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34" r:id="rId6"/>
    <p:sldId id="316" r:id="rId7"/>
    <p:sldId id="317" r:id="rId8"/>
    <p:sldId id="318" r:id="rId9"/>
    <p:sldId id="319" r:id="rId10"/>
    <p:sldId id="320" r:id="rId11"/>
    <p:sldId id="299" r:id="rId12"/>
    <p:sldId id="313" r:id="rId13"/>
    <p:sldId id="314" r:id="rId14"/>
    <p:sldId id="315" r:id="rId15"/>
    <p:sldId id="321" r:id="rId16"/>
    <p:sldId id="322" r:id="rId17"/>
    <p:sldId id="323" r:id="rId18"/>
    <p:sldId id="324" r:id="rId19"/>
    <p:sldId id="33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8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Pair</a:t>
            </a:r>
            <a:r>
              <a:rPr lang="tr-TR" dirty="0"/>
              <a:t> </a:t>
            </a:r>
            <a:r>
              <a:rPr lang="tr-TR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7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1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/>
              <a:t>desteklediği</a:t>
            </a:r>
            <a:r>
              <a:rPr lang="en-US" dirty="0"/>
              <a:t> her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default (</a:t>
            </a:r>
            <a:r>
              <a:rPr lang="en-US" b="1" dirty="0" err="1"/>
              <a:t>ön</a:t>
            </a:r>
            <a:r>
              <a:rPr lang="en-US" b="1" dirty="0"/>
              <a:t> </a:t>
            </a:r>
            <a:r>
              <a:rPr lang="en-US" b="1" dirty="0" err="1"/>
              <a:t>tanımlı</a:t>
            </a:r>
            <a:r>
              <a:rPr lang="en-US" b="1" dirty="0"/>
              <a:t>) </a:t>
            </a:r>
            <a:r>
              <a:rPr lang="en-US" dirty="0" err="1"/>
              <a:t>olarak</a:t>
            </a:r>
            <a:r>
              <a:rPr lang="en-US" dirty="0"/>
              <a:t>, </a:t>
            </a:r>
            <a:r>
              <a:rPr lang="en-US" b="1" dirty="0"/>
              <a:t>Quality Profile</a:t>
            </a:r>
            <a:r>
              <a:rPr lang="en-US" dirty="0"/>
              <a:t>, </a:t>
            </a:r>
            <a:r>
              <a:rPr lang="en-US" b="1" dirty="0"/>
              <a:t>Rules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Quality Gate</a:t>
            </a:r>
            <a:r>
              <a:rPr lang="en-US" dirty="0"/>
              <a:t> </a:t>
            </a:r>
            <a:r>
              <a:rPr lang="en-US" dirty="0" err="1"/>
              <a:t>tanımlamalarına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11/1/2021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stanbul.io/kurumsal-yazilim/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97" y="1028069"/>
            <a:ext cx="8761413" cy="706964"/>
          </a:xfrm>
        </p:spPr>
        <p:txBody>
          <a:bodyPr/>
          <a:lstStyle/>
          <a:p>
            <a:r>
              <a:rPr lang="tr-TR" dirty="0"/>
              <a:t>Statik Analiz Aracı - </a:t>
            </a:r>
            <a:r>
              <a:rPr lang="tr-TR" dirty="0" err="1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, Java, C #, JavaScript, </a:t>
            </a:r>
            <a:r>
              <a:rPr lang="en-US" dirty="0" err="1"/>
              <a:t>TypeScript</a:t>
            </a:r>
            <a:r>
              <a:rPr lang="en-US" dirty="0"/>
              <a:t>, C / C ++, COBOL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25+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, </a:t>
            </a:r>
            <a:r>
              <a:rPr lang="en-US" dirty="0" err="1"/>
              <a:t>kodlardan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kokuların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analiziyle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incelemeler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platformdur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de </a:t>
            </a:r>
            <a:r>
              <a:rPr lang="en-US" dirty="0" err="1"/>
              <a:t>yapılabilmesine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kodla</a:t>
            </a:r>
            <a:r>
              <a:rPr lang="en-US" dirty="0"/>
              <a:t> </a:t>
            </a:r>
            <a:r>
              <a:rPr lang="en-US" dirty="0" err="1"/>
              <a:t>uğraşırken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zaman </a:t>
            </a:r>
            <a:r>
              <a:rPr lang="en-US" dirty="0" err="1"/>
              <a:t>alabilir</a:t>
            </a:r>
            <a:r>
              <a:rPr lang="en-US" dirty="0"/>
              <a:t>.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çalışmalarını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geliştirici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ekibine</a:t>
            </a:r>
            <a:r>
              <a:rPr lang="en-US" dirty="0"/>
              <a:t> </a:t>
            </a:r>
            <a:r>
              <a:rPr lang="en-US" dirty="0" err="1"/>
              <a:t>erişiminiz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bile,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pozitiflere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7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17" y="1028069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/>
              <a:t>ekiplere</a:t>
            </a:r>
            <a:r>
              <a:rPr lang="en-US" dirty="0"/>
              <a:t> zaman </a:t>
            </a:r>
            <a:r>
              <a:rPr lang="en-US" dirty="0" err="1"/>
              <a:t>kazandırmasıyla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sunuyor</a:t>
            </a:r>
            <a:r>
              <a:rPr lang="en-US" dirty="0"/>
              <a:t>.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kusurlarını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</a:t>
            </a:r>
            <a:r>
              <a:rPr lang="en-US" dirty="0" err="1"/>
              <a:t>ihlallerini</a:t>
            </a:r>
            <a:r>
              <a:rPr lang="en-US" dirty="0"/>
              <a:t>,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grafiklerini</a:t>
            </a:r>
            <a:r>
              <a:rPr lang="en-US" dirty="0"/>
              <a:t>, </a:t>
            </a:r>
            <a:r>
              <a:rPr lang="en-US" dirty="0" err="1"/>
              <a:t>blokların</a:t>
            </a:r>
            <a:r>
              <a:rPr lang="en-US" dirty="0"/>
              <a:t>, </a:t>
            </a:r>
            <a:r>
              <a:rPr lang="en-US" dirty="0" err="1"/>
              <a:t>işlevlerin</a:t>
            </a:r>
            <a:r>
              <a:rPr lang="en-US" dirty="0"/>
              <a:t>, </a:t>
            </a:r>
            <a:r>
              <a:rPr lang="en-US" dirty="0" err="1"/>
              <a:t>sınıfların</a:t>
            </a:r>
            <a:r>
              <a:rPr lang="en-US" dirty="0"/>
              <a:t>,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da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3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1028069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r>
              <a:rPr lang="tr-TR" dirty="0"/>
              <a:t> Rapor Yorumlaması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3" y="1735033"/>
            <a:ext cx="7553127" cy="50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924900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r>
              <a:rPr lang="tr-TR" dirty="0"/>
              <a:t> Rapor Kategorileri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65632" y="2406650"/>
            <a:ext cx="10594848" cy="406730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sz="7200" b="1" dirty="0"/>
              <a:t>Bugs: </a:t>
            </a:r>
            <a:r>
              <a:rPr lang="en-US" sz="7200" dirty="0" err="1"/>
              <a:t>Projenizde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kategoriye</a:t>
            </a:r>
            <a:r>
              <a:rPr lang="en-US" sz="7200" dirty="0"/>
              <a:t> </a:t>
            </a:r>
            <a:r>
              <a:rPr lang="en-US" sz="7200" dirty="0" err="1"/>
              <a:t>alınan</a:t>
            </a:r>
            <a:r>
              <a:rPr lang="en-US" sz="7200" dirty="0"/>
              <a:t> </a:t>
            </a:r>
            <a:r>
              <a:rPr lang="en-US" sz="7200" dirty="0" err="1"/>
              <a:t>kodlarınız</a:t>
            </a:r>
            <a:r>
              <a:rPr lang="en-US" sz="7200" dirty="0"/>
              <a:t> </a:t>
            </a:r>
            <a:r>
              <a:rPr lang="en-US" sz="7200" dirty="0" err="1"/>
              <a:t>varsa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şeylerin</a:t>
            </a:r>
            <a:r>
              <a:rPr lang="en-US" sz="7200" dirty="0"/>
              <a:t> </a:t>
            </a:r>
            <a:r>
              <a:rPr lang="en-US" sz="7200" dirty="0" err="1"/>
              <a:t>yanlış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eksik</a:t>
            </a:r>
            <a:r>
              <a:rPr lang="en-US" sz="7200" dirty="0"/>
              <a:t> </a:t>
            </a:r>
            <a:r>
              <a:rPr lang="en-US" sz="7200" dirty="0" err="1"/>
              <a:t>olduğundan</a:t>
            </a:r>
            <a:r>
              <a:rPr lang="en-US" sz="7200" dirty="0"/>
              <a:t> </a:t>
            </a:r>
            <a:r>
              <a:rPr lang="en-US" sz="7200" dirty="0" err="1"/>
              <a:t>emin</a:t>
            </a:r>
            <a:r>
              <a:rPr lang="en-US" sz="7200" dirty="0"/>
              <a:t> </a:t>
            </a:r>
            <a:r>
              <a:rPr lang="en-US" sz="7200" dirty="0" err="1"/>
              <a:t>olabilirsiniz</a:t>
            </a:r>
            <a:r>
              <a:rPr lang="en-US" sz="7200" dirty="0"/>
              <a:t>.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düzeltilmezse</a:t>
            </a:r>
            <a:r>
              <a:rPr lang="en-US" sz="7200" dirty="0"/>
              <a:t> </a:t>
            </a:r>
            <a:r>
              <a:rPr lang="en-US" sz="7200" dirty="0" err="1"/>
              <a:t>ileride</a:t>
            </a:r>
            <a:r>
              <a:rPr lang="en-US" sz="7200" dirty="0"/>
              <a:t> </a:t>
            </a:r>
            <a:r>
              <a:rPr lang="en-US" sz="7200" dirty="0" err="1"/>
              <a:t>başınız</a:t>
            </a:r>
            <a:r>
              <a:rPr lang="en-US" sz="7200" dirty="0"/>
              <a:t> </a:t>
            </a:r>
            <a:r>
              <a:rPr lang="en-US" sz="7200" dirty="0" err="1"/>
              <a:t>ağrıyabilir</a:t>
            </a:r>
            <a:r>
              <a:rPr lang="en-US" sz="7200" dirty="0"/>
              <a:t>, </a:t>
            </a:r>
            <a:r>
              <a:rPr lang="en-US" sz="7200" dirty="0" err="1"/>
              <a:t>dolayısıyla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kategoriyi</a:t>
            </a:r>
            <a:r>
              <a:rPr lang="en-US" sz="7200" dirty="0"/>
              <a:t> </a:t>
            </a:r>
            <a:r>
              <a:rPr lang="en-US" sz="7200" dirty="0" err="1"/>
              <a:t>önemseyin</a:t>
            </a:r>
            <a:r>
              <a:rPr lang="en-US" sz="7200" dirty="0"/>
              <a:t>. 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Vulnerabilities</a:t>
            </a:r>
            <a:r>
              <a:rPr lang="tr-TR" sz="7200" b="1" dirty="0"/>
              <a:t>: </a:t>
            </a:r>
            <a:r>
              <a:rPr lang="tr-TR" sz="7200" dirty="0"/>
              <a:t>Güvenlik zafiyetine sebebiyet verecek olan kod parçacıkları bu kategoride raporlanmaktadır. Yani bu kategoride en az </a:t>
            </a:r>
            <a:r>
              <a:rPr lang="tr-TR" sz="7200" dirty="0" err="1"/>
              <a:t>Bug</a:t>
            </a:r>
            <a:r>
              <a:rPr lang="tr-TR" sz="7200" dirty="0"/>
              <a:t> kategorisi kadar önemli.</a:t>
            </a:r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Code Smells</a:t>
            </a:r>
            <a:r>
              <a:rPr lang="tr-TR" sz="7200" b="1" dirty="0"/>
              <a:t>: </a:t>
            </a:r>
            <a:r>
              <a:rPr lang="en-US" sz="7200" dirty="0"/>
              <a:t> </a:t>
            </a:r>
            <a:r>
              <a:rPr lang="tr-TR" sz="7200" dirty="0" err="1"/>
              <a:t>K</a:t>
            </a:r>
            <a:r>
              <a:rPr lang="en-US" sz="7200" dirty="0"/>
              <a:t>od </a:t>
            </a:r>
            <a:r>
              <a:rPr lang="en-US" sz="7200" dirty="0" err="1"/>
              <a:t>okunabilirliği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bakım</a:t>
            </a:r>
            <a:r>
              <a:rPr lang="en-US" sz="7200" dirty="0"/>
              <a:t> </a:t>
            </a:r>
            <a:r>
              <a:rPr lang="en-US" sz="7200" dirty="0" err="1"/>
              <a:t>maliyetleri</a:t>
            </a:r>
            <a:r>
              <a:rPr lang="en-US" sz="7200" dirty="0"/>
              <a:t> </a:t>
            </a:r>
            <a:r>
              <a:rPr lang="en-US" sz="7200" dirty="0" err="1"/>
              <a:t>açısından</a:t>
            </a:r>
            <a:r>
              <a:rPr lang="en-US" sz="7200" dirty="0"/>
              <a:t> </a:t>
            </a:r>
            <a:r>
              <a:rPr lang="en-US" sz="7200" dirty="0" err="1"/>
              <a:t>negatif</a:t>
            </a:r>
            <a:r>
              <a:rPr lang="en-US" sz="7200" dirty="0"/>
              <a:t> </a:t>
            </a:r>
            <a:r>
              <a:rPr lang="en-US" sz="7200" dirty="0" err="1"/>
              <a:t>etki</a:t>
            </a:r>
            <a:r>
              <a:rPr lang="en-US" sz="7200" dirty="0"/>
              <a:t> </a:t>
            </a:r>
            <a:r>
              <a:rPr lang="en-US" sz="7200" dirty="0" err="1"/>
              <a:t>yapabilecek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parçacıkları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kategoride</a:t>
            </a:r>
            <a:r>
              <a:rPr lang="en-US" sz="7200" dirty="0"/>
              <a:t> </a:t>
            </a:r>
            <a:r>
              <a:rPr lang="en-US" sz="7200" dirty="0" err="1"/>
              <a:t>değerlendirilmekte</a:t>
            </a:r>
            <a:r>
              <a:rPr lang="tr-TR" sz="7200" dirty="0" err="1"/>
              <a:t>dir</a:t>
            </a:r>
            <a:r>
              <a:rPr lang="en-US" sz="7200" dirty="0"/>
              <a:t>.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Coverage</a:t>
            </a:r>
            <a:r>
              <a:rPr lang="tr-TR" sz="7200" b="1" dirty="0"/>
              <a:t>: </a:t>
            </a:r>
            <a:r>
              <a:rPr lang="en-US" sz="7200" dirty="0" err="1"/>
              <a:t>Buradan</a:t>
            </a:r>
            <a:r>
              <a:rPr lang="en-US" sz="7200" dirty="0"/>
              <a:t> </a:t>
            </a:r>
            <a:r>
              <a:rPr lang="en-US" sz="7200" dirty="0" err="1"/>
              <a:t>yazılan</a:t>
            </a:r>
            <a:r>
              <a:rPr lang="en-US" sz="7200" dirty="0"/>
              <a:t> </a:t>
            </a:r>
            <a:r>
              <a:rPr lang="en-US" sz="7200" dirty="0" err="1"/>
              <a:t>testlerin</a:t>
            </a:r>
            <a:r>
              <a:rPr lang="en-US" sz="7200" dirty="0"/>
              <a:t> </a:t>
            </a:r>
            <a:r>
              <a:rPr lang="en-US" sz="7200" dirty="0" err="1"/>
              <a:t>projenizin</a:t>
            </a:r>
            <a:r>
              <a:rPr lang="en-US" sz="7200" dirty="0"/>
              <a:t> ne </a:t>
            </a:r>
            <a:r>
              <a:rPr lang="en-US" sz="7200" dirty="0" err="1"/>
              <a:t>kadarını</a:t>
            </a:r>
            <a:r>
              <a:rPr lang="en-US" sz="7200" dirty="0"/>
              <a:t> cover </a:t>
            </a:r>
            <a:r>
              <a:rPr lang="en-US" sz="7200" dirty="0" err="1"/>
              <a:t>ettiğiniz</a:t>
            </a:r>
            <a:r>
              <a:rPr lang="en-US" sz="7200" dirty="0"/>
              <a:t> </a:t>
            </a:r>
            <a:r>
              <a:rPr lang="en-US" sz="7200" dirty="0" err="1"/>
              <a:t>görebilirsiniz</a:t>
            </a:r>
            <a:r>
              <a:rPr lang="en-US" sz="7200" dirty="0"/>
              <a:t>.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Duplications</a:t>
            </a:r>
            <a:r>
              <a:rPr lang="tr-TR" sz="7200" b="1" dirty="0"/>
              <a:t>: </a:t>
            </a:r>
            <a:r>
              <a:rPr lang="en-US" sz="7200" dirty="0" err="1"/>
              <a:t>Proje</a:t>
            </a:r>
            <a:r>
              <a:rPr lang="en-US" sz="7200" dirty="0"/>
              <a:t> </a:t>
            </a:r>
            <a:r>
              <a:rPr lang="en-US" sz="7200" dirty="0" err="1"/>
              <a:t>genelinde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satırlarının</a:t>
            </a:r>
            <a:r>
              <a:rPr lang="en-US" sz="7200" dirty="0"/>
              <a:t> </a:t>
            </a:r>
            <a:r>
              <a:rPr lang="en-US" sz="7200" dirty="0" err="1"/>
              <a:t>toplam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satırına</a:t>
            </a:r>
            <a:r>
              <a:rPr lang="en-US" sz="7200" dirty="0"/>
              <a:t> </a:t>
            </a:r>
            <a:r>
              <a:rPr lang="en-US" sz="7200" dirty="0" err="1"/>
              <a:t>oranını</a:t>
            </a:r>
            <a:r>
              <a:rPr lang="en-US" sz="7200" dirty="0"/>
              <a:t> </a:t>
            </a:r>
            <a:r>
              <a:rPr lang="en-US" sz="7200" dirty="0" err="1"/>
              <a:t>ifade</a:t>
            </a:r>
            <a:r>
              <a:rPr lang="en-US" sz="7200" dirty="0"/>
              <a:t> </a:t>
            </a:r>
            <a:r>
              <a:rPr lang="en-US" sz="7200" dirty="0" err="1"/>
              <a:t>eder</a:t>
            </a:r>
            <a:r>
              <a:rPr lang="en-US" sz="7200" dirty="0"/>
              <a:t>. </a:t>
            </a:r>
            <a:r>
              <a:rPr lang="en-US" sz="7200" dirty="0" err="1"/>
              <a:t>Örneğin</a:t>
            </a:r>
            <a:r>
              <a:rPr lang="en-US" sz="7200" dirty="0"/>
              <a:t> 1000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içerisinde</a:t>
            </a:r>
            <a:r>
              <a:rPr lang="en-US" sz="7200" dirty="0"/>
              <a:t> </a:t>
            </a:r>
            <a:r>
              <a:rPr lang="en-US" sz="7200" dirty="0" err="1"/>
              <a:t>toplamda</a:t>
            </a:r>
            <a:r>
              <a:rPr lang="en-US" sz="7200" dirty="0"/>
              <a:t> 100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ise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değer</a:t>
            </a:r>
            <a:r>
              <a:rPr lang="en-US" sz="7200" dirty="0"/>
              <a:t> %10 </a:t>
            </a:r>
            <a:r>
              <a:rPr lang="en-US" sz="7200" dirty="0" err="1"/>
              <a:t>olacaktır</a:t>
            </a:r>
            <a:r>
              <a:rPr lang="en-US" sz="72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543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127" y="1168740"/>
            <a:ext cx="8761413" cy="706964"/>
          </a:xfrm>
        </p:spPr>
        <p:txBody>
          <a:bodyPr/>
          <a:lstStyle/>
          <a:p>
            <a:r>
              <a:rPr lang="en-US" b="1" dirty="0"/>
              <a:t>Quality Gates, Quality Profiles </a:t>
            </a:r>
            <a:r>
              <a:rPr lang="en-US" b="1" dirty="0" err="1"/>
              <a:t>ve</a:t>
            </a:r>
            <a:r>
              <a:rPr lang="en-US" b="1" dirty="0"/>
              <a:t>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Bir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0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62" y="900516"/>
            <a:ext cx="8761413" cy="706964"/>
          </a:xfrm>
        </p:spPr>
        <p:txBody>
          <a:bodyPr/>
          <a:lstStyle/>
          <a:p>
            <a:r>
              <a:rPr lang="tr-TR" dirty="0" err="1"/>
              <a:t>Quality</a:t>
            </a:r>
            <a:r>
              <a:rPr lang="tr-TR" dirty="0"/>
              <a:t> Profile, Rules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85" y="1813756"/>
            <a:ext cx="9236123" cy="49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EC99-B3B7-40E9-84C5-3AB0E2C0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83" y="1126040"/>
            <a:ext cx="10464233" cy="706964"/>
          </a:xfrm>
        </p:spPr>
        <p:txBody>
          <a:bodyPr/>
          <a:lstStyle/>
          <a:p>
            <a:r>
              <a:rPr lang="tr-TR" dirty="0"/>
              <a:t>Sunum – CI/CD</a:t>
            </a:r>
            <a:br>
              <a:rPr lang="tr-TR" dirty="0"/>
            </a:br>
            <a:r>
              <a:rPr lang="tr-TR" dirty="0" err="1"/>
              <a:t>Continuous</a:t>
            </a:r>
            <a:r>
              <a:rPr lang="tr-TR" dirty="0"/>
              <a:t> Development / Integration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57DE3-70C4-4F22-8885-2ACCAB9A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DA4CF-83C3-4743-9069-758E25485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602593"/>
            <a:ext cx="8663700" cy="3477682"/>
          </a:xfrm>
        </p:spPr>
        <p:txBody>
          <a:bodyPr>
            <a:normAutofit fontScale="92500" lnSpcReduction="10000"/>
          </a:bodyPr>
          <a:lstStyle/>
          <a:p>
            <a:endParaRPr lang="tr-TR" sz="4000" dirty="0"/>
          </a:p>
          <a:p>
            <a:pPr algn="l"/>
            <a:r>
              <a:rPr lang="tr-TR" sz="3000" dirty="0"/>
              <a:t>1- Nedir? Ne amaçlanmıştır? Hangi problemi çözmüştür?</a:t>
            </a:r>
          </a:p>
          <a:p>
            <a:pPr algn="l"/>
            <a:r>
              <a:rPr lang="tr-TR" sz="3000" dirty="0"/>
              <a:t>2- Hangi araçlar kullanılır?</a:t>
            </a:r>
          </a:p>
          <a:p>
            <a:pPr algn="l"/>
            <a:r>
              <a:rPr lang="tr-TR" sz="3000" dirty="0"/>
              <a:t>3- Bu araçlardan seçeceğiniz 1 tanesinin daha detaylı incelemesi</a:t>
            </a:r>
          </a:p>
          <a:p>
            <a:pPr algn="l"/>
            <a:r>
              <a:rPr lang="tr-TR" sz="3000" dirty="0"/>
              <a:t>4- Sunum süresi 5 </a:t>
            </a:r>
            <a:r>
              <a:rPr lang="tr-TR" sz="3000" dirty="0" err="1"/>
              <a:t>dk’yı</a:t>
            </a:r>
            <a:r>
              <a:rPr lang="tr-TR" sz="3000" dirty="0"/>
              <a:t> aşmamalı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TDD - </a:t>
            </a:r>
            <a:r>
              <a:rPr lang="tr-TR" dirty="0" err="1"/>
              <a:t>Mocking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>
                <a:solidFill>
                  <a:srgbClr val="FF0000"/>
                </a:solidFill>
              </a:rPr>
              <a:t>Statik Test - Kod </a:t>
            </a:r>
            <a:r>
              <a:rPr lang="tr-TR" dirty="0">
                <a:solidFill>
                  <a:srgbClr val="FF0000"/>
                </a:solidFill>
              </a:rPr>
              <a:t>Analizi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974" y="1254084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Statik</a:t>
            </a:r>
            <a:r>
              <a:rPr lang="en-US" dirty="0"/>
              <a:t> test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yürütülmeden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dokümanlarının</a:t>
            </a:r>
            <a:r>
              <a:rPr lang="en-US" dirty="0"/>
              <a:t> manual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geçirilmesidir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geçilmeden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çözülmesi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bulunmasından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faktörü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70" y="918318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9872" y="2194560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Gayri</a:t>
            </a:r>
            <a:r>
              <a:rPr lang="en-US" b="1" dirty="0"/>
              <a:t> </a:t>
            </a:r>
            <a:r>
              <a:rPr lang="en-US" b="1" dirty="0" err="1"/>
              <a:t>resmi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(Informal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incelenmesidir</a:t>
            </a:r>
            <a:r>
              <a:rPr lang="en-US" dirty="0"/>
              <a:t>.</a:t>
            </a:r>
          </a:p>
          <a:p>
            <a:r>
              <a:rPr lang="en-US" dirty="0" err="1"/>
              <a:t>İnceleme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önerilerini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bildirir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err="1">
                <a:latin typeface="medium-content-sans-serif-font"/>
              </a:rPr>
              <a:t>Üzerinden</a:t>
            </a:r>
            <a:r>
              <a:rPr lang="en-US" b="1" dirty="0">
                <a:latin typeface="medium-content-sans-serif-font"/>
              </a:rPr>
              <a:t> </a:t>
            </a:r>
            <a:r>
              <a:rPr lang="en-US" b="1" dirty="0" err="1">
                <a:latin typeface="medium-content-sans-serif-font"/>
              </a:rPr>
              <a:t>Geçme</a:t>
            </a:r>
            <a:r>
              <a:rPr lang="en-US" b="1" dirty="0">
                <a:latin typeface="medium-content-sans-serif-font"/>
              </a:rPr>
              <a:t> (Walkthrough)</a:t>
            </a:r>
          </a:p>
          <a:p>
            <a:pPr algn="l"/>
            <a:r>
              <a:rPr lang="en-US" dirty="0" err="1">
                <a:latin typeface="medium-content-serif-font"/>
              </a:rPr>
              <a:t>Planlı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olarak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gözden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geçirecek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veya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kişilere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sunulmasıdır</a:t>
            </a:r>
            <a:r>
              <a:rPr lang="en-US" dirty="0">
                <a:latin typeface="medium-content-serif-font"/>
              </a:rPr>
              <a:t>. </a:t>
            </a:r>
            <a:r>
              <a:rPr lang="en-US" dirty="0" err="1">
                <a:latin typeface="medium-content-serif-font"/>
              </a:rPr>
              <a:t>Küçük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ölçekteki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iş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ürünleri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kullanılır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herhangi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hazırlık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yapılmaz</a:t>
            </a:r>
            <a:r>
              <a:rPr lang="en-US" dirty="0">
                <a:latin typeface="medium-content-serif-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(Technical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plansız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toplanıp</a:t>
            </a:r>
            <a:r>
              <a:rPr lang="en-US" dirty="0"/>
              <a:t>,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yapmalarıdır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Teftiş</a:t>
            </a:r>
            <a:r>
              <a:rPr lang="en-US" b="1" dirty="0"/>
              <a:t> (Inspection)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birikime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yayımlanmadan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yürüttüğü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Toplantıyı</a:t>
            </a:r>
            <a:r>
              <a:rPr lang="en-US" dirty="0"/>
              <a:t> </a:t>
            </a:r>
            <a:r>
              <a:rPr lang="en-US" dirty="0" err="1"/>
              <a:t>moderatör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düzenlenir</a:t>
            </a:r>
            <a:r>
              <a:rPr lang="en-US" dirty="0"/>
              <a:t> </a:t>
            </a:r>
            <a:r>
              <a:rPr lang="en-US" dirty="0" err="1"/>
              <a:t>katılacak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saptanmaya</a:t>
            </a:r>
            <a:r>
              <a:rPr lang="en-US" dirty="0"/>
              <a:t> </a:t>
            </a:r>
            <a:r>
              <a:rPr lang="en-US" dirty="0" err="1"/>
              <a:t>çalışılır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277" y="1063416"/>
            <a:ext cx="7714723" cy="706964"/>
          </a:xfrm>
        </p:spPr>
        <p:txBody>
          <a:bodyPr/>
          <a:lstStyle/>
          <a:p>
            <a:r>
              <a:rPr lang="tr-TR" dirty="0"/>
              <a:t> 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/>
              <a:t>Statik analizin hedefi, yazılımın kaynak kodundaki ve yazılım modellerindeki hataları bulmaktır. Statik analiz, incelenen yazılım yürütülmeden gerçekleştirilir; dinamik test ise yazılım kodunu yürütür. Statik analiz, dinamik testte bulunması zor olan hataları bulabilir.</a:t>
            </a:r>
          </a:p>
          <a:p>
            <a:pPr algn="l"/>
            <a:r>
              <a:rPr lang="tr-TR" sz="1800" dirty="0"/>
              <a:t>Statik analizin avantajları şunlardır:</a:t>
            </a:r>
          </a:p>
          <a:p>
            <a:pPr algn="l"/>
            <a:r>
              <a:rPr lang="tr-TR" sz="1800" dirty="0"/>
              <a:t> Testler yürütülmeden önce hataların erken tespiti </a:t>
            </a:r>
          </a:p>
          <a:p>
            <a:pPr algn="l"/>
            <a:r>
              <a:rPr lang="tr-TR" sz="1800" dirty="0"/>
              <a:t> Yüksek karmaşıklık ölçüsü gibi metriklerin hesaplanmasıyla koddaki veya tasarımdaki şüpheli durumlarla ilgili erken uyarı </a:t>
            </a:r>
          </a:p>
          <a:p>
            <a:pPr algn="l"/>
            <a:r>
              <a:rPr lang="tr-TR" sz="1800" dirty="0"/>
              <a:t> Dinamik test ile kolayca bulunamayan hataların belirlenmesi</a:t>
            </a:r>
          </a:p>
          <a:p>
            <a:pPr algn="l"/>
            <a:r>
              <a:rPr lang="tr-TR" sz="1800" dirty="0"/>
              <a:t> Yazılım modellerindeki bağımlılıkların ve tutarsızlıkların saptanması, linkler gibi</a:t>
            </a:r>
          </a:p>
          <a:p>
            <a:pPr algn="l"/>
            <a:r>
              <a:rPr lang="tr-TR" sz="1800" dirty="0"/>
              <a:t> İyileştirilmiş kod ve tasarım sürdürülebilirliği</a:t>
            </a:r>
          </a:p>
          <a:p>
            <a:pPr algn="l"/>
            <a:r>
              <a:rPr lang="tr-TR" sz="1800" dirty="0"/>
              <a:t> Uyarıların geliştirme sırasında dikkate alınması durumunda hataların önlenmesi</a:t>
            </a:r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761" y="1063416"/>
            <a:ext cx="8761413" cy="706964"/>
          </a:xfrm>
        </p:spPr>
        <p:txBody>
          <a:bodyPr/>
          <a:lstStyle/>
          <a:p>
            <a:r>
              <a:rPr lang="tr-TR" dirty="0"/>
              <a:t>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9037962" cy="411607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şöyledir</a:t>
            </a:r>
            <a:r>
              <a:rPr lang="en-US" dirty="0"/>
              <a:t>: </a:t>
            </a:r>
          </a:p>
          <a:p>
            <a:r>
              <a:rPr lang="en-US" dirty="0"/>
              <a:t>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atanmamış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yanlışlıkla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arayüzler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Ulaşılamayan</a:t>
            </a:r>
            <a:r>
              <a:rPr lang="en-US" dirty="0"/>
              <a:t>, </a:t>
            </a:r>
            <a:r>
              <a:rPr lang="en-US" dirty="0" err="1"/>
              <a:t>çağrılmayan</a:t>
            </a:r>
            <a:r>
              <a:rPr lang="en-US" dirty="0"/>
              <a:t> (</a:t>
            </a:r>
            <a:r>
              <a:rPr lang="en-US" dirty="0" err="1"/>
              <a:t>ölü</a:t>
            </a:r>
            <a:r>
              <a:rPr lang="en-US" dirty="0"/>
              <a:t>) </a:t>
            </a:r>
            <a:r>
              <a:rPr lang="en-US" dirty="0" err="1"/>
              <a:t>kod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(</a:t>
            </a:r>
            <a:r>
              <a:rPr lang="en-US" dirty="0" err="1"/>
              <a:t>sonsuz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) </a:t>
            </a:r>
          </a:p>
          <a:p>
            <a:r>
              <a:rPr lang="en-US" dirty="0"/>
              <a:t>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modellerinde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890</Words>
  <Application>Microsoft Office PowerPoint</Application>
  <PresentationFormat>Widescreen</PresentationFormat>
  <Paragraphs>113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medium-content-sans-serif-font</vt:lpstr>
      <vt:lpstr>medium-content-serif-font</vt:lpstr>
      <vt:lpstr>Wingdings 3</vt:lpstr>
      <vt:lpstr>Ion Boardroom</vt:lpstr>
      <vt:lpstr>Yazılım Testi ve Otomasyonu</vt:lpstr>
      <vt:lpstr>Konular</vt:lpstr>
      <vt:lpstr>Statik Test </vt:lpstr>
      <vt:lpstr>Statik Test </vt:lpstr>
      <vt:lpstr>Statik Test </vt:lpstr>
      <vt:lpstr>Statik Test </vt:lpstr>
      <vt:lpstr>Statik Test </vt:lpstr>
      <vt:lpstr> Statik Analiz</vt:lpstr>
      <vt:lpstr>Statik Analiz</vt:lpstr>
      <vt:lpstr>Statik Analiz Aracı - SonarQube</vt:lpstr>
      <vt:lpstr>SonarQube</vt:lpstr>
      <vt:lpstr>SonarQube Rapor Yorumlaması</vt:lpstr>
      <vt:lpstr>SonarQube Rapor Kategorileri </vt:lpstr>
      <vt:lpstr>Quality Gates, Quality Profiles ve Rules </vt:lpstr>
      <vt:lpstr>Quality Profile, Rules</vt:lpstr>
      <vt:lpstr>Sunum – CI/CD Continuous Development / Integration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2021-11-01T13:17:02Z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