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1"/>
  </p:notesMasterIdLst>
  <p:handoutMasterIdLst>
    <p:handoutMasterId r:id="rId32"/>
  </p:handoutMasterIdLst>
  <p:sldIdLst>
    <p:sldId id="256" r:id="rId5"/>
    <p:sldId id="351" r:id="rId6"/>
    <p:sldId id="335" r:id="rId7"/>
    <p:sldId id="352"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16" r:id="rId26"/>
    <p:sldId id="330" r:id="rId27"/>
    <p:sldId id="331" r:id="rId28"/>
    <p:sldId id="332" r:id="rId29"/>
    <p:sldId id="33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209" autoAdjust="0"/>
  </p:normalViewPr>
  <p:slideViewPr>
    <p:cSldViewPr snapToGrid="0">
      <p:cViewPr varScale="1">
        <p:scale>
          <a:sx n="67" d="100"/>
          <a:sy n="67" d="100"/>
        </p:scale>
        <p:origin x="1248"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11/28/2021</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a:t>
            </a:fld>
            <a:endParaRPr lang="en-US" dirty="0"/>
          </a:p>
        </p:txBody>
      </p:sp>
    </p:spTree>
    <p:extLst>
      <p:ext uri="{BB962C8B-B14F-4D97-AF65-F5344CB8AC3E}">
        <p14:creationId xmlns:p14="http://schemas.microsoft.com/office/powerpoint/2010/main" val="2250673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3F167F0-0840-1348-BFE4-C6298BBC0698}" type="slidenum">
              <a:rPr lang="en-US" smtClean="0"/>
              <a:t>20</a:t>
            </a:fld>
            <a:endParaRPr lang="en-US" dirty="0"/>
          </a:p>
        </p:txBody>
      </p:sp>
    </p:spTree>
    <p:extLst>
      <p:ext uri="{BB962C8B-B14F-4D97-AF65-F5344CB8AC3E}">
        <p14:creationId xmlns:p14="http://schemas.microsoft.com/office/powerpoint/2010/main" val="347137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22</a:t>
            </a:fld>
            <a:endParaRPr lang="en-US" dirty="0"/>
          </a:p>
        </p:txBody>
      </p:sp>
    </p:spTree>
    <p:extLst>
      <p:ext uri="{BB962C8B-B14F-4D97-AF65-F5344CB8AC3E}">
        <p14:creationId xmlns:p14="http://schemas.microsoft.com/office/powerpoint/2010/main" val="258891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23</a:t>
            </a:fld>
            <a:endParaRPr lang="en-US" dirty="0"/>
          </a:p>
        </p:txBody>
      </p:sp>
    </p:spTree>
    <p:extLst>
      <p:ext uri="{BB962C8B-B14F-4D97-AF65-F5344CB8AC3E}">
        <p14:creationId xmlns:p14="http://schemas.microsoft.com/office/powerpoint/2010/main" val="899494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24</a:t>
            </a:fld>
            <a:endParaRPr lang="en-US" dirty="0"/>
          </a:p>
        </p:txBody>
      </p:sp>
    </p:spTree>
    <p:extLst>
      <p:ext uri="{BB962C8B-B14F-4D97-AF65-F5344CB8AC3E}">
        <p14:creationId xmlns:p14="http://schemas.microsoft.com/office/powerpoint/2010/main" val="268121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25</a:t>
            </a:fld>
            <a:endParaRPr lang="en-US" dirty="0"/>
          </a:p>
        </p:txBody>
      </p:sp>
    </p:spTree>
    <p:extLst>
      <p:ext uri="{BB962C8B-B14F-4D97-AF65-F5344CB8AC3E}">
        <p14:creationId xmlns:p14="http://schemas.microsoft.com/office/powerpoint/2010/main" val="2249200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26</a:t>
            </a:fld>
            <a:endParaRPr lang="en-US" dirty="0"/>
          </a:p>
        </p:txBody>
      </p:sp>
    </p:spTree>
    <p:extLst>
      <p:ext uri="{BB962C8B-B14F-4D97-AF65-F5344CB8AC3E}">
        <p14:creationId xmlns:p14="http://schemas.microsoft.com/office/powerpoint/2010/main" val="286377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4</a:t>
            </a:fld>
            <a:endParaRPr lang="en-US" dirty="0"/>
          </a:p>
        </p:txBody>
      </p:sp>
    </p:spTree>
    <p:extLst>
      <p:ext uri="{BB962C8B-B14F-4D97-AF65-F5344CB8AC3E}">
        <p14:creationId xmlns:p14="http://schemas.microsoft.com/office/powerpoint/2010/main" val="259944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3F167F0-0840-1348-BFE4-C6298BBC0698}" type="slidenum">
              <a:rPr lang="en-US" smtClean="0"/>
              <a:t>8</a:t>
            </a:fld>
            <a:endParaRPr lang="en-US" dirty="0"/>
          </a:p>
        </p:txBody>
      </p:sp>
    </p:spTree>
    <p:extLst>
      <p:ext uri="{BB962C8B-B14F-4D97-AF65-F5344CB8AC3E}">
        <p14:creationId xmlns:p14="http://schemas.microsoft.com/office/powerpoint/2010/main" val="260034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94357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3F167F0-0840-1348-BFE4-C6298BBC0698}" type="slidenum">
              <a:rPr lang="en-US" smtClean="0"/>
              <a:t>15</a:t>
            </a:fld>
            <a:endParaRPr lang="en-US" dirty="0"/>
          </a:p>
        </p:txBody>
      </p:sp>
    </p:spTree>
    <p:extLst>
      <p:ext uri="{BB962C8B-B14F-4D97-AF65-F5344CB8AC3E}">
        <p14:creationId xmlns:p14="http://schemas.microsoft.com/office/powerpoint/2010/main" val="63479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3F167F0-0840-1348-BFE4-C6298BBC0698}" type="slidenum">
              <a:rPr lang="en-US" smtClean="0"/>
              <a:t>16</a:t>
            </a:fld>
            <a:endParaRPr lang="en-US" dirty="0"/>
          </a:p>
        </p:txBody>
      </p:sp>
    </p:spTree>
    <p:extLst>
      <p:ext uri="{BB962C8B-B14F-4D97-AF65-F5344CB8AC3E}">
        <p14:creationId xmlns:p14="http://schemas.microsoft.com/office/powerpoint/2010/main" val="66538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3F167F0-0840-1348-BFE4-C6298BBC0698}" type="slidenum">
              <a:rPr lang="en-US" smtClean="0"/>
              <a:t>17</a:t>
            </a:fld>
            <a:endParaRPr lang="en-US" dirty="0"/>
          </a:p>
        </p:txBody>
      </p:sp>
    </p:spTree>
    <p:extLst>
      <p:ext uri="{BB962C8B-B14F-4D97-AF65-F5344CB8AC3E}">
        <p14:creationId xmlns:p14="http://schemas.microsoft.com/office/powerpoint/2010/main" val="407597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3F167F0-0840-1348-BFE4-C6298BBC0698}" type="slidenum">
              <a:rPr lang="en-US" smtClean="0"/>
              <a:t>18</a:t>
            </a:fld>
            <a:endParaRPr lang="en-US" dirty="0"/>
          </a:p>
        </p:txBody>
      </p:sp>
    </p:spTree>
    <p:extLst>
      <p:ext uri="{BB962C8B-B14F-4D97-AF65-F5344CB8AC3E}">
        <p14:creationId xmlns:p14="http://schemas.microsoft.com/office/powerpoint/2010/main" val="2591686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A3F167F0-0840-1348-BFE4-C6298BBC0698}" type="slidenum">
              <a:rPr lang="en-US" smtClean="0"/>
              <a:t>19</a:t>
            </a:fld>
            <a:endParaRPr lang="en-US" dirty="0"/>
          </a:p>
        </p:txBody>
      </p:sp>
    </p:spTree>
    <p:extLst>
      <p:ext uri="{BB962C8B-B14F-4D97-AF65-F5344CB8AC3E}">
        <p14:creationId xmlns:p14="http://schemas.microsoft.com/office/powerpoint/2010/main" val="843562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11/28/2021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11/28/2021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11/28/2021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11/28/2021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11/28/2021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11/28/2021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11/28/2021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11/28/2021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11/28/2021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11/28/2021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system-testing.html"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hyperlink" Target="https://www.guru99.com/integration-testing.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uru99.com/mobile-testing.html"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
        <p:nvSpPr>
          <p:cNvPr id="6" name="Metin kutusu 4">
            <a:extLst>
              <a:ext uri="{FF2B5EF4-FFF2-40B4-BE49-F238E27FC236}">
                <a16:creationId xmlns:a16="http://schemas.microsoft.com/office/drawing/2014/main" id="{7D18442F-03DB-48A8-A1D6-4BD419280380}"/>
              </a:ext>
            </a:extLst>
          </p:cNvPr>
          <p:cNvSpPr txBox="1"/>
          <p:nvPr/>
        </p:nvSpPr>
        <p:spPr>
          <a:xfrm>
            <a:off x="8312473" y="4923354"/>
            <a:ext cx="3389670" cy="338554"/>
          </a:xfrm>
          <a:prstGeom prst="rect">
            <a:avLst/>
          </a:prstGeom>
          <a:noFill/>
        </p:spPr>
        <p:txBody>
          <a:bodyPr wrap="square" rtlCol="0">
            <a:spAutoFit/>
          </a:bodyPr>
          <a:lstStyle/>
          <a:p>
            <a:r>
              <a:rPr lang="tr-TR" sz="1600" b="1" dirty="0"/>
              <a:t>handanyarici@gmail.com</a:t>
            </a:r>
          </a:p>
        </p:txBody>
      </p:sp>
      <p:pic>
        <p:nvPicPr>
          <p:cNvPr id="7"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044542" y="5011634"/>
            <a:ext cx="218911" cy="16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27084" y="5302900"/>
            <a:ext cx="253825" cy="329007"/>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3">
            <a:extLst>
              <a:ext uri="{FF2B5EF4-FFF2-40B4-BE49-F238E27FC236}">
                <a16:creationId xmlns:a16="http://schemas.microsoft.com/office/drawing/2014/main" id="{DAC5B2A2-6239-470C-B0AE-28F7E44D0BE7}"/>
              </a:ext>
            </a:extLst>
          </p:cNvPr>
          <p:cNvSpPr txBox="1"/>
          <p:nvPr/>
        </p:nvSpPr>
        <p:spPr>
          <a:xfrm>
            <a:off x="8312473" y="5320434"/>
            <a:ext cx="3235717" cy="338554"/>
          </a:xfrm>
          <a:prstGeom prst="rect">
            <a:avLst/>
          </a:prstGeom>
          <a:noFill/>
        </p:spPr>
        <p:txBody>
          <a:bodyPr wrap="square" rtlCol="0">
            <a:spAutoFit/>
          </a:bodyPr>
          <a:lstStyle/>
          <a:p>
            <a:r>
              <a:rPr lang="tr-TR" sz="1600" b="1" dirty="0"/>
              <a:t>linkedin.com/in/handanyarici</a:t>
            </a:r>
          </a:p>
        </p:txBody>
      </p:sp>
      <p:pic>
        <p:nvPicPr>
          <p:cNvPr id="1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45734" y="5618921"/>
            <a:ext cx="1016526" cy="508264"/>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4">
            <a:extLst>
              <a:ext uri="{FF2B5EF4-FFF2-40B4-BE49-F238E27FC236}">
                <a16:creationId xmlns:a16="http://schemas.microsoft.com/office/drawing/2014/main" id="{A5DF2B4E-4BC0-4948-9966-232899755A30}"/>
              </a:ext>
            </a:extLst>
          </p:cNvPr>
          <p:cNvSpPr txBox="1"/>
          <p:nvPr/>
        </p:nvSpPr>
        <p:spPr>
          <a:xfrm>
            <a:off x="8282690" y="5726010"/>
            <a:ext cx="3182478" cy="338554"/>
          </a:xfrm>
          <a:prstGeom prst="rect">
            <a:avLst/>
          </a:prstGeom>
          <a:noFill/>
        </p:spPr>
        <p:txBody>
          <a:bodyPr wrap="square" rtlCol="0">
            <a:spAutoFit/>
          </a:bodyPr>
          <a:lstStyle/>
          <a:p>
            <a:r>
              <a:rPr lang="tr-TR" sz="1600" b="1" dirty="0"/>
              <a:t>github.com/handanyarici</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2341" y="919880"/>
            <a:ext cx="8761413" cy="706964"/>
          </a:xfrm>
        </p:spPr>
        <p:txBody>
          <a:bodyPr/>
          <a:lstStyle/>
          <a:p>
            <a:r>
              <a:rPr lang="tr-TR" dirty="0"/>
              <a:t>Bankacılık Uygulaması Test İş Akışı</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10</a:t>
            </a:fld>
            <a:endParaRPr lang="en-US" noProof="0" dirty="0"/>
          </a:p>
        </p:txBody>
      </p:sp>
      <p:pic>
        <p:nvPicPr>
          <p:cNvPr id="6" name="Resim 5"/>
          <p:cNvPicPr>
            <a:picLocks noChangeAspect="1"/>
          </p:cNvPicPr>
          <p:nvPr/>
        </p:nvPicPr>
        <p:blipFill>
          <a:blip r:embed="rId3"/>
          <a:stretch>
            <a:fillRect/>
          </a:stretch>
        </p:blipFill>
        <p:spPr>
          <a:xfrm>
            <a:off x="3667740" y="6229350"/>
            <a:ext cx="2124075" cy="628650"/>
          </a:xfrm>
          <a:prstGeom prst="rect">
            <a:avLst/>
          </a:prstGeom>
        </p:spPr>
      </p:pic>
      <p:pic>
        <p:nvPicPr>
          <p:cNvPr id="7" name="Resim 6"/>
          <p:cNvPicPr>
            <a:picLocks noChangeAspect="1"/>
          </p:cNvPicPr>
          <p:nvPr/>
        </p:nvPicPr>
        <p:blipFill>
          <a:blip r:embed="rId4"/>
          <a:stretch>
            <a:fillRect/>
          </a:stretch>
        </p:blipFill>
        <p:spPr>
          <a:xfrm>
            <a:off x="7277100" y="2607161"/>
            <a:ext cx="4914900" cy="4162425"/>
          </a:xfrm>
          <a:prstGeom prst="rect">
            <a:avLst/>
          </a:prstGeom>
        </p:spPr>
      </p:pic>
      <p:sp>
        <p:nvSpPr>
          <p:cNvPr id="8" name="Metin kutusu 7"/>
          <p:cNvSpPr txBox="1"/>
          <p:nvPr/>
        </p:nvSpPr>
        <p:spPr>
          <a:xfrm>
            <a:off x="233586" y="2476905"/>
            <a:ext cx="6694340" cy="1754326"/>
          </a:xfrm>
          <a:prstGeom prst="rect">
            <a:avLst/>
          </a:prstGeom>
          <a:noFill/>
        </p:spPr>
        <p:txBody>
          <a:bodyPr wrap="square" rtlCol="0">
            <a:spAutoFit/>
          </a:bodyPr>
          <a:lstStyle/>
          <a:p>
            <a:r>
              <a:rPr lang="tr-TR" b="1" dirty="0"/>
              <a:t>7) Kullanıcı Kabul Testi: </a:t>
            </a:r>
            <a:r>
              <a:rPr lang="tr-TR" dirty="0"/>
              <a:t>Uygulamanın gerçek dünya senaryolarına uymasını sağlamak için son kullanıcıların dahil edilmesiyle yapılır ve yayınlanırsa kullanıcılar tarafından kabul edilir.</a:t>
            </a:r>
            <a:endParaRPr lang="en-US" sz="1400" dirty="0">
              <a:solidFill>
                <a:schemeClr val="accent3"/>
              </a:solidFill>
            </a:endParaRPr>
          </a:p>
          <a:p>
            <a:endParaRPr lang="tr-TR" dirty="0"/>
          </a:p>
          <a:p>
            <a:endParaRPr lang="tr-TR" dirty="0"/>
          </a:p>
        </p:txBody>
      </p:sp>
    </p:spTree>
    <p:extLst>
      <p:ext uri="{BB962C8B-B14F-4D97-AF65-F5344CB8AC3E}">
        <p14:creationId xmlns:p14="http://schemas.microsoft.com/office/powerpoint/2010/main" val="373126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68945" y="876849"/>
            <a:ext cx="9602694" cy="706964"/>
          </a:xfrm>
        </p:spPr>
        <p:txBody>
          <a:bodyPr/>
          <a:lstStyle/>
          <a:p>
            <a:r>
              <a:rPr lang="tr-TR" b="1" dirty="0"/>
              <a:t>Bankacılık Uygulaması İçin Test Örnekleri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11</a:t>
            </a:fld>
            <a:endParaRPr lang="en-US" noProof="0" dirty="0"/>
          </a:p>
        </p:txBody>
      </p:sp>
      <p:sp>
        <p:nvSpPr>
          <p:cNvPr id="4" name="Metin Yer Tutucusu 3"/>
          <p:cNvSpPr>
            <a:spLocks noGrp="1"/>
          </p:cNvSpPr>
          <p:nvPr>
            <p:ph type="body" sz="quarter" idx="13"/>
          </p:nvPr>
        </p:nvSpPr>
        <p:spPr>
          <a:xfrm>
            <a:off x="505609" y="2568014"/>
            <a:ext cx="11134165" cy="4575063"/>
          </a:xfrm>
        </p:spPr>
        <p:txBody>
          <a:bodyPr>
            <a:normAutofit fontScale="25000" lnSpcReduction="20000"/>
          </a:bodyPr>
          <a:lstStyle/>
          <a:p>
            <a:pPr algn="l"/>
            <a:r>
              <a:rPr lang="tr-TR" b="1" u="sng" dirty="0"/>
              <a:t>Yeni Şube için test senaryoları</a:t>
            </a:r>
            <a:endParaRPr lang="tr-TR" dirty="0"/>
          </a:p>
          <a:p>
            <a:pPr marL="857250" indent="-857250" algn="l">
              <a:buFont typeface="Arial" panose="020B0604020202020204" pitchFamily="34" charset="0"/>
              <a:buChar char="•"/>
            </a:pPr>
            <a:r>
              <a:rPr lang="tr-TR" dirty="0"/>
              <a:t>Geçerli ve geçersiz test verileri ile yeni bir şube oluşturun.</a:t>
            </a:r>
          </a:p>
          <a:p>
            <a:pPr marL="857250" indent="-857250" algn="l">
              <a:buFont typeface="Arial" panose="020B0604020202020204" pitchFamily="34" charset="0"/>
              <a:buChar char="•"/>
            </a:pPr>
            <a:r>
              <a:rPr lang="tr-TR" dirty="0"/>
              <a:t>Veri içermeyen yeni bir şube oluşturun.</a:t>
            </a:r>
          </a:p>
          <a:p>
            <a:pPr marL="857250" indent="-857250" algn="l">
              <a:buFont typeface="Arial" panose="020B0604020202020204" pitchFamily="34" charset="0"/>
              <a:buChar char="•"/>
            </a:pPr>
            <a:r>
              <a:rPr lang="tr-TR" dirty="0"/>
              <a:t>Mevcut şube verileriyle yeni bir şube oluşturun.</a:t>
            </a:r>
          </a:p>
          <a:p>
            <a:pPr marL="857250" indent="-857250" algn="l">
              <a:buFont typeface="Arial" panose="020B0604020202020204" pitchFamily="34" charset="0"/>
              <a:buChar char="•"/>
            </a:pPr>
            <a:r>
              <a:rPr lang="tr-TR" dirty="0"/>
              <a:t>Sıfırlama ve iptal seçeneklerini doğrulayın.</a:t>
            </a:r>
          </a:p>
          <a:p>
            <a:pPr algn="l"/>
            <a:r>
              <a:rPr lang="tr-TR" b="1" u="sng" dirty="0"/>
              <a:t>Yeni Rol için Test Durumları</a:t>
            </a:r>
            <a:endParaRPr lang="tr-TR" dirty="0"/>
          </a:p>
          <a:p>
            <a:pPr marL="857250" indent="-857250" algn="l">
              <a:buFont typeface="Arial" panose="020B0604020202020204" pitchFamily="34" charset="0"/>
              <a:buChar char="•"/>
            </a:pPr>
            <a:r>
              <a:rPr lang="tr-TR" dirty="0"/>
              <a:t>Mevcut test verileriyle yeni bir rol oluşturulabileceğini doğrulayın.</a:t>
            </a:r>
          </a:p>
          <a:p>
            <a:pPr marL="857250" indent="-857250" algn="l">
              <a:buFont typeface="Arial" panose="020B0604020202020204" pitchFamily="34" charset="0"/>
              <a:buChar char="•"/>
            </a:pPr>
            <a:r>
              <a:rPr lang="tr-TR" dirty="0"/>
              <a:t>Rol tanımını ve rol türlerini doğrulayın.</a:t>
            </a:r>
          </a:p>
          <a:p>
            <a:pPr marL="857250" indent="-857250" algn="l">
              <a:buFont typeface="Arial" panose="020B0604020202020204" pitchFamily="34" charset="0"/>
              <a:buChar char="•"/>
            </a:pPr>
            <a:r>
              <a:rPr lang="tr-TR" dirty="0"/>
              <a:t>Rol ayrıntıları sayfasındaki bağlantıları doğrulayın.</a:t>
            </a:r>
          </a:p>
          <a:p>
            <a:pPr marL="857250" indent="-857250" algn="l">
              <a:buFont typeface="Arial" panose="020B0604020202020204" pitchFamily="34" charset="0"/>
              <a:buChar char="•"/>
            </a:pPr>
            <a:r>
              <a:rPr lang="tr-TR" dirty="0"/>
              <a:t>Test verileri olmadan yönetici giriş bilgilerini doğrulayın.</a:t>
            </a:r>
          </a:p>
          <a:p>
            <a:pPr marL="857250" indent="-857250" algn="l">
              <a:buFont typeface="Arial" panose="020B0604020202020204" pitchFamily="34" charset="0"/>
              <a:buChar char="•"/>
            </a:pPr>
            <a:r>
              <a:rPr lang="tr-TR" dirty="0"/>
              <a:t>Yönetici rolü için tüm ev bağlantılarını doğrulayın.</a:t>
            </a:r>
          </a:p>
          <a:p>
            <a:pPr marL="857250" indent="-857250" algn="l">
              <a:buFont typeface="Arial" panose="020B0604020202020204" pitchFamily="34" charset="0"/>
              <a:buChar char="•"/>
            </a:pPr>
            <a:r>
              <a:rPr lang="tr-TR" dirty="0"/>
              <a:t>Yöneticinin, geçerli ve geçersiz test verileriyle şifreyi değiştirebildiğini doğrulayın.</a:t>
            </a:r>
          </a:p>
          <a:p>
            <a:pPr marL="857250" indent="-857250" algn="l">
              <a:buFont typeface="Arial" panose="020B0604020202020204" pitchFamily="34" charset="0"/>
              <a:buChar char="•"/>
            </a:pPr>
            <a:r>
              <a:rPr lang="tr-TR" dirty="0"/>
              <a:t>Yönetici oturumunu başarıyla doğrulayın.</a:t>
            </a:r>
          </a:p>
          <a:p>
            <a:pPr algn="l"/>
            <a:endParaRPr lang="tr-TR" dirty="0"/>
          </a:p>
          <a:p>
            <a:pPr marL="857250" indent="-857250" algn="l">
              <a:buFont typeface="Arial" panose="020B0604020202020204" pitchFamily="34" charset="0"/>
              <a:buChar char="•"/>
            </a:pPr>
            <a:endParaRPr lang="tr-TR" dirty="0"/>
          </a:p>
          <a:p>
            <a:endParaRPr lang="tr-TR" dirty="0"/>
          </a:p>
        </p:txBody>
      </p:sp>
    </p:spTree>
    <p:extLst>
      <p:ext uri="{BB962C8B-B14F-4D97-AF65-F5344CB8AC3E}">
        <p14:creationId xmlns:p14="http://schemas.microsoft.com/office/powerpoint/2010/main" val="403299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68945" y="876849"/>
            <a:ext cx="9602694" cy="706964"/>
          </a:xfrm>
        </p:spPr>
        <p:txBody>
          <a:bodyPr/>
          <a:lstStyle/>
          <a:p>
            <a:r>
              <a:rPr lang="tr-TR" b="1" dirty="0"/>
              <a:t>Bankacılık Uygulaması İçin Test Örnekleri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12</a:t>
            </a:fld>
            <a:endParaRPr lang="en-US" noProof="0" dirty="0"/>
          </a:p>
        </p:txBody>
      </p:sp>
      <p:sp>
        <p:nvSpPr>
          <p:cNvPr id="4" name="Metin Yer Tutucusu 3"/>
          <p:cNvSpPr>
            <a:spLocks noGrp="1"/>
          </p:cNvSpPr>
          <p:nvPr>
            <p:ph type="body" sz="quarter" idx="13"/>
          </p:nvPr>
        </p:nvSpPr>
        <p:spPr>
          <a:xfrm>
            <a:off x="403209" y="2789425"/>
            <a:ext cx="11134165" cy="4236527"/>
          </a:xfrm>
        </p:spPr>
        <p:txBody>
          <a:bodyPr>
            <a:normAutofit fontScale="25000" lnSpcReduction="20000"/>
          </a:bodyPr>
          <a:lstStyle/>
          <a:p>
            <a:pPr algn="l"/>
            <a:r>
              <a:rPr lang="tr-TR" b="1" u="sng" dirty="0"/>
              <a:t>Net Bankacılık Başvurusu için Test Vakaları</a:t>
            </a:r>
            <a:endParaRPr lang="tr-TR" dirty="0"/>
          </a:p>
          <a:p>
            <a:pPr marL="857250" indent="-857250" algn="l">
              <a:buFont typeface="Arial" panose="020B0604020202020204" pitchFamily="34" charset="0"/>
              <a:buChar char="•"/>
            </a:pPr>
            <a:r>
              <a:rPr lang="tr-TR" dirty="0"/>
              <a:t>Kullanıcının banka sitesini açıp açamadığını kontrol edin.</a:t>
            </a:r>
          </a:p>
          <a:p>
            <a:pPr marL="857250" indent="-857250" algn="l">
              <a:buFont typeface="Arial" panose="020B0604020202020204" pitchFamily="34" charset="0"/>
              <a:buChar char="•"/>
            </a:pPr>
            <a:r>
              <a:rPr lang="tr-TR" dirty="0"/>
              <a:t>Sitedeki tüm bağlantıların çalışıp çalışmadığını kontrol edin.</a:t>
            </a:r>
          </a:p>
          <a:p>
            <a:pPr marL="857250" indent="-857250" algn="l">
              <a:buFont typeface="Arial" panose="020B0604020202020204" pitchFamily="34" charset="0"/>
              <a:buChar char="•"/>
            </a:pPr>
            <a:r>
              <a:rPr lang="tr-TR" dirty="0"/>
              <a:t>Kullanıcının yeni bir hesap oluşturabildiğini doğrulayın.</a:t>
            </a:r>
          </a:p>
          <a:p>
            <a:pPr marL="857250" indent="-857250" algn="l">
              <a:buFont typeface="Arial" panose="020B0604020202020204" pitchFamily="34" charset="0"/>
              <a:buChar char="•"/>
            </a:pPr>
            <a:r>
              <a:rPr lang="tr-TR" dirty="0"/>
              <a:t>Kullanıcının geçerli ve geçersiz kullanıcı adı ve şifreyle giriş yapıp yapamayacağını kontrol edin.</a:t>
            </a:r>
          </a:p>
          <a:p>
            <a:pPr marL="857250" indent="-857250" algn="l">
              <a:buFont typeface="Arial" panose="020B0604020202020204" pitchFamily="34" charset="0"/>
              <a:buChar char="•"/>
            </a:pPr>
            <a:r>
              <a:rPr lang="tr-TR" dirty="0"/>
              <a:t>Oturum açma sırasında kullanıcı adı veya şifrenin boş olup olmadığını, kullanıcının oturum açmasına izin verilmemesi gerektiğini ve bir uyarı mesajı gösterildiğini doğrulayın.</a:t>
            </a:r>
          </a:p>
          <a:p>
            <a:pPr marL="857250" indent="-857250" algn="l">
              <a:buFont typeface="Arial" panose="020B0604020202020204" pitchFamily="34" charset="0"/>
              <a:buChar char="•"/>
            </a:pPr>
            <a:r>
              <a:rPr lang="tr-TR" dirty="0"/>
              <a:t>Kullanıcının şifreyi değiştirmesine izin verilip verilmediğini kontrol edin.</a:t>
            </a:r>
          </a:p>
          <a:p>
            <a:pPr marL="857250" indent="-857250" algn="l">
              <a:buFont typeface="Arial" panose="020B0604020202020204" pitchFamily="34" charset="0"/>
              <a:buChar char="•"/>
            </a:pPr>
            <a:r>
              <a:rPr lang="tr-TR" dirty="0"/>
              <a:t>Geçersiz bir kullanıcı veya şifre girilirse, uygun hata mesajı gösterilir.</a:t>
            </a:r>
          </a:p>
          <a:p>
            <a:pPr algn="l"/>
            <a:r>
              <a:rPr lang="tr-TR" b="1" u="sng" dirty="0"/>
              <a:t>Müşteri ve Bankacı için test senaryoları</a:t>
            </a:r>
            <a:endParaRPr lang="tr-TR" dirty="0"/>
          </a:p>
          <a:p>
            <a:pPr marL="857250" indent="-857250" algn="l">
              <a:buFont typeface="Arial" panose="020B0604020202020204" pitchFamily="34" charset="0"/>
              <a:buChar char="•"/>
            </a:pPr>
            <a:r>
              <a:rPr lang="tr-TR" dirty="0"/>
              <a:t>Tüm ziyaretçi ve müşteri bağlantılarının düzgün çalışıp çalışmadığını kontrol edin.</a:t>
            </a:r>
          </a:p>
          <a:p>
            <a:pPr marL="857250" indent="-857250" algn="l">
              <a:buFont typeface="Arial" panose="020B0604020202020204" pitchFamily="34" charset="0"/>
              <a:buChar char="•"/>
            </a:pPr>
            <a:r>
              <a:rPr lang="tr-TR" dirty="0"/>
              <a:t>Geçerli ve geçersiz test verileriyle müşteri girişini doğrulayın.</a:t>
            </a:r>
          </a:p>
          <a:p>
            <a:pPr marL="857250" indent="-857250" algn="l">
              <a:buFont typeface="Arial" panose="020B0604020202020204" pitchFamily="34" charset="0"/>
              <a:buChar char="•"/>
            </a:pPr>
            <a:r>
              <a:rPr lang="tr-TR" dirty="0"/>
              <a:t>Herhangi bir veri olmadan müşteri girişini doğrulayın.</a:t>
            </a:r>
          </a:p>
          <a:p>
            <a:pPr marL="857250" indent="-857250" algn="l">
              <a:buFont typeface="Arial" panose="020B0604020202020204" pitchFamily="34" charset="0"/>
              <a:buChar char="•"/>
            </a:pPr>
            <a:r>
              <a:rPr lang="tr-TR" dirty="0"/>
              <a:t>Herhangi bir veri olmadan bankacı girişini doğrulayın.</a:t>
            </a:r>
          </a:p>
          <a:p>
            <a:pPr algn="l"/>
            <a:endParaRPr lang="tr-TR" dirty="0"/>
          </a:p>
          <a:p>
            <a:pPr marL="857250" indent="-857250" algn="l">
              <a:buFont typeface="Arial" panose="020B0604020202020204" pitchFamily="34" charset="0"/>
              <a:buChar char="•"/>
            </a:pPr>
            <a:endParaRPr lang="tr-TR" dirty="0"/>
          </a:p>
          <a:p>
            <a:endParaRPr lang="tr-TR" dirty="0"/>
          </a:p>
        </p:txBody>
      </p:sp>
    </p:spTree>
    <p:extLst>
      <p:ext uri="{BB962C8B-B14F-4D97-AF65-F5344CB8AC3E}">
        <p14:creationId xmlns:p14="http://schemas.microsoft.com/office/powerpoint/2010/main" val="352118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5979" y="962754"/>
            <a:ext cx="9780525" cy="706964"/>
          </a:xfrm>
        </p:spPr>
        <p:txBody>
          <a:bodyPr/>
          <a:lstStyle/>
          <a:p>
            <a:r>
              <a:rPr lang="tr-TR" dirty="0"/>
              <a:t>Sağlık Sistemi Uygulamaları</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13</a:t>
            </a:fld>
            <a:endParaRPr lang="en-US" noProof="0" dirty="0"/>
          </a:p>
        </p:txBody>
      </p:sp>
      <p:sp>
        <p:nvSpPr>
          <p:cNvPr id="4" name="Metin Yer Tutucusu 3"/>
          <p:cNvSpPr>
            <a:spLocks noGrp="1"/>
          </p:cNvSpPr>
          <p:nvPr>
            <p:ph type="body" sz="quarter" idx="13"/>
          </p:nvPr>
        </p:nvSpPr>
        <p:spPr>
          <a:xfrm>
            <a:off x="261258" y="2406650"/>
            <a:ext cx="6848669" cy="4022142"/>
          </a:xfrm>
        </p:spPr>
        <p:txBody>
          <a:bodyPr>
            <a:normAutofit fontScale="25000" lnSpcReduction="20000"/>
          </a:bodyPr>
          <a:lstStyle/>
          <a:p>
            <a:pPr algn="l"/>
            <a:r>
              <a:rPr lang="tr-TR" b="1" dirty="0"/>
              <a:t>Sağlık Sisteminin Temel Terminolojisi</a:t>
            </a:r>
          </a:p>
          <a:p>
            <a:pPr algn="l"/>
            <a:r>
              <a:rPr lang="tr-TR" b="1" dirty="0"/>
              <a:t>Sağlayıcı</a:t>
            </a:r>
            <a:r>
              <a:rPr lang="tr-TR" dirty="0"/>
              <a:t> : Sağlık hizmetleri tarafından lisanslanan bir sağlık uzmanı (doktor), tıbbi grup, klinik, laboratuvar, hastane vb.</a:t>
            </a:r>
          </a:p>
          <a:p>
            <a:pPr algn="l"/>
            <a:r>
              <a:rPr lang="tr-TR" b="1" dirty="0"/>
              <a:t>Talep:</a:t>
            </a:r>
            <a:r>
              <a:rPr lang="tr-TR" dirty="0"/>
              <a:t> Sağlık sigortası şirketinizden sağlık hizmeti için fatura ödeme talebi</a:t>
            </a:r>
          </a:p>
          <a:p>
            <a:pPr algn="l"/>
            <a:r>
              <a:rPr lang="tr-TR" b="1" dirty="0"/>
              <a:t>Broker:</a:t>
            </a:r>
            <a:r>
              <a:rPr lang="tr-TR" dirty="0"/>
              <a:t> Sigortalı veya muhtemel sigortalı adına müzakere eden, sigorta temin eden bir sigorta uzmanı</a:t>
            </a:r>
          </a:p>
          <a:p>
            <a:pPr algn="l"/>
            <a:r>
              <a:rPr lang="tr-TR" b="1" dirty="0"/>
              <a:t>Finans:</a:t>
            </a:r>
            <a:r>
              <a:rPr lang="tr-TR" dirty="0"/>
              <a:t> Tıbbi masrafları ödeyen sigorta kuruluşları, hükümet (</a:t>
            </a:r>
            <a:r>
              <a:rPr lang="tr-TR" dirty="0" err="1"/>
              <a:t>Medicare</a:t>
            </a:r>
            <a:r>
              <a:rPr lang="tr-TR" dirty="0"/>
              <a:t> veya </a:t>
            </a:r>
            <a:r>
              <a:rPr lang="tr-TR" dirty="0" err="1"/>
              <a:t>Medicaid</a:t>
            </a:r>
            <a:r>
              <a:rPr lang="tr-TR" dirty="0"/>
              <a:t>) veya ticari (BCBS) olabilir</a:t>
            </a:r>
          </a:p>
          <a:p>
            <a:pPr algn="l"/>
            <a:r>
              <a:rPr lang="tr-TR" b="1" dirty="0" err="1"/>
              <a:t>Medicare</a:t>
            </a:r>
            <a:r>
              <a:rPr lang="tr-TR" b="1" dirty="0"/>
              <a:t>:</a:t>
            </a:r>
            <a:r>
              <a:rPr lang="tr-TR" dirty="0"/>
              <a:t> Yaşlılar ve sürekli engelli kişiler için federal sağlık sigortası programı</a:t>
            </a:r>
          </a:p>
          <a:p>
            <a:pPr algn="l"/>
            <a:r>
              <a:rPr lang="tr-TR" b="1" dirty="0" err="1"/>
              <a:t>Medicaid</a:t>
            </a:r>
            <a:r>
              <a:rPr lang="tr-TR" b="1" dirty="0"/>
              <a:t>:</a:t>
            </a:r>
            <a:r>
              <a:rPr lang="tr-TR" dirty="0"/>
              <a:t> Düşük gelirli ailelerin ve bireylerin tıbbi bakım masraflarını ödemelerine yardımcı olan ortak ve devlet programı</a:t>
            </a:r>
          </a:p>
          <a:p>
            <a:pPr algn="l"/>
            <a:r>
              <a:rPr lang="tr-TR" b="1" dirty="0"/>
              <a:t>CPT kodu</a:t>
            </a:r>
            <a:r>
              <a:rPr lang="tr-TR" dirty="0"/>
              <a:t> : Mevcut </a:t>
            </a:r>
            <a:r>
              <a:rPr lang="tr-TR" dirty="0" err="1"/>
              <a:t>prosedürel</a:t>
            </a:r>
            <a:r>
              <a:rPr lang="tr-TR" dirty="0"/>
              <a:t> terminoloji kodu, tıbbi, cerrahi ve teşhis hizmetlerini tanımlamak için ayarlanmış bir tıbbi koddur</a:t>
            </a:r>
          </a:p>
          <a:p>
            <a:pPr algn="l"/>
            <a:r>
              <a:rPr lang="tr-TR" b="1" dirty="0"/>
              <a:t>HIPAA</a:t>
            </a:r>
            <a:r>
              <a:rPr lang="tr-TR" dirty="0"/>
              <a:t> : Doktorların, hastanelerin, sağlık hizmeti sağlayıcılarının ve sağlık planının hizmetlerini sunabilmesi için uyması gereken bir dizi kural ve düzenlemedir</a:t>
            </a:r>
          </a:p>
        </p:txBody>
      </p:sp>
      <p:pic>
        <p:nvPicPr>
          <p:cNvPr id="5" name="Resim 4"/>
          <p:cNvPicPr>
            <a:picLocks noChangeAspect="1"/>
          </p:cNvPicPr>
          <p:nvPr/>
        </p:nvPicPr>
        <p:blipFill>
          <a:blip r:embed="rId2"/>
          <a:stretch>
            <a:fillRect/>
          </a:stretch>
        </p:blipFill>
        <p:spPr>
          <a:xfrm>
            <a:off x="7109927" y="2406650"/>
            <a:ext cx="4376057" cy="4126787"/>
          </a:xfrm>
          <a:prstGeom prst="rect">
            <a:avLst/>
          </a:prstGeom>
        </p:spPr>
      </p:pic>
    </p:spTree>
    <p:extLst>
      <p:ext uri="{BB962C8B-B14F-4D97-AF65-F5344CB8AC3E}">
        <p14:creationId xmlns:p14="http://schemas.microsoft.com/office/powerpoint/2010/main" val="246017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86119" y="880362"/>
            <a:ext cx="8761413" cy="706964"/>
          </a:xfrm>
        </p:spPr>
        <p:txBody>
          <a:bodyPr/>
          <a:lstStyle/>
          <a:p>
            <a:r>
              <a:rPr lang="tr-TR" dirty="0"/>
              <a:t>Sağlık Sistemi İş Süreci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14</a:t>
            </a:fld>
            <a:endParaRPr lang="en-US" noProof="0" dirty="0"/>
          </a:p>
        </p:txBody>
      </p:sp>
      <p:sp>
        <p:nvSpPr>
          <p:cNvPr id="4" name="Metin Yer Tutucusu 3"/>
          <p:cNvSpPr>
            <a:spLocks noGrp="1"/>
          </p:cNvSpPr>
          <p:nvPr>
            <p:ph type="body" sz="quarter" idx="13"/>
          </p:nvPr>
        </p:nvSpPr>
        <p:spPr>
          <a:xfrm>
            <a:off x="345233" y="2406650"/>
            <a:ext cx="7259216" cy="4031472"/>
          </a:xfrm>
        </p:spPr>
        <p:txBody>
          <a:bodyPr>
            <a:normAutofit fontScale="40000" lnSpcReduction="20000"/>
          </a:bodyPr>
          <a:lstStyle/>
          <a:p>
            <a:r>
              <a:rPr lang="tr-TR" dirty="0"/>
              <a:t>Çoğu sağlık kuruluşu, sistemin düzgün çalışmasını sağlamak için yazılım programını uyarlamıştır. Bu yazılım sistemi, bununla ilgilenen her varlık için tüm bilgileri tek bir belgede verir.</a:t>
            </a:r>
          </a:p>
          <a:p>
            <a:br>
              <a:rPr lang="tr-TR" dirty="0"/>
            </a:br>
            <a:r>
              <a:rPr lang="tr-TR" dirty="0"/>
              <a:t>Bu sistemin tamamını tek bir web uygulamasına bağlamak çok büyük bir iştir ve etkin bir şekilde çalışmasını sağlamak daha büyük bir görevdir. Bu sağlık uygulamasının titiz bir şekilde test edilmesi zorunludur ve çeşitli test aşamalarından geçmek zorundadır.</a:t>
            </a:r>
          </a:p>
        </p:txBody>
      </p:sp>
      <p:pic>
        <p:nvPicPr>
          <p:cNvPr id="5" name="Resim 4"/>
          <p:cNvPicPr>
            <a:picLocks noChangeAspect="1"/>
          </p:cNvPicPr>
          <p:nvPr/>
        </p:nvPicPr>
        <p:blipFill>
          <a:blip r:embed="rId2"/>
          <a:stretch>
            <a:fillRect/>
          </a:stretch>
        </p:blipFill>
        <p:spPr>
          <a:xfrm>
            <a:off x="7908957" y="2469091"/>
            <a:ext cx="3838575" cy="3352800"/>
          </a:xfrm>
          <a:prstGeom prst="rect">
            <a:avLst/>
          </a:prstGeom>
        </p:spPr>
      </p:pic>
    </p:spTree>
    <p:extLst>
      <p:ext uri="{BB962C8B-B14F-4D97-AF65-F5344CB8AC3E}">
        <p14:creationId xmlns:p14="http://schemas.microsoft.com/office/powerpoint/2010/main" val="378579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30587" y="1063416"/>
            <a:ext cx="8761413" cy="706964"/>
          </a:xfrm>
        </p:spPr>
        <p:txBody>
          <a:bodyPr/>
          <a:lstStyle/>
          <a:p>
            <a:r>
              <a:rPr lang="tr-TR" b="1" dirty="0"/>
              <a:t>Tedarikçi sistemi testi</a:t>
            </a:r>
            <a:br>
              <a:rPr lang="tr-TR" b="1" dirty="0"/>
            </a:br>
            <a:endParaRPr lang="tr-TR" dirty="0"/>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15</a:t>
            </a:fld>
            <a:endParaRPr lang="en-US" noProof="0" dirty="0"/>
          </a:p>
        </p:txBody>
      </p:sp>
      <p:graphicFrame>
        <p:nvGraphicFramePr>
          <p:cNvPr id="5" name="Tablo 4"/>
          <p:cNvGraphicFramePr>
            <a:graphicFrameLocks noGrp="1"/>
          </p:cNvGraphicFramePr>
          <p:nvPr>
            <p:extLst/>
          </p:nvPr>
        </p:nvGraphicFramePr>
        <p:xfrm>
          <a:off x="2071396" y="2239346"/>
          <a:ext cx="8145624" cy="4497378"/>
        </p:xfrm>
        <a:graphic>
          <a:graphicData uri="http://schemas.openxmlformats.org/drawingml/2006/table">
            <a:tbl>
              <a:tblPr/>
              <a:tblGrid>
                <a:gridCol w="1629124">
                  <a:extLst>
                    <a:ext uri="{9D8B030D-6E8A-4147-A177-3AD203B41FA5}">
                      <a16:colId xmlns:a16="http://schemas.microsoft.com/office/drawing/2014/main" val="3490448109"/>
                    </a:ext>
                  </a:extLst>
                </a:gridCol>
                <a:gridCol w="6516500">
                  <a:extLst>
                    <a:ext uri="{9D8B030D-6E8A-4147-A177-3AD203B41FA5}">
                      <a16:colId xmlns:a16="http://schemas.microsoft.com/office/drawing/2014/main" val="591046232"/>
                    </a:ext>
                  </a:extLst>
                </a:gridCol>
              </a:tblGrid>
              <a:tr h="249853">
                <a:tc>
                  <a:txBody>
                    <a:bodyPr/>
                    <a:lstStyle/>
                    <a:p>
                      <a:pPr algn="l" fontAlgn="t"/>
                      <a:r>
                        <a:rPr lang="tr-TR" sz="1100" b="1">
                          <a:effectLst/>
                        </a:rPr>
                        <a:t>Test Senaryosu</a:t>
                      </a:r>
                    </a:p>
                  </a:txBody>
                  <a:tcPr marL="33892" marR="33892" marT="33892" marB="33892">
                    <a:lnL w="9525" cap="flat" cmpd="sng" algn="ctr">
                      <a:solidFill>
                        <a:srgbClr val="800CD0"/>
                      </a:solidFill>
                      <a:prstDash val="solid"/>
                      <a:round/>
                      <a:headEnd type="none" w="med" len="med"/>
                      <a:tailEnd type="none" w="med" len="med"/>
                    </a:lnL>
                    <a:lnR w="9525" cap="flat" cmpd="sng" algn="ctr">
                      <a:solidFill>
                        <a:srgbClr val="8009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dirty="0">
                          <a:effectLst/>
                        </a:rPr>
                        <a:t>Test Durumları</a:t>
                      </a:r>
                    </a:p>
                  </a:txBody>
                  <a:tcPr marL="33892" marR="33892" marT="33892" marB="33892">
                    <a:lnL w="9525" cap="flat" cmpd="sng" algn="ctr">
                      <a:solidFill>
                        <a:srgbClr val="8009D0"/>
                      </a:solidFill>
                      <a:prstDash val="solid"/>
                      <a:round/>
                      <a:headEnd type="none" w="med" len="med"/>
                      <a:tailEnd type="none" w="med" len="med"/>
                    </a:lnL>
                    <a:lnR w="12700" cap="flat" cmpd="sng" algn="ctr">
                      <a:solidFill>
                        <a:srgbClr val="A03F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70659366"/>
                  </a:ext>
                </a:extLst>
              </a:tr>
              <a:tr h="410475">
                <a:tc>
                  <a:txBody>
                    <a:bodyPr/>
                    <a:lstStyle/>
                    <a:p>
                      <a:pPr algn="l" fontAlgn="t">
                        <a:buFont typeface="+mj-lt"/>
                        <a:buAutoNum type="arabicPeriod"/>
                      </a:pPr>
                      <a:r>
                        <a:rPr lang="tr-TR" sz="1100">
                          <a:effectLst/>
                        </a:rPr>
                        <a:t>Sağlayıcı sistemine erişim</a:t>
                      </a:r>
                    </a:p>
                  </a:txBody>
                  <a:tcPr marL="33892" marR="33892" marT="33892" marB="33892">
                    <a:lnL w="12700" cap="flat" cmpd="sng" algn="ctr">
                      <a:solidFill>
                        <a:srgbClr val="4040CB"/>
                      </a:solidFill>
                      <a:prstDash val="solid"/>
                      <a:round/>
                      <a:headEnd type="none" w="med" len="med"/>
                      <a:tailEnd type="none" w="med" len="med"/>
                    </a:lnL>
                    <a:lnR w="12700" cap="flat" cmpd="sng" algn="ctr">
                      <a:solidFill>
                        <a:srgbClr val="004A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Sağlayıcı sistemi, sağlayıcının verilerini girmemize, düzenlememize ve kaydetmemize izin vermelidir</a:t>
                      </a:r>
                    </a:p>
                  </a:txBody>
                  <a:tcPr marL="33892" marR="33892" marT="33892" marB="33892">
                    <a:lnL w="12700" cap="flat" cmpd="sng" algn="ctr">
                      <a:solidFill>
                        <a:srgbClr val="004ACB"/>
                      </a:solidFill>
                      <a:prstDash val="solid"/>
                      <a:round/>
                      <a:headEnd type="none" w="med" len="med"/>
                      <a:tailEnd type="none" w="med" len="med"/>
                    </a:lnL>
                    <a:lnR w="12700" cap="flat" cmpd="sng" algn="ctr">
                      <a:solidFill>
                        <a:srgbClr val="4040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95306190"/>
                  </a:ext>
                </a:extLst>
              </a:tr>
              <a:tr h="410475">
                <a:tc>
                  <a:txBody>
                    <a:bodyPr/>
                    <a:lstStyle/>
                    <a:p>
                      <a:pPr algn="l" fontAlgn="t">
                        <a:buFont typeface="+mj-lt"/>
                        <a:buAutoNum type="arabicPeriod" startAt="2"/>
                      </a:pPr>
                      <a:r>
                        <a:rPr lang="tr-TR" sz="1100">
                          <a:effectLst/>
                        </a:rPr>
                        <a:t>Pozitif akış </a:t>
                      </a:r>
                      <a:r>
                        <a:rPr lang="tr-TR" sz="1100" u="none" strike="noStrike">
                          <a:solidFill>
                            <a:srgbClr val="04B8E6"/>
                          </a:solidFill>
                          <a:effectLst/>
                          <a:hlinkClick r:id="rId3"/>
                        </a:rPr>
                        <a:t>Sistem Testi</a:t>
                      </a:r>
                      <a:endParaRPr lang="tr-TR" sz="1100">
                        <a:effectLst/>
                      </a:endParaRPr>
                    </a:p>
                  </a:txBody>
                  <a:tcPr marL="33892" marR="33892" marT="33892" marB="33892">
                    <a:lnL w="12700" cap="flat" cmpd="sng" algn="ctr">
                      <a:solidFill>
                        <a:srgbClr val="404DCB"/>
                      </a:solidFill>
                      <a:prstDash val="solid"/>
                      <a:round/>
                      <a:headEnd type="none" w="med" len="med"/>
                      <a:tailEnd type="none" w="med" len="med"/>
                    </a:lnL>
                    <a:lnR w="12700" cap="flat" cmpd="sng" algn="ctr">
                      <a:solidFill>
                        <a:srgbClr val="8046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a:effectLst/>
                        </a:rPr>
                        <a:t>Farklı sağlayıcı türleri girmek, sağlayıcıların ayrıntılarını değiştirmek, kaydetmek ve sorgulamak için senaryolar içerir.</a:t>
                      </a:r>
                    </a:p>
                  </a:txBody>
                  <a:tcPr marL="33892" marR="33892" marT="33892" marB="33892">
                    <a:lnL w="12700" cap="flat" cmpd="sng" algn="ctr">
                      <a:solidFill>
                        <a:srgbClr val="8046CB"/>
                      </a:solidFill>
                      <a:prstDash val="solid"/>
                      <a:round/>
                      <a:headEnd type="none" w="med" len="med"/>
                      <a:tailEnd type="none" w="med" len="med"/>
                    </a:lnL>
                    <a:lnR w="12700" cap="flat" cmpd="sng" algn="ctr">
                      <a:solidFill>
                        <a:srgbClr val="4041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4078162"/>
                  </a:ext>
                </a:extLst>
              </a:tr>
              <a:tr h="410475">
                <a:tc>
                  <a:txBody>
                    <a:bodyPr/>
                    <a:lstStyle/>
                    <a:p>
                      <a:pPr algn="l" fontAlgn="t">
                        <a:buFont typeface="+mj-lt"/>
                        <a:buAutoNum type="arabicPeriod" startAt="3"/>
                      </a:pPr>
                      <a:r>
                        <a:rPr lang="tr-TR" sz="1100">
                          <a:effectLst/>
                        </a:rPr>
                        <a:t>Negatif Akış Sistem Testi</a:t>
                      </a:r>
                    </a:p>
                  </a:txBody>
                  <a:tcPr marL="33892" marR="33892" marT="33892" marB="33892">
                    <a:lnL w="12700" cap="flat" cmpd="sng" algn="ctr">
                      <a:solidFill>
                        <a:srgbClr val="0054CB"/>
                      </a:solidFill>
                      <a:prstDash val="solid"/>
                      <a:round/>
                      <a:headEnd type="none" w="med" len="med"/>
                      <a:tailEnd type="none" w="med" len="med"/>
                    </a:lnL>
                    <a:lnR w="12700" cap="flat" cmpd="sng" algn="ctr">
                      <a:solidFill>
                        <a:srgbClr val="0056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Sağlayıcı bilgilerini eksik veriler, sözleşmenin geçerlilik tarihi, sistemdeki mevcut sağlayıcılarla ilgili ayrıntılar girerek kaydetmeye izin verir</a:t>
                      </a:r>
                    </a:p>
                  </a:txBody>
                  <a:tcPr marL="33892" marR="33892" marT="33892" marB="33892">
                    <a:lnL w="12700" cap="flat" cmpd="sng" algn="ctr">
                      <a:solidFill>
                        <a:srgbClr val="0056CB"/>
                      </a:solidFill>
                      <a:prstDash val="solid"/>
                      <a:round/>
                      <a:headEnd type="none" w="med" len="med"/>
                      <a:tailEnd type="none" w="med" len="med"/>
                    </a:lnL>
                    <a:lnR w="12700" cap="flat" cmpd="sng" algn="ctr">
                      <a:solidFill>
                        <a:srgbClr val="4040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94286783"/>
                  </a:ext>
                </a:extLst>
              </a:tr>
              <a:tr h="571096">
                <a:tc>
                  <a:txBody>
                    <a:bodyPr/>
                    <a:lstStyle/>
                    <a:p>
                      <a:pPr algn="l" fontAlgn="t">
                        <a:buFont typeface="+mj-lt"/>
                        <a:buAutoNum type="arabicPeriod" startAt="4"/>
                      </a:pPr>
                      <a:r>
                        <a:rPr lang="tr-TR" sz="1100">
                          <a:effectLst/>
                        </a:rPr>
                        <a:t>Sistem </a:t>
                      </a:r>
                      <a:r>
                        <a:rPr lang="tr-TR" sz="1100" u="none" strike="noStrike">
                          <a:solidFill>
                            <a:srgbClr val="04B8E6"/>
                          </a:solidFill>
                          <a:effectLst/>
                          <a:hlinkClick r:id="rId4"/>
                        </a:rPr>
                        <a:t>Entegrasyon Testi</a:t>
                      </a:r>
                      <a:endParaRPr lang="tr-TR" sz="1100">
                        <a:effectLst/>
                      </a:endParaRPr>
                    </a:p>
                  </a:txBody>
                  <a:tcPr marL="33892" marR="33892" marT="33892" marB="33892">
                    <a:lnL w="12700" cap="flat" cmpd="sng" algn="ctr">
                      <a:solidFill>
                        <a:srgbClr val="E052CB"/>
                      </a:solidFill>
                      <a:prstDash val="solid"/>
                      <a:round/>
                      <a:headEnd type="none" w="med" len="med"/>
                      <a:tailEnd type="none" w="med" len="med"/>
                    </a:lnL>
                    <a:lnR w="12700" cap="flat" cmpd="sng" algn="ctr">
                      <a:solidFill>
                        <a:srgbClr val="E052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a:effectLst/>
                        </a:rPr>
                        <a:t>Üye sistemine, finans sistemine, talep sistemine ve sağlayıcı portalına feed'i doğrulayın. Ayrıca, sağlayıcı portalındaki değişikliklerin ilgili sağlayıcının kaydına girilip girilmediğini doğrulayın</a:t>
                      </a:r>
                    </a:p>
                  </a:txBody>
                  <a:tcPr marL="33892" marR="33892" marT="33892" marB="33892">
                    <a:lnL w="12700" cap="flat" cmpd="sng" algn="ctr">
                      <a:solidFill>
                        <a:srgbClr val="E052CB"/>
                      </a:solidFill>
                      <a:prstDash val="solid"/>
                      <a:round/>
                      <a:headEnd type="none" w="med" len="med"/>
                      <a:tailEnd type="none" w="med" len="med"/>
                    </a:lnL>
                    <a:lnR w="12700" cap="flat" cmpd="sng" algn="ctr">
                      <a:solidFill>
                        <a:srgbClr val="4041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8122858"/>
                  </a:ext>
                </a:extLst>
              </a:tr>
              <a:tr h="731716">
                <a:tc>
                  <a:txBody>
                    <a:bodyPr/>
                    <a:lstStyle/>
                    <a:p>
                      <a:pPr algn="l" fontAlgn="t">
                        <a:buFont typeface="+mj-lt"/>
                        <a:buAutoNum type="arabicPeriod" startAt="5"/>
                      </a:pPr>
                      <a:r>
                        <a:rPr lang="tr-TR" sz="1100">
                          <a:effectLst/>
                        </a:rPr>
                        <a:t>Pozitif akış sağlayıcıları portal testi</a:t>
                      </a:r>
                    </a:p>
                  </a:txBody>
                  <a:tcPr marL="33892" marR="33892" marT="33892" marB="33892">
                    <a:lnL w="12700" cap="flat" cmpd="sng" algn="ctr">
                      <a:solidFill>
                        <a:srgbClr val="E052CB"/>
                      </a:solidFill>
                      <a:prstDash val="solid"/>
                      <a:round/>
                      <a:headEnd type="none" w="med" len="med"/>
                      <a:tailEnd type="none" w="med" len="med"/>
                    </a:lnL>
                    <a:lnR w="12700" cap="flat" cmpd="sng" algn="ctr">
                      <a:solidFill>
                        <a:srgbClr val="4054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dirty="0">
                          <a:effectLst/>
                        </a:rPr>
                        <a:t>Giriş yapın ve sağlayıcıların ayrıntılarını, talep durumunu ve üye ayrıntılarını görüntüleyin</a:t>
                      </a:r>
                    </a:p>
                    <a:p>
                      <a:pPr algn="l" fontAlgn="t">
                        <a:buFont typeface="Arial" panose="020B0604020202020204" pitchFamily="34" charset="0"/>
                        <a:buChar char="•"/>
                      </a:pPr>
                      <a:r>
                        <a:rPr lang="tr-TR" sz="1100" dirty="0">
                          <a:effectLst/>
                        </a:rPr>
                        <a:t>Adı, adresi, telefon numarasını vb. Değiştirmek için değişiklik isteğinde bulunun.</a:t>
                      </a:r>
                    </a:p>
                  </a:txBody>
                  <a:tcPr marL="33892" marR="33892" marT="33892" marB="33892">
                    <a:lnL w="12700" cap="flat" cmpd="sng" algn="ctr">
                      <a:solidFill>
                        <a:srgbClr val="4054CB"/>
                      </a:solidFill>
                      <a:prstDash val="solid"/>
                      <a:round/>
                      <a:headEnd type="none" w="med" len="med"/>
                      <a:tailEnd type="none" w="med" len="med"/>
                    </a:lnL>
                    <a:lnR w="12700" cap="flat" cmpd="sng" algn="ctr">
                      <a:solidFill>
                        <a:srgbClr val="6040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0606690"/>
                  </a:ext>
                </a:extLst>
              </a:tr>
              <a:tr h="571096">
                <a:tc>
                  <a:txBody>
                    <a:bodyPr/>
                    <a:lstStyle/>
                    <a:p>
                      <a:pPr algn="l" fontAlgn="t">
                        <a:buFont typeface="+mj-lt"/>
                        <a:buAutoNum type="arabicPeriod" startAt="6"/>
                      </a:pPr>
                      <a:r>
                        <a:rPr lang="tr-TR" sz="1100">
                          <a:effectLst/>
                        </a:rPr>
                        <a:t>Negatif akış sağlayıcıları portal testi</a:t>
                      </a:r>
                    </a:p>
                  </a:txBody>
                  <a:tcPr marL="33892" marR="33892" marT="33892" marB="33892">
                    <a:lnL w="12700" cap="flat" cmpd="sng" algn="ctr">
                      <a:solidFill>
                        <a:srgbClr val="0056CB"/>
                      </a:solidFill>
                      <a:prstDash val="solid"/>
                      <a:round/>
                      <a:headEnd type="none" w="med" len="med"/>
                      <a:tailEnd type="none" w="med" len="med"/>
                    </a:lnL>
                    <a:lnR w="12700" cap="flat" cmpd="sng" algn="ctr">
                      <a:solidFill>
                        <a:srgbClr val="E05B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a:effectLst/>
                        </a:rPr>
                        <a:t>Üye ayrıntılarını geçersiz bir kimlikle görüntüleme</a:t>
                      </a:r>
                    </a:p>
                    <a:p>
                      <a:pPr algn="l" fontAlgn="t">
                        <a:buFont typeface="Arial" panose="020B0604020202020204" pitchFamily="34" charset="0"/>
                        <a:buChar char="•"/>
                      </a:pPr>
                      <a:r>
                        <a:rPr lang="tr-TR" sz="1100">
                          <a:effectLst/>
                        </a:rPr>
                        <a:t>Geçersiz kimlik bilgileriyle giriş yapın</a:t>
                      </a:r>
                    </a:p>
                  </a:txBody>
                  <a:tcPr marL="33892" marR="33892" marT="33892" marB="33892">
                    <a:lnL w="12700" cap="flat" cmpd="sng" algn="ctr">
                      <a:solidFill>
                        <a:srgbClr val="E05BCB"/>
                      </a:solidFill>
                      <a:prstDash val="solid"/>
                      <a:round/>
                      <a:headEnd type="none" w="med" len="med"/>
                      <a:tailEnd type="none" w="med" len="med"/>
                    </a:lnL>
                    <a:lnR w="12700" cap="flat" cmpd="sng" algn="ctr">
                      <a:solidFill>
                        <a:srgbClr val="4041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38234858"/>
                  </a:ext>
                </a:extLst>
              </a:tr>
              <a:tr h="571096">
                <a:tc>
                  <a:txBody>
                    <a:bodyPr/>
                    <a:lstStyle/>
                    <a:p>
                      <a:pPr algn="l" fontAlgn="t">
                        <a:buFont typeface="+mj-lt"/>
                        <a:buAutoNum type="arabicPeriod" startAt="7"/>
                      </a:pPr>
                      <a:r>
                        <a:rPr lang="tr-TR" sz="1100">
                          <a:effectLst/>
                        </a:rPr>
                        <a:t>Pozitif akış Broker portal testi</a:t>
                      </a:r>
                    </a:p>
                  </a:txBody>
                  <a:tcPr marL="33892" marR="33892" marT="33892" marB="33892">
                    <a:lnL w="12700" cap="flat" cmpd="sng" algn="ctr">
                      <a:solidFill>
                        <a:srgbClr val="E05BCB"/>
                      </a:solidFill>
                      <a:prstDash val="solid"/>
                      <a:round/>
                      <a:headEnd type="none" w="med" len="med"/>
                      <a:tailEnd type="none" w="med" len="med"/>
                    </a:lnL>
                    <a:lnR w="12700" cap="flat" cmpd="sng" algn="ctr">
                      <a:solidFill>
                        <a:srgbClr val="6058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Komisyoncu ve komisyon ödemesiyle ilgili giriş yapın ve ayrıntıları görüntüleyin</a:t>
                      </a:r>
                    </a:p>
                    <a:p>
                      <a:pPr algn="l" fontAlgn="t">
                        <a:buFont typeface="Arial" panose="020B0604020202020204" pitchFamily="34" charset="0"/>
                        <a:buChar char="•"/>
                      </a:pPr>
                      <a:r>
                        <a:rPr lang="tr-TR" sz="1100">
                          <a:effectLst/>
                        </a:rPr>
                        <a:t>Adı, adresi, telefon numarasını vb. Değiştirmek için istekte bulunun.</a:t>
                      </a:r>
                    </a:p>
                  </a:txBody>
                  <a:tcPr marL="33892" marR="33892" marT="33892" marB="33892">
                    <a:lnL w="12700" cap="flat" cmpd="sng" algn="ctr">
                      <a:solidFill>
                        <a:srgbClr val="6058CB"/>
                      </a:solidFill>
                      <a:prstDash val="solid"/>
                      <a:round/>
                      <a:headEnd type="none" w="med" len="med"/>
                      <a:tailEnd type="none" w="med" len="med"/>
                    </a:lnL>
                    <a:lnR w="12700" cap="flat" cmpd="sng" algn="ctr">
                      <a:solidFill>
                        <a:srgbClr val="6040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89043426"/>
                  </a:ext>
                </a:extLst>
              </a:tr>
              <a:tr h="571096">
                <a:tc>
                  <a:txBody>
                    <a:bodyPr/>
                    <a:lstStyle/>
                    <a:p>
                      <a:pPr algn="l" fontAlgn="t">
                        <a:buFont typeface="+mj-lt"/>
                        <a:buAutoNum type="arabicPeriod" startAt="8"/>
                      </a:pPr>
                      <a:r>
                        <a:rPr lang="tr-TR" sz="1100">
                          <a:effectLst/>
                        </a:rPr>
                        <a:t>Negatif akış Aracısı portal testi</a:t>
                      </a:r>
                    </a:p>
                  </a:txBody>
                  <a:tcPr marL="33892" marR="33892" marT="33892" marB="33892">
                    <a:lnL w="12700" cap="flat" cmpd="sng" algn="ctr">
                      <a:solidFill>
                        <a:srgbClr val="2056CB"/>
                      </a:solidFill>
                      <a:prstDash val="solid"/>
                      <a:round/>
                      <a:headEnd type="none" w="med" len="med"/>
                      <a:tailEnd type="none" w="med" len="med"/>
                    </a:lnL>
                    <a:lnR w="12700" cap="flat" cmpd="sng" algn="ctr">
                      <a:solidFill>
                        <a:srgbClr val="A061C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41CB"/>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dirty="0">
                          <a:effectLst/>
                        </a:rPr>
                        <a:t>Geçersiz kimlik bilgileriyle oturum açmak için senaryolar içermelidir</a:t>
                      </a:r>
                    </a:p>
                  </a:txBody>
                  <a:tcPr marL="33892" marR="33892" marT="33892" marB="33892">
                    <a:lnL w="12700" cap="flat" cmpd="sng" algn="ctr">
                      <a:solidFill>
                        <a:srgbClr val="A061CB"/>
                      </a:solidFill>
                      <a:prstDash val="solid"/>
                      <a:round/>
                      <a:headEnd type="none" w="med" len="med"/>
                      <a:tailEnd type="none" w="med" len="med"/>
                    </a:lnL>
                    <a:lnR w="12700" cap="flat" cmpd="sng" algn="ctr">
                      <a:solidFill>
                        <a:srgbClr val="4041C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40CB"/>
                      </a:solidFill>
                      <a:prstDash val="solid"/>
                      <a:round/>
                      <a:headEnd type="none" w="med" len="med"/>
                      <a:tailEnd type="none" w="med" len="med"/>
                    </a:lnB>
                    <a:solidFill>
                      <a:srgbClr val="F9F9F9"/>
                    </a:solidFill>
                  </a:tcPr>
                </a:tc>
                <a:extLst>
                  <a:ext uri="{0D108BD9-81ED-4DB2-BD59-A6C34878D82A}">
                    <a16:rowId xmlns:a16="http://schemas.microsoft.com/office/drawing/2014/main" val="949800677"/>
                  </a:ext>
                </a:extLst>
              </a:tr>
            </a:tbl>
          </a:graphicData>
        </a:graphic>
      </p:graphicFrame>
    </p:spTree>
    <p:extLst>
      <p:ext uri="{BB962C8B-B14F-4D97-AF65-F5344CB8AC3E}">
        <p14:creationId xmlns:p14="http://schemas.microsoft.com/office/powerpoint/2010/main" val="131983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14381" y="1028069"/>
            <a:ext cx="8761413" cy="706964"/>
          </a:xfrm>
        </p:spPr>
        <p:txBody>
          <a:bodyPr/>
          <a:lstStyle/>
          <a:p>
            <a:r>
              <a:rPr lang="tr-TR" dirty="0"/>
              <a:t>Broker Sistemi Testi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16</a:t>
            </a:fld>
            <a:endParaRPr lang="en-US" noProof="0" dirty="0"/>
          </a:p>
        </p:txBody>
      </p:sp>
      <p:graphicFrame>
        <p:nvGraphicFramePr>
          <p:cNvPr id="5" name="Tablo 4"/>
          <p:cNvGraphicFramePr>
            <a:graphicFrameLocks noGrp="1"/>
          </p:cNvGraphicFramePr>
          <p:nvPr>
            <p:extLst/>
          </p:nvPr>
        </p:nvGraphicFramePr>
        <p:xfrm>
          <a:off x="1595534" y="1912775"/>
          <a:ext cx="8453535" cy="4786840"/>
        </p:xfrm>
        <a:graphic>
          <a:graphicData uri="http://schemas.openxmlformats.org/drawingml/2006/table">
            <a:tbl>
              <a:tblPr/>
              <a:tblGrid>
                <a:gridCol w="2817845">
                  <a:extLst>
                    <a:ext uri="{9D8B030D-6E8A-4147-A177-3AD203B41FA5}">
                      <a16:colId xmlns:a16="http://schemas.microsoft.com/office/drawing/2014/main" val="2693787678"/>
                    </a:ext>
                  </a:extLst>
                </a:gridCol>
                <a:gridCol w="2817845">
                  <a:extLst>
                    <a:ext uri="{9D8B030D-6E8A-4147-A177-3AD203B41FA5}">
                      <a16:colId xmlns:a16="http://schemas.microsoft.com/office/drawing/2014/main" val="301737839"/>
                    </a:ext>
                  </a:extLst>
                </a:gridCol>
                <a:gridCol w="2817845">
                  <a:extLst>
                    <a:ext uri="{9D8B030D-6E8A-4147-A177-3AD203B41FA5}">
                      <a16:colId xmlns:a16="http://schemas.microsoft.com/office/drawing/2014/main" val="1487963224"/>
                    </a:ext>
                  </a:extLst>
                </a:gridCol>
              </a:tblGrid>
              <a:tr h="194969">
                <a:tc>
                  <a:txBody>
                    <a:bodyPr/>
                    <a:lstStyle/>
                    <a:p>
                      <a:pPr algn="l" fontAlgn="t"/>
                      <a:r>
                        <a:rPr lang="tr-TR" sz="1100" b="1">
                          <a:effectLst/>
                        </a:rPr>
                        <a:t>Sr #</a:t>
                      </a:r>
                    </a:p>
                  </a:txBody>
                  <a:tcPr marL="24472" marR="24472" marT="24472" marB="24472">
                    <a:lnL w="9525" cap="flat" cmpd="sng" algn="ctr">
                      <a:solidFill>
                        <a:srgbClr val="200538"/>
                      </a:solidFill>
                      <a:prstDash val="solid"/>
                      <a:round/>
                      <a:headEnd type="none" w="med" len="med"/>
                      <a:tailEnd type="none" w="med" len="med"/>
                    </a:lnL>
                    <a:lnR w="9525" cap="flat" cmpd="sng" algn="ctr">
                      <a:solidFill>
                        <a:srgbClr val="20053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Senaryosu</a:t>
                      </a:r>
                    </a:p>
                  </a:txBody>
                  <a:tcPr marL="24472" marR="24472" marT="24472" marB="24472">
                    <a:lnL w="9525" cap="flat" cmpd="sng" algn="ctr">
                      <a:solidFill>
                        <a:srgbClr val="200538"/>
                      </a:solidFill>
                      <a:prstDash val="solid"/>
                      <a:round/>
                      <a:headEnd type="none" w="med" len="med"/>
                      <a:tailEnd type="none" w="med" len="med"/>
                    </a:lnL>
                    <a:lnR w="9525" cap="flat" cmpd="sng" algn="ctr">
                      <a:solidFill>
                        <a:srgbClr val="A0FF3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dirty="0">
                          <a:effectLst/>
                        </a:rPr>
                        <a:t>Test Durumları</a:t>
                      </a:r>
                    </a:p>
                  </a:txBody>
                  <a:tcPr marL="24472" marR="24472" marT="24472" marB="24472">
                    <a:lnL w="9525" cap="flat" cmpd="sng" algn="ctr">
                      <a:solidFill>
                        <a:srgbClr val="A0FF37"/>
                      </a:solidFill>
                      <a:prstDash val="solid"/>
                      <a:round/>
                      <a:headEnd type="none" w="med" len="med"/>
                      <a:tailEnd type="none" w="med" len="med"/>
                    </a:lnL>
                    <a:lnR w="12700" cap="flat" cmpd="sng" algn="ctr">
                      <a:solidFill>
                        <a:srgbClr val="801F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524924828"/>
                  </a:ext>
                </a:extLst>
              </a:tr>
              <a:tr h="924457">
                <a:tc>
                  <a:txBody>
                    <a:bodyPr/>
                    <a:lstStyle/>
                    <a:p>
                      <a:pPr algn="l" fontAlgn="t"/>
                      <a:r>
                        <a:rPr lang="tr-TR" sz="1100">
                          <a:effectLst/>
                        </a:rPr>
                        <a:t>1)</a:t>
                      </a:r>
                    </a:p>
                  </a:txBody>
                  <a:tcPr marL="24472" marR="24472" marT="24472" marB="24472">
                    <a:lnL w="12700" cap="flat" cmpd="sng" algn="ctr">
                      <a:solidFill>
                        <a:srgbClr val="20249F"/>
                      </a:solidFill>
                      <a:prstDash val="solid"/>
                      <a:round/>
                      <a:headEnd type="none" w="med" len="med"/>
                      <a:tailEnd type="none" w="med" len="med"/>
                    </a:lnL>
                    <a:lnR w="12700" cap="flat" cmpd="sng" algn="ctr">
                      <a:solidFill>
                        <a:srgbClr val="C02A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dirty="0">
                          <a:effectLst/>
                        </a:rPr>
                        <a:t>Broker Sistemi</a:t>
                      </a:r>
                    </a:p>
                  </a:txBody>
                  <a:tcPr marL="24472" marR="24472" marT="24472" marB="24472">
                    <a:lnL w="12700" cap="flat" cmpd="sng" algn="ctr">
                      <a:solidFill>
                        <a:srgbClr val="C02A9F"/>
                      </a:solidFill>
                      <a:prstDash val="solid"/>
                      <a:round/>
                      <a:headEnd type="none" w="med" len="med"/>
                      <a:tailEnd type="none" w="med" len="med"/>
                    </a:lnL>
                    <a:lnR w="12700" cap="flat" cmpd="sng" algn="ctr">
                      <a:solidFill>
                        <a:srgbClr val="E02B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dirty="0">
                          <a:effectLst/>
                        </a:rPr>
                        <a:t>Broker verilerini düzenleyebilmeli, girebilmeli ve kaydedebilmelidir</a:t>
                      </a:r>
                    </a:p>
                    <a:p>
                      <a:pPr algn="l" fontAlgn="t">
                        <a:buFont typeface="Arial" panose="020B0604020202020204" pitchFamily="34" charset="0"/>
                        <a:buChar char="•"/>
                      </a:pPr>
                      <a:r>
                        <a:rPr lang="tr-TR" sz="1100" dirty="0">
                          <a:effectLst/>
                        </a:rPr>
                        <a:t>Üye sisteminden alınan prim ödeme detaylarına dayalı komisyon komisyonu hesaplaması</a:t>
                      </a:r>
                    </a:p>
                  </a:txBody>
                  <a:tcPr marL="24472" marR="24472" marT="24472" marB="24472">
                    <a:lnL w="12700" cap="flat" cmpd="sng" algn="ctr">
                      <a:solidFill>
                        <a:srgbClr val="E02B9F"/>
                      </a:solidFill>
                      <a:prstDash val="solid"/>
                      <a:round/>
                      <a:headEnd type="none" w="med" len="med"/>
                      <a:tailEnd type="none" w="med" len="med"/>
                    </a:lnL>
                    <a:lnR w="12700" cap="flat" cmpd="sng" algn="ctr">
                      <a:solidFill>
                        <a:srgbClr val="6021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46717277"/>
                  </a:ext>
                </a:extLst>
              </a:tr>
              <a:tr h="1046812">
                <a:tc>
                  <a:txBody>
                    <a:bodyPr/>
                    <a:lstStyle/>
                    <a:p>
                      <a:pPr algn="l" fontAlgn="t"/>
                      <a:r>
                        <a:rPr lang="tr-TR" sz="1100">
                          <a:effectLst/>
                        </a:rPr>
                        <a:t>2)</a:t>
                      </a:r>
                    </a:p>
                  </a:txBody>
                  <a:tcPr marL="24472" marR="24472" marT="24472" marB="24472">
                    <a:lnL w="12700" cap="flat" cmpd="sng" algn="ctr">
                      <a:solidFill>
                        <a:srgbClr val="80279F"/>
                      </a:solidFill>
                      <a:prstDash val="solid"/>
                      <a:round/>
                      <a:headEnd type="none" w="med" len="med"/>
                      <a:tailEnd type="none" w="med" len="med"/>
                    </a:lnL>
                    <a:lnR w="12700" cap="flat" cmpd="sng" algn="ctr">
                      <a:solidFill>
                        <a:srgbClr val="0029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tr-TR" sz="1100" dirty="0">
                          <a:effectLst/>
                        </a:rPr>
                        <a:t>Pozitif Akış Sistemi Testi</a:t>
                      </a:r>
                    </a:p>
                  </a:txBody>
                  <a:tcPr marL="24472" marR="24472" marT="24472" marB="24472">
                    <a:lnL w="12700" cap="flat" cmpd="sng" algn="ctr">
                      <a:solidFill>
                        <a:srgbClr val="00299F"/>
                      </a:solidFill>
                      <a:prstDash val="solid"/>
                      <a:round/>
                      <a:headEnd type="none" w="med" len="med"/>
                      <a:tailEnd type="none" w="med" len="med"/>
                    </a:lnL>
                    <a:lnR w="12700" cap="flat" cmpd="sng" algn="ctr">
                      <a:solidFill>
                        <a:srgbClr val="2029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dirty="0">
                          <a:effectLst/>
                        </a:rPr>
                        <a:t>Farklı aracı türleri için aracıların kaydını girin, kaydedin ve düzenleyin</a:t>
                      </a:r>
                    </a:p>
                    <a:p>
                      <a:pPr algn="l" fontAlgn="t">
                        <a:buFont typeface="Arial" panose="020B0604020202020204" pitchFamily="34" charset="0"/>
                        <a:buChar char="•"/>
                      </a:pPr>
                      <a:r>
                        <a:rPr lang="tr-TR" sz="1100" dirty="0">
                          <a:effectLst/>
                        </a:rPr>
                        <a:t>Aktif aracılar için farklı bir plana sahip üyeler için ilgili kaydı içeren bir </a:t>
                      </a:r>
                      <a:r>
                        <a:rPr lang="tr-TR" sz="1100" dirty="0" err="1">
                          <a:effectLst/>
                        </a:rPr>
                        <a:t>feed</a:t>
                      </a:r>
                      <a:r>
                        <a:rPr lang="tr-TR" sz="1100" dirty="0">
                          <a:effectLst/>
                        </a:rPr>
                        <a:t> dosyası oluşturarak komisyonu hesaplayın</a:t>
                      </a:r>
                    </a:p>
                  </a:txBody>
                  <a:tcPr marL="24472" marR="24472" marT="24472" marB="24472">
                    <a:lnL w="12700" cap="flat" cmpd="sng" algn="ctr">
                      <a:solidFill>
                        <a:srgbClr val="20299F"/>
                      </a:solidFill>
                      <a:prstDash val="solid"/>
                      <a:round/>
                      <a:headEnd type="none" w="med" len="med"/>
                      <a:tailEnd type="none" w="med" len="med"/>
                    </a:lnL>
                    <a:lnR w="12700" cap="flat" cmpd="sng" algn="ctr">
                      <a:solidFill>
                        <a:srgbClr val="2023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02396254"/>
                  </a:ext>
                </a:extLst>
              </a:tr>
              <a:tr h="1536231">
                <a:tc>
                  <a:txBody>
                    <a:bodyPr/>
                    <a:lstStyle/>
                    <a:p>
                      <a:pPr algn="l" fontAlgn="t"/>
                      <a:r>
                        <a:rPr lang="tr-TR" sz="1100">
                          <a:effectLst/>
                        </a:rPr>
                        <a:t>3)</a:t>
                      </a:r>
                    </a:p>
                  </a:txBody>
                  <a:tcPr marL="24472" marR="24472" marT="24472" marB="24472">
                    <a:lnL w="12700" cap="flat" cmpd="sng" algn="ctr">
                      <a:solidFill>
                        <a:srgbClr val="E0289F"/>
                      </a:solidFill>
                      <a:prstDash val="solid"/>
                      <a:round/>
                      <a:headEnd type="none" w="med" len="med"/>
                      <a:tailEnd type="none" w="med" len="med"/>
                    </a:lnL>
                    <a:lnR w="12700" cap="flat" cmpd="sng" algn="ctr">
                      <a:solidFill>
                        <a:srgbClr val="E027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a:effectLst/>
                        </a:rPr>
                        <a:t>Negatif Akış Sistem Testi</a:t>
                      </a:r>
                    </a:p>
                  </a:txBody>
                  <a:tcPr marL="24472" marR="24472" marT="24472" marB="24472">
                    <a:lnL w="12700" cap="flat" cmpd="sng" algn="ctr">
                      <a:solidFill>
                        <a:srgbClr val="E0279F"/>
                      </a:solidFill>
                      <a:prstDash val="solid"/>
                      <a:round/>
                      <a:headEnd type="none" w="med" len="med"/>
                      <a:tailEnd type="none" w="med" len="med"/>
                    </a:lnL>
                    <a:lnR w="12700" cap="flat" cmpd="sng" algn="ctr">
                      <a:solidFill>
                        <a:srgbClr val="202A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dirty="0">
                          <a:effectLst/>
                        </a:rPr>
                        <a:t>Eksik veriler içeren bir aracı kaydı girin ve farklı aracı türleri için kaydedin</a:t>
                      </a:r>
                    </a:p>
                    <a:p>
                      <a:pPr algn="l" fontAlgn="t">
                        <a:buFont typeface="Arial" panose="020B0604020202020204" pitchFamily="34" charset="0"/>
                        <a:buChar char="•"/>
                      </a:pPr>
                      <a:r>
                        <a:rPr lang="tr-TR" sz="1100" dirty="0">
                          <a:effectLst/>
                        </a:rPr>
                        <a:t>Farklı plana sahip üyeler için ilgili kayıtla </a:t>
                      </a:r>
                      <a:r>
                        <a:rPr lang="tr-TR" sz="1100" dirty="0" err="1">
                          <a:effectLst/>
                        </a:rPr>
                        <a:t>feed</a:t>
                      </a:r>
                      <a:r>
                        <a:rPr lang="tr-TR" sz="1100" dirty="0">
                          <a:effectLst/>
                        </a:rPr>
                        <a:t> dosyasını oluşturarak sonlandırılan broker için komisyonu hesaplayın</a:t>
                      </a:r>
                    </a:p>
                    <a:p>
                      <a:pPr algn="l" fontAlgn="t">
                        <a:buFont typeface="Arial" panose="020B0604020202020204" pitchFamily="34" charset="0"/>
                        <a:buChar char="•"/>
                      </a:pPr>
                      <a:r>
                        <a:rPr lang="tr-TR" sz="1100" dirty="0">
                          <a:effectLst/>
                        </a:rPr>
                        <a:t>Farklı plana sahip üyeler için ilgili kayıtla </a:t>
                      </a:r>
                      <a:r>
                        <a:rPr lang="tr-TR" sz="1100" dirty="0" err="1">
                          <a:effectLst/>
                        </a:rPr>
                        <a:t>feed</a:t>
                      </a:r>
                      <a:r>
                        <a:rPr lang="tr-TR" sz="1100" dirty="0">
                          <a:effectLst/>
                        </a:rPr>
                        <a:t> dosyasını oluşturarak geçersiz broker için komisyonu hesaplayın</a:t>
                      </a:r>
                    </a:p>
                  </a:txBody>
                  <a:tcPr marL="24472" marR="24472" marT="24472" marB="24472">
                    <a:lnL w="12700" cap="flat" cmpd="sng" algn="ctr">
                      <a:solidFill>
                        <a:srgbClr val="202A9F"/>
                      </a:solidFill>
                      <a:prstDash val="solid"/>
                      <a:round/>
                      <a:headEnd type="none" w="med" len="med"/>
                      <a:tailEnd type="none" w="med" len="med"/>
                    </a:lnL>
                    <a:lnR w="12700" cap="flat" cmpd="sng" algn="ctr">
                      <a:solidFill>
                        <a:srgbClr val="E021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0194873"/>
                  </a:ext>
                </a:extLst>
              </a:tr>
              <a:tr h="1046812">
                <a:tc>
                  <a:txBody>
                    <a:bodyPr/>
                    <a:lstStyle/>
                    <a:p>
                      <a:pPr algn="l" fontAlgn="t"/>
                      <a:r>
                        <a:rPr lang="tr-TR" sz="1100">
                          <a:effectLst/>
                        </a:rPr>
                        <a:t>4)</a:t>
                      </a:r>
                    </a:p>
                  </a:txBody>
                  <a:tcPr marL="24472" marR="24472" marT="24472" marB="24472">
                    <a:lnL w="12700" cap="flat" cmpd="sng" algn="ctr">
                      <a:solidFill>
                        <a:srgbClr val="202A9F"/>
                      </a:solidFill>
                      <a:prstDash val="solid"/>
                      <a:round/>
                      <a:headEnd type="none" w="med" len="med"/>
                      <a:tailEnd type="none" w="med" len="med"/>
                    </a:lnL>
                    <a:lnR w="12700" cap="flat" cmpd="sng" algn="ctr">
                      <a:solidFill>
                        <a:srgbClr val="202A9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1E9F"/>
                      </a:solidFill>
                      <a:prstDash val="solid"/>
                      <a:round/>
                      <a:headEnd type="none" w="med" len="med"/>
                      <a:tailEnd type="none" w="med" len="med"/>
                    </a:lnB>
                    <a:solidFill>
                      <a:srgbClr val="F9F9F9"/>
                    </a:solidFill>
                  </a:tcPr>
                </a:tc>
                <a:tc>
                  <a:txBody>
                    <a:bodyPr/>
                    <a:lstStyle/>
                    <a:p>
                      <a:pPr algn="l" fontAlgn="t"/>
                      <a:r>
                        <a:rPr lang="tr-TR" sz="1100">
                          <a:effectLst/>
                        </a:rPr>
                        <a:t>Sistem Testi</a:t>
                      </a:r>
                    </a:p>
                  </a:txBody>
                  <a:tcPr marL="24472" marR="24472" marT="24472" marB="24472">
                    <a:lnL w="12700" cap="flat" cmpd="sng" algn="ctr">
                      <a:solidFill>
                        <a:srgbClr val="202A9F"/>
                      </a:solidFill>
                      <a:prstDash val="solid"/>
                      <a:round/>
                      <a:headEnd type="none" w="med" len="med"/>
                      <a:tailEnd type="none" w="med" len="med"/>
                    </a:lnL>
                    <a:lnR w="12700" cap="flat" cmpd="sng" algn="ctr">
                      <a:solidFill>
                        <a:srgbClr val="202A9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1E9F"/>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dirty="0">
                          <a:effectLst/>
                        </a:rPr>
                        <a:t>Finans sistemi, broker </a:t>
                      </a:r>
                      <a:r>
                        <a:rPr lang="tr-TR" sz="1100" dirty="0" err="1">
                          <a:effectLst/>
                        </a:rPr>
                        <a:t>portalı</a:t>
                      </a:r>
                      <a:r>
                        <a:rPr lang="tr-TR" sz="1100" dirty="0">
                          <a:effectLst/>
                        </a:rPr>
                        <a:t> ve üye sistemi gibi alt sistemlere beslemeleri doğrulamak</a:t>
                      </a:r>
                    </a:p>
                    <a:p>
                      <a:pPr algn="l" fontAlgn="t">
                        <a:buFont typeface="Arial" panose="020B0604020202020204" pitchFamily="34" charset="0"/>
                        <a:buChar char="•"/>
                      </a:pPr>
                      <a:r>
                        <a:rPr lang="tr-TR" sz="1100" dirty="0">
                          <a:effectLst/>
                        </a:rPr>
                        <a:t>Aracı </a:t>
                      </a:r>
                      <a:r>
                        <a:rPr lang="tr-TR" sz="1100" dirty="0" err="1">
                          <a:effectLst/>
                        </a:rPr>
                        <a:t>portalındaki</a:t>
                      </a:r>
                      <a:r>
                        <a:rPr lang="tr-TR" sz="1100" dirty="0">
                          <a:effectLst/>
                        </a:rPr>
                        <a:t> değişikliklerin ilgili aracı kaydına dahil edilip edilmediğini doğrulayın</a:t>
                      </a:r>
                    </a:p>
                  </a:txBody>
                  <a:tcPr marL="24472" marR="24472" marT="24472" marB="24472">
                    <a:lnL w="12700" cap="flat" cmpd="sng" algn="ctr">
                      <a:solidFill>
                        <a:srgbClr val="202A9F"/>
                      </a:solidFill>
                      <a:prstDash val="solid"/>
                      <a:round/>
                      <a:headEnd type="none" w="med" len="med"/>
                      <a:tailEnd type="none" w="med" len="med"/>
                    </a:lnL>
                    <a:lnR w="12700" cap="flat" cmpd="sng" algn="ctr">
                      <a:solidFill>
                        <a:srgbClr val="E01D9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219F"/>
                      </a:solidFill>
                      <a:prstDash val="solid"/>
                      <a:round/>
                      <a:headEnd type="none" w="med" len="med"/>
                      <a:tailEnd type="none" w="med" len="med"/>
                    </a:lnB>
                    <a:solidFill>
                      <a:srgbClr val="F9F9F9"/>
                    </a:solidFill>
                  </a:tcPr>
                </a:tc>
                <a:extLst>
                  <a:ext uri="{0D108BD9-81ED-4DB2-BD59-A6C34878D82A}">
                    <a16:rowId xmlns:a16="http://schemas.microsoft.com/office/drawing/2014/main" val="2434464306"/>
                  </a:ext>
                </a:extLst>
              </a:tr>
            </a:tbl>
          </a:graphicData>
        </a:graphic>
      </p:graphicFrame>
    </p:spTree>
    <p:extLst>
      <p:ext uri="{BB962C8B-B14F-4D97-AF65-F5344CB8AC3E}">
        <p14:creationId xmlns:p14="http://schemas.microsoft.com/office/powerpoint/2010/main" val="287787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22496" y="936346"/>
            <a:ext cx="8761413" cy="706964"/>
          </a:xfrm>
        </p:spPr>
        <p:txBody>
          <a:bodyPr/>
          <a:lstStyle/>
          <a:p>
            <a:r>
              <a:rPr lang="tr-TR" dirty="0"/>
              <a:t>Üye (Hasta) Sistemi Testi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17</a:t>
            </a:fld>
            <a:endParaRPr lang="en-US" noProof="0" dirty="0"/>
          </a:p>
        </p:txBody>
      </p:sp>
      <p:graphicFrame>
        <p:nvGraphicFramePr>
          <p:cNvPr id="5" name="Tablo 4"/>
          <p:cNvGraphicFramePr>
            <a:graphicFrameLocks noGrp="1"/>
          </p:cNvGraphicFramePr>
          <p:nvPr>
            <p:extLst/>
          </p:nvPr>
        </p:nvGraphicFramePr>
        <p:xfrm>
          <a:off x="901656" y="2155260"/>
          <a:ext cx="10416375" cy="4702740"/>
        </p:xfrm>
        <a:graphic>
          <a:graphicData uri="http://schemas.openxmlformats.org/drawingml/2006/table">
            <a:tbl>
              <a:tblPr/>
              <a:tblGrid>
                <a:gridCol w="3472125">
                  <a:extLst>
                    <a:ext uri="{9D8B030D-6E8A-4147-A177-3AD203B41FA5}">
                      <a16:colId xmlns:a16="http://schemas.microsoft.com/office/drawing/2014/main" val="1403606338"/>
                    </a:ext>
                  </a:extLst>
                </a:gridCol>
                <a:gridCol w="3472125">
                  <a:extLst>
                    <a:ext uri="{9D8B030D-6E8A-4147-A177-3AD203B41FA5}">
                      <a16:colId xmlns:a16="http://schemas.microsoft.com/office/drawing/2014/main" val="2946855737"/>
                    </a:ext>
                  </a:extLst>
                </a:gridCol>
                <a:gridCol w="3472125">
                  <a:extLst>
                    <a:ext uri="{9D8B030D-6E8A-4147-A177-3AD203B41FA5}">
                      <a16:colId xmlns:a16="http://schemas.microsoft.com/office/drawing/2014/main" val="739427325"/>
                    </a:ext>
                  </a:extLst>
                </a:gridCol>
              </a:tblGrid>
              <a:tr h="98819">
                <a:tc>
                  <a:txBody>
                    <a:bodyPr/>
                    <a:lstStyle/>
                    <a:p>
                      <a:pPr algn="ctr" fontAlgn="t"/>
                      <a:r>
                        <a:rPr lang="tr-TR" sz="1100" b="1">
                          <a:effectLst/>
                        </a:rPr>
                        <a:t>Sr #</a:t>
                      </a:r>
                    </a:p>
                  </a:txBody>
                  <a:tcPr marL="17646" marR="17646" marT="17646" marB="17646">
                    <a:lnL w="9525" cap="flat" cmpd="sng" algn="ctr">
                      <a:solidFill>
                        <a:srgbClr val="C0255F"/>
                      </a:solidFill>
                      <a:prstDash val="solid"/>
                      <a:round/>
                      <a:headEnd type="none" w="med" len="med"/>
                      <a:tailEnd type="none" w="med" len="med"/>
                    </a:lnL>
                    <a:lnR w="9525" cap="flat" cmpd="sng" algn="ctr">
                      <a:solidFill>
                        <a:srgbClr val="40415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Senaryosu</a:t>
                      </a:r>
                    </a:p>
                  </a:txBody>
                  <a:tcPr marL="17646" marR="17646" marT="17646" marB="17646">
                    <a:lnL w="9525" cap="flat" cmpd="sng" algn="ctr">
                      <a:solidFill>
                        <a:srgbClr val="40415F"/>
                      </a:solidFill>
                      <a:prstDash val="solid"/>
                      <a:round/>
                      <a:headEnd type="none" w="med" len="med"/>
                      <a:tailEnd type="none" w="med" len="med"/>
                    </a:lnL>
                    <a:lnR w="9525" cap="flat" cmpd="sng" algn="ctr">
                      <a:solidFill>
                        <a:srgbClr val="40325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Durumları</a:t>
                      </a:r>
                    </a:p>
                  </a:txBody>
                  <a:tcPr marL="17646" marR="17646" marT="17646" marB="17646">
                    <a:lnL w="9525" cap="flat" cmpd="sng" algn="ctr">
                      <a:solidFill>
                        <a:srgbClr val="40325F"/>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81897336"/>
                  </a:ext>
                </a:extLst>
              </a:tr>
              <a:tr h="543502">
                <a:tc>
                  <a:txBody>
                    <a:bodyPr/>
                    <a:lstStyle/>
                    <a:p>
                      <a:pPr algn="l" fontAlgn="t"/>
                      <a:r>
                        <a:rPr lang="tr-TR" sz="1100">
                          <a:effectLst/>
                        </a:rPr>
                        <a:t>1)</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tr-TR" sz="1100">
                          <a:effectLst/>
                        </a:rPr>
                        <a:t>Üye sistemi</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buFont typeface="Arial" panose="020B0604020202020204" pitchFamily="34" charset="0"/>
                        <a:buChar char="•"/>
                      </a:pPr>
                      <a:r>
                        <a:rPr lang="tr-TR" sz="1100">
                          <a:effectLst/>
                        </a:rPr>
                        <a:t>Bir üyeyi kaydetme, eski durumuna döndürme ve sonlandırma</a:t>
                      </a:r>
                    </a:p>
                    <a:p>
                      <a:pPr algn="l" fontAlgn="t">
                        <a:buFont typeface="Arial" panose="020B0604020202020204" pitchFamily="34" charset="0"/>
                        <a:buChar char="•"/>
                      </a:pPr>
                      <a:r>
                        <a:rPr lang="tr-TR" sz="1100">
                          <a:effectLst/>
                        </a:rPr>
                        <a:t>Bir bağımlıyı kaldırın ve ekleyin</a:t>
                      </a:r>
                    </a:p>
                    <a:p>
                      <a:pPr algn="l" fontAlgn="t">
                        <a:buFont typeface="Arial" panose="020B0604020202020204" pitchFamily="34" charset="0"/>
                        <a:buChar char="•"/>
                      </a:pPr>
                      <a:r>
                        <a:rPr lang="tr-TR" sz="1100">
                          <a:effectLst/>
                        </a:rPr>
                        <a:t>Premium fatura oluşturun</a:t>
                      </a:r>
                    </a:p>
                    <a:p>
                      <a:pPr algn="l" fontAlgn="t">
                        <a:buFont typeface="Arial" panose="020B0604020202020204" pitchFamily="34" charset="0"/>
                        <a:buChar char="•"/>
                      </a:pPr>
                      <a:r>
                        <a:rPr lang="tr-TR" sz="1100">
                          <a:effectLst/>
                        </a:rPr>
                        <a:t>Prim ödemelerini işleme</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3188317"/>
                  </a:ext>
                </a:extLst>
              </a:tr>
              <a:tr h="1432869">
                <a:tc>
                  <a:txBody>
                    <a:bodyPr/>
                    <a:lstStyle/>
                    <a:p>
                      <a:pPr algn="l" fontAlgn="t"/>
                      <a:r>
                        <a:rPr lang="tr-TR" sz="1100" dirty="0">
                          <a:effectLst/>
                        </a:rPr>
                        <a:t>2)</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tr-TR" sz="1100" dirty="0">
                          <a:effectLst/>
                        </a:rPr>
                        <a:t>Pozitif Akış Sistemi Testi</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dirty="0">
                          <a:effectLst/>
                        </a:rPr>
                        <a:t>Mevcut, geçmiş ve gelecekteki geçerli tarihlerle farklı türlerde üyeler</a:t>
                      </a:r>
                    </a:p>
                    <a:p>
                      <a:pPr algn="l" fontAlgn="t">
                        <a:buFont typeface="Arial" panose="020B0604020202020204" pitchFamily="34" charset="0"/>
                        <a:buChar char="•"/>
                      </a:pPr>
                      <a:r>
                        <a:rPr lang="tr-TR" sz="1100" dirty="0">
                          <a:effectLst/>
                        </a:rPr>
                        <a:t>Üyeleri sorgula ve değiştir</a:t>
                      </a:r>
                    </a:p>
                    <a:p>
                      <a:pPr algn="l" fontAlgn="t">
                        <a:buFont typeface="Arial" panose="020B0604020202020204" pitchFamily="34" charset="0"/>
                        <a:buChar char="•"/>
                      </a:pPr>
                      <a:r>
                        <a:rPr lang="tr-TR" sz="1100" dirty="0">
                          <a:effectLst/>
                        </a:rPr>
                        <a:t>Gelecek ay aktif bir üye için prim faturası hazırlayın</a:t>
                      </a:r>
                    </a:p>
                    <a:p>
                      <a:pPr algn="l" fontAlgn="t">
                        <a:buFont typeface="Arial" panose="020B0604020202020204" pitchFamily="34" charset="0"/>
                        <a:buChar char="•"/>
                      </a:pPr>
                      <a:r>
                        <a:rPr lang="tr-TR" sz="1100" dirty="0">
                          <a:effectLst/>
                        </a:rPr>
                        <a:t>Etkin bir üyeyi geçmiş, şu anki ve gelecekteki fesih tarihleri ​​yürürlük tarihinden daha büyük olacak şekilde feshetme</a:t>
                      </a:r>
                    </a:p>
                    <a:p>
                      <a:pPr algn="l" fontAlgn="t">
                        <a:buFont typeface="Arial" panose="020B0604020202020204" pitchFamily="34" charset="0"/>
                        <a:buChar char="•"/>
                      </a:pPr>
                      <a:r>
                        <a:rPr lang="tr-TR" sz="1100" dirty="0">
                          <a:effectLst/>
                        </a:rPr>
                        <a:t>Sonlandırılmış bir üyeyi geçerli, geçmiş ve gelecekteki geçerli tarihlerle yeniden kaydettirin</a:t>
                      </a:r>
                    </a:p>
                    <a:p>
                      <a:pPr algn="l" fontAlgn="t">
                        <a:buFont typeface="Arial" panose="020B0604020202020204" pitchFamily="34" charset="0"/>
                        <a:buChar char="•"/>
                      </a:pPr>
                      <a:r>
                        <a:rPr lang="tr-TR" sz="1100" dirty="0">
                          <a:effectLst/>
                        </a:rPr>
                        <a:t>Sonlandırılmış bir sayıyı eski durumuna döndürme</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99651649"/>
                  </a:ext>
                </a:extLst>
              </a:tr>
              <a:tr h="352924">
                <a:tc>
                  <a:txBody>
                    <a:bodyPr/>
                    <a:lstStyle/>
                    <a:p>
                      <a:pPr algn="l" fontAlgn="t"/>
                      <a:r>
                        <a:rPr lang="tr-TR" sz="1100">
                          <a:effectLst/>
                        </a:rPr>
                        <a:t>3)</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tr-TR" sz="1100">
                          <a:effectLst/>
                        </a:rPr>
                        <a:t>Negatif Akış Sistem Testi</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buFont typeface="Arial" panose="020B0604020202020204" pitchFamily="34" charset="0"/>
                        <a:buChar char="•"/>
                      </a:pPr>
                      <a:r>
                        <a:rPr lang="tr-TR" sz="1100">
                          <a:effectLst/>
                        </a:rPr>
                        <a:t>Yetersiz veri ile bir üyeyi kaydedin</a:t>
                      </a:r>
                    </a:p>
                    <a:p>
                      <a:pPr algn="l" fontAlgn="t">
                        <a:buFont typeface="Arial" panose="020B0604020202020204" pitchFamily="34" charset="0"/>
                        <a:buChar char="•"/>
                      </a:pPr>
                      <a:r>
                        <a:rPr lang="tr-TR" sz="1100">
                          <a:effectLst/>
                        </a:rPr>
                        <a:t>Fesih üyesi için bir sonraki ay için prim faturası</a:t>
                      </a:r>
                    </a:p>
                  </a:txBody>
                  <a:tcPr marL="17646" marR="17646" marT="17646" marB="1764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29916932"/>
                  </a:ext>
                </a:extLst>
              </a:tr>
              <a:tr h="988186">
                <a:tc>
                  <a:txBody>
                    <a:bodyPr/>
                    <a:lstStyle/>
                    <a:p>
                      <a:pPr algn="l" fontAlgn="t"/>
                      <a:r>
                        <a:rPr lang="tr-TR" sz="1100">
                          <a:effectLst/>
                        </a:rPr>
                        <a:t>4)</a:t>
                      </a:r>
                    </a:p>
                  </a:txBody>
                  <a:tcPr marL="17646" marR="17646" marT="17646" marB="17646">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tr-TR" sz="1100">
                          <a:effectLst/>
                        </a:rPr>
                        <a:t>Sistem Entegrasyon Testi</a:t>
                      </a:r>
                    </a:p>
                  </a:txBody>
                  <a:tcPr marL="17646" marR="17646" marT="17646" marB="17646">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buFont typeface="Arial" panose="020B0604020202020204" pitchFamily="34" charset="0"/>
                        <a:buChar char="•"/>
                      </a:pPr>
                      <a:r>
                        <a:rPr lang="tr-TR" sz="1100" dirty="0">
                          <a:effectLst/>
                        </a:rPr>
                        <a:t>Sağlayıcı </a:t>
                      </a:r>
                      <a:r>
                        <a:rPr lang="tr-TR" sz="1100" dirty="0" err="1">
                          <a:effectLst/>
                        </a:rPr>
                        <a:t>portalı</a:t>
                      </a:r>
                      <a:r>
                        <a:rPr lang="tr-TR" sz="1100" dirty="0">
                          <a:effectLst/>
                        </a:rPr>
                        <a:t>, aracı </a:t>
                      </a:r>
                      <a:r>
                        <a:rPr lang="tr-TR" sz="1100" dirty="0" err="1">
                          <a:effectLst/>
                        </a:rPr>
                        <a:t>portalı</a:t>
                      </a:r>
                      <a:r>
                        <a:rPr lang="tr-TR" sz="1100" dirty="0">
                          <a:effectLst/>
                        </a:rPr>
                        <a:t>, finans sistemi ve hak talebi sistemi gibi alt sistemlere yönelik </a:t>
                      </a:r>
                      <a:r>
                        <a:rPr lang="tr-TR" sz="1100" dirty="0" err="1">
                          <a:effectLst/>
                        </a:rPr>
                        <a:t>feed'i</a:t>
                      </a:r>
                      <a:r>
                        <a:rPr lang="tr-TR" sz="1100" dirty="0">
                          <a:effectLst/>
                        </a:rPr>
                        <a:t> doğrulayın</a:t>
                      </a:r>
                    </a:p>
                    <a:p>
                      <a:pPr algn="l" fontAlgn="t">
                        <a:buFont typeface="Arial" panose="020B0604020202020204" pitchFamily="34" charset="0"/>
                        <a:buChar char="•"/>
                      </a:pPr>
                      <a:r>
                        <a:rPr lang="tr-TR" sz="1100" dirty="0">
                          <a:effectLst/>
                        </a:rPr>
                        <a:t>Üye </a:t>
                      </a:r>
                      <a:r>
                        <a:rPr lang="tr-TR" sz="1100" dirty="0" err="1">
                          <a:effectLst/>
                        </a:rPr>
                        <a:t>portalındaki</a:t>
                      </a:r>
                      <a:r>
                        <a:rPr lang="tr-TR" sz="1100" dirty="0">
                          <a:effectLst/>
                        </a:rPr>
                        <a:t> değişikliklerin ilgili üye kaydına dahil edilip edilmediğini doğrulayın</a:t>
                      </a:r>
                    </a:p>
                    <a:p>
                      <a:pPr algn="l" fontAlgn="t">
                        <a:buFont typeface="Arial" panose="020B0604020202020204" pitchFamily="34" charset="0"/>
                        <a:buChar char="•"/>
                      </a:pPr>
                      <a:r>
                        <a:rPr lang="tr-TR" sz="1100" dirty="0">
                          <a:effectLst/>
                        </a:rPr>
                        <a:t>Ödeme ayrıntılarını gösteren üye </a:t>
                      </a:r>
                      <a:r>
                        <a:rPr lang="tr-TR" sz="1100" dirty="0" err="1">
                          <a:effectLst/>
                        </a:rPr>
                        <a:t>portalından</a:t>
                      </a:r>
                      <a:r>
                        <a:rPr lang="tr-TR" sz="1100" dirty="0">
                          <a:effectLst/>
                        </a:rPr>
                        <a:t> </a:t>
                      </a:r>
                      <a:r>
                        <a:rPr lang="tr-TR" sz="1100" dirty="0" err="1">
                          <a:effectLst/>
                        </a:rPr>
                        <a:t>feed</a:t>
                      </a:r>
                      <a:r>
                        <a:rPr lang="tr-TR" sz="1100" dirty="0">
                          <a:effectLst/>
                        </a:rPr>
                        <a:t> ile oluşturulan prim faturasının ödemesini işleme koyma</a:t>
                      </a:r>
                    </a:p>
                  </a:txBody>
                  <a:tcPr marL="17646" marR="17646" marT="17646" marB="17646">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653818505"/>
                  </a:ext>
                </a:extLst>
              </a:tr>
            </a:tbl>
          </a:graphicData>
        </a:graphic>
      </p:graphicFrame>
    </p:spTree>
    <p:extLst>
      <p:ext uri="{BB962C8B-B14F-4D97-AF65-F5344CB8AC3E}">
        <p14:creationId xmlns:p14="http://schemas.microsoft.com/office/powerpoint/2010/main" val="364078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30587" y="955007"/>
            <a:ext cx="8761413" cy="706964"/>
          </a:xfrm>
        </p:spPr>
        <p:txBody>
          <a:bodyPr/>
          <a:lstStyle/>
          <a:p>
            <a:r>
              <a:rPr lang="tr-TR" dirty="0"/>
              <a:t>Hasar Sistemi Testi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18</a:t>
            </a:fld>
            <a:endParaRPr lang="en-US" noProof="0" dirty="0"/>
          </a:p>
        </p:txBody>
      </p:sp>
      <p:graphicFrame>
        <p:nvGraphicFramePr>
          <p:cNvPr id="5" name="Tablo 4"/>
          <p:cNvGraphicFramePr>
            <a:graphicFrameLocks noGrp="1"/>
          </p:cNvGraphicFramePr>
          <p:nvPr>
            <p:extLst/>
          </p:nvPr>
        </p:nvGraphicFramePr>
        <p:xfrm>
          <a:off x="2254723" y="2491533"/>
          <a:ext cx="7192746" cy="3882228"/>
        </p:xfrm>
        <a:graphic>
          <a:graphicData uri="http://schemas.openxmlformats.org/drawingml/2006/table">
            <a:tbl>
              <a:tblPr/>
              <a:tblGrid>
                <a:gridCol w="2397582">
                  <a:extLst>
                    <a:ext uri="{9D8B030D-6E8A-4147-A177-3AD203B41FA5}">
                      <a16:colId xmlns:a16="http://schemas.microsoft.com/office/drawing/2014/main" val="307458629"/>
                    </a:ext>
                  </a:extLst>
                </a:gridCol>
                <a:gridCol w="2397582">
                  <a:extLst>
                    <a:ext uri="{9D8B030D-6E8A-4147-A177-3AD203B41FA5}">
                      <a16:colId xmlns:a16="http://schemas.microsoft.com/office/drawing/2014/main" val="285496853"/>
                    </a:ext>
                  </a:extLst>
                </a:gridCol>
                <a:gridCol w="2397582">
                  <a:extLst>
                    <a:ext uri="{9D8B030D-6E8A-4147-A177-3AD203B41FA5}">
                      <a16:colId xmlns:a16="http://schemas.microsoft.com/office/drawing/2014/main" val="2998896337"/>
                    </a:ext>
                  </a:extLst>
                </a:gridCol>
              </a:tblGrid>
              <a:tr h="198457">
                <a:tc>
                  <a:txBody>
                    <a:bodyPr/>
                    <a:lstStyle/>
                    <a:p>
                      <a:pPr algn="l" fontAlgn="t"/>
                      <a:r>
                        <a:rPr lang="tr-TR" sz="1100" b="1">
                          <a:effectLst/>
                        </a:rPr>
                        <a:t>#</a:t>
                      </a:r>
                    </a:p>
                  </a:txBody>
                  <a:tcPr marL="35439" marR="35439" marT="35439" marB="35439">
                    <a:lnL w="9525" cap="flat" cmpd="sng" algn="ctr">
                      <a:solidFill>
                        <a:srgbClr val="205284"/>
                      </a:solidFill>
                      <a:prstDash val="solid"/>
                      <a:round/>
                      <a:headEnd type="none" w="med" len="med"/>
                      <a:tailEnd type="none" w="med" len="med"/>
                    </a:lnL>
                    <a:lnR w="9525" cap="flat" cmpd="sng" algn="ctr">
                      <a:solidFill>
                        <a:srgbClr val="A050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Senaryoları</a:t>
                      </a:r>
                    </a:p>
                  </a:txBody>
                  <a:tcPr marL="35439" marR="35439" marT="35439" marB="35439">
                    <a:lnL w="9525" cap="flat" cmpd="sng" algn="ctr">
                      <a:solidFill>
                        <a:srgbClr val="A05084"/>
                      </a:solidFill>
                      <a:prstDash val="solid"/>
                      <a:round/>
                      <a:headEnd type="none" w="med" len="med"/>
                      <a:tailEnd type="none" w="med" len="med"/>
                    </a:lnL>
                    <a:lnR w="9525" cap="flat" cmpd="sng" algn="ctr">
                      <a:solidFill>
                        <a:srgbClr val="E042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Durumları</a:t>
                      </a:r>
                    </a:p>
                  </a:txBody>
                  <a:tcPr marL="35439" marR="35439" marT="35439" marB="35439">
                    <a:lnL w="9525" cap="flat" cmpd="sng" algn="ctr">
                      <a:solidFill>
                        <a:srgbClr val="E04284"/>
                      </a:solidFill>
                      <a:prstDash val="solid"/>
                      <a:round/>
                      <a:headEnd type="none" w="med" len="med"/>
                      <a:tailEnd type="none" w="med" len="med"/>
                    </a:lnL>
                    <a:lnR w="12700" cap="flat" cmpd="sng" algn="ctr">
                      <a:solidFill>
                        <a:srgbClr val="A049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888186244"/>
                  </a:ext>
                </a:extLst>
              </a:tr>
              <a:tr h="963935">
                <a:tc>
                  <a:txBody>
                    <a:bodyPr/>
                    <a:lstStyle/>
                    <a:p>
                      <a:pPr algn="l" fontAlgn="t"/>
                      <a:r>
                        <a:rPr lang="tr-TR" sz="1100">
                          <a:effectLst/>
                        </a:rPr>
                        <a:t>1)</a:t>
                      </a:r>
                    </a:p>
                  </a:txBody>
                  <a:tcPr marL="35439" marR="35439" marT="35439" marB="35439">
                    <a:lnL w="12700" cap="flat" cmpd="sng" algn="ctr">
                      <a:solidFill>
                        <a:srgbClr val="A04701"/>
                      </a:solidFill>
                      <a:prstDash val="solid"/>
                      <a:round/>
                      <a:headEnd type="none" w="med" len="med"/>
                      <a:tailEnd type="none" w="med" len="med"/>
                    </a:lnL>
                    <a:lnR w="12700" cap="flat" cmpd="sng" algn="ctr">
                      <a:solidFill>
                        <a:srgbClr val="804C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a:effectLst/>
                        </a:rPr>
                        <a:t>Talep Sistemi</a:t>
                      </a:r>
                    </a:p>
                  </a:txBody>
                  <a:tcPr marL="35439" marR="35439" marT="35439" marB="35439">
                    <a:lnL w="12700" cap="flat" cmpd="sng" algn="ctr">
                      <a:solidFill>
                        <a:srgbClr val="804C01"/>
                      </a:solidFill>
                      <a:prstDash val="solid"/>
                      <a:round/>
                      <a:headEnd type="none" w="med" len="med"/>
                      <a:tailEnd type="none" w="med" len="med"/>
                    </a:lnL>
                    <a:lnR w="12700" cap="flat" cmpd="sng" algn="ctr">
                      <a:solidFill>
                        <a:srgbClr val="604D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Sağlık hizmetlerindeki talepler, bir üyeye yönelik talepleri düzenlemeli, girmeli ve işleme koymalıdır.</a:t>
                      </a:r>
                    </a:p>
                    <a:p>
                      <a:pPr algn="l" fontAlgn="t">
                        <a:buFont typeface="Arial" panose="020B0604020202020204" pitchFamily="34" charset="0"/>
                        <a:buChar char="•"/>
                      </a:pPr>
                      <a:r>
                        <a:rPr lang="tr-TR" sz="1100">
                          <a:effectLst/>
                        </a:rPr>
                        <a:t>Geçersiz hak talepleri için yanlış veri girildiğinde hata atmalıdır</a:t>
                      </a:r>
                    </a:p>
                  </a:txBody>
                  <a:tcPr marL="35439" marR="35439" marT="35439" marB="35439">
                    <a:lnL w="12700" cap="flat" cmpd="sng" algn="ctr">
                      <a:solidFill>
                        <a:srgbClr val="604D01"/>
                      </a:solidFill>
                      <a:prstDash val="solid"/>
                      <a:round/>
                      <a:headEnd type="none" w="med" len="med"/>
                      <a:tailEnd type="none" w="med" len="med"/>
                    </a:lnL>
                    <a:lnR w="12700" cap="flat" cmpd="sng" algn="ctr">
                      <a:solidFill>
                        <a:srgbClr val="C045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98891202"/>
                  </a:ext>
                </a:extLst>
              </a:tr>
              <a:tr h="581196">
                <a:tc>
                  <a:txBody>
                    <a:bodyPr/>
                    <a:lstStyle/>
                    <a:p>
                      <a:pPr algn="l" fontAlgn="t"/>
                      <a:r>
                        <a:rPr lang="tr-TR" sz="1100">
                          <a:effectLst/>
                        </a:rPr>
                        <a:t>2)</a:t>
                      </a:r>
                    </a:p>
                  </a:txBody>
                  <a:tcPr marL="35439" marR="35439" marT="35439" marB="35439">
                    <a:lnL w="12700" cap="flat" cmpd="sng" algn="ctr">
                      <a:solidFill>
                        <a:srgbClr val="204701"/>
                      </a:solidFill>
                      <a:prstDash val="solid"/>
                      <a:round/>
                      <a:headEnd type="none" w="med" len="med"/>
                      <a:tailEnd type="none" w="med" len="med"/>
                    </a:lnL>
                    <a:lnR w="12700" cap="flat" cmpd="sng" algn="ctr">
                      <a:solidFill>
                        <a:srgbClr val="0049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tr-TR" sz="1100">
                          <a:effectLst/>
                        </a:rPr>
                        <a:t>Pozitif Akış Sistemi Testi</a:t>
                      </a:r>
                    </a:p>
                  </a:txBody>
                  <a:tcPr marL="35439" marR="35439" marT="35439" marB="35439">
                    <a:lnL w="12700" cap="flat" cmpd="sng" algn="ctr">
                      <a:solidFill>
                        <a:srgbClr val="004901"/>
                      </a:solidFill>
                      <a:prstDash val="solid"/>
                      <a:round/>
                      <a:headEnd type="none" w="med" len="med"/>
                      <a:tailEnd type="none" w="med" len="med"/>
                    </a:lnL>
                    <a:lnR w="12700" cap="flat" cmpd="sng" algn="ctr">
                      <a:solidFill>
                        <a:srgbClr val="C047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a:effectLst/>
                        </a:rPr>
                        <a:t>Bir üyeye yönelik talepleri düzenlemek, girmek ve işlemek için senaryo içermelidir.</a:t>
                      </a:r>
                    </a:p>
                  </a:txBody>
                  <a:tcPr marL="35439" marR="35439" marT="35439" marB="35439">
                    <a:lnL w="12700" cap="flat" cmpd="sng" algn="ctr">
                      <a:solidFill>
                        <a:srgbClr val="C04701"/>
                      </a:solidFill>
                      <a:prstDash val="solid"/>
                      <a:round/>
                      <a:headEnd type="none" w="med" len="med"/>
                      <a:tailEnd type="none" w="med" len="med"/>
                    </a:lnL>
                    <a:lnR w="12700" cap="flat" cmpd="sng" algn="ctr">
                      <a:solidFill>
                        <a:srgbClr val="8045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59899995"/>
                  </a:ext>
                </a:extLst>
              </a:tr>
              <a:tr h="1091515">
                <a:tc>
                  <a:txBody>
                    <a:bodyPr/>
                    <a:lstStyle/>
                    <a:p>
                      <a:pPr algn="l" fontAlgn="t"/>
                      <a:r>
                        <a:rPr lang="tr-TR" sz="1100">
                          <a:effectLst/>
                        </a:rPr>
                        <a:t>3)</a:t>
                      </a:r>
                    </a:p>
                  </a:txBody>
                  <a:tcPr marL="35439" marR="35439" marT="35439" marB="35439">
                    <a:lnL w="12700" cap="flat" cmpd="sng" algn="ctr">
                      <a:solidFill>
                        <a:srgbClr val="804501"/>
                      </a:solidFill>
                      <a:prstDash val="solid"/>
                      <a:round/>
                      <a:headEnd type="none" w="med" len="med"/>
                      <a:tailEnd type="none" w="med" len="med"/>
                    </a:lnL>
                    <a:lnR w="12700" cap="flat" cmpd="sng" algn="ctr">
                      <a:solidFill>
                        <a:srgbClr val="0048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a:effectLst/>
                        </a:rPr>
                        <a:t>Negatif Akış Sistemi Testi</a:t>
                      </a:r>
                    </a:p>
                  </a:txBody>
                  <a:tcPr marL="35439" marR="35439" marT="35439" marB="35439">
                    <a:lnL w="12700" cap="flat" cmpd="sng" algn="ctr">
                      <a:solidFill>
                        <a:srgbClr val="004801"/>
                      </a:solidFill>
                      <a:prstDash val="solid"/>
                      <a:round/>
                      <a:headEnd type="none" w="med" len="med"/>
                      <a:tailEnd type="none" w="med" len="med"/>
                    </a:lnL>
                    <a:lnR w="12700" cap="flat" cmpd="sng" algn="ctr">
                      <a:solidFill>
                        <a:srgbClr val="4048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Geçersiz prosedür kodu ve tanı kodu ile bir hak talebini doğrulamalı ve girmelidir</a:t>
                      </a:r>
                    </a:p>
                    <a:p>
                      <a:pPr algn="l" fontAlgn="t">
                        <a:buFont typeface="Arial" panose="020B0604020202020204" pitchFamily="34" charset="0"/>
                        <a:buChar char="•"/>
                      </a:pPr>
                      <a:r>
                        <a:rPr lang="tr-TR" sz="1100">
                          <a:effectLst/>
                        </a:rPr>
                        <a:t>Etkin olmayan sağlayıcı kimliğiyle bir hak talebini doğrulayın ve girin</a:t>
                      </a:r>
                    </a:p>
                    <a:p>
                      <a:pPr algn="l" fontAlgn="t">
                        <a:buFont typeface="Arial" panose="020B0604020202020204" pitchFamily="34" charset="0"/>
                        <a:buChar char="•"/>
                      </a:pPr>
                      <a:r>
                        <a:rPr lang="tr-TR" sz="1100">
                          <a:effectLst/>
                        </a:rPr>
                        <a:t>Sonlandırılmış bir üyeyle hak talebini doğrulayın ve girin</a:t>
                      </a:r>
                    </a:p>
                  </a:txBody>
                  <a:tcPr marL="35439" marR="35439" marT="35439" marB="35439">
                    <a:lnL w="12700" cap="flat" cmpd="sng" algn="ctr">
                      <a:solidFill>
                        <a:srgbClr val="404801"/>
                      </a:solidFill>
                      <a:prstDash val="solid"/>
                      <a:round/>
                      <a:headEnd type="none" w="med" len="med"/>
                      <a:tailEnd type="none" w="med" len="med"/>
                    </a:lnL>
                    <a:lnR w="12700" cap="flat" cmpd="sng" algn="ctr">
                      <a:solidFill>
                        <a:srgbClr val="A0490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02483350"/>
                  </a:ext>
                </a:extLst>
              </a:tr>
              <a:tr h="581196">
                <a:tc>
                  <a:txBody>
                    <a:bodyPr/>
                    <a:lstStyle/>
                    <a:p>
                      <a:pPr algn="l" fontAlgn="t"/>
                      <a:r>
                        <a:rPr lang="tr-TR" sz="1100">
                          <a:effectLst/>
                        </a:rPr>
                        <a:t>4)</a:t>
                      </a:r>
                    </a:p>
                  </a:txBody>
                  <a:tcPr marL="35439" marR="35439" marT="35439" marB="35439">
                    <a:lnL w="12700" cap="flat" cmpd="sng" algn="ctr">
                      <a:solidFill>
                        <a:srgbClr val="C04A01"/>
                      </a:solidFill>
                      <a:prstDash val="solid"/>
                      <a:round/>
                      <a:headEnd type="none" w="med" len="med"/>
                      <a:tailEnd type="none" w="med" len="med"/>
                    </a:lnL>
                    <a:lnR w="12700" cap="flat" cmpd="sng" algn="ctr">
                      <a:solidFill>
                        <a:srgbClr val="E04A0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4A01"/>
                      </a:solidFill>
                      <a:prstDash val="solid"/>
                      <a:round/>
                      <a:headEnd type="none" w="med" len="med"/>
                      <a:tailEnd type="none" w="med" len="med"/>
                    </a:lnB>
                    <a:solidFill>
                      <a:srgbClr val="F9F9F9"/>
                    </a:solidFill>
                  </a:tcPr>
                </a:tc>
                <a:tc>
                  <a:txBody>
                    <a:bodyPr/>
                    <a:lstStyle/>
                    <a:p>
                      <a:pPr algn="l" fontAlgn="t"/>
                      <a:r>
                        <a:rPr lang="tr-TR" sz="1100">
                          <a:effectLst/>
                        </a:rPr>
                        <a:t>Sistem entegrasyonu</a:t>
                      </a:r>
                    </a:p>
                  </a:txBody>
                  <a:tcPr marL="35439" marR="35439" marT="35439" marB="35439">
                    <a:lnL w="12700" cap="flat" cmpd="sng" algn="ctr">
                      <a:solidFill>
                        <a:srgbClr val="E04A01"/>
                      </a:solidFill>
                      <a:prstDash val="solid"/>
                      <a:round/>
                      <a:headEnd type="none" w="med" len="med"/>
                      <a:tailEnd type="none" w="med" len="med"/>
                    </a:lnL>
                    <a:lnR w="12700" cap="flat" cmpd="sng" algn="ctr">
                      <a:solidFill>
                        <a:srgbClr val="E0520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4A01"/>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dirty="0">
                          <a:effectLst/>
                        </a:rPr>
                        <a:t>Sağlayıcıyı, sağlayıcı ve finans </a:t>
                      </a:r>
                      <a:r>
                        <a:rPr lang="tr-TR" sz="1100" dirty="0" err="1">
                          <a:effectLst/>
                        </a:rPr>
                        <a:t>portalı</a:t>
                      </a:r>
                      <a:r>
                        <a:rPr lang="tr-TR" sz="1100" dirty="0">
                          <a:effectLst/>
                        </a:rPr>
                        <a:t> gibi alt sistemlere doğrulamak için bir senaryo içermelidir</a:t>
                      </a:r>
                    </a:p>
                  </a:txBody>
                  <a:tcPr marL="35439" marR="35439" marT="35439" marB="35439">
                    <a:lnL w="12700" cap="flat" cmpd="sng" algn="ctr">
                      <a:solidFill>
                        <a:srgbClr val="E05201"/>
                      </a:solidFill>
                      <a:prstDash val="solid"/>
                      <a:round/>
                      <a:headEnd type="none" w="med" len="med"/>
                      <a:tailEnd type="none" w="med" len="med"/>
                    </a:lnL>
                    <a:lnR w="12700" cap="flat" cmpd="sng" algn="ctr">
                      <a:solidFill>
                        <a:srgbClr val="804B0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5301"/>
                      </a:solidFill>
                      <a:prstDash val="solid"/>
                      <a:round/>
                      <a:headEnd type="none" w="med" len="med"/>
                      <a:tailEnd type="none" w="med" len="med"/>
                    </a:lnB>
                    <a:solidFill>
                      <a:srgbClr val="F9F9F9"/>
                    </a:solidFill>
                  </a:tcPr>
                </a:tc>
                <a:extLst>
                  <a:ext uri="{0D108BD9-81ED-4DB2-BD59-A6C34878D82A}">
                    <a16:rowId xmlns:a16="http://schemas.microsoft.com/office/drawing/2014/main" val="600056143"/>
                  </a:ext>
                </a:extLst>
              </a:tr>
            </a:tbl>
          </a:graphicData>
        </a:graphic>
      </p:graphicFrame>
    </p:spTree>
    <p:extLst>
      <p:ext uri="{BB962C8B-B14F-4D97-AF65-F5344CB8AC3E}">
        <p14:creationId xmlns:p14="http://schemas.microsoft.com/office/powerpoint/2010/main" val="185199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00994" y="1028069"/>
            <a:ext cx="8761413" cy="706964"/>
          </a:xfrm>
        </p:spPr>
        <p:txBody>
          <a:bodyPr/>
          <a:lstStyle/>
          <a:p>
            <a:r>
              <a:rPr lang="tr-TR" dirty="0"/>
              <a:t>Finans Sistemi Testi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19</a:t>
            </a:fld>
            <a:endParaRPr lang="en-US" noProof="0" dirty="0"/>
          </a:p>
        </p:txBody>
      </p:sp>
      <p:graphicFrame>
        <p:nvGraphicFramePr>
          <p:cNvPr id="5" name="Tablo 4"/>
          <p:cNvGraphicFramePr>
            <a:graphicFrameLocks noGrp="1"/>
          </p:cNvGraphicFramePr>
          <p:nvPr>
            <p:extLst/>
          </p:nvPr>
        </p:nvGraphicFramePr>
        <p:xfrm>
          <a:off x="2672587" y="2603500"/>
          <a:ext cx="5727639" cy="3862072"/>
        </p:xfrm>
        <a:graphic>
          <a:graphicData uri="http://schemas.openxmlformats.org/drawingml/2006/table">
            <a:tbl>
              <a:tblPr/>
              <a:tblGrid>
                <a:gridCol w="1909213">
                  <a:extLst>
                    <a:ext uri="{9D8B030D-6E8A-4147-A177-3AD203B41FA5}">
                      <a16:colId xmlns:a16="http://schemas.microsoft.com/office/drawing/2014/main" val="3016016709"/>
                    </a:ext>
                  </a:extLst>
                </a:gridCol>
                <a:gridCol w="1909213">
                  <a:extLst>
                    <a:ext uri="{9D8B030D-6E8A-4147-A177-3AD203B41FA5}">
                      <a16:colId xmlns:a16="http://schemas.microsoft.com/office/drawing/2014/main" val="2890593125"/>
                    </a:ext>
                  </a:extLst>
                </a:gridCol>
                <a:gridCol w="1909213">
                  <a:extLst>
                    <a:ext uri="{9D8B030D-6E8A-4147-A177-3AD203B41FA5}">
                      <a16:colId xmlns:a16="http://schemas.microsoft.com/office/drawing/2014/main" val="1549211839"/>
                    </a:ext>
                  </a:extLst>
                </a:gridCol>
              </a:tblGrid>
              <a:tr h="239141">
                <a:tc>
                  <a:txBody>
                    <a:bodyPr/>
                    <a:lstStyle/>
                    <a:p>
                      <a:pPr algn="l" fontAlgn="t"/>
                      <a:r>
                        <a:rPr lang="tr-TR" sz="1100" b="1">
                          <a:effectLst/>
                        </a:rPr>
                        <a:t>Sr #</a:t>
                      </a:r>
                    </a:p>
                  </a:txBody>
                  <a:tcPr marL="42704" marR="42704" marT="42704" marB="42704">
                    <a:lnL w="9525" cap="flat" cmpd="sng" algn="ctr">
                      <a:solidFill>
                        <a:srgbClr val="A0D6F0"/>
                      </a:solidFill>
                      <a:prstDash val="solid"/>
                      <a:round/>
                      <a:headEnd type="none" w="med" len="med"/>
                      <a:tailEnd type="none" w="med" len="med"/>
                    </a:lnL>
                    <a:lnR w="9525" cap="flat" cmpd="sng" algn="ctr">
                      <a:solidFill>
                        <a:srgbClr val="E0D9F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Senaryoları</a:t>
                      </a:r>
                    </a:p>
                  </a:txBody>
                  <a:tcPr marL="42704" marR="42704" marT="42704" marB="42704">
                    <a:lnL w="9525" cap="flat" cmpd="sng" algn="ctr">
                      <a:solidFill>
                        <a:srgbClr val="E0D9F0"/>
                      </a:solidFill>
                      <a:prstDash val="solid"/>
                      <a:round/>
                      <a:headEnd type="none" w="med" len="med"/>
                      <a:tailEnd type="none" w="med" len="med"/>
                    </a:lnL>
                    <a:lnR w="9525" cap="flat" cmpd="sng" algn="ctr">
                      <a:solidFill>
                        <a:srgbClr val="A0DCF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Durumları</a:t>
                      </a:r>
                    </a:p>
                  </a:txBody>
                  <a:tcPr marL="42704" marR="42704" marT="42704" marB="42704">
                    <a:lnL w="9525" cap="flat" cmpd="sng" algn="ctr">
                      <a:solidFill>
                        <a:srgbClr val="A0DCF0"/>
                      </a:solidFill>
                      <a:prstDash val="solid"/>
                      <a:round/>
                      <a:headEnd type="none" w="med" len="med"/>
                      <a:tailEnd type="none" w="med" len="med"/>
                    </a:lnL>
                    <a:lnR w="12700" cap="flat" cmpd="sng" algn="ctr">
                      <a:solidFill>
                        <a:srgbClr val="20393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787907849"/>
                  </a:ext>
                </a:extLst>
              </a:tr>
              <a:tr h="546608">
                <a:tc>
                  <a:txBody>
                    <a:bodyPr/>
                    <a:lstStyle/>
                    <a:p>
                      <a:pPr algn="l" fontAlgn="t"/>
                      <a:r>
                        <a:rPr lang="tr-TR" sz="1100">
                          <a:effectLst/>
                        </a:rPr>
                        <a:t>1)</a:t>
                      </a:r>
                    </a:p>
                  </a:txBody>
                  <a:tcPr marL="42704" marR="42704" marT="42704" marB="42704">
                    <a:lnL w="12700" cap="flat" cmpd="sng" algn="ctr">
                      <a:solidFill>
                        <a:srgbClr val="A03D35"/>
                      </a:solidFill>
                      <a:prstDash val="solid"/>
                      <a:round/>
                      <a:headEnd type="none" w="med" len="med"/>
                      <a:tailEnd type="none" w="med" len="med"/>
                    </a:lnL>
                    <a:lnR w="12700" cap="flat" cmpd="sng" algn="ctr">
                      <a:solidFill>
                        <a:srgbClr val="803C3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a:effectLst/>
                        </a:rPr>
                        <a:t>Finans Sistemi</a:t>
                      </a:r>
                    </a:p>
                  </a:txBody>
                  <a:tcPr marL="42704" marR="42704" marT="42704" marB="42704">
                    <a:lnL w="12700" cap="flat" cmpd="sng" algn="ctr">
                      <a:solidFill>
                        <a:srgbClr val="803C35"/>
                      </a:solidFill>
                      <a:prstDash val="solid"/>
                      <a:round/>
                      <a:headEnd type="none" w="med" len="med"/>
                      <a:tailEnd type="none" w="med" len="med"/>
                    </a:lnL>
                    <a:lnR w="12700" cap="flat" cmpd="sng" algn="ctr">
                      <a:solidFill>
                        <a:srgbClr val="40403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Bir üyeyi kaydetme, eski durumuna döndürme ve sonlandırma</a:t>
                      </a:r>
                    </a:p>
                  </a:txBody>
                  <a:tcPr marL="42704" marR="42704" marT="42704" marB="42704">
                    <a:lnL w="12700" cap="flat" cmpd="sng" algn="ctr">
                      <a:solidFill>
                        <a:srgbClr val="404035"/>
                      </a:solidFill>
                      <a:prstDash val="solid"/>
                      <a:round/>
                      <a:headEnd type="none" w="med" len="med"/>
                      <a:tailEnd type="none" w="med" len="med"/>
                    </a:lnL>
                    <a:lnR w="12700" cap="flat" cmpd="sng" algn="ctr">
                      <a:solidFill>
                        <a:srgbClr val="20393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49702809"/>
                  </a:ext>
                </a:extLst>
              </a:tr>
              <a:tr h="1007808">
                <a:tc>
                  <a:txBody>
                    <a:bodyPr/>
                    <a:lstStyle/>
                    <a:p>
                      <a:pPr algn="l" fontAlgn="t"/>
                      <a:r>
                        <a:rPr lang="tr-TR" sz="1100">
                          <a:effectLst/>
                        </a:rPr>
                        <a:t>2)</a:t>
                      </a:r>
                    </a:p>
                  </a:txBody>
                  <a:tcPr marL="42704" marR="42704" marT="42704" marB="42704">
                    <a:lnL w="12700" cap="flat" cmpd="sng" algn="ctr">
                      <a:solidFill>
                        <a:srgbClr val="603E35"/>
                      </a:solidFill>
                      <a:prstDash val="solid"/>
                      <a:round/>
                      <a:headEnd type="none" w="med" len="med"/>
                      <a:tailEnd type="none" w="med" len="med"/>
                    </a:lnL>
                    <a:lnR w="12700" cap="flat" cmpd="sng" algn="ctr">
                      <a:solidFill>
                        <a:srgbClr val="603F3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tr-TR" sz="1100">
                          <a:effectLst/>
                        </a:rPr>
                        <a:t>Pozitif akış sistemi testi</a:t>
                      </a:r>
                    </a:p>
                  </a:txBody>
                  <a:tcPr marL="42704" marR="42704" marT="42704" marB="42704">
                    <a:lnL w="12700" cap="flat" cmpd="sng" algn="ctr">
                      <a:solidFill>
                        <a:srgbClr val="603F35"/>
                      </a:solidFill>
                      <a:prstDash val="solid"/>
                      <a:round/>
                      <a:headEnd type="none" w="med" len="med"/>
                      <a:tailEnd type="none" w="med" len="med"/>
                    </a:lnL>
                    <a:lnR w="12700" cap="flat" cmpd="sng" algn="ctr">
                      <a:solidFill>
                        <a:srgbClr val="603C3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a:effectLst/>
                        </a:rPr>
                        <a:t>Ödeme için ilgili üye, sağlayıcı veya broker için doğru hesap numarasının veya adresin seçilip seçilmediğini kontrol etmelidir.</a:t>
                      </a:r>
                    </a:p>
                  </a:txBody>
                  <a:tcPr marL="42704" marR="42704" marT="42704" marB="42704">
                    <a:lnL w="12700" cap="flat" cmpd="sng" algn="ctr">
                      <a:solidFill>
                        <a:srgbClr val="603C35"/>
                      </a:solidFill>
                      <a:prstDash val="solid"/>
                      <a:round/>
                      <a:headEnd type="none" w="med" len="med"/>
                      <a:tailEnd type="none" w="med" len="med"/>
                    </a:lnL>
                    <a:lnR w="12700" cap="flat" cmpd="sng" algn="ctr">
                      <a:solidFill>
                        <a:srgbClr val="40393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91660867"/>
                  </a:ext>
                </a:extLst>
              </a:tr>
              <a:tr h="1622742">
                <a:tc>
                  <a:txBody>
                    <a:bodyPr/>
                    <a:lstStyle/>
                    <a:p>
                      <a:pPr algn="l" fontAlgn="t"/>
                      <a:r>
                        <a:rPr lang="tr-TR" sz="1100">
                          <a:effectLst/>
                        </a:rPr>
                        <a:t>3)</a:t>
                      </a:r>
                    </a:p>
                  </a:txBody>
                  <a:tcPr marL="42704" marR="42704" marT="42704" marB="42704">
                    <a:lnL w="12700" cap="flat" cmpd="sng" algn="ctr">
                      <a:solidFill>
                        <a:srgbClr val="C03C35"/>
                      </a:solidFill>
                      <a:prstDash val="solid"/>
                      <a:round/>
                      <a:headEnd type="none" w="med" len="med"/>
                      <a:tailEnd type="none" w="med" len="med"/>
                    </a:lnL>
                    <a:lnR w="12700" cap="flat" cmpd="sng" algn="ctr">
                      <a:solidFill>
                        <a:srgbClr val="803F3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3935"/>
                      </a:solidFill>
                      <a:prstDash val="solid"/>
                      <a:round/>
                      <a:headEnd type="none" w="med" len="med"/>
                      <a:tailEnd type="none" w="med" len="med"/>
                    </a:lnB>
                    <a:solidFill>
                      <a:srgbClr val="FFFFFF"/>
                    </a:solidFill>
                  </a:tcPr>
                </a:tc>
                <a:tc>
                  <a:txBody>
                    <a:bodyPr/>
                    <a:lstStyle/>
                    <a:p>
                      <a:pPr algn="l" fontAlgn="t"/>
                      <a:r>
                        <a:rPr lang="tr-TR" sz="1100">
                          <a:effectLst/>
                        </a:rPr>
                        <a:t>Negatif akış sistemi testi</a:t>
                      </a:r>
                    </a:p>
                  </a:txBody>
                  <a:tcPr marL="42704" marR="42704" marT="42704" marB="42704">
                    <a:lnL w="12700" cap="flat" cmpd="sng" algn="ctr">
                      <a:solidFill>
                        <a:srgbClr val="803F35"/>
                      </a:solidFill>
                      <a:prstDash val="solid"/>
                      <a:round/>
                      <a:headEnd type="none" w="med" len="med"/>
                      <a:tailEnd type="none" w="med" len="med"/>
                    </a:lnL>
                    <a:lnR w="12700" cap="flat" cmpd="sng" algn="ctr">
                      <a:solidFill>
                        <a:srgbClr val="603E3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3935"/>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dirty="0" err="1">
                          <a:effectLst/>
                        </a:rPr>
                        <a:t>Feed'de</a:t>
                      </a:r>
                      <a:r>
                        <a:rPr lang="tr-TR" sz="1100" dirty="0">
                          <a:effectLst/>
                        </a:rPr>
                        <a:t> ilgili bir kayıt oluşturarak ödemenin geçersiz bir üye, sağlayıcı veya aracı kimliği için yapılıp yapılmadığını doğrulama</a:t>
                      </a:r>
                    </a:p>
                    <a:p>
                      <a:pPr algn="l" fontAlgn="t">
                        <a:buFont typeface="Arial" panose="020B0604020202020204" pitchFamily="34" charset="0"/>
                        <a:buChar char="•"/>
                      </a:pPr>
                      <a:r>
                        <a:rPr lang="tr-TR" sz="1100" dirty="0" err="1">
                          <a:effectLst/>
                        </a:rPr>
                        <a:t>Feed'de</a:t>
                      </a:r>
                      <a:r>
                        <a:rPr lang="tr-TR" sz="1100" dirty="0">
                          <a:effectLst/>
                        </a:rPr>
                        <a:t> ilgili kayıtları oluşturarak ödemenin üye, sağlayıcı veya aracı için geçersiz bir tutarda yapılıp yapılmadığını doğrulayın</a:t>
                      </a:r>
                    </a:p>
                  </a:txBody>
                  <a:tcPr marL="42704" marR="42704" marT="42704" marB="42704">
                    <a:lnL w="12700" cap="flat" cmpd="sng" algn="ctr">
                      <a:solidFill>
                        <a:srgbClr val="603E35"/>
                      </a:solidFill>
                      <a:prstDash val="solid"/>
                      <a:round/>
                      <a:headEnd type="none" w="med" len="med"/>
                      <a:tailEnd type="none" w="med" len="med"/>
                    </a:lnL>
                    <a:lnR w="12700" cap="flat" cmpd="sng" algn="ctr">
                      <a:solidFill>
                        <a:srgbClr val="40393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3935"/>
                      </a:solidFill>
                      <a:prstDash val="solid"/>
                      <a:round/>
                      <a:headEnd type="none" w="med" len="med"/>
                      <a:tailEnd type="none" w="med" len="med"/>
                    </a:lnB>
                    <a:solidFill>
                      <a:srgbClr val="FFFFFF"/>
                    </a:solidFill>
                  </a:tcPr>
                </a:tc>
                <a:extLst>
                  <a:ext uri="{0D108BD9-81ED-4DB2-BD59-A6C34878D82A}">
                    <a16:rowId xmlns:a16="http://schemas.microsoft.com/office/drawing/2014/main" val="3809517984"/>
                  </a:ext>
                </a:extLst>
              </a:tr>
            </a:tbl>
          </a:graphicData>
        </a:graphic>
      </p:graphicFrame>
    </p:spTree>
    <p:extLst>
      <p:ext uri="{BB962C8B-B14F-4D97-AF65-F5344CB8AC3E}">
        <p14:creationId xmlns:p14="http://schemas.microsoft.com/office/powerpoint/2010/main" val="340529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2</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Autofit/>
          </a:bodyPr>
          <a:lstStyle/>
          <a:p>
            <a:r>
              <a:rPr lang="tr-TR" sz="1600" dirty="0"/>
              <a:t>Yazılım Test metodolojileri</a:t>
            </a:r>
            <a:endParaRPr lang="en-US" sz="1600"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a:t>Unit</a:t>
            </a:r>
            <a:r>
              <a:rPr lang="tr-TR" dirty="0"/>
              <a:t> (Birim) Test - </a:t>
            </a:r>
            <a:r>
              <a:rPr lang="tr-TR" dirty="0" err="1"/>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a:t>TDD - </a:t>
            </a:r>
            <a:r>
              <a:rPr lang="tr-TR" dirty="0" err="1"/>
              <a:t>Mocking</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a:t>Statik Test - Kod Analizi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a:t>CI/CD Süreçleri</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a:t>Test </a:t>
            </a:r>
            <a:r>
              <a:rPr lang="tr-TR" dirty="0" err="1"/>
              <a:t>case</a:t>
            </a:r>
            <a:r>
              <a:rPr lang="tr-TR" dirty="0"/>
              <a:t> dizayn teknikleri</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a:solidFill>
                  <a:srgbClr val="FF0000"/>
                </a:solidFill>
              </a:rPr>
              <a:t>Çevik Yazılım – Farklı Alanlarda Test</a:t>
            </a:r>
            <a:endParaRPr lang="en-US" dirty="0">
              <a:solidFill>
                <a:srgbClr val="FF0000"/>
              </a:solidFill>
            </a:endParaRPr>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a:t>API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a:t>Performans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a:t>Test Otomasyona Giriş </a:t>
            </a:r>
            <a:r>
              <a:rPr lang="tr-TR" dirty="0" err="1"/>
              <a:t>Selenium</a:t>
            </a:r>
            <a:r>
              <a:rPr lang="tr-TR" dirty="0"/>
              <a:t> IDE</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a:t>BDD - </a:t>
            </a:r>
            <a:r>
              <a:rPr lang="tr-TR" dirty="0" err="1"/>
              <a:t>Behavior-driven</a:t>
            </a:r>
            <a:r>
              <a:rPr lang="tr-TR" dirty="0"/>
              <a:t> </a:t>
            </a:r>
            <a:r>
              <a:rPr lang="tr-TR" dirty="0" err="1"/>
              <a:t>development</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a:t>UI/UX Testleri</a:t>
            </a:r>
            <a:endParaRPr lang="en-US" dirty="0"/>
          </a:p>
        </p:txBody>
      </p:sp>
      <p:sp>
        <p:nvSpPr>
          <p:cNvPr id="3" name="Text Placeholder 2">
            <a:extLst>
              <a:ext uri="{FF2B5EF4-FFF2-40B4-BE49-F238E27FC236}">
                <a16:creationId xmlns:a16="http://schemas.microsoft.com/office/drawing/2014/main" id="{14DFCBA0-023D-4FA6-99DB-2AFD430B78C5}"/>
              </a:ext>
            </a:extLst>
          </p:cNvPr>
          <p:cNvSpPr>
            <a:spLocks noGrp="1"/>
          </p:cNvSpPr>
          <p:nvPr>
            <p:ph type="body" sz="quarter" idx="16"/>
          </p:nvPr>
        </p:nvSpPr>
        <p:spPr>
          <a:xfrm>
            <a:off x="5292562" y="5961684"/>
            <a:ext cx="3936279" cy="396984"/>
          </a:xfrm>
        </p:spPr>
        <p:txBody>
          <a:bodyPr>
            <a:normAutofit fontScale="92500" lnSpcReduction="10000"/>
          </a:bodyPr>
          <a:lstStyle/>
          <a:p>
            <a:r>
              <a:rPr lang="tr-TR" sz="1700" dirty="0"/>
              <a:t>Mobil</a:t>
            </a:r>
            <a:r>
              <a:rPr lang="tr-TR" dirty="0"/>
              <a:t> </a:t>
            </a:r>
            <a:r>
              <a:rPr lang="tr-TR" sz="1700" dirty="0"/>
              <a:t>Test</a:t>
            </a:r>
            <a:endParaRPr lang="en-US" sz="1700" dirty="0"/>
          </a:p>
        </p:txBody>
      </p:sp>
    </p:spTree>
    <p:extLst>
      <p:ext uri="{BB962C8B-B14F-4D97-AF65-F5344CB8AC3E}">
        <p14:creationId xmlns:p14="http://schemas.microsoft.com/office/powerpoint/2010/main" val="393559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53125" y="927015"/>
            <a:ext cx="8761413" cy="706964"/>
          </a:xfrm>
        </p:spPr>
        <p:txBody>
          <a:bodyPr/>
          <a:lstStyle/>
          <a:p>
            <a:r>
              <a:rPr lang="tr-TR" dirty="0"/>
              <a:t>Mevzuata Uygunluk Testi</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20</a:t>
            </a:fld>
            <a:endParaRPr lang="en-US" noProof="0" dirty="0"/>
          </a:p>
        </p:txBody>
      </p:sp>
      <p:graphicFrame>
        <p:nvGraphicFramePr>
          <p:cNvPr id="5" name="Tablo 4"/>
          <p:cNvGraphicFramePr>
            <a:graphicFrameLocks noGrp="1"/>
          </p:cNvGraphicFramePr>
          <p:nvPr>
            <p:extLst/>
          </p:nvPr>
        </p:nvGraphicFramePr>
        <p:xfrm>
          <a:off x="2808959" y="2543630"/>
          <a:ext cx="6241734" cy="3840840"/>
        </p:xfrm>
        <a:graphic>
          <a:graphicData uri="http://schemas.openxmlformats.org/drawingml/2006/table">
            <a:tbl>
              <a:tblPr/>
              <a:tblGrid>
                <a:gridCol w="2080578">
                  <a:extLst>
                    <a:ext uri="{9D8B030D-6E8A-4147-A177-3AD203B41FA5}">
                      <a16:colId xmlns:a16="http://schemas.microsoft.com/office/drawing/2014/main" val="1994950724"/>
                    </a:ext>
                  </a:extLst>
                </a:gridCol>
                <a:gridCol w="2080578">
                  <a:extLst>
                    <a:ext uri="{9D8B030D-6E8A-4147-A177-3AD203B41FA5}">
                      <a16:colId xmlns:a16="http://schemas.microsoft.com/office/drawing/2014/main" val="964375367"/>
                    </a:ext>
                  </a:extLst>
                </a:gridCol>
                <a:gridCol w="2080578">
                  <a:extLst>
                    <a:ext uri="{9D8B030D-6E8A-4147-A177-3AD203B41FA5}">
                      <a16:colId xmlns:a16="http://schemas.microsoft.com/office/drawing/2014/main" val="1352809448"/>
                    </a:ext>
                  </a:extLst>
                </a:gridCol>
              </a:tblGrid>
              <a:tr h="227753">
                <a:tc>
                  <a:txBody>
                    <a:bodyPr/>
                    <a:lstStyle/>
                    <a:p>
                      <a:pPr algn="l" fontAlgn="t"/>
                      <a:r>
                        <a:rPr lang="tr-TR" sz="1100" b="1">
                          <a:effectLst/>
                        </a:rPr>
                        <a:t>Sr #</a:t>
                      </a:r>
                    </a:p>
                  </a:txBody>
                  <a:tcPr marL="40670" marR="40670" marT="40670" marB="40670">
                    <a:lnL w="9525" cap="flat" cmpd="sng" algn="ctr">
                      <a:solidFill>
                        <a:srgbClr val="60E784"/>
                      </a:solidFill>
                      <a:prstDash val="solid"/>
                      <a:round/>
                      <a:headEnd type="none" w="med" len="med"/>
                      <a:tailEnd type="none" w="med" len="med"/>
                    </a:lnL>
                    <a:lnR w="9525" cap="flat" cmpd="sng" algn="ctr">
                      <a:solidFill>
                        <a:srgbClr val="A0F0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Senaryoları</a:t>
                      </a:r>
                    </a:p>
                  </a:txBody>
                  <a:tcPr marL="40670" marR="40670" marT="40670" marB="40670">
                    <a:lnL w="9525" cap="flat" cmpd="sng" algn="ctr">
                      <a:solidFill>
                        <a:srgbClr val="A0F084"/>
                      </a:solidFill>
                      <a:prstDash val="solid"/>
                      <a:round/>
                      <a:headEnd type="none" w="med" len="med"/>
                      <a:tailEnd type="none" w="med" len="med"/>
                    </a:lnL>
                    <a:lnR w="9525" cap="flat" cmpd="sng" algn="ctr">
                      <a:solidFill>
                        <a:srgbClr val="E0F18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tr-TR" sz="1100" b="1">
                          <a:effectLst/>
                        </a:rPr>
                        <a:t>Test Durumları</a:t>
                      </a:r>
                    </a:p>
                  </a:txBody>
                  <a:tcPr marL="40670" marR="40670" marT="40670" marB="40670">
                    <a:lnL w="9525" cap="flat" cmpd="sng" algn="ctr">
                      <a:solidFill>
                        <a:srgbClr val="E0F184"/>
                      </a:solidFill>
                      <a:prstDash val="solid"/>
                      <a:round/>
                      <a:headEnd type="none" w="med" len="med"/>
                      <a:tailEnd type="none" w="med" len="med"/>
                    </a:lnL>
                    <a:lnR w="12700" cap="flat" cmpd="sng" algn="ctr">
                      <a:solidFill>
                        <a:srgbClr val="B071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18572772"/>
                  </a:ext>
                </a:extLst>
              </a:tr>
              <a:tr h="813405">
                <a:tc>
                  <a:txBody>
                    <a:bodyPr/>
                    <a:lstStyle/>
                    <a:p>
                      <a:pPr algn="l" fontAlgn="t"/>
                      <a:r>
                        <a:rPr lang="tr-TR" sz="1100">
                          <a:effectLst/>
                        </a:rPr>
                        <a:t>1)</a:t>
                      </a:r>
                    </a:p>
                  </a:txBody>
                  <a:tcPr marL="40670" marR="40670" marT="40670" marB="40670">
                    <a:lnL w="12700" cap="flat" cmpd="sng" algn="ctr">
                      <a:solidFill>
                        <a:srgbClr val="70747C"/>
                      </a:solidFill>
                      <a:prstDash val="solid"/>
                      <a:round/>
                      <a:headEnd type="none" w="med" len="med"/>
                      <a:tailEnd type="none" w="med" len="med"/>
                    </a:lnL>
                    <a:lnR w="12700" cap="flat" cmpd="sng" algn="ctr">
                      <a:solidFill>
                        <a:srgbClr val="5077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a:effectLst/>
                        </a:rPr>
                        <a:t>Kullanıcının Kimlik Doğrulaması</a:t>
                      </a:r>
                    </a:p>
                  </a:txBody>
                  <a:tcPr marL="40670" marR="40670" marT="40670" marB="40670">
                    <a:lnL w="12700" cap="flat" cmpd="sng" algn="ctr">
                      <a:solidFill>
                        <a:srgbClr val="50777C"/>
                      </a:solidFill>
                      <a:prstDash val="solid"/>
                      <a:round/>
                      <a:headEnd type="none" w="med" len="med"/>
                      <a:tailEnd type="none" w="med" len="med"/>
                    </a:lnL>
                    <a:lnR w="12700" cap="flat" cmpd="sng" algn="ctr">
                      <a:solidFill>
                        <a:srgbClr val="1077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Doğru kullanıcıların giriş yapmasını ve başkalarını reddetmesini sağlamak için doğrulama yöntemini kullanma</a:t>
                      </a:r>
                    </a:p>
                  </a:txBody>
                  <a:tcPr marL="40670" marR="40670" marT="40670" marB="40670">
                    <a:lnL w="12700" cap="flat" cmpd="sng" algn="ctr">
                      <a:solidFill>
                        <a:srgbClr val="10777C"/>
                      </a:solidFill>
                      <a:prstDash val="solid"/>
                      <a:round/>
                      <a:headEnd type="none" w="med" len="med"/>
                      <a:tailEnd type="none" w="med" len="med"/>
                    </a:lnL>
                    <a:lnR w="12700" cap="flat" cmpd="sng" algn="ctr">
                      <a:solidFill>
                        <a:srgbClr val="7078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71362099"/>
                  </a:ext>
                </a:extLst>
              </a:tr>
              <a:tr h="520579">
                <a:tc>
                  <a:txBody>
                    <a:bodyPr/>
                    <a:lstStyle/>
                    <a:p>
                      <a:pPr algn="l" fontAlgn="t"/>
                      <a:r>
                        <a:rPr lang="tr-TR" sz="1100">
                          <a:effectLst/>
                        </a:rPr>
                        <a:t>2)</a:t>
                      </a:r>
                    </a:p>
                  </a:txBody>
                  <a:tcPr marL="40670" marR="40670" marT="40670" marB="40670">
                    <a:lnL w="12700" cap="flat" cmpd="sng" algn="ctr">
                      <a:solidFill>
                        <a:srgbClr val="D0777C"/>
                      </a:solidFill>
                      <a:prstDash val="solid"/>
                      <a:round/>
                      <a:headEnd type="none" w="med" len="med"/>
                      <a:tailEnd type="none" w="med" len="med"/>
                    </a:lnL>
                    <a:lnR w="12700" cap="flat" cmpd="sng" algn="ctr">
                      <a:solidFill>
                        <a:srgbClr val="9078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tr-TR" sz="1100">
                          <a:effectLst/>
                        </a:rPr>
                        <a:t>Bilginin Açığa Çıkması</a:t>
                      </a:r>
                    </a:p>
                  </a:txBody>
                  <a:tcPr marL="40670" marR="40670" marT="40670" marB="40670">
                    <a:lnL w="12700" cap="flat" cmpd="sng" algn="ctr">
                      <a:solidFill>
                        <a:srgbClr val="90787C"/>
                      </a:solidFill>
                      <a:prstDash val="solid"/>
                      <a:round/>
                      <a:headEnd type="none" w="med" len="med"/>
                      <a:tailEnd type="none" w="med" len="med"/>
                    </a:lnL>
                    <a:lnR w="12700" cap="flat" cmpd="sng" algn="ctr">
                      <a:solidFill>
                        <a:srgbClr val="F07D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dirty="0">
                          <a:effectLst/>
                        </a:rPr>
                        <a:t>Bilgiye erişim yetkisi vermek kullanıcının rolü ve hasta sınırlamasına dayanır</a:t>
                      </a:r>
                    </a:p>
                  </a:txBody>
                  <a:tcPr marL="40670" marR="40670" marT="40670" marB="40670">
                    <a:lnL w="12700" cap="flat" cmpd="sng" algn="ctr">
                      <a:solidFill>
                        <a:srgbClr val="F07D7C"/>
                      </a:solidFill>
                      <a:prstDash val="solid"/>
                      <a:round/>
                      <a:headEnd type="none" w="med" len="med"/>
                      <a:tailEnd type="none" w="med" len="med"/>
                    </a:lnL>
                    <a:lnR w="12700" cap="flat" cmpd="sng" algn="ctr">
                      <a:solidFill>
                        <a:srgbClr val="D077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91100529"/>
                  </a:ext>
                </a:extLst>
              </a:tr>
              <a:tr h="374166">
                <a:tc>
                  <a:txBody>
                    <a:bodyPr/>
                    <a:lstStyle/>
                    <a:p>
                      <a:pPr algn="l" fontAlgn="t"/>
                      <a:r>
                        <a:rPr lang="tr-TR" sz="1100">
                          <a:effectLst/>
                        </a:rPr>
                        <a:t>3)</a:t>
                      </a:r>
                    </a:p>
                  </a:txBody>
                  <a:tcPr marL="40670" marR="40670" marT="40670" marB="40670">
                    <a:lnL w="12700" cap="flat" cmpd="sng" algn="ctr">
                      <a:solidFill>
                        <a:srgbClr val="F07B7C"/>
                      </a:solidFill>
                      <a:prstDash val="solid"/>
                      <a:round/>
                      <a:headEnd type="none" w="med" len="med"/>
                      <a:tailEnd type="none" w="med" len="med"/>
                    </a:lnL>
                    <a:lnR w="12700" cap="flat" cmpd="sng" algn="ctr">
                      <a:solidFill>
                        <a:srgbClr val="507C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tr-TR" sz="1100">
                          <a:effectLst/>
                        </a:rPr>
                        <a:t>Veri aktarımı</a:t>
                      </a:r>
                    </a:p>
                  </a:txBody>
                  <a:tcPr marL="40670" marR="40670" marT="40670" marB="40670">
                    <a:lnL w="12700" cap="flat" cmpd="sng" algn="ctr">
                      <a:solidFill>
                        <a:srgbClr val="507C7C"/>
                      </a:solidFill>
                      <a:prstDash val="solid"/>
                      <a:round/>
                      <a:headEnd type="none" w="med" len="med"/>
                      <a:tailEnd type="none" w="med" len="med"/>
                    </a:lnL>
                    <a:lnR w="12700" cap="flat" cmpd="sng" algn="ctr">
                      <a:solidFill>
                        <a:srgbClr val="F080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a:effectLst/>
                        </a:rPr>
                        <a:t>Tüm aktarımlarda, noktalar verilerin şifrelenmesini sağlar</a:t>
                      </a:r>
                    </a:p>
                  </a:txBody>
                  <a:tcPr marL="40670" marR="40670" marT="40670" marB="40670">
                    <a:lnL w="12700" cap="flat" cmpd="sng" algn="ctr">
                      <a:solidFill>
                        <a:srgbClr val="F0807C"/>
                      </a:solidFill>
                      <a:prstDash val="solid"/>
                      <a:round/>
                      <a:headEnd type="none" w="med" len="med"/>
                      <a:tailEnd type="none" w="med" len="med"/>
                    </a:lnL>
                    <a:lnR w="12700" cap="flat" cmpd="sng" algn="ctr">
                      <a:solidFill>
                        <a:srgbClr val="5074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781444"/>
                  </a:ext>
                </a:extLst>
              </a:tr>
              <a:tr h="666992">
                <a:tc>
                  <a:txBody>
                    <a:bodyPr/>
                    <a:lstStyle/>
                    <a:p>
                      <a:pPr algn="l" fontAlgn="t"/>
                      <a:r>
                        <a:rPr lang="tr-TR" sz="1100">
                          <a:effectLst/>
                        </a:rPr>
                        <a:t>4)</a:t>
                      </a:r>
                    </a:p>
                  </a:txBody>
                  <a:tcPr marL="40670" marR="40670" marT="40670" marB="40670">
                    <a:lnL w="12700" cap="flat" cmpd="sng" algn="ctr">
                      <a:solidFill>
                        <a:srgbClr val="10817C"/>
                      </a:solidFill>
                      <a:prstDash val="solid"/>
                      <a:round/>
                      <a:headEnd type="none" w="med" len="med"/>
                      <a:tailEnd type="none" w="med" len="med"/>
                    </a:lnL>
                    <a:lnR w="12700" cap="flat" cmpd="sng" algn="ctr">
                      <a:solidFill>
                        <a:srgbClr val="107E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tr-TR" sz="1100">
                          <a:effectLst/>
                        </a:rPr>
                        <a:t>Denetim İzi</a:t>
                      </a:r>
                    </a:p>
                  </a:txBody>
                  <a:tcPr marL="40670" marR="40670" marT="40670" marB="40670">
                    <a:lnL w="12700" cap="flat" cmpd="sng" algn="ctr">
                      <a:solidFill>
                        <a:srgbClr val="107E7C"/>
                      </a:solidFill>
                      <a:prstDash val="solid"/>
                      <a:round/>
                      <a:headEnd type="none" w="med" len="med"/>
                      <a:tailEnd type="none" w="med" len="med"/>
                    </a:lnL>
                    <a:lnR w="12700" cap="flat" cmpd="sng" algn="ctr">
                      <a:solidFill>
                        <a:srgbClr val="D07B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tr-TR" sz="1100">
                          <a:effectLst/>
                        </a:rPr>
                        <a:t>Tüm işlemler ve verilere, uygun denetim izi bilgileri kümesiyle erişme girişimleri kaydedilir</a:t>
                      </a:r>
                    </a:p>
                  </a:txBody>
                  <a:tcPr marL="40670" marR="40670" marT="40670" marB="40670">
                    <a:lnL w="12700" cap="flat" cmpd="sng" algn="ctr">
                      <a:solidFill>
                        <a:srgbClr val="D07B7C"/>
                      </a:solidFill>
                      <a:prstDash val="solid"/>
                      <a:round/>
                      <a:headEnd type="none" w="med" len="med"/>
                      <a:tailEnd type="none" w="med" len="med"/>
                    </a:lnL>
                    <a:lnR w="12700" cap="flat" cmpd="sng" algn="ctr">
                      <a:solidFill>
                        <a:srgbClr val="F0787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26598890"/>
                  </a:ext>
                </a:extLst>
              </a:tr>
              <a:tr h="813405">
                <a:tc>
                  <a:txBody>
                    <a:bodyPr/>
                    <a:lstStyle/>
                    <a:p>
                      <a:pPr algn="l" fontAlgn="t"/>
                      <a:r>
                        <a:rPr lang="tr-TR" sz="1100">
                          <a:effectLst/>
                        </a:rPr>
                        <a:t>5)</a:t>
                      </a:r>
                    </a:p>
                  </a:txBody>
                  <a:tcPr marL="40670" marR="40670" marT="40670" marB="40670">
                    <a:lnL w="12700" cap="flat" cmpd="sng" algn="ctr">
                      <a:solidFill>
                        <a:srgbClr val="F07D7C"/>
                      </a:solidFill>
                      <a:prstDash val="solid"/>
                      <a:round/>
                      <a:headEnd type="none" w="med" len="med"/>
                      <a:tailEnd type="none" w="med" len="med"/>
                    </a:lnL>
                    <a:lnR w="12700" cap="flat" cmpd="sng" algn="ctr">
                      <a:solidFill>
                        <a:srgbClr val="10807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787C"/>
                      </a:solidFill>
                      <a:prstDash val="solid"/>
                      <a:round/>
                      <a:headEnd type="none" w="med" len="med"/>
                      <a:tailEnd type="none" w="med" len="med"/>
                    </a:lnB>
                    <a:solidFill>
                      <a:srgbClr val="FFFFFF"/>
                    </a:solidFill>
                  </a:tcPr>
                </a:tc>
                <a:tc>
                  <a:txBody>
                    <a:bodyPr/>
                    <a:lstStyle/>
                    <a:p>
                      <a:pPr algn="l" fontAlgn="t"/>
                      <a:r>
                        <a:rPr lang="tr-TR" sz="1100">
                          <a:effectLst/>
                        </a:rPr>
                        <a:t>Düzenleyici kurumla ilgili akıl sağlığı testi</a:t>
                      </a:r>
                    </a:p>
                  </a:txBody>
                  <a:tcPr marL="40670" marR="40670" marT="40670" marB="40670">
                    <a:lnL w="12700" cap="flat" cmpd="sng" algn="ctr">
                      <a:solidFill>
                        <a:srgbClr val="10807C"/>
                      </a:solidFill>
                      <a:prstDash val="solid"/>
                      <a:round/>
                      <a:headEnd type="none" w="med" len="med"/>
                      <a:tailEnd type="none" w="med" len="med"/>
                    </a:lnL>
                    <a:lnR w="12700" cap="flat" cmpd="sng" algn="ctr">
                      <a:solidFill>
                        <a:srgbClr val="B0797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787C"/>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tr-TR" sz="1100" dirty="0">
                          <a:effectLst/>
                        </a:rPr>
                        <a:t>Sağlık testi yapın ve verilerin şifrelemesinin EPHI (Elektronik Korumalı Sağlık Bilgileri) gibi belirli alanlarda yapıldığını doğrulayın</a:t>
                      </a:r>
                    </a:p>
                  </a:txBody>
                  <a:tcPr marL="40670" marR="40670" marT="40670" marB="40670">
                    <a:lnL w="12700" cap="flat" cmpd="sng" algn="ctr">
                      <a:solidFill>
                        <a:srgbClr val="B0797C"/>
                      </a:solidFill>
                      <a:prstDash val="solid"/>
                      <a:round/>
                      <a:headEnd type="none" w="med" len="med"/>
                      <a:tailEnd type="none" w="med" len="med"/>
                    </a:lnL>
                    <a:lnR w="12700" cap="flat" cmpd="sng" algn="ctr">
                      <a:solidFill>
                        <a:srgbClr val="10777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787C"/>
                      </a:solidFill>
                      <a:prstDash val="solid"/>
                      <a:round/>
                      <a:headEnd type="none" w="med" len="med"/>
                      <a:tailEnd type="none" w="med" len="med"/>
                    </a:lnB>
                    <a:solidFill>
                      <a:srgbClr val="FFFFFF"/>
                    </a:solidFill>
                  </a:tcPr>
                </a:tc>
                <a:extLst>
                  <a:ext uri="{0D108BD9-81ED-4DB2-BD59-A6C34878D82A}">
                    <a16:rowId xmlns:a16="http://schemas.microsoft.com/office/drawing/2014/main" val="3450448315"/>
                  </a:ext>
                </a:extLst>
              </a:tr>
            </a:tbl>
          </a:graphicData>
        </a:graphic>
      </p:graphicFrame>
    </p:spTree>
    <p:extLst>
      <p:ext uri="{BB962C8B-B14F-4D97-AF65-F5344CB8AC3E}">
        <p14:creationId xmlns:p14="http://schemas.microsoft.com/office/powerpoint/2010/main" val="277239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10226" y="955007"/>
            <a:ext cx="8761413" cy="706964"/>
          </a:xfrm>
        </p:spPr>
        <p:txBody>
          <a:bodyPr/>
          <a:lstStyle/>
          <a:p>
            <a:pPr algn="ctr"/>
            <a:r>
              <a:rPr lang="tr-TR" dirty="0"/>
              <a:t>Sağlık Hizmetlerinde Uygulanması Gereken Diğer Testler</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4" name="Metin Yer Tutucusu 3"/>
          <p:cNvSpPr>
            <a:spLocks noGrp="1"/>
          </p:cNvSpPr>
          <p:nvPr>
            <p:ph type="body" sz="quarter" idx="13"/>
          </p:nvPr>
        </p:nvSpPr>
        <p:spPr>
          <a:xfrm>
            <a:off x="6176477" y="2321249"/>
            <a:ext cx="5748045" cy="4396792"/>
          </a:xfrm>
        </p:spPr>
        <p:txBody>
          <a:bodyPr>
            <a:normAutofit fontScale="25000" lnSpcReduction="20000"/>
          </a:bodyPr>
          <a:lstStyle/>
          <a:p>
            <a:pPr algn="l"/>
            <a:r>
              <a:rPr lang="tr-TR" b="1" dirty="0"/>
              <a:t>1- Performans Testi: </a:t>
            </a:r>
            <a:r>
              <a:rPr lang="tr-TR" dirty="0"/>
              <a:t>Test senaryoları hazırlanmadan önce sistemin belirli gereklilikleri göz önünde bulundurulmalıdır. Örneğin, sağlık hizmeti sağlayıcıları (Doktorlar / Hastaneler) 7/24 bakım sağlar, bu nedenle hasta </a:t>
            </a:r>
            <a:r>
              <a:rPr lang="tr-TR" dirty="0" err="1"/>
              <a:t>check</a:t>
            </a:r>
            <a:r>
              <a:rPr lang="tr-TR" dirty="0"/>
              <a:t>-in yazılımının her zaman hazır olması gerekir. Ayrıca, politika bilgilerini doğrulamak, talep göndermek ve havale almak için sigorta şirketleri ile iletişim kurması gerekir. Burada, mimarlık sistemin farklı bileşenlerini, sigorta şirketleri ile iletişim kuracak protokolü ve sistemin 7/24 uyumlu olacak şekilde nasıl dağıtılacağını tanımlamalıdır.</a:t>
            </a:r>
          </a:p>
          <a:p>
            <a:pPr algn="l"/>
            <a:r>
              <a:rPr lang="tr-TR" dirty="0"/>
              <a:t>2-  </a:t>
            </a:r>
            <a:r>
              <a:rPr lang="tr-TR" b="1" dirty="0"/>
              <a:t>Birlikte Çalışabilirlik Testi</a:t>
            </a:r>
            <a:r>
              <a:rPr lang="tr-TR" dirty="0"/>
              <a:t> : Birlikte çalışabilirlik standartlarına uygunluğun test edilmesi (</a:t>
            </a:r>
            <a:r>
              <a:rPr lang="tr-TR" dirty="0" err="1"/>
              <a:t>Örn</a:t>
            </a:r>
            <a:r>
              <a:rPr lang="tr-TR" dirty="0"/>
              <a:t>; DICOM, HL7, CCD / CDA)</a:t>
            </a:r>
          </a:p>
          <a:p>
            <a:pPr algn="l"/>
            <a:r>
              <a:rPr lang="tr-TR" dirty="0"/>
              <a:t>3- </a:t>
            </a:r>
            <a:r>
              <a:rPr lang="tr-TR" b="1" dirty="0"/>
              <a:t>Platform Testi</a:t>
            </a:r>
            <a:r>
              <a:rPr lang="tr-TR" dirty="0"/>
              <a:t> : </a:t>
            </a:r>
            <a:r>
              <a:rPr lang="tr-TR" dirty="0">
                <a:hlinkClick r:id="rId2"/>
              </a:rPr>
              <a:t>Mobil</a:t>
            </a:r>
            <a:r>
              <a:rPr lang="tr-TR" dirty="0"/>
              <a:t> platformdaki uygulamaların testi ve tarayıcılar arası uyumluluk için uygulama testi</a:t>
            </a:r>
          </a:p>
          <a:p>
            <a:pPr algn="l"/>
            <a:r>
              <a:rPr lang="tr-TR" dirty="0"/>
              <a:t>4- </a:t>
            </a:r>
            <a:r>
              <a:rPr lang="tr-TR" b="1" dirty="0"/>
              <a:t>Uygunluk Testi</a:t>
            </a:r>
            <a:r>
              <a:rPr lang="tr-TR" dirty="0"/>
              <a:t> : Uygunluk testi Sağlık güvenliği gereksinimleri ve endüstri çerçeveleri</a:t>
            </a:r>
          </a:p>
          <a:p>
            <a:pPr algn="l"/>
            <a:r>
              <a:rPr lang="tr-TR" dirty="0"/>
              <a:t>5- </a:t>
            </a:r>
            <a:r>
              <a:rPr lang="tr-TR" b="1" dirty="0"/>
              <a:t>Fonksiyonel Test</a:t>
            </a:r>
            <a:r>
              <a:rPr lang="tr-TR" dirty="0"/>
              <a:t> : Sağlık uygulamalarının fonksiyonel yeteneklere karşı test edilmesi</a:t>
            </a:r>
          </a:p>
          <a:p>
            <a:pPr algn="l"/>
            <a:endParaRPr lang="tr-TR" dirty="0"/>
          </a:p>
        </p:txBody>
      </p:sp>
      <p:pic>
        <p:nvPicPr>
          <p:cNvPr id="5" name="Resim 4"/>
          <p:cNvPicPr>
            <a:picLocks noChangeAspect="1"/>
          </p:cNvPicPr>
          <p:nvPr/>
        </p:nvPicPr>
        <p:blipFill>
          <a:blip r:embed="rId3"/>
          <a:stretch>
            <a:fillRect/>
          </a:stretch>
        </p:blipFill>
        <p:spPr>
          <a:xfrm>
            <a:off x="118577" y="2321249"/>
            <a:ext cx="6057900" cy="2533650"/>
          </a:xfrm>
          <a:prstGeom prst="rect">
            <a:avLst/>
          </a:prstGeom>
        </p:spPr>
      </p:pic>
    </p:spTree>
    <p:extLst>
      <p:ext uri="{BB962C8B-B14F-4D97-AF65-F5344CB8AC3E}">
        <p14:creationId xmlns:p14="http://schemas.microsoft.com/office/powerpoint/2010/main" val="3864793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379" y="1214893"/>
            <a:ext cx="8761413" cy="706964"/>
          </a:xfrm>
        </p:spPr>
        <p:txBody>
          <a:bodyPr/>
          <a:lstStyle/>
          <a:p>
            <a:r>
              <a:rPr lang="tr-TR" dirty="0"/>
              <a:t>Çevik Yazılım</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4" name="Text Placeholder 3"/>
          <p:cNvSpPr>
            <a:spLocks noGrp="1"/>
          </p:cNvSpPr>
          <p:nvPr>
            <p:ph type="body" sz="quarter" idx="13"/>
          </p:nvPr>
        </p:nvSpPr>
        <p:spPr>
          <a:xfrm>
            <a:off x="780288" y="2406649"/>
            <a:ext cx="10887456" cy="4090969"/>
          </a:xfrm>
        </p:spPr>
        <p:txBody>
          <a:bodyPr>
            <a:normAutofit fontScale="40000" lnSpcReduction="20000"/>
          </a:bodyPr>
          <a:lstStyle/>
          <a:p>
            <a:pPr algn="l"/>
            <a:r>
              <a:rPr lang="en-US" dirty="0" err="1"/>
              <a:t>Çevik</a:t>
            </a:r>
            <a:r>
              <a:rPr lang="en-US" dirty="0"/>
              <a:t> (Agile) </a:t>
            </a:r>
            <a:r>
              <a:rPr lang="en-US" dirty="0" err="1"/>
              <a:t>yazılım</a:t>
            </a:r>
            <a:r>
              <a:rPr lang="en-US" dirty="0"/>
              <a:t> </a:t>
            </a:r>
            <a:r>
              <a:rPr lang="en-US" dirty="0" err="1"/>
              <a:t>geliştirme</a:t>
            </a:r>
            <a:r>
              <a:rPr lang="en-US" dirty="0"/>
              <a:t>, </a:t>
            </a:r>
            <a:r>
              <a:rPr lang="en-US" dirty="0" err="1"/>
              <a:t>yazılım</a:t>
            </a:r>
            <a:r>
              <a:rPr lang="en-US" dirty="0"/>
              <a:t> </a:t>
            </a:r>
            <a:r>
              <a:rPr lang="en-US" dirty="0" err="1"/>
              <a:t>dünyasının</a:t>
            </a:r>
            <a:r>
              <a:rPr lang="en-US" dirty="0"/>
              <a:t> </a:t>
            </a:r>
            <a:r>
              <a:rPr lang="en-US" dirty="0" err="1"/>
              <a:t>günümüzün</a:t>
            </a:r>
            <a:r>
              <a:rPr lang="en-US" dirty="0"/>
              <a:t> </a:t>
            </a:r>
            <a:r>
              <a:rPr lang="en-US" dirty="0" err="1"/>
              <a:t>hızlı</a:t>
            </a:r>
            <a:r>
              <a:rPr lang="en-US" dirty="0"/>
              <a:t> </a:t>
            </a:r>
            <a:r>
              <a:rPr lang="en-US" dirty="0" err="1"/>
              <a:t>değişen</a:t>
            </a:r>
            <a:r>
              <a:rPr lang="en-US" dirty="0"/>
              <a:t> </a:t>
            </a:r>
            <a:r>
              <a:rPr lang="en-US" dirty="0" err="1"/>
              <a:t>bilişim</a:t>
            </a:r>
            <a:r>
              <a:rPr lang="en-US" dirty="0"/>
              <a:t> </a:t>
            </a:r>
            <a:r>
              <a:rPr lang="en-US" dirty="0" err="1"/>
              <a:t>teknolojilerine</a:t>
            </a:r>
            <a:r>
              <a:rPr lang="en-US" dirty="0"/>
              <a:t> </a:t>
            </a:r>
            <a:r>
              <a:rPr lang="en-US" dirty="0" err="1"/>
              <a:t>hızlı</a:t>
            </a:r>
            <a:r>
              <a:rPr lang="en-US" dirty="0"/>
              <a:t> </a:t>
            </a:r>
            <a:r>
              <a:rPr lang="en-US" dirty="0" err="1"/>
              <a:t>ayak</a:t>
            </a:r>
            <a:r>
              <a:rPr lang="en-US" dirty="0"/>
              <a:t> </a:t>
            </a:r>
            <a:r>
              <a:rPr lang="en-US" dirty="0" err="1"/>
              <a:t>uydurabilmesini</a:t>
            </a:r>
            <a:r>
              <a:rPr lang="en-US" dirty="0"/>
              <a:t> </a:t>
            </a:r>
            <a:r>
              <a:rPr lang="en-US" dirty="0" err="1"/>
              <a:t>sağlayan</a:t>
            </a:r>
            <a:r>
              <a:rPr lang="en-US" dirty="0"/>
              <a:t> </a:t>
            </a:r>
            <a:r>
              <a:rPr lang="en-US" dirty="0" err="1"/>
              <a:t>yazılım</a:t>
            </a:r>
            <a:r>
              <a:rPr lang="en-US" dirty="0"/>
              <a:t> </a:t>
            </a:r>
            <a:r>
              <a:rPr lang="en-US" dirty="0" err="1"/>
              <a:t>geliştirme</a:t>
            </a:r>
            <a:r>
              <a:rPr lang="en-US" dirty="0"/>
              <a:t> </a:t>
            </a:r>
            <a:r>
              <a:rPr lang="en-US" dirty="0" err="1"/>
              <a:t>yöntemi</a:t>
            </a:r>
            <a:r>
              <a:rPr lang="en-US" dirty="0"/>
              <a:t> </a:t>
            </a:r>
            <a:r>
              <a:rPr lang="en-US" dirty="0" err="1"/>
              <a:t>olarak</a:t>
            </a:r>
            <a:r>
              <a:rPr lang="en-US" dirty="0"/>
              <a:t> </a:t>
            </a:r>
            <a:r>
              <a:rPr lang="en-US" dirty="0" err="1"/>
              <a:t>nitelendirilmektedir</a:t>
            </a:r>
            <a:r>
              <a:rPr lang="en-US" dirty="0"/>
              <a:t>. </a:t>
            </a:r>
            <a:r>
              <a:rPr lang="en-US" dirty="0" err="1"/>
              <a:t>Çevik</a:t>
            </a:r>
            <a:r>
              <a:rPr lang="en-US" dirty="0"/>
              <a:t> </a:t>
            </a:r>
            <a:r>
              <a:rPr lang="en-US" dirty="0" err="1"/>
              <a:t>yazılım</a:t>
            </a:r>
            <a:r>
              <a:rPr lang="en-US" dirty="0"/>
              <a:t> </a:t>
            </a:r>
            <a:r>
              <a:rPr lang="en-US" dirty="0" err="1"/>
              <a:t>geliştirme</a:t>
            </a:r>
            <a:r>
              <a:rPr lang="en-US" dirty="0"/>
              <a:t> </a:t>
            </a:r>
            <a:r>
              <a:rPr lang="en-US" dirty="0" err="1"/>
              <a:t>süreci</a:t>
            </a:r>
            <a:r>
              <a:rPr lang="en-US" dirty="0"/>
              <a:t> 2001 </a:t>
            </a:r>
            <a:r>
              <a:rPr lang="en-US" dirty="0" err="1"/>
              <a:t>yılında</a:t>
            </a:r>
            <a:r>
              <a:rPr lang="en-US" dirty="0"/>
              <a:t> 17 </a:t>
            </a:r>
            <a:r>
              <a:rPr lang="en-US" dirty="0" err="1"/>
              <a:t>yazılım</a:t>
            </a:r>
            <a:r>
              <a:rPr lang="en-US" dirty="0"/>
              <a:t> </a:t>
            </a:r>
            <a:r>
              <a:rPr lang="en-US" dirty="0" err="1"/>
              <a:t>geliştirme</a:t>
            </a:r>
            <a:r>
              <a:rPr lang="en-US" dirty="0"/>
              <a:t> </a:t>
            </a:r>
            <a:r>
              <a:rPr lang="en-US" dirty="0" err="1"/>
              <a:t>uzmanı</a:t>
            </a:r>
            <a:r>
              <a:rPr lang="en-US" dirty="0"/>
              <a:t> </a:t>
            </a:r>
            <a:r>
              <a:rPr lang="en-US" dirty="0" err="1"/>
              <a:t>tarafından</a:t>
            </a:r>
            <a:r>
              <a:rPr lang="en-US" dirty="0"/>
              <a:t> </a:t>
            </a:r>
            <a:r>
              <a:rPr lang="en-US" dirty="0" err="1"/>
              <a:t>bir</a:t>
            </a:r>
            <a:r>
              <a:rPr lang="en-US" dirty="0"/>
              <a:t> manifesto </a:t>
            </a:r>
            <a:r>
              <a:rPr lang="en-US" dirty="0" err="1"/>
              <a:t>halinde</a:t>
            </a:r>
            <a:r>
              <a:rPr lang="en-US" dirty="0"/>
              <a:t> </a:t>
            </a:r>
            <a:r>
              <a:rPr lang="en-US" dirty="0" err="1"/>
              <a:t>ilkesel</a:t>
            </a:r>
            <a:r>
              <a:rPr lang="en-US" dirty="0"/>
              <a:t> </a:t>
            </a:r>
            <a:r>
              <a:rPr lang="en-US" dirty="0" err="1"/>
              <a:t>olarak</a:t>
            </a:r>
            <a:r>
              <a:rPr lang="en-US" dirty="0"/>
              <a:t> </a:t>
            </a:r>
            <a:r>
              <a:rPr lang="en-US" dirty="0" err="1"/>
              <a:t>yayınlanmaktadır</a:t>
            </a:r>
            <a:r>
              <a:rPr lang="en-US" dirty="0"/>
              <a:t>. </a:t>
            </a:r>
            <a:endParaRPr lang="tr-TR" dirty="0"/>
          </a:p>
          <a:p>
            <a:pPr algn="l"/>
            <a:r>
              <a:rPr lang="en-US" dirty="0" err="1"/>
              <a:t>Yayınlanan</a:t>
            </a:r>
            <a:r>
              <a:rPr lang="en-US" dirty="0"/>
              <a:t> </a:t>
            </a:r>
            <a:r>
              <a:rPr lang="en-US" dirty="0" err="1"/>
              <a:t>bu</a:t>
            </a:r>
            <a:r>
              <a:rPr lang="en-US" dirty="0"/>
              <a:t> </a:t>
            </a:r>
            <a:r>
              <a:rPr lang="en-US" dirty="0" err="1"/>
              <a:t>manifestoda</a:t>
            </a:r>
            <a:r>
              <a:rPr lang="en-US" dirty="0"/>
              <a:t>:</a:t>
            </a:r>
            <a:endParaRPr lang="tr-TR" dirty="0"/>
          </a:p>
          <a:p>
            <a:pPr algn="l"/>
            <a:r>
              <a:rPr lang="en-US" dirty="0"/>
              <a:t> </a:t>
            </a:r>
            <a:r>
              <a:rPr lang="en-US" dirty="0" err="1"/>
              <a:t>Süreçler</a:t>
            </a:r>
            <a:r>
              <a:rPr lang="en-US" dirty="0"/>
              <a:t> </a:t>
            </a:r>
            <a:r>
              <a:rPr lang="en-US" dirty="0" err="1"/>
              <a:t>ve</a:t>
            </a:r>
            <a:r>
              <a:rPr lang="en-US" dirty="0"/>
              <a:t> </a:t>
            </a:r>
            <a:r>
              <a:rPr lang="en-US" dirty="0" err="1"/>
              <a:t>araçlardan</a:t>
            </a:r>
            <a:r>
              <a:rPr lang="en-US" dirty="0"/>
              <a:t> </a:t>
            </a:r>
            <a:r>
              <a:rPr lang="en-US" dirty="0" err="1"/>
              <a:t>ziyade</a:t>
            </a:r>
            <a:r>
              <a:rPr lang="en-US" dirty="0"/>
              <a:t> </a:t>
            </a:r>
            <a:r>
              <a:rPr lang="en-US" dirty="0" err="1"/>
              <a:t>bireyler</a:t>
            </a:r>
            <a:r>
              <a:rPr lang="en-US" dirty="0"/>
              <a:t> </a:t>
            </a:r>
            <a:r>
              <a:rPr lang="en-US" dirty="0" err="1"/>
              <a:t>ve</a:t>
            </a:r>
            <a:r>
              <a:rPr lang="en-US" dirty="0"/>
              <a:t> </a:t>
            </a:r>
            <a:r>
              <a:rPr lang="en-US" dirty="0" err="1"/>
              <a:t>etkileşimlere</a:t>
            </a:r>
            <a:r>
              <a:rPr lang="en-US" dirty="0"/>
              <a:t>, </a:t>
            </a:r>
            <a:endParaRPr lang="tr-TR" dirty="0"/>
          </a:p>
          <a:p>
            <a:pPr algn="l"/>
            <a:r>
              <a:rPr lang="en-US" dirty="0"/>
              <a:t> </a:t>
            </a:r>
            <a:r>
              <a:rPr lang="en-US" dirty="0" err="1"/>
              <a:t>Kapsamlı</a:t>
            </a:r>
            <a:r>
              <a:rPr lang="en-US" dirty="0"/>
              <a:t> </a:t>
            </a:r>
            <a:r>
              <a:rPr lang="en-US" dirty="0" err="1"/>
              <a:t>dokümantasyondan</a:t>
            </a:r>
            <a:r>
              <a:rPr lang="en-US" dirty="0"/>
              <a:t> </a:t>
            </a:r>
            <a:r>
              <a:rPr lang="en-US" dirty="0" err="1"/>
              <a:t>yerine</a:t>
            </a:r>
            <a:r>
              <a:rPr lang="en-US" dirty="0"/>
              <a:t> </a:t>
            </a:r>
            <a:r>
              <a:rPr lang="en-US" dirty="0" err="1"/>
              <a:t>çalışan</a:t>
            </a:r>
            <a:r>
              <a:rPr lang="en-US" dirty="0"/>
              <a:t> </a:t>
            </a:r>
            <a:r>
              <a:rPr lang="en-US" dirty="0" err="1"/>
              <a:t>yazılıma</a:t>
            </a:r>
            <a:r>
              <a:rPr lang="en-US" dirty="0"/>
              <a:t>,</a:t>
            </a:r>
            <a:endParaRPr lang="tr-TR" dirty="0"/>
          </a:p>
          <a:p>
            <a:pPr algn="l"/>
            <a:r>
              <a:rPr lang="en-US" dirty="0"/>
              <a:t> </a:t>
            </a:r>
            <a:r>
              <a:rPr lang="en-US" dirty="0" err="1"/>
              <a:t>Sözleşme</a:t>
            </a:r>
            <a:r>
              <a:rPr lang="en-US" dirty="0"/>
              <a:t> </a:t>
            </a:r>
            <a:r>
              <a:rPr lang="en-US" dirty="0" err="1"/>
              <a:t>pazarlıklarından</a:t>
            </a:r>
            <a:r>
              <a:rPr lang="en-US" dirty="0"/>
              <a:t> </a:t>
            </a:r>
            <a:r>
              <a:rPr lang="en-US" dirty="0" err="1"/>
              <a:t>ziyade</a:t>
            </a:r>
            <a:r>
              <a:rPr lang="en-US" dirty="0"/>
              <a:t> </a:t>
            </a:r>
            <a:r>
              <a:rPr lang="en-US" dirty="0" err="1"/>
              <a:t>müşteri</a:t>
            </a:r>
            <a:r>
              <a:rPr lang="en-US" dirty="0"/>
              <a:t> </a:t>
            </a:r>
            <a:r>
              <a:rPr lang="en-US" dirty="0" err="1"/>
              <a:t>ile</a:t>
            </a:r>
            <a:r>
              <a:rPr lang="en-US" dirty="0"/>
              <a:t> </a:t>
            </a:r>
            <a:r>
              <a:rPr lang="en-US" dirty="0" err="1"/>
              <a:t>işbirliğine</a:t>
            </a:r>
            <a:r>
              <a:rPr lang="en-US" dirty="0"/>
              <a:t>,</a:t>
            </a:r>
            <a:endParaRPr lang="tr-TR" dirty="0"/>
          </a:p>
          <a:p>
            <a:pPr algn="l"/>
            <a:r>
              <a:rPr lang="en-US" dirty="0"/>
              <a:t> </a:t>
            </a:r>
            <a:r>
              <a:rPr lang="en-US" dirty="0" err="1"/>
              <a:t>Bir</a:t>
            </a:r>
            <a:r>
              <a:rPr lang="en-US" dirty="0"/>
              <a:t> </a:t>
            </a:r>
            <a:r>
              <a:rPr lang="en-US" dirty="0" err="1"/>
              <a:t>plana</a:t>
            </a:r>
            <a:r>
              <a:rPr lang="en-US" dirty="0"/>
              <a:t> </a:t>
            </a:r>
            <a:r>
              <a:rPr lang="en-US" dirty="0" err="1"/>
              <a:t>bağlı</a:t>
            </a:r>
            <a:r>
              <a:rPr lang="en-US" dirty="0"/>
              <a:t> </a:t>
            </a:r>
            <a:r>
              <a:rPr lang="en-US" dirty="0" err="1"/>
              <a:t>kalmaktan</a:t>
            </a:r>
            <a:r>
              <a:rPr lang="en-US" dirty="0"/>
              <a:t> </a:t>
            </a:r>
            <a:r>
              <a:rPr lang="en-US" dirty="0" err="1"/>
              <a:t>çok</a:t>
            </a:r>
            <a:r>
              <a:rPr lang="en-US" dirty="0"/>
              <a:t> </a:t>
            </a:r>
            <a:r>
              <a:rPr lang="en-US" dirty="0" err="1"/>
              <a:t>değişime</a:t>
            </a:r>
            <a:r>
              <a:rPr lang="en-US" dirty="0"/>
              <a:t> </a:t>
            </a:r>
            <a:r>
              <a:rPr lang="en-US" dirty="0" err="1"/>
              <a:t>karşılık</a:t>
            </a:r>
            <a:r>
              <a:rPr lang="en-US" dirty="0"/>
              <a:t> </a:t>
            </a:r>
            <a:r>
              <a:rPr lang="en-US" dirty="0" err="1"/>
              <a:t>vermeye</a:t>
            </a:r>
            <a:r>
              <a:rPr lang="en-US" dirty="0"/>
              <a:t>, </a:t>
            </a:r>
            <a:r>
              <a:rPr lang="en-US" dirty="0" err="1"/>
              <a:t>şeklinde</a:t>
            </a:r>
            <a:r>
              <a:rPr lang="en-US" dirty="0"/>
              <a:t> </a:t>
            </a:r>
            <a:r>
              <a:rPr lang="en-US" dirty="0" err="1"/>
              <a:t>ifade</a:t>
            </a:r>
            <a:r>
              <a:rPr lang="en-US" dirty="0"/>
              <a:t> </a:t>
            </a:r>
            <a:r>
              <a:rPr lang="en-US" dirty="0" err="1"/>
              <a:t>edilmiştir</a:t>
            </a:r>
            <a:endParaRPr lang="en-US" dirty="0"/>
          </a:p>
        </p:txBody>
      </p:sp>
    </p:spTree>
    <p:extLst>
      <p:ext uri="{BB962C8B-B14F-4D97-AF65-F5344CB8AC3E}">
        <p14:creationId xmlns:p14="http://schemas.microsoft.com/office/powerpoint/2010/main" val="2947960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675" y="877462"/>
            <a:ext cx="10890325" cy="706964"/>
          </a:xfrm>
        </p:spPr>
        <p:txBody>
          <a:bodyPr/>
          <a:lstStyle/>
          <a:p>
            <a:r>
              <a:rPr lang="tr-TR" dirty="0"/>
              <a:t>Uç Programlama </a:t>
            </a:r>
            <a:r>
              <a:rPr lang="en-US" dirty="0"/>
              <a:t>(Extreme Programming)</a:t>
            </a:r>
          </a:p>
        </p:txBody>
      </p:sp>
      <p:sp>
        <p:nvSpPr>
          <p:cNvPr id="3" name="Slide Number Placeholder 2"/>
          <p:cNvSpPr>
            <a:spLocks noGrp="1"/>
          </p:cNvSpPr>
          <p:nvPr>
            <p:ph type="sldNum" sz="quarter" idx="12"/>
          </p:nvPr>
        </p:nvSpPr>
        <p:spPr/>
        <p:txBody>
          <a:bodyPr/>
          <a:lstStyle/>
          <a:p>
            <a:fld id="{9FF96B15-8338-45D5-A943-561235072D66}" type="slidenum">
              <a:rPr lang="en-US" noProof="0" smtClean="0"/>
              <a:t>23</a:t>
            </a:fld>
            <a:endParaRPr lang="en-US" noProof="0" dirty="0"/>
          </a:p>
        </p:txBody>
      </p:sp>
      <p:sp>
        <p:nvSpPr>
          <p:cNvPr id="4" name="Text Placeholder 3"/>
          <p:cNvSpPr>
            <a:spLocks noGrp="1"/>
          </p:cNvSpPr>
          <p:nvPr>
            <p:ph type="body" sz="quarter" idx="13"/>
          </p:nvPr>
        </p:nvSpPr>
        <p:spPr>
          <a:xfrm>
            <a:off x="322626" y="2331395"/>
            <a:ext cx="7186212" cy="4432149"/>
          </a:xfrm>
        </p:spPr>
        <p:txBody>
          <a:bodyPr>
            <a:normAutofit fontScale="40000" lnSpcReduction="20000"/>
          </a:bodyPr>
          <a:lstStyle/>
          <a:p>
            <a:pPr algn="l"/>
            <a:r>
              <a:rPr lang="en-US" dirty="0" err="1"/>
              <a:t>Uç</a:t>
            </a:r>
            <a:r>
              <a:rPr lang="en-US" dirty="0"/>
              <a:t> </a:t>
            </a:r>
            <a:r>
              <a:rPr lang="en-US" dirty="0" err="1"/>
              <a:t>Programlama</a:t>
            </a:r>
            <a:r>
              <a:rPr lang="en-US" dirty="0"/>
              <a:t>, </a:t>
            </a:r>
            <a:r>
              <a:rPr lang="en-US" dirty="0" err="1"/>
              <a:t>yazılım</a:t>
            </a:r>
            <a:r>
              <a:rPr lang="en-US" dirty="0"/>
              <a:t> </a:t>
            </a:r>
            <a:r>
              <a:rPr lang="en-US" dirty="0" err="1"/>
              <a:t>geliştirme</a:t>
            </a:r>
            <a:r>
              <a:rPr lang="en-US" dirty="0"/>
              <a:t> </a:t>
            </a:r>
            <a:r>
              <a:rPr lang="en-US" dirty="0" err="1"/>
              <a:t>süreci</a:t>
            </a:r>
            <a:r>
              <a:rPr lang="en-US" dirty="0"/>
              <a:t> </a:t>
            </a:r>
            <a:r>
              <a:rPr lang="en-US" dirty="0" err="1"/>
              <a:t>boyunca</a:t>
            </a:r>
            <a:r>
              <a:rPr lang="en-US" dirty="0"/>
              <a:t> son </a:t>
            </a:r>
            <a:r>
              <a:rPr lang="en-US" dirty="0" err="1"/>
              <a:t>derece</a:t>
            </a:r>
            <a:r>
              <a:rPr lang="en-US" dirty="0"/>
              <a:t> </a:t>
            </a:r>
            <a:r>
              <a:rPr lang="en-US" dirty="0" err="1"/>
              <a:t>kaliteli</a:t>
            </a:r>
            <a:r>
              <a:rPr lang="en-US" dirty="0"/>
              <a:t> </a:t>
            </a:r>
            <a:r>
              <a:rPr lang="en-US" dirty="0" err="1"/>
              <a:t>olmak</a:t>
            </a:r>
            <a:r>
              <a:rPr lang="en-US" dirty="0"/>
              <a:t> </a:t>
            </a:r>
            <a:r>
              <a:rPr lang="en-US" dirty="0" err="1"/>
              <a:t>şartıyla</a:t>
            </a:r>
            <a:r>
              <a:rPr lang="en-US" dirty="0"/>
              <a:t> </a:t>
            </a:r>
            <a:r>
              <a:rPr lang="en-US" dirty="0" err="1"/>
              <a:t>çalıştırılabilir</a:t>
            </a:r>
            <a:r>
              <a:rPr lang="en-US" dirty="0"/>
              <a:t> </a:t>
            </a:r>
            <a:r>
              <a:rPr lang="en-US" dirty="0" err="1"/>
              <a:t>kod</a:t>
            </a:r>
            <a:r>
              <a:rPr lang="en-US" dirty="0"/>
              <a:t> </a:t>
            </a:r>
            <a:r>
              <a:rPr lang="en-US" dirty="0" err="1"/>
              <a:t>bütünü</a:t>
            </a:r>
            <a:r>
              <a:rPr lang="en-US" dirty="0"/>
              <a:t> </a:t>
            </a:r>
            <a:r>
              <a:rPr lang="en-US" dirty="0" err="1"/>
              <a:t>üretmeyi</a:t>
            </a:r>
            <a:r>
              <a:rPr lang="en-US" dirty="0"/>
              <a:t> </a:t>
            </a:r>
            <a:r>
              <a:rPr lang="en-US" dirty="0" err="1"/>
              <a:t>hedeflemiş</a:t>
            </a:r>
            <a:r>
              <a:rPr lang="en-US" dirty="0"/>
              <a:t> </a:t>
            </a:r>
            <a:r>
              <a:rPr lang="en-US" dirty="0" err="1"/>
              <a:t>bir</a:t>
            </a:r>
            <a:r>
              <a:rPr lang="en-US" dirty="0"/>
              <a:t> </a:t>
            </a:r>
            <a:r>
              <a:rPr lang="en-US" dirty="0" err="1"/>
              <a:t>yazılım</a:t>
            </a:r>
            <a:r>
              <a:rPr lang="en-US" dirty="0"/>
              <a:t> </a:t>
            </a:r>
            <a:r>
              <a:rPr lang="en-US" dirty="0" err="1"/>
              <a:t>geliştirme</a:t>
            </a:r>
            <a:r>
              <a:rPr lang="en-US" dirty="0"/>
              <a:t> </a:t>
            </a:r>
            <a:r>
              <a:rPr lang="en-US" dirty="0" err="1"/>
              <a:t>metodolojisidir</a:t>
            </a:r>
            <a:r>
              <a:rPr lang="en-US" dirty="0"/>
              <a:t>.</a:t>
            </a:r>
            <a:endParaRPr lang="tr-TR" dirty="0"/>
          </a:p>
          <a:p>
            <a:pPr algn="l"/>
            <a:endParaRPr lang="tr-TR" dirty="0"/>
          </a:p>
          <a:p>
            <a:pPr algn="l"/>
            <a:r>
              <a:rPr lang="en-US" dirty="0"/>
              <a:t>Bu </a:t>
            </a:r>
            <a:r>
              <a:rPr lang="en-US" dirty="0" err="1"/>
              <a:t>yaklaşımla</a:t>
            </a:r>
            <a:r>
              <a:rPr lang="en-US" dirty="0"/>
              <a:t> </a:t>
            </a:r>
            <a:r>
              <a:rPr lang="en-US" dirty="0" err="1"/>
              <a:t>geliştiricilere</a:t>
            </a:r>
            <a:r>
              <a:rPr lang="en-US" dirty="0"/>
              <a:t> </a:t>
            </a:r>
            <a:r>
              <a:rPr lang="en-US" dirty="0" err="1"/>
              <a:t>değişen</a:t>
            </a:r>
            <a:r>
              <a:rPr lang="en-US" dirty="0"/>
              <a:t> </a:t>
            </a:r>
            <a:r>
              <a:rPr lang="en-US" dirty="0" err="1"/>
              <a:t>müşteri</a:t>
            </a:r>
            <a:r>
              <a:rPr lang="en-US" dirty="0"/>
              <a:t> </a:t>
            </a:r>
            <a:r>
              <a:rPr lang="en-US" dirty="0" err="1"/>
              <a:t>gereksinimlerine</a:t>
            </a:r>
            <a:r>
              <a:rPr lang="en-US" dirty="0"/>
              <a:t> </a:t>
            </a:r>
            <a:r>
              <a:rPr lang="en-US" dirty="0" err="1"/>
              <a:t>cevap</a:t>
            </a:r>
            <a:r>
              <a:rPr lang="en-US" dirty="0"/>
              <a:t> </a:t>
            </a:r>
            <a:r>
              <a:rPr lang="en-US" dirty="0" err="1"/>
              <a:t>verebilme</a:t>
            </a:r>
            <a:r>
              <a:rPr lang="en-US" dirty="0"/>
              <a:t>, </a:t>
            </a:r>
            <a:r>
              <a:rPr lang="en-US" dirty="0" err="1"/>
              <a:t>hızlı</a:t>
            </a:r>
            <a:r>
              <a:rPr lang="en-US" dirty="0"/>
              <a:t> </a:t>
            </a:r>
            <a:r>
              <a:rPr lang="en-US" dirty="0" err="1"/>
              <a:t>ve</a:t>
            </a:r>
            <a:r>
              <a:rPr lang="en-US" dirty="0"/>
              <a:t> </a:t>
            </a:r>
            <a:r>
              <a:rPr lang="en-US" dirty="0" err="1"/>
              <a:t>sürekli</a:t>
            </a:r>
            <a:r>
              <a:rPr lang="en-US" dirty="0"/>
              <a:t> </a:t>
            </a:r>
            <a:r>
              <a:rPr lang="en-US" dirty="0" err="1"/>
              <a:t>olarak</a:t>
            </a:r>
            <a:r>
              <a:rPr lang="en-US" dirty="0"/>
              <a:t> </a:t>
            </a:r>
            <a:r>
              <a:rPr lang="en-US" dirty="0" err="1"/>
              <a:t>yüksek</a:t>
            </a:r>
            <a:r>
              <a:rPr lang="en-US" dirty="0"/>
              <a:t> </a:t>
            </a:r>
            <a:r>
              <a:rPr lang="en-US" dirty="0" err="1"/>
              <a:t>kaliteli</a:t>
            </a:r>
            <a:r>
              <a:rPr lang="en-US" dirty="0"/>
              <a:t> </a:t>
            </a:r>
            <a:r>
              <a:rPr lang="en-US" dirty="0" err="1"/>
              <a:t>yazılım</a:t>
            </a:r>
            <a:r>
              <a:rPr lang="en-US" dirty="0"/>
              <a:t> </a:t>
            </a:r>
            <a:r>
              <a:rPr lang="en-US" dirty="0" err="1"/>
              <a:t>sunma</a:t>
            </a:r>
            <a:r>
              <a:rPr lang="en-US" dirty="0"/>
              <a:t> </a:t>
            </a:r>
            <a:r>
              <a:rPr lang="en-US" dirty="0" err="1"/>
              <a:t>yetkisi</a:t>
            </a:r>
            <a:r>
              <a:rPr lang="en-US" dirty="0"/>
              <a:t> </a:t>
            </a:r>
            <a:r>
              <a:rPr lang="en-US" dirty="0" err="1"/>
              <a:t>vermektedir</a:t>
            </a:r>
            <a:r>
              <a:rPr lang="en-US" dirty="0"/>
              <a:t>. XP </a:t>
            </a:r>
            <a:r>
              <a:rPr lang="en-US" dirty="0" err="1"/>
              <a:t>yaklaşımında</a:t>
            </a:r>
            <a:r>
              <a:rPr lang="en-US" dirty="0"/>
              <a:t> </a:t>
            </a:r>
            <a:r>
              <a:rPr lang="en-US" dirty="0" err="1"/>
              <a:t>çalışma</a:t>
            </a:r>
            <a:r>
              <a:rPr lang="en-US" dirty="0"/>
              <a:t> </a:t>
            </a:r>
            <a:r>
              <a:rPr lang="en-US" dirty="0" err="1"/>
              <a:t>yazılımı</a:t>
            </a:r>
            <a:r>
              <a:rPr lang="en-US" dirty="0"/>
              <a:t> </a:t>
            </a:r>
            <a:r>
              <a:rPr lang="en-US" dirty="0" err="1"/>
              <a:t>müşteriye</a:t>
            </a:r>
            <a:r>
              <a:rPr lang="en-US" dirty="0"/>
              <a:t> </a:t>
            </a:r>
            <a:r>
              <a:rPr lang="en-US" dirty="0" err="1"/>
              <a:t>genellikle</a:t>
            </a:r>
            <a:r>
              <a:rPr lang="en-US" dirty="0"/>
              <a:t> 1-3 </a:t>
            </a:r>
            <a:r>
              <a:rPr lang="en-US" dirty="0" err="1"/>
              <a:t>hafta</a:t>
            </a:r>
            <a:r>
              <a:rPr lang="en-US" dirty="0"/>
              <a:t> </a:t>
            </a:r>
            <a:r>
              <a:rPr lang="en-US" dirty="0" err="1"/>
              <a:t>arayla</a:t>
            </a:r>
            <a:r>
              <a:rPr lang="en-US" dirty="0"/>
              <a:t> </a:t>
            </a:r>
            <a:r>
              <a:rPr lang="en-US" dirty="0" err="1"/>
              <a:t>verilmektedir</a:t>
            </a:r>
            <a:r>
              <a:rPr lang="en-US" dirty="0"/>
              <a:t>. </a:t>
            </a:r>
            <a:r>
              <a:rPr lang="en-US" dirty="0" err="1"/>
              <a:t>İletişimi</a:t>
            </a:r>
            <a:r>
              <a:rPr lang="en-US" dirty="0"/>
              <a:t>, </a:t>
            </a:r>
            <a:r>
              <a:rPr lang="en-US" dirty="0" err="1"/>
              <a:t>basitliği</a:t>
            </a:r>
            <a:r>
              <a:rPr lang="en-US" dirty="0"/>
              <a:t>, </a:t>
            </a:r>
            <a:r>
              <a:rPr lang="en-US" dirty="0" err="1"/>
              <a:t>geri</a:t>
            </a:r>
            <a:r>
              <a:rPr lang="en-US" dirty="0"/>
              <a:t> </a:t>
            </a:r>
            <a:r>
              <a:rPr lang="en-US" dirty="0" err="1"/>
              <a:t>bildirimi</a:t>
            </a:r>
            <a:r>
              <a:rPr lang="en-US" dirty="0"/>
              <a:t>, </a:t>
            </a:r>
            <a:r>
              <a:rPr lang="en-US" dirty="0" err="1"/>
              <a:t>saygıyı</a:t>
            </a:r>
            <a:r>
              <a:rPr lang="en-US" dirty="0"/>
              <a:t> </a:t>
            </a:r>
            <a:r>
              <a:rPr lang="en-US" dirty="0" err="1"/>
              <a:t>ve</a:t>
            </a:r>
            <a:r>
              <a:rPr lang="en-US" dirty="0"/>
              <a:t> </a:t>
            </a:r>
            <a:r>
              <a:rPr lang="en-US" dirty="0" err="1"/>
              <a:t>cesareti</a:t>
            </a:r>
            <a:r>
              <a:rPr lang="en-US" dirty="0"/>
              <a:t> </a:t>
            </a:r>
            <a:r>
              <a:rPr lang="en-US" dirty="0" err="1"/>
              <a:t>benimsemektedir</a:t>
            </a:r>
            <a:endParaRPr lang="en-US" dirty="0"/>
          </a:p>
        </p:txBody>
      </p:sp>
      <p:pic>
        <p:nvPicPr>
          <p:cNvPr id="5" name="Picture 4"/>
          <p:cNvPicPr>
            <a:picLocks noChangeAspect="1"/>
          </p:cNvPicPr>
          <p:nvPr/>
        </p:nvPicPr>
        <p:blipFill>
          <a:blip r:embed="rId3"/>
          <a:stretch>
            <a:fillRect/>
          </a:stretch>
        </p:blipFill>
        <p:spPr>
          <a:xfrm>
            <a:off x="7784918" y="2467373"/>
            <a:ext cx="4051911" cy="3965700"/>
          </a:xfrm>
          <a:prstGeom prst="rect">
            <a:avLst/>
          </a:prstGeom>
        </p:spPr>
      </p:pic>
    </p:spTree>
    <p:extLst>
      <p:ext uri="{BB962C8B-B14F-4D97-AF65-F5344CB8AC3E}">
        <p14:creationId xmlns:p14="http://schemas.microsoft.com/office/powerpoint/2010/main" val="227718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1541" y="941396"/>
            <a:ext cx="1918050" cy="706964"/>
          </a:xfrm>
        </p:spPr>
        <p:txBody>
          <a:bodyPr/>
          <a:lstStyle/>
          <a:p>
            <a:r>
              <a:rPr lang="tr-TR" dirty="0" err="1"/>
              <a:t>Scrum</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24</a:t>
            </a:fld>
            <a:endParaRPr lang="en-US" noProof="0" dirty="0"/>
          </a:p>
        </p:txBody>
      </p:sp>
      <p:pic>
        <p:nvPicPr>
          <p:cNvPr id="5" name="Picture 4"/>
          <p:cNvPicPr>
            <a:picLocks noChangeAspect="1"/>
          </p:cNvPicPr>
          <p:nvPr/>
        </p:nvPicPr>
        <p:blipFill>
          <a:blip r:embed="rId3"/>
          <a:stretch>
            <a:fillRect/>
          </a:stretch>
        </p:blipFill>
        <p:spPr>
          <a:xfrm>
            <a:off x="6314739" y="2524984"/>
            <a:ext cx="5770779" cy="3838575"/>
          </a:xfrm>
          <a:prstGeom prst="rect">
            <a:avLst/>
          </a:prstGeom>
        </p:spPr>
      </p:pic>
      <p:sp>
        <p:nvSpPr>
          <p:cNvPr id="6" name="Rectangle 5"/>
          <p:cNvSpPr/>
          <p:nvPr/>
        </p:nvSpPr>
        <p:spPr>
          <a:xfrm>
            <a:off x="218739" y="2346176"/>
            <a:ext cx="6096000" cy="4401205"/>
          </a:xfrm>
          <a:prstGeom prst="rect">
            <a:avLst/>
          </a:prstGeom>
        </p:spPr>
        <p:txBody>
          <a:bodyPr>
            <a:spAutoFit/>
          </a:bodyPr>
          <a:lstStyle/>
          <a:p>
            <a:r>
              <a:rPr lang="en-US" sz="1400" b="1" dirty="0"/>
              <a:t>Scrum </a:t>
            </a:r>
            <a:r>
              <a:rPr lang="en-US" sz="1400" b="1" dirty="0" err="1"/>
              <a:t>genel</a:t>
            </a:r>
            <a:r>
              <a:rPr lang="en-US" sz="1400" b="1" dirty="0"/>
              <a:t> </a:t>
            </a:r>
            <a:r>
              <a:rPr lang="en-US" sz="1400" b="1" dirty="0" err="1"/>
              <a:t>olarak</a:t>
            </a:r>
            <a:r>
              <a:rPr lang="en-US" sz="1400" b="1" dirty="0"/>
              <a:t> </a:t>
            </a:r>
            <a:r>
              <a:rPr lang="en-US" sz="1400" b="1" dirty="0" err="1"/>
              <a:t>aşağıdaki</a:t>
            </a:r>
            <a:r>
              <a:rPr lang="en-US" sz="1400" b="1" dirty="0"/>
              <a:t> </a:t>
            </a:r>
            <a:r>
              <a:rPr lang="en-US" sz="1400" b="1" dirty="0" err="1"/>
              <a:t>prensipleri</a:t>
            </a:r>
            <a:r>
              <a:rPr lang="en-US" sz="1400" b="1" dirty="0"/>
              <a:t> </a:t>
            </a:r>
            <a:r>
              <a:rPr lang="en-US" sz="1400" b="1" dirty="0" err="1"/>
              <a:t>içermektedir</a:t>
            </a:r>
            <a:endParaRPr lang="tr-TR" sz="1400" b="1" dirty="0"/>
          </a:p>
          <a:p>
            <a:endParaRPr lang="tr-TR" sz="1400" b="1" dirty="0"/>
          </a:p>
          <a:p>
            <a:r>
              <a:rPr lang="en-US" sz="1400" dirty="0"/>
              <a:t>  </a:t>
            </a:r>
            <a:r>
              <a:rPr lang="en-US" sz="1400" dirty="0" err="1"/>
              <a:t>Organizasyonu</a:t>
            </a:r>
            <a:r>
              <a:rPr lang="en-US" sz="1400" dirty="0"/>
              <a:t> </a:t>
            </a:r>
            <a:r>
              <a:rPr lang="en-US" sz="1400" dirty="0" err="1"/>
              <a:t>küçük</a:t>
            </a:r>
            <a:r>
              <a:rPr lang="en-US" sz="1400" dirty="0"/>
              <a:t>, cross-functional, </a:t>
            </a:r>
            <a:r>
              <a:rPr lang="en-US" sz="1400" dirty="0" err="1"/>
              <a:t>kendini</a:t>
            </a:r>
            <a:r>
              <a:rPr lang="en-US" sz="1400" dirty="0"/>
              <a:t> organize </a:t>
            </a:r>
            <a:r>
              <a:rPr lang="en-US" sz="1400" dirty="0" err="1"/>
              <a:t>eden</a:t>
            </a:r>
            <a:r>
              <a:rPr lang="en-US" sz="1400" dirty="0"/>
              <a:t> </a:t>
            </a:r>
            <a:r>
              <a:rPr lang="en-US" sz="1400" dirty="0" err="1"/>
              <a:t>ekiplere</a:t>
            </a:r>
            <a:r>
              <a:rPr lang="en-US" sz="1400" dirty="0"/>
              <a:t> </a:t>
            </a:r>
            <a:r>
              <a:rPr lang="en-US" sz="1400" dirty="0" err="1"/>
              <a:t>ayırılması</a:t>
            </a:r>
            <a:r>
              <a:rPr lang="en-US" sz="1400" dirty="0"/>
              <a:t> (Scrum, her </a:t>
            </a:r>
            <a:r>
              <a:rPr lang="en-US" sz="1400" dirty="0" err="1"/>
              <a:t>şeyin</a:t>
            </a:r>
            <a:r>
              <a:rPr lang="en-US" sz="1400" dirty="0"/>
              <a:t> </a:t>
            </a:r>
            <a:r>
              <a:rPr lang="en-US" sz="1400" dirty="0" err="1"/>
              <a:t>nasıl</a:t>
            </a:r>
            <a:r>
              <a:rPr lang="en-US" sz="1400" dirty="0"/>
              <a:t> </a:t>
            </a:r>
            <a:r>
              <a:rPr lang="en-US" sz="1400" dirty="0" err="1"/>
              <a:t>yapılacağına</a:t>
            </a:r>
            <a:r>
              <a:rPr lang="en-US" sz="1400" dirty="0"/>
              <a:t> </a:t>
            </a:r>
            <a:r>
              <a:rPr lang="en-US" sz="1400" dirty="0" err="1"/>
              <a:t>dair</a:t>
            </a:r>
            <a:r>
              <a:rPr lang="en-US" sz="1400" dirty="0"/>
              <a:t> tam </a:t>
            </a:r>
            <a:r>
              <a:rPr lang="en-US" sz="1400" dirty="0" err="1"/>
              <a:t>ve</a:t>
            </a:r>
            <a:r>
              <a:rPr lang="en-US" sz="1400" dirty="0"/>
              <a:t> </a:t>
            </a:r>
            <a:r>
              <a:rPr lang="en-US" sz="1400" dirty="0" err="1"/>
              <a:t>ayrıntılı</a:t>
            </a:r>
            <a:r>
              <a:rPr lang="en-US" sz="1400" dirty="0"/>
              <a:t> </a:t>
            </a:r>
            <a:r>
              <a:rPr lang="en-US" sz="1400" dirty="0" err="1"/>
              <a:t>açıklamalar</a:t>
            </a:r>
            <a:r>
              <a:rPr lang="en-US" sz="1400" dirty="0"/>
              <a:t> </a:t>
            </a:r>
            <a:r>
              <a:rPr lang="en-US" sz="1400" dirty="0" err="1"/>
              <a:t>sunmaz</a:t>
            </a:r>
            <a:r>
              <a:rPr lang="en-US" sz="1400" dirty="0"/>
              <a:t> </a:t>
            </a:r>
            <a:r>
              <a:rPr lang="en-US" sz="1400" dirty="0" err="1"/>
              <a:t>ve</a:t>
            </a:r>
            <a:r>
              <a:rPr lang="en-US" sz="1400" dirty="0"/>
              <a:t> </a:t>
            </a:r>
            <a:r>
              <a:rPr lang="en-US" sz="1400" dirty="0" err="1"/>
              <a:t>karar</a:t>
            </a:r>
            <a:r>
              <a:rPr lang="en-US" sz="1400" dirty="0"/>
              <a:t> </a:t>
            </a:r>
            <a:r>
              <a:rPr lang="en-US" sz="1400" dirty="0" err="1"/>
              <a:t>vermek</a:t>
            </a:r>
            <a:r>
              <a:rPr lang="en-US" sz="1400" dirty="0"/>
              <a:t> </a:t>
            </a:r>
            <a:r>
              <a:rPr lang="en-US" sz="1400" dirty="0" err="1"/>
              <a:t>için</a:t>
            </a:r>
            <a:r>
              <a:rPr lang="en-US" sz="1400" dirty="0"/>
              <a:t> </a:t>
            </a:r>
            <a:r>
              <a:rPr lang="en-US" sz="1400" dirty="0" err="1"/>
              <a:t>ekibin</a:t>
            </a:r>
            <a:r>
              <a:rPr lang="en-US" sz="1400" dirty="0"/>
              <a:t> </a:t>
            </a:r>
            <a:r>
              <a:rPr lang="en-US" sz="1400" dirty="0" err="1"/>
              <a:t>kendisine</a:t>
            </a:r>
            <a:r>
              <a:rPr lang="en-US" sz="1400" dirty="0"/>
              <a:t> </a:t>
            </a:r>
            <a:r>
              <a:rPr lang="en-US" sz="1400" dirty="0" err="1"/>
              <a:t>bırakılmaktadır</a:t>
            </a:r>
            <a:r>
              <a:rPr lang="en-US" sz="1400" dirty="0"/>
              <a:t>).</a:t>
            </a:r>
            <a:endParaRPr lang="tr-TR" sz="1400" dirty="0"/>
          </a:p>
          <a:p>
            <a:r>
              <a:rPr lang="en-US" sz="1400" dirty="0"/>
              <a:t>  </a:t>
            </a:r>
            <a:r>
              <a:rPr lang="en-US" sz="1400" dirty="0" err="1"/>
              <a:t>Projenin</a:t>
            </a:r>
            <a:r>
              <a:rPr lang="en-US" sz="1400" dirty="0"/>
              <a:t> (</a:t>
            </a:r>
            <a:r>
              <a:rPr lang="en-US" sz="1400" dirty="0" err="1"/>
              <a:t>yapılması</a:t>
            </a:r>
            <a:r>
              <a:rPr lang="en-US" sz="1400" dirty="0"/>
              <a:t> </a:t>
            </a:r>
            <a:r>
              <a:rPr lang="en-US" sz="1400" dirty="0" err="1"/>
              <a:t>gereken</a:t>
            </a:r>
            <a:r>
              <a:rPr lang="en-US" sz="1400" dirty="0"/>
              <a:t> </a:t>
            </a:r>
            <a:r>
              <a:rPr lang="en-US" sz="1400" dirty="0" err="1"/>
              <a:t>işler</a:t>
            </a:r>
            <a:r>
              <a:rPr lang="en-US" sz="1400" dirty="0"/>
              <a:t>) </a:t>
            </a:r>
            <a:r>
              <a:rPr lang="en-US" sz="1400" dirty="0" err="1"/>
              <a:t>özellikler</a:t>
            </a:r>
            <a:r>
              <a:rPr lang="en-US" sz="1400" dirty="0"/>
              <a:t>, </a:t>
            </a:r>
            <a:r>
              <a:rPr lang="en-US" sz="1400" dirty="0" err="1"/>
              <a:t>hatalar</a:t>
            </a:r>
            <a:r>
              <a:rPr lang="en-US" sz="1400" dirty="0"/>
              <a:t>, </a:t>
            </a:r>
            <a:r>
              <a:rPr lang="en-US" sz="1400" dirty="0" err="1"/>
              <a:t>işlevsel</a:t>
            </a:r>
            <a:r>
              <a:rPr lang="en-US" sz="1400" dirty="0"/>
              <a:t> </a:t>
            </a:r>
            <a:r>
              <a:rPr lang="en-US" sz="1400" dirty="0" err="1"/>
              <a:t>olmayan</a:t>
            </a:r>
            <a:r>
              <a:rPr lang="en-US" sz="1400" dirty="0"/>
              <a:t> </a:t>
            </a:r>
            <a:r>
              <a:rPr lang="en-US" sz="1400" dirty="0" err="1"/>
              <a:t>gereksinimler</a:t>
            </a:r>
            <a:r>
              <a:rPr lang="en-US" sz="1400" dirty="0"/>
              <a:t>, vb. </a:t>
            </a:r>
            <a:r>
              <a:rPr lang="en-US" sz="1400" dirty="0" err="1"/>
              <a:t>gibi</a:t>
            </a:r>
            <a:r>
              <a:rPr lang="en-US" sz="1400" dirty="0"/>
              <a:t> </a:t>
            </a:r>
            <a:r>
              <a:rPr lang="en-US" sz="1400" dirty="0" err="1"/>
              <a:t>küçük</a:t>
            </a:r>
            <a:r>
              <a:rPr lang="en-US" sz="1400" dirty="0"/>
              <a:t>, </a:t>
            </a:r>
            <a:r>
              <a:rPr lang="en-US" sz="1400" dirty="0" err="1"/>
              <a:t>somut</a:t>
            </a:r>
            <a:r>
              <a:rPr lang="en-US" sz="1400" dirty="0"/>
              <a:t> </a:t>
            </a:r>
            <a:r>
              <a:rPr lang="en-US" sz="1400" dirty="0" err="1"/>
              <a:t>teslim</a:t>
            </a:r>
            <a:r>
              <a:rPr lang="en-US" sz="1400" dirty="0"/>
              <a:t> </a:t>
            </a:r>
            <a:r>
              <a:rPr lang="en-US" sz="1400" dirty="0" err="1"/>
              <a:t>edilebilir</a:t>
            </a:r>
            <a:r>
              <a:rPr lang="en-US" sz="1400" dirty="0"/>
              <a:t> </a:t>
            </a:r>
            <a:r>
              <a:rPr lang="en-US" sz="1400" dirty="0" err="1"/>
              <a:t>ürünler</a:t>
            </a:r>
            <a:r>
              <a:rPr lang="en-US" sz="1400" dirty="0"/>
              <a:t> </a:t>
            </a:r>
            <a:r>
              <a:rPr lang="en-US" sz="1400" dirty="0" err="1"/>
              <a:t>içeren</a:t>
            </a:r>
            <a:r>
              <a:rPr lang="en-US" sz="1400" dirty="0"/>
              <a:t> </a:t>
            </a:r>
            <a:r>
              <a:rPr lang="en-US" sz="1400" dirty="0" err="1"/>
              <a:t>ürün</a:t>
            </a:r>
            <a:r>
              <a:rPr lang="en-US" sz="1400" dirty="0"/>
              <a:t> </a:t>
            </a:r>
            <a:r>
              <a:rPr lang="en-US" sz="1400" dirty="0" err="1"/>
              <a:t>biriktirme</a:t>
            </a:r>
            <a:r>
              <a:rPr lang="en-US" sz="1400" dirty="0"/>
              <a:t> </a:t>
            </a:r>
            <a:r>
              <a:rPr lang="en-US" sz="1400" dirty="0" err="1"/>
              <a:t>listesi</a:t>
            </a:r>
            <a:r>
              <a:rPr lang="en-US" sz="1400" dirty="0"/>
              <a:t> </a:t>
            </a:r>
            <a:r>
              <a:rPr lang="en-US" sz="1400" dirty="0" err="1"/>
              <a:t>adı</a:t>
            </a:r>
            <a:r>
              <a:rPr lang="en-US" sz="1400" dirty="0"/>
              <a:t> </a:t>
            </a:r>
            <a:r>
              <a:rPr lang="en-US" sz="1400" dirty="0" err="1"/>
              <a:t>verilen</a:t>
            </a:r>
            <a:r>
              <a:rPr lang="en-US" sz="1400" dirty="0"/>
              <a:t> </a:t>
            </a:r>
            <a:r>
              <a:rPr lang="en-US" sz="1400" dirty="0" err="1"/>
              <a:t>bir</a:t>
            </a:r>
            <a:r>
              <a:rPr lang="en-US" sz="1400" dirty="0"/>
              <a:t> </a:t>
            </a:r>
            <a:r>
              <a:rPr lang="en-US" sz="1400" dirty="0" err="1"/>
              <a:t>listeye</a:t>
            </a:r>
            <a:r>
              <a:rPr lang="en-US" sz="1400" dirty="0"/>
              <a:t> </a:t>
            </a:r>
            <a:r>
              <a:rPr lang="en-US" sz="1400" dirty="0" err="1"/>
              <a:t>bölünmektedir</a:t>
            </a:r>
            <a:r>
              <a:rPr lang="en-US" sz="1400" dirty="0"/>
              <a:t>. </a:t>
            </a:r>
            <a:r>
              <a:rPr lang="en-US" sz="1400" dirty="0" err="1"/>
              <a:t>Liste</a:t>
            </a:r>
            <a:r>
              <a:rPr lang="en-US" sz="1400" dirty="0"/>
              <a:t> </a:t>
            </a:r>
            <a:r>
              <a:rPr lang="en-US" sz="1400" dirty="0" err="1"/>
              <a:t>öncelik</a:t>
            </a:r>
            <a:r>
              <a:rPr lang="en-US" sz="1400" dirty="0"/>
              <a:t> </a:t>
            </a:r>
            <a:r>
              <a:rPr lang="en-US" sz="1400" dirty="0" err="1"/>
              <a:t>sırasına</a:t>
            </a:r>
            <a:r>
              <a:rPr lang="en-US" sz="1400" dirty="0"/>
              <a:t> </a:t>
            </a:r>
            <a:r>
              <a:rPr lang="en-US" sz="1400" dirty="0" err="1"/>
              <a:t>göre</a:t>
            </a:r>
            <a:r>
              <a:rPr lang="en-US" sz="1400" dirty="0"/>
              <a:t> </a:t>
            </a:r>
            <a:r>
              <a:rPr lang="en-US" sz="1400" dirty="0" err="1"/>
              <a:t>sıralanır</a:t>
            </a:r>
            <a:r>
              <a:rPr lang="en-US" sz="1400" dirty="0"/>
              <a:t> </a:t>
            </a:r>
            <a:r>
              <a:rPr lang="en-US" sz="1400" dirty="0" err="1"/>
              <a:t>ve</a:t>
            </a:r>
            <a:r>
              <a:rPr lang="en-US" sz="1400" dirty="0"/>
              <a:t> her </a:t>
            </a:r>
            <a:r>
              <a:rPr lang="en-US" sz="1400" dirty="0" err="1"/>
              <a:t>madde</a:t>
            </a:r>
            <a:r>
              <a:rPr lang="en-US" sz="1400" dirty="0"/>
              <a:t> </a:t>
            </a:r>
            <a:r>
              <a:rPr lang="en-US" sz="1400" dirty="0" err="1"/>
              <a:t>için</a:t>
            </a:r>
            <a:r>
              <a:rPr lang="en-US" sz="1400" dirty="0"/>
              <a:t> </a:t>
            </a:r>
            <a:r>
              <a:rPr lang="en-US" sz="1400" dirty="0" err="1"/>
              <a:t>nispi</a:t>
            </a:r>
            <a:r>
              <a:rPr lang="en-US" sz="1400" dirty="0"/>
              <a:t> </a:t>
            </a:r>
            <a:r>
              <a:rPr lang="en-US" sz="1400" dirty="0" err="1"/>
              <a:t>eforun</a:t>
            </a:r>
            <a:r>
              <a:rPr lang="en-US" sz="1400" dirty="0"/>
              <a:t> </a:t>
            </a:r>
            <a:r>
              <a:rPr lang="en-US" sz="1400" dirty="0" err="1"/>
              <a:t>tahmini</a:t>
            </a:r>
            <a:r>
              <a:rPr lang="en-US" sz="1400" dirty="0"/>
              <a:t> </a:t>
            </a:r>
            <a:r>
              <a:rPr lang="en-US" sz="1400" dirty="0" err="1"/>
              <a:t>yapılmaktadır</a:t>
            </a:r>
            <a:r>
              <a:rPr lang="en-US" sz="1400" dirty="0"/>
              <a:t>. </a:t>
            </a:r>
            <a:endParaRPr lang="tr-TR" sz="1400" dirty="0"/>
          </a:p>
          <a:p>
            <a:r>
              <a:rPr lang="en-US" sz="1400" dirty="0"/>
              <a:t> </a:t>
            </a:r>
            <a:r>
              <a:rPr lang="en-US" sz="1400" dirty="0" err="1"/>
              <a:t>Zamanı</a:t>
            </a:r>
            <a:r>
              <a:rPr lang="en-US" sz="1400" dirty="0"/>
              <a:t> </a:t>
            </a:r>
            <a:r>
              <a:rPr lang="en-US" sz="1400" dirty="0" err="1"/>
              <a:t>bölmek</a:t>
            </a:r>
            <a:r>
              <a:rPr lang="en-US" sz="1400" dirty="0"/>
              <a:t> </a:t>
            </a:r>
            <a:r>
              <a:rPr lang="en-US" sz="1400" dirty="0" err="1"/>
              <a:t>ve</a:t>
            </a:r>
            <a:r>
              <a:rPr lang="en-US" sz="1400" dirty="0"/>
              <a:t> 1 </a:t>
            </a:r>
            <a:r>
              <a:rPr lang="en-US" sz="1400" dirty="0" err="1"/>
              <a:t>aydan</a:t>
            </a:r>
            <a:r>
              <a:rPr lang="en-US" sz="1400" dirty="0"/>
              <a:t> </a:t>
            </a:r>
            <a:r>
              <a:rPr lang="en-US" sz="1400" dirty="0" err="1"/>
              <a:t>uzun</a:t>
            </a:r>
            <a:r>
              <a:rPr lang="en-US" sz="1400" dirty="0"/>
              <a:t> </a:t>
            </a:r>
            <a:r>
              <a:rPr lang="en-US" sz="1400" dirty="0" err="1"/>
              <a:t>olmayan</a:t>
            </a:r>
            <a:r>
              <a:rPr lang="en-US" sz="1400" dirty="0"/>
              <a:t> </a:t>
            </a:r>
            <a:r>
              <a:rPr lang="en-US" sz="1400" dirty="0" err="1"/>
              <a:t>yinelemeler</a:t>
            </a:r>
            <a:r>
              <a:rPr lang="en-US" sz="1400" dirty="0"/>
              <a:t> </a:t>
            </a:r>
            <a:r>
              <a:rPr lang="en-US" sz="1400" dirty="0" err="1"/>
              <a:t>oluşturmaktır</a:t>
            </a:r>
            <a:r>
              <a:rPr lang="en-US" sz="1400" dirty="0"/>
              <a:t>. </a:t>
            </a:r>
            <a:r>
              <a:rPr lang="en-US" sz="1400" dirty="0" err="1"/>
              <a:t>Değişiklikler</a:t>
            </a:r>
            <a:r>
              <a:rPr lang="en-US" sz="1400" dirty="0"/>
              <a:t> </a:t>
            </a:r>
            <a:r>
              <a:rPr lang="en-US" sz="1400" dirty="0" err="1"/>
              <a:t>iterasyon</a:t>
            </a:r>
            <a:r>
              <a:rPr lang="en-US" sz="1400" dirty="0"/>
              <a:t> (sprint) </a:t>
            </a:r>
            <a:r>
              <a:rPr lang="en-US" sz="1400" dirty="0" err="1"/>
              <a:t>olarak</a:t>
            </a:r>
            <a:r>
              <a:rPr lang="en-US" sz="1400" dirty="0"/>
              <a:t> </a:t>
            </a:r>
            <a:r>
              <a:rPr lang="en-US" sz="1400" dirty="0" err="1"/>
              <a:t>adlandırılır</a:t>
            </a:r>
            <a:r>
              <a:rPr lang="en-US" sz="1400" dirty="0"/>
              <a:t> </a:t>
            </a:r>
            <a:r>
              <a:rPr lang="en-US" sz="1400" dirty="0" err="1"/>
              <a:t>ve</a:t>
            </a:r>
            <a:r>
              <a:rPr lang="en-US" sz="1400" dirty="0"/>
              <a:t> </a:t>
            </a:r>
            <a:r>
              <a:rPr lang="en-US" sz="1400" dirty="0" err="1"/>
              <a:t>müşteriye</a:t>
            </a:r>
            <a:r>
              <a:rPr lang="en-US" sz="1400" dirty="0"/>
              <a:t> </a:t>
            </a:r>
            <a:r>
              <a:rPr lang="en-US" sz="1400" dirty="0" err="1"/>
              <a:t>sunulabilecek</a:t>
            </a:r>
            <a:r>
              <a:rPr lang="en-US" sz="1400" dirty="0"/>
              <a:t> </a:t>
            </a:r>
            <a:r>
              <a:rPr lang="en-US" sz="1400" dirty="0" err="1"/>
              <a:t>ve</a:t>
            </a:r>
            <a:r>
              <a:rPr lang="en-US" sz="1400" dirty="0"/>
              <a:t> </a:t>
            </a:r>
            <a:r>
              <a:rPr lang="en-US" sz="1400" dirty="0" err="1"/>
              <a:t>teslim</a:t>
            </a:r>
            <a:r>
              <a:rPr lang="en-US" sz="1400" dirty="0"/>
              <a:t> </a:t>
            </a:r>
            <a:r>
              <a:rPr lang="en-US" sz="1400" dirty="0" err="1"/>
              <a:t>edilebilecek</a:t>
            </a:r>
            <a:r>
              <a:rPr lang="en-US" sz="1400" dirty="0"/>
              <a:t> </a:t>
            </a:r>
            <a:r>
              <a:rPr lang="en-US" sz="1400" dirty="0" err="1"/>
              <a:t>çalışma</a:t>
            </a:r>
            <a:r>
              <a:rPr lang="en-US" sz="1400" dirty="0"/>
              <a:t> </a:t>
            </a:r>
            <a:r>
              <a:rPr lang="en-US" sz="1400" dirty="0" err="1"/>
              <a:t>kodu</a:t>
            </a:r>
            <a:r>
              <a:rPr lang="en-US" sz="1400" dirty="0"/>
              <a:t> </a:t>
            </a:r>
            <a:r>
              <a:rPr lang="en-US" sz="1400" dirty="0" err="1"/>
              <a:t>ile</a:t>
            </a:r>
            <a:r>
              <a:rPr lang="en-US" sz="1400" dirty="0"/>
              <a:t> </a:t>
            </a:r>
            <a:r>
              <a:rPr lang="en-US" sz="1400" dirty="0" err="1"/>
              <a:t>sonuçlanmaktadır</a:t>
            </a:r>
            <a:r>
              <a:rPr lang="en-US" sz="1400" dirty="0"/>
              <a:t>. </a:t>
            </a:r>
            <a:endParaRPr lang="tr-TR" sz="1400" dirty="0"/>
          </a:p>
          <a:p>
            <a:r>
              <a:rPr lang="en-US" sz="1400" dirty="0"/>
              <a:t> </a:t>
            </a:r>
            <a:r>
              <a:rPr lang="en-US" sz="1400" dirty="0" err="1"/>
              <a:t>Önceki</a:t>
            </a:r>
            <a:r>
              <a:rPr lang="en-US" sz="1400" dirty="0"/>
              <a:t> </a:t>
            </a:r>
            <a:r>
              <a:rPr lang="en-US" sz="1400" dirty="0" err="1"/>
              <a:t>yinelemeden</a:t>
            </a:r>
            <a:r>
              <a:rPr lang="en-US" sz="1400" dirty="0"/>
              <a:t> </a:t>
            </a:r>
            <a:r>
              <a:rPr lang="en-US" sz="1400" dirty="0" err="1"/>
              <a:t>çıkarılan</a:t>
            </a:r>
            <a:r>
              <a:rPr lang="en-US" sz="1400" dirty="0"/>
              <a:t> </a:t>
            </a:r>
            <a:r>
              <a:rPr lang="en-US" sz="1400" dirty="0" err="1"/>
              <a:t>sonuçları</a:t>
            </a:r>
            <a:r>
              <a:rPr lang="en-US" sz="1400" dirty="0"/>
              <a:t> </a:t>
            </a:r>
            <a:r>
              <a:rPr lang="en-US" sz="1400" dirty="0" err="1"/>
              <a:t>inceleyerek</a:t>
            </a:r>
            <a:r>
              <a:rPr lang="en-US" sz="1400" dirty="0"/>
              <a:t> </a:t>
            </a:r>
            <a:r>
              <a:rPr lang="en-US" sz="1400" dirty="0" err="1"/>
              <a:t>kazanılan</a:t>
            </a:r>
            <a:r>
              <a:rPr lang="en-US" sz="1400" dirty="0"/>
              <a:t> </a:t>
            </a:r>
            <a:r>
              <a:rPr lang="en-US" sz="1400" dirty="0" err="1"/>
              <a:t>iç</a:t>
            </a:r>
            <a:r>
              <a:rPr lang="en-US" sz="1400" dirty="0"/>
              <a:t> </a:t>
            </a:r>
            <a:r>
              <a:rPr lang="en-US" sz="1400" dirty="0" err="1"/>
              <a:t>görülere</a:t>
            </a:r>
            <a:r>
              <a:rPr lang="en-US" sz="1400" dirty="0"/>
              <a:t> </a:t>
            </a:r>
            <a:r>
              <a:rPr lang="en-US" sz="1400" dirty="0" err="1"/>
              <a:t>dayanarak</a:t>
            </a:r>
            <a:r>
              <a:rPr lang="en-US" sz="1400" dirty="0"/>
              <a:t>, </a:t>
            </a:r>
            <a:r>
              <a:rPr lang="en-US" sz="1400" dirty="0" err="1"/>
              <a:t>müşteriyle</a:t>
            </a:r>
            <a:r>
              <a:rPr lang="en-US" sz="1400" dirty="0"/>
              <a:t> </a:t>
            </a:r>
            <a:r>
              <a:rPr lang="en-US" sz="1400" dirty="0" err="1"/>
              <a:t>işbirliği</a:t>
            </a:r>
            <a:r>
              <a:rPr lang="en-US" sz="1400" dirty="0"/>
              <a:t> </a:t>
            </a:r>
            <a:r>
              <a:rPr lang="en-US" sz="1400" dirty="0" err="1"/>
              <a:t>içinde</a:t>
            </a:r>
            <a:r>
              <a:rPr lang="en-US" sz="1400" dirty="0"/>
              <a:t> </a:t>
            </a:r>
            <a:r>
              <a:rPr lang="en-US" sz="1400" dirty="0" err="1"/>
              <a:t>planı</a:t>
            </a:r>
            <a:r>
              <a:rPr lang="en-US" sz="1400" dirty="0"/>
              <a:t> optimize </a:t>
            </a:r>
            <a:r>
              <a:rPr lang="en-US" sz="1400" dirty="0" err="1"/>
              <a:t>etmek</a:t>
            </a:r>
            <a:r>
              <a:rPr lang="en-US" sz="1400" dirty="0"/>
              <a:t> </a:t>
            </a:r>
            <a:r>
              <a:rPr lang="en-US" sz="1400" dirty="0" err="1"/>
              <a:t>ve</a:t>
            </a:r>
            <a:r>
              <a:rPr lang="en-US" sz="1400" dirty="0"/>
              <a:t> </a:t>
            </a:r>
            <a:r>
              <a:rPr lang="en-US" sz="1400" dirty="0" err="1"/>
              <a:t>öncelikleri</a:t>
            </a:r>
            <a:r>
              <a:rPr lang="en-US" sz="1400" dirty="0"/>
              <a:t> </a:t>
            </a:r>
            <a:r>
              <a:rPr lang="en-US" sz="1400" dirty="0" err="1"/>
              <a:t>güncellemektir</a:t>
            </a:r>
            <a:r>
              <a:rPr lang="en-US" sz="1400" dirty="0"/>
              <a:t>. </a:t>
            </a:r>
            <a:endParaRPr lang="tr-TR" sz="1400" dirty="0"/>
          </a:p>
          <a:p>
            <a:r>
              <a:rPr lang="en-US" sz="1400" dirty="0"/>
              <a:t> Her </a:t>
            </a:r>
            <a:r>
              <a:rPr lang="en-US" sz="1400" dirty="0" err="1"/>
              <a:t>yinelemeden</a:t>
            </a:r>
            <a:r>
              <a:rPr lang="en-US" sz="1400" dirty="0"/>
              <a:t> </a:t>
            </a:r>
            <a:r>
              <a:rPr lang="en-US" sz="1400" dirty="0" err="1"/>
              <a:t>sonra</a:t>
            </a:r>
            <a:r>
              <a:rPr lang="en-US" sz="1400" dirty="0"/>
              <a:t> </a:t>
            </a:r>
            <a:r>
              <a:rPr lang="en-US" sz="1400" dirty="0" err="1"/>
              <a:t>retrospektifler</a:t>
            </a:r>
            <a:r>
              <a:rPr lang="en-US" sz="1400" dirty="0"/>
              <a:t> </a:t>
            </a:r>
            <a:r>
              <a:rPr lang="en-US" sz="1400" dirty="0" err="1"/>
              <a:t>alarak</a:t>
            </a:r>
            <a:r>
              <a:rPr lang="en-US" sz="1400" dirty="0"/>
              <a:t> </a:t>
            </a:r>
            <a:r>
              <a:rPr lang="en-US" sz="1400" dirty="0" err="1"/>
              <a:t>sürecin</a:t>
            </a:r>
            <a:r>
              <a:rPr lang="en-US" sz="1400" dirty="0"/>
              <a:t> </a:t>
            </a:r>
            <a:r>
              <a:rPr lang="en-US" sz="1400" dirty="0" err="1"/>
              <a:t>kendisini</a:t>
            </a:r>
            <a:r>
              <a:rPr lang="en-US" sz="1400" dirty="0"/>
              <a:t> optimize </a:t>
            </a:r>
            <a:r>
              <a:rPr lang="en-US" sz="1400" dirty="0" err="1"/>
              <a:t>etmektir</a:t>
            </a:r>
            <a:r>
              <a:rPr lang="en-US" sz="1400" dirty="0"/>
              <a:t>.</a:t>
            </a:r>
          </a:p>
        </p:txBody>
      </p:sp>
    </p:spTree>
    <p:extLst>
      <p:ext uri="{BB962C8B-B14F-4D97-AF65-F5344CB8AC3E}">
        <p14:creationId xmlns:p14="http://schemas.microsoft.com/office/powerpoint/2010/main" val="302127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428" y="1028069"/>
            <a:ext cx="2319767" cy="706964"/>
          </a:xfrm>
        </p:spPr>
        <p:txBody>
          <a:bodyPr/>
          <a:lstStyle/>
          <a:p>
            <a:r>
              <a:rPr lang="en-US" dirty="0"/>
              <a:t>Kanban</a:t>
            </a:r>
          </a:p>
        </p:txBody>
      </p:sp>
      <p:sp>
        <p:nvSpPr>
          <p:cNvPr id="3" name="Slide Number Placeholder 2"/>
          <p:cNvSpPr>
            <a:spLocks noGrp="1"/>
          </p:cNvSpPr>
          <p:nvPr>
            <p:ph type="sldNum" sz="quarter" idx="12"/>
          </p:nvPr>
        </p:nvSpPr>
        <p:spPr/>
        <p:txBody>
          <a:bodyPr/>
          <a:lstStyle/>
          <a:p>
            <a:fld id="{9FF96B15-8338-45D5-A943-561235072D66}" type="slidenum">
              <a:rPr lang="en-US" noProof="0" smtClean="0"/>
              <a:t>25</a:t>
            </a:fld>
            <a:endParaRPr lang="en-US" noProof="0" dirty="0"/>
          </a:p>
        </p:txBody>
      </p:sp>
      <p:pic>
        <p:nvPicPr>
          <p:cNvPr id="5" name="Picture 4"/>
          <p:cNvPicPr>
            <a:picLocks noChangeAspect="1"/>
          </p:cNvPicPr>
          <p:nvPr/>
        </p:nvPicPr>
        <p:blipFill>
          <a:blip r:embed="rId3"/>
          <a:stretch>
            <a:fillRect/>
          </a:stretch>
        </p:blipFill>
        <p:spPr>
          <a:xfrm>
            <a:off x="6390042" y="2466078"/>
            <a:ext cx="5696118" cy="3905250"/>
          </a:xfrm>
          <a:prstGeom prst="rect">
            <a:avLst/>
          </a:prstGeom>
        </p:spPr>
      </p:pic>
      <p:sp>
        <p:nvSpPr>
          <p:cNvPr id="6" name="Rectangle 5"/>
          <p:cNvSpPr/>
          <p:nvPr/>
        </p:nvSpPr>
        <p:spPr>
          <a:xfrm>
            <a:off x="207981" y="2241352"/>
            <a:ext cx="6182061" cy="4616648"/>
          </a:xfrm>
          <a:prstGeom prst="rect">
            <a:avLst/>
          </a:prstGeom>
        </p:spPr>
        <p:txBody>
          <a:bodyPr wrap="square">
            <a:spAutoFit/>
          </a:bodyPr>
          <a:lstStyle/>
          <a:p>
            <a:pPr fontAlgn="base">
              <a:buFont typeface="Arial" panose="020B0604020202020204" pitchFamily="34" charset="0"/>
              <a:buChar char="•"/>
            </a:pPr>
            <a:r>
              <a:rPr lang="en-US" sz="1400" dirty="0" err="1"/>
              <a:t>Görselleştirmek</a:t>
            </a:r>
            <a:r>
              <a:rPr lang="en-US" sz="1400" dirty="0"/>
              <a:t> -</a:t>
            </a:r>
            <a:r>
              <a:rPr lang="en-US" sz="1400" dirty="0" err="1"/>
              <a:t>işlerin</a:t>
            </a:r>
            <a:r>
              <a:rPr lang="en-US" sz="1400" dirty="0"/>
              <a:t> </a:t>
            </a:r>
            <a:r>
              <a:rPr lang="en-US" sz="1400" dirty="0" err="1"/>
              <a:t>yer</a:t>
            </a:r>
            <a:r>
              <a:rPr lang="en-US" sz="1400" dirty="0"/>
              <a:t> </a:t>
            </a:r>
            <a:r>
              <a:rPr lang="en-US" sz="1400" dirty="0" err="1"/>
              <a:t>aldığı</a:t>
            </a:r>
            <a:r>
              <a:rPr lang="en-US" sz="1400" dirty="0"/>
              <a:t>, </a:t>
            </a:r>
            <a:r>
              <a:rPr lang="en-US" sz="1400" dirty="0" err="1"/>
              <a:t>durumun</a:t>
            </a:r>
            <a:r>
              <a:rPr lang="en-US" sz="1400" dirty="0"/>
              <a:t> </a:t>
            </a:r>
            <a:r>
              <a:rPr lang="en-US" sz="1400" dirty="0" err="1"/>
              <a:t>belirgin</a:t>
            </a:r>
            <a:r>
              <a:rPr lang="en-US" sz="1400" dirty="0"/>
              <a:t>/</a:t>
            </a:r>
            <a:r>
              <a:rPr lang="en-US" sz="1400" dirty="0" err="1"/>
              <a:t>şeffaf</a:t>
            </a:r>
            <a:r>
              <a:rPr lang="en-US" sz="1400" dirty="0"/>
              <a:t> </a:t>
            </a:r>
            <a:r>
              <a:rPr lang="en-US" sz="1400" dirty="0" err="1"/>
              <a:t>olarak</a:t>
            </a:r>
            <a:r>
              <a:rPr lang="en-US" sz="1400" dirty="0"/>
              <a:t> </a:t>
            </a:r>
            <a:r>
              <a:rPr lang="en-US" sz="1400" dirty="0" err="1"/>
              <a:t>görülebildiği</a:t>
            </a:r>
            <a:r>
              <a:rPr lang="en-US" sz="1400" dirty="0"/>
              <a:t> </a:t>
            </a:r>
            <a:r>
              <a:rPr lang="en-US" sz="1400" dirty="0" err="1"/>
              <a:t>tahtalarla</a:t>
            </a:r>
            <a:r>
              <a:rPr lang="en-US" sz="1400" dirty="0"/>
              <a:t> </a:t>
            </a:r>
            <a:r>
              <a:rPr lang="en-US" sz="1400" dirty="0" err="1"/>
              <a:t>çalışmak</a:t>
            </a:r>
            <a:r>
              <a:rPr lang="en-US" sz="1400" dirty="0"/>
              <a:t>-,</a:t>
            </a:r>
            <a:endParaRPr lang="tr-TR" sz="1400" dirty="0"/>
          </a:p>
          <a:p>
            <a:pPr fontAlgn="base">
              <a:buFont typeface="Arial" panose="020B0604020202020204" pitchFamily="34" charset="0"/>
              <a:buChar char="•"/>
            </a:pPr>
            <a:endParaRPr lang="en-US" sz="1400" dirty="0"/>
          </a:p>
          <a:p>
            <a:pPr fontAlgn="base">
              <a:buFont typeface="Arial" panose="020B0604020202020204" pitchFamily="34" charset="0"/>
              <a:buChar char="•"/>
            </a:pPr>
            <a:r>
              <a:rPr lang="en-US" sz="1400" dirty="0" err="1"/>
              <a:t>Üzerinde</a:t>
            </a:r>
            <a:r>
              <a:rPr lang="en-US" sz="1400" dirty="0"/>
              <a:t> </a:t>
            </a:r>
            <a:r>
              <a:rPr lang="en-US" sz="1400" dirty="0" err="1"/>
              <a:t>çalışılan</a:t>
            </a:r>
            <a:r>
              <a:rPr lang="en-US" sz="1400" dirty="0"/>
              <a:t> </a:t>
            </a:r>
            <a:r>
              <a:rPr lang="en-US" sz="1400" dirty="0" err="1"/>
              <a:t>iş</a:t>
            </a:r>
            <a:r>
              <a:rPr lang="en-US" sz="1400" dirty="0"/>
              <a:t> </a:t>
            </a:r>
            <a:r>
              <a:rPr lang="en-US" sz="1400" dirty="0" err="1"/>
              <a:t>miktarını</a:t>
            </a:r>
            <a:r>
              <a:rPr lang="en-US" sz="1400" dirty="0"/>
              <a:t> </a:t>
            </a:r>
            <a:r>
              <a:rPr lang="en-US" sz="1400" dirty="0" err="1"/>
              <a:t>sınırlandır</a:t>
            </a:r>
            <a:r>
              <a:rPr lang="en-US" sz="1400" dirty="0"/>
              <a:t> -</a:t>
            </a:r>
            <a:r>
              <a:rPr lang="en-US" sz="1400" dirty="0" err="1"/>
              <a:t>örnek</a:t>
            </a:r>
            <a:r>
              <a:rPr lang="en-US" sz="1400" dirty="0"/>
              <a:t>: </a:t>
            </a:r>
            <a:r>
              <a:rPr lang="en-US" sz="1400" dirty="0" err="1"/>
              <a:t>belirlediğimiz</a:t>
            </a:r>
            <a:r>
              <a:rPr lang="en-US" sz="1400" dirty="0"/>
              <a:t> limit 7, </a:t>
            </a:r>
            <a:r>
              <a:rPr lang="en-US" sz="1400" dirty="0" err="1"/>
              <a:t>bu</a:t>
            </a:r>
            <a:r>
              <a:rPr lang="en-US" sz="1400" dirty="0"/>
              <a:t> </a:t>
            </a:r>
            <a:r>
              <a:rPr lang="en-US" sz="1400" dirty="0" err="1"/>
              <a:t>iş</a:t>
            </a:r>
            <a:r>
              <a:rPr lang="en-US" sz="1400" dirty="0"/>
              <a:t> </a:t>
            </a:r>
            <a:r>
              <a:rPr lang="en-US" sz="1400" dirty="0" err="1"/>
              <a:t>miktarın</a:t>
            </a:r>
            <a:r>
              <a:rPr lang="en-US" sz="1400" dirty="0"/>
              <a:t> </a:t>
            </a:r>
            <a:r>
              <a:rPr lang="en-US" sz="1400" dirty="0" err="1"/>
              <a:t>üzerine</a:t>
            </a:r>
            <a:r>
              <a:rPr lang="en-US" sz="1400" dirty="0"/>
              <a:t> </a:t>
            </a:r>
            <a:r>
              <a:rPr lang="en-US" sz="1400" dirty="0" err="1"/>
              <a:t>çıkmıyoruz</a:t>
            </a:r>
            <a:r>
              <a:rPr lang="en-US" sz="1400" dirty="0"/>
              <a:t>, 8. </a:t>
            </a:r>
            <a:r>
              <a:rPr lang="en-US" sz="1400" dirty="0" err="1"/>
              <a:t>işi</a:t>
            </a:r>
            <a:r>
              <a:rPr lang="en-US" sz="1400" dirty="0"/>
              <a:t> </a:t>
            </a:r>
            <a:r>
              <a:rPr lang="en-US" sz="1400" dirty="0" err="1"/>
              <a:t>alabilmemiz</a:t>
            </a:r>
            <a:r>
              <a:rPr lang="en-US" sz="1400" dirty="0"/>
              <a:t> </a:t>
            </a:r>
            <a:r>
              <a:rPr lang="en-US" sz="1400" dirty="0" err="1"/>
              <a:t>için</a:t>
            </a:r>
            <a:r>
              <a:rPr lang="en-US" sz="1400" dirty="0"/>
              <a:t> </a:t>
            </a:r>
            <a:r>
              <a:rPr lang="en-US" sz="1400" dirty="0" err="1"/>
              <a:t>elimizdeki</a:t>
            </a:r>
            <a:r>
              <a:rPr lang="en-US" sz="1400" dirty="0"/>
              <a:t> 7 </a:t>
            </a:r>
            <a:r>
              <a:rPr lang="en-US" sz="1400" dirty="0" err="1"/>
              <a:t>işten</a:t>
            </a:r>
            <a:r>
              <a:rPr lang="en-US" sz="1400" dirty="0"/>
              <a:t> </a:t>
            </a:r>
            <a:r>
              <a:rPr lang="en-US" sz="1400" dirty="0" err="1"/>
              <a:t>biri</a:t>
            </a:r>
            <a:r>
              <a:rPr lang="en-US" sz="1400" dirty="0"/>
              <a:t> </a:t>
            </a:r>
            <a:r>
              <a:rPr lang="en-US" sz="1400" dirty="0" err="1"/>
              <a:t>bitmeli</a:t>
            </a:r>
            <a:r>
              <a:rPr lang="en-US" sz="1400" dirty="0"/>
              <a:t>-,</a:t>
            </a:r>
            <a:endParaRPr lang="tr-TR" sz="1400" dirty="0"/>
          </a:p>
          <a:p>
            <a:pPr fontAlgn="base">
              <a:buFont typeface="Arial" panose="020B0604020202020204" pitchFamily="34" charset="0"/>
              <a:buChar char="•"/>
            </a:pPr>
            <a:endParaRPr lang="en-US" sz="1400" dirty="0"/>
          </a:p>
          <a:p>
            <a:pPr fontAlgn="base">
              <a:buFont typeface="Arial" panose="020B0604020202020204" pitchFamily="34" charset="0"/>
              <a:buChar char="•"/>
            </a:pPr>
            <a:r>
              <a:rPr lang="en-US" sz="1400" dirty="0" err="1"/>
              <a:t>Akışı</a:t>
            </a:r>
            <a:r>
              <a:rPr lang="en-US" sz="1400" dirty="0"/>
              <a:t> </a:t>
            </a:r>
            <a:r>
              <a:rPr lang="en-US" sz="1400" dirty="0" err="1"/>
              <a:t>yönet</a:t>
            </a:r>
            <a:r>
              <a:rPr lang="en-US" sz="1400" dirty="0"/>
              <a:t> -</a:t>
            </a:r>
            <a:r>
              <a:rPr lang="en-US" sz="1400" dirty="0" err="1"/>
              <a:t>iş</a:t>
            </a:r>
            <a:r>
              <a:rPr lang="en-US" sz="1400" dirty="0"/>
              <a:t> </a:t>
            </a:r>
            <a:r>
              <a:rPr lang="en-US" sz="1400" dirty="0" err="1"/>
              <a:t>akışı</a:t>
            </a:r>
            <a:r>
              <a:rPr lang="en-US" sz="1400" dirty="0"/>
              <a:t> </a:t>
            </a:r>
            <a:r>
              <a:rPr lang="en-US" sz="1400" dirty="0" err="1"/>
              <a:t>kanban</a:t>
            </a:r>
            <a:r>
              <a:rPr lang="en-US" sz="1400" dirty="0"/>
              <a:t> </a:t>
            </a:r>
            <a:r>
              <a:rPr lang="en-US" sz="1400" dirty="0" err="1"/>
              <a:t>tahtası</a:t>
            </a:r>
            <a:r>
              <a:rPr lang="en-US" sz="1400" dirty="0"/>
              <a:t> </a:t>
            </a:r>
            <a:r>
              <a:rPr lang="en-US" sz="1400" dirty="0" err="1"/>
              <a:t>üzerinden</a:t>
            </a:r>
            <a:r>
              <a:rPr lang="en-US" sz="1400" dirty="0"/>
              <a:t> </a:t>
            </a:r>
            <a:r>
              <a:rPr lang="en-US" sz="1400" dirty="0" err="1"/>
              <a:t>yürür</a:t>
            </a:r>
            <a:r>
              <a:rPr lang="en-US" sz="1400" dirty="0"/>
              <a:t>, </a:t>
            </a:r>
            <a:r>
              <a:rPr lang="en-US" sz="1400" dirty="0" err="1"/>
              <a:t>aslında</a:t>
            </a:r>
            <a:r>
              <a:rPr lang="en-US" sz="1400" dirty="0"/>
              <a:t> </a:t>
            </a:r>
            <a:r>
              <a:rPr lang="en-US" sz="1400" dirty="0" err="1"/>
              <a:t>buradan</a:t>
            </a:r>
            <a:r>
              <a:rPr lang="en-US" sz="1400" dirty="0"/>
              <a:t> </a:t>
            </a:r>
            <a:r>
              <a:rPr lang="en-US" sz="1400" dirty="0" err="1"/>
              <a:t>yönetilir</a:t>
            </a:r>
            <a:r>
              <a:rPr lang="en-US" sz="1400" dirty="0"/>
              <a:t>, </a:t>
            </a:r>
            <a:r>
              <a:rPr lang="en-US" sz="1400" dirty="0" err="1"/>
              <a:t>kanban</a:t>
            </a:r>
            <a:r>
              <a:rPr lang="en-US" sz="1400" dirty="0"/>
              <a:t> </a:t>
            </a:r>
            <a:r>
              <a:rPr lang="en-US" sz="1400" dirty="0" err="1"/>
              <a:t>iş</a:t>
            </a:r>
            <a:r>
              <a:rPr lang="en-US" sz="1400" dirty="0"/>
              <a:t> </a:t>
            </a:r>
            <a:r>
              <a:rPr lang="en-US" sz="1400" dirty="0" err="1"/>
              <a:t>tahtası</a:t>
            </a:r>
            <a:r>
              <a:rPr lang="en-US" sz="1400" dirty="0"/>
              <a:t> </a:t>
            </a:r>
            <a:r>
              <a:rPr lang="en-US" sz="1400" dirty="0" err="1"/>
              <a:t>sürekli</a:t>
            </a:r>
            <a:r>
              <a:rPr lang="en-US" sz="1400" dirty="0"/>
              <a:t> </a:t>
            </a:r>
            <a:r>
              <a:rPr lang="en-US" sz="1400" dirty="0" err="1"/>
              <a:t>gelişime</a:t>
            </a:r>
            <a:r>
              <a:rPr lang="en-US" sz="1400" dirty="0"/>
              <a:t> </a:t>
            </a:r>
            <a:r>
              <a:rPr lang="en-US" sz="1400" dirty="0" err="1"/>
              <a:t>açıktır</a:t>
            </a:r>
            <a:r>
              <a:rPr lang="en-US" sz="1400" dirty="0"/>
              <a:t>, </a:t>
            </a:r>
            <a:endParaRPr lang="tr-TR" sz="1400" dirty="0"/>
          </a:p>
          <a:p>
            <a:pPr fontAlgn="base">
              <a:buFont typeface="Arial" panose="020B0604020202020204" pitchFamily="34" charset="0"/>
              <a:buChar char="•"/>
            </a:pPr>
            <a:endParaRPr lang="en-US" sz="1400" dirty="0"/>
          </a:p>
          <a:p>
            <a:pPr fontAlgn="base">
              <a:buFont typeface="Arial" panose="020B0604020202020204" pitchFamily="34" charset="0"/>
              <a:buChar char="•"/>
            </a:pPr>
            <a:r>
              <a:rPr lang="en-US" sz="1400" dirty="0" err="1"/>
              <a:t>Akış</a:t>
            </a:r>
            <a:r>
              <a:rPr lang="en-US" sz="1400" dirty="0"/>
              <a:t> </a:t>
            </a:r>
            <a:r>
              <a:rPr lang="en-US" sz="1400" dirty="0" err="1"/>
              <a:t>kurallarını</a:t>
            </a:r>
            <a:r>
              <a:rPr lang="en-US" sz="1400" dirty="0"/>
              <a:t> </a:t>
            </a:r>
            <a:r>
              <a:rPr lang="en-US" sz="1400" dirty="0" err="1"/>
              <a:t>bilinir</a:t>
            </a:r>
            <a:r>
              <a:rPr lang="en-US" sz="1400" dirty="0"/>
              <a:t> hale </a:t>
            </a:r>
            <a:r>
              <a:rPr lang="en-US" sz="1400" dirty="0" err="1"/>
              <a:t>getir</a:t>
            </a:r>
            <a:r>
              <a:rPr lang="en-US" sz="1400" dirty="0"/>
              <a:t> -</a:t>
            </a:r>
            <a:r>
              <a:rPr lang="en-US" sz="1400" dirty="0" err="1"/>
              <a:t>ekibimize</a:t>
            </a:r>
            <a:r>
              <a:rPr lang="en-US" sz="1400" dirty="0"/>
              <a:t> </a:t>
            </a:r>
            <a:r>
              <a:rPr lang="en-US" sz="1400" dirty="0" err="1"/>
              <a:t>gönderilen</a:t>
            </a:r>
            <a:r>
              <a:rPr lang="en-US" sz="1400" dirty="0"/>
              <a:t> </a:t>
            </a:r>
            <a:r>
              <a:rPr lang="en-US" sz="1400" dirty="0" err="1"/>
              <a:t>işler</a:t>
            </a:r>
            <a:r>
              <a:rPr lang="en-US" sz="1400" dirty="0"/>
              <a:t> </a:t>
            </a:r>
            <a:r>
              <a:rPr lang="en-US" sz="1400" dirty="0" err="1"/>
              <a:t>şu</a:t>
            </a:r>
            <a:r>
              <a:rPr lang="en-US" sz="1400" dirty="0"/>
              <a:t> </a:t>
            </a:r>
            <a:r>
              <a:rPr lang="en-US" sz="1400" dirty="0" err="1"/>
              <a:t>formatta</a:t>
            </a:r>
            <a:r>
              <a:rPr lang="en-US" sz="1400" dirty="0"/>
              <a:t> </a:t>
            </a:r>
            <a:r>
              <a:rPr lang="en-US" sz="1400" dirty="0" err="1"/>
              <a:t>olmadığı</a:t>
            </a:r>
            <a:r>
              <a:rPr lang="en-US" sz="1400" dirty="0"/>
              <a:t> zaman </a:t>
            </a:r>
            <a:r>
              <a:rPr lang="en-US" sz="1400" dirty="0" err="1"/>
              <a:t>iş</a:t>
            </a:r>
            <a:r>
              <a:rPr lang="en-US" sz="1400" dirty="0"/>
              <a:t> </a:t>
            </a:r>
            <a:r>
              <a:rPr lang="en-US" sz="1400" dirty="0" err="1"/>
              <a:t>listemize</a:t>
            </a:r>
            <a:r>
              <a:rPr lang="en-US" sz="1400" dirty="0"/>
              <a:t> </a:t>
            </a:r>
            <a:r>
              <a:rPr lang="en-US" sz="1400" dirty="0" err="1"/>
              <a:t>almıyoruz</a:t>
            </a:r>
            <a:r>
              <a:rPr lang="en-US" sz="1400" dirty="0"/>
              <a:t>, </a:t>
            </a:r>
            <a:endParaRPr lang="tr-TR" sz="1400" dirty="0"/>
          </a:p>
          <a:p>
            <a:pPr fontAlgn="base">
              <a:buFont typeface="Arial" panose="020B0604020202020204" pitchFamily="34" charset="0"/>
              <a:buChar char="•"/>
            </a:pPr>
            <a:endParaRPr lang="en-US" sz="1400" dirty="0"/>
          </a:p>
          <a:p>
            <a:pPr fontAlgn="base">
              <a:buFont typeface="Arial" panose="020B0604020202020204" pitchFamily="34" charset="0"/>
              <a:buChar char="•"/>
            </a:pPr>
            <a:r>
              <a:rPr lang="en-US" sz="1400" dirty="0"/>
              <a:t>Geri </a:t>
            </a:r>
            <a:r>
              <a:rPr lang="en-US" sz="1400" dirty="0" err="1"/>
              <a:t>bildirim</a:t>
            </a:r>
            <a:r>
              <a:rPr lang="en-US" sz="1400" dirty="0"/>
              <a:t> </a:t>
            </a:r>
            <a:r>
              <a:rPr lang="en-US" sz="1400" dirty="0" err="1"/>
              <a:t>mekanizmaları</a:t>
            </a:r>
            <a:r>
              <a:rPr lang="en-US" sz="1400" dirty="0"/>
              <a:t> </a:t>
            </a:r>
            <a:r>
              <a:rPr lang="en-US" sz="1400" dirty="0" err="1"/>
              <a:t>kur</a:t>
            </a:r>
            <a:r>
              <a:rPr lang="en-US" sz="1400" dirty="0"/>
              <a:t> -</a:t>
            </a:r>
            <a:r>
              <a:rPr lang="en-US" sz="1400" dirty="0" err="1"/>
              <a:t>kanban</a:t>
            </a:r>
            <a:r>
              <a:rPr lang="en-US" sz="1400" dirty="0"/>
              <a:t> </a:t>
            </a:r>
            <a:r>
              <a:rPr lang="en-US" sz="1400" dirty="0" err="1"/>
              <a:t>aynı</a:t>
            </a:r>
            <a:r>
              <a:rPr lang="en-US" sz="1400" dirty="0"/>
              <a:t> </a:t>
            </a:r>
            <a:r>
              <a:rPr lang="en-US" sz="1400" dirty="0" err="1"/>
              <a:t>zamanda</a:t>
            </a:r>
            <a:r>
              <a:rPr lang="en-US" sz="1400" dirty="0"/>
              <a:t> </a:t>
            </a:r>
            <a:r>
              <a:rPr lang="en-US" sz="1400" dirty="0" err="1"/>
              <a:t>bir</a:t>
            </a:r>
            <a:r>
              <a:rPr lang="en-US" sz="1400" dirty="0"/>
              <a:t> risk </a:t>
            </a:r>
            <a:r>
              <a:rPr lang="en-US" sz="1400" dirty="0" err="1"/>
              <a:t>yönetim</a:t>
            </a:r>
            <a:r>
              <a:rPr lang="en-US" sz="1400" dirty="0"/>
              <a:t> </a:t>
            </a:r>
            <a:r>
              <a:rPr lang="en-US" sz="1400" dirty="0" err="1"/>
              <a:t>metodudur</a:t>
            </a:r>
            <a:r>
              <a:rPr lang="en-US" sz="1400" dirty="0"/>
              <a:t>, </a:t>
            </a:r>
            <a:r>
              <a:rPr lang="en-US" sz="1400" dirty="0" err="1"/>
              <a:t>şu</a:t>
            </a:r>
            <a:r>
              <a:rPr lang="en-US" sz="1400" dirty="0"/>
              <a:t> </a:t>
            </a:r>
            <a:r>
              <a:rPr lang="en-US" sz="1400" dirty="0" err="1"/>
              <a:t>anki</a:t>
            </a:r>
            <a:r>
              <a:rPr lang="en-US" sz="1400" dirty="0"/>
              <a:t> </a:t>
            </a:r>
            <a:r>
              <a:rPr lang="en-US" sz="1400" dirty="0" err="1"/>
              <a:t>işe</a:t>
            </a:r>
            <a:r>
              <a:rPr lang="en-US" sz="1400" dirty="0"/>
              <a:t> </a:t>
            </a:r>
            <a:r>
              <a:rPr lang="en-US" sz="1400" dirty="0" err="1"/>
              <a:t>bakarak</a:t>
            </a:r>
            <a:r>
              <a:rPr lang="en-US" sz="1400" dirty="0"/>
              <a:t> </a:t>
            </a:r>
            <a:r>
              <a:rPr lang="en-US" sz="1400" dirty="0" err="1"/>
              <a:t>bir</a:t>
            </a:r>
            <a:r>
              <a:rPr lang="en-US" sz="1400" dirty="0"/>
              <a:t> risk </a:t>
            </a:r>
            <a:r>
              <a:rPr lang="en-US" sz="1400" dirty="0" err="1"/>
              <a:t>profili</a:t>
            </a:r>
            <a:r>
              <a:rPr lang="en-US" sz="1400" dirty="0"/>
              <a:t> </a:t>
            </a:r>
            <a:r>
              <a:rPr lang="en-US" sz="1400" dirty="0" err="1"/>
              <a:t>geliştirilebilir</a:t>
            </a:r>
            <a:r>
              <a:rPr lang="en-US" sz="1400" dirty="0"/>
              <a:t>-,</a:t>
            </a:r>
            <a:endParaRPr lang="tr-TR" sz="1400" dirty="0"/>
          </a:p>
          <a:p>
            <a:pPr fontAlgn="base">
              <a:buFont typeface="Arial" panose="020B0604020202020204" pitchFamily="34" charset="0"/>
              <a:buChar char="•"/>
            </a:pPr>
            <a:endParaRPr lang="en-US" sz="1400" dirty="0"/>
          </a:p>
          <a:p>
            <a:pPr fontAlgn="base">
              <a:buFont typeface="Arial" panose="020B0604020202020204" pitchFamily="34" charset="0"/>
              <a:buChar char="•"/>
            </a:pPr>
            <a:r>
              <a:rPr lang="en-US" sz="1400" dirty="0" err="1"/>
              <a:t>Bilimsel</a:t>
            </a:r>
            <a:r>
              <a:rPr lang="en-US" sz="1400" dirty="0"/>
              <a:t> </a:t>
            </a:r>
            <a:r>
              <a:rPr lang="en-US" sz="1400" dirty="0" err="1"/>
              <a:t>yöntemleri</a:t>
            </a:r>
            <a:r>
              <a:rPr lang="en-US" sz="1400" dirty="0"/>
              <a:t> </a:t>
            </a:r>
            <a:r>
              <a:rPr lang="en-US" sz="1400" dirty="0" err="1"/>
              <a:t>kullanarak</a:t>
            </a:r>
            <a:r>
              <a:rPr lang="en-US" sz="1400" dirty="0"/>
              <a:t>, </a:t>
            </a:r>
            <a:r>
              <a:rPr lang="en-US" sz="1400" dirty="0" err="1"/>
              <a:t>birlikte</a:t>
            </a:r>
            <a:r>
              <a:rPr lang="en-US" sz="1400" dirty="0"/>
              <a:t> </a:t>
            </a:r>
            <a:r>
              <a:rPr lang="en-US" sz="1400" dirty="0" err="1"/>
              <a:t>çalışarak</a:t>
            </a:r>
            <a:r>
              <a:rPr lang="en-US" sz="1400" dirty="0"/>
              <a:t>, </a:t>
            </a:r>
            <a:r>
              <a:rPr lang="en-US" sz="1400" dirty="0" err="1"/>
              <a:t>devamlı</a:t>
            </a:r>
            <a:r>
              <a:rPr lang="en-US" sz="1400" dirty="0"/>
              <a:t> </a:t>
            </a:r>
            <a:r>
              <a:rPr lang="en-US" sz="1400" dirty="0" err="1"/>
              <a:t>olarak</a:t>
            </a:r>
            <a:r>
              <a:rPr lang="en-US" sz="1400" dirty="0"/>
              <a:t> </a:t>
            </a:r>
            <a:r>
              <a:rPr lang="en-US" sz="1400" dirty="0" err="1"/>
              <a:t>geliş</a:t>
            </a:r>
            <a:r>
              <a:rPr lang="en-US" sz="1400" dirty="0"/>
              <a:t> -</a:t>
            </a:r>
            <a:r>
              <a:rPr lang="en-US" sz="1400" dirty="0" err="1"/>
              <a:t>takımlar</a:t>
            </a:r>
            <a:r>
              <a:rPr lang="en-US" sz="1400" dirty="0"/>
              <a:t> ne </a:t>
            </a:r>
            <a:r>
              <a:rPr lang="en-US" sz="1400" dirty="0" err="1"/>
              <a:t>kadar</a:t>
            </a:r>
            <a:r>
              <a:rPr lang="en-US" sz="1400" dirty="0"/>
              <a:t> </a:t>
            </a:r>
            <a:r>
              <a:rPr lang="en-US" sz="1400" dirty="0" err="1"/>
              <a:t>etkin</a:t>
            </a:r>
            <a:r>
              <a:rPr lang="en-US" sz="1400" dirty="0"/>
              <a:t> </a:t>
            </a:r>
            <a:r>
              <a:rPr lang="en-US" sz="1400" dirty="0" err="1"/>
              <a:t>çalıştıklarını</a:t>
            </a:r>
            <a:r>
              <a:rPr lang="en-US" sz="1400" dirty="0"/>
              <a:t> </a:t>
            </a:r>
            <a:r>
              <a:rPr lang="en-US" sz="1400" dirty="0" err="1"/>
              <a:t>bilimsel</a:t>
            </a:r>
            <a:r>
              <a:rPr lang="en-US" sz="1400" dirty="0"/>
              <a:t> </a:t>
            </a:r>
            <a:r>
              <a:rPr lang="en-US" sz="1400" dirty="0" err="1"/>
              <a:t>yöntemlerle</a:t>
            </a:r>
            <a:r>
              <a:rPr lang="en-US" sz="1400" dirty="0"/>
              <a:t> </a:t>
            </a:r>
            <a:r>
              <a:rPr lang="en-US" sz="1400" dirty="0" err="1"/>
              <a:t>ölçer</a:t>
            </a:r>
            <a:r>
              <a:rPr lang="en-US" sz="1400" dirty="0"/>
              <a:t> </a:t>
            </a:r>
            <a:r>
              <a:rPr lang="en-US" sz="1400" dirty="0" err="1"/>
              <a:t>ve</a:t>
            </a:r>
            <a:r>
              <a:rPr lang="en-US" sz="1400" dirty="0"/>
              <a:t> </a:t>
            </a:r>
            <a:r>
              <a:rPr lang="en-US" sz="1400" dirty="0" err="1"/>
              <a:t>işlerinin</a:t>
            </a:r>
            <a:r>
              <a:rPr lang="en-US" sz="1400" dirty="0"/>
              <a:t> </a:t>
            </a:r>
            <a:r>
              <a:rPr lang="en-US" sz="1400" dirty="0" err="1"/>
              <a:t>kalitesini</a:t>
            </a:r>
            <a:r>
              <a:rPr lang="en-US" sz="1400" dirty="0"/>
              <a:t> </a:t>
            </a:r>
            <a:r>
              <a:rPr lang="en-US" sz="1400" dirty="0" err="1"/>
              <a:t>arttırır</a:t>
            </a:r>
            <a:r>
              <a:rPr lang="en-US" sz="1400" dirty="0"/>
              <a:t>, </a:t>
            </a:r>
            <a:r>
              <a:rPr lang="en-US" sz="1400" dirty="0" err="1"/>
              <a:t>hemen</a:t>
            </a:r>
            <a:r>
              <a:rPr lang="en-US" sz="1400" dirty="0"/>
              <a:t> </a:t>
            </a:r>
            <a:r>
              <a:rPr lang="en-US" sz="1400" dirty="0" err="1"/>
              <a:t>örnek</a:t>
            </a:r>
            <a:r>
              <a:rPr lang="en-US" sz="1400" dirty="0"/>
              <a:t>: 10 </a:t>
            </a:r>
            <a:r>
              <a:rPr lang="en-US" sz="1400" dirty="0" err="1"/>
              <a:t>birim</a:t>
            </a:r>
            <a:r>
              <a:rPr lang="en-US" sz="1400" dirty="0"/>
              <a:t> </a:t>
            </a:r>
            <a:r>
              <a:rPr lang="en-US" sz="1400" dirty="0" err="1"/>
              <a:t>üretimde</a:t>
            </a:r>
            <a:r>
              <a:rPr lang="en-US" sz="1400" dirty="0"/>
              <a:t> 3 </a:t>
            </a:r>
            <a:r>
              <a:rPr lang="en-US" sz="1400" dirty="0" err="1"/>
              <a:t>birim</a:t>
            </a:r>
            <a:r>
              <a:rPr lang="en-US" sz="1400" dirty="0"/>
              <a:t> </a:t>
            </a:r>
            <a:r>
              <a:rPr lang="en-US" sz="1400" dirty="0" err="1"/>
              <a:t>ziyan</a:t>
            </a:r>
            <a:r>
              <a:rPr lang="en-US" sz="1400" dirty="0"/>
              <a:t> </a:t>
            </a:r>
            <a:r>
              <a:rPr lang="en-US" sz="1400" dirty="0" err="1"/>
              <a:t>oluyorsa</a:t>
            </a:r>
            <a:r>
              <a:rPr lang="en-US" sz="1400" dirty="0"/>
              <a:t>, 7 </a:t>
            </a:r>
            <a:r>
              <a:rPr lang="en-US" sz="1400" dirty="0" err="1"/>
              <a:t>birim</a:t>
            </a:r>
            <a:r>
              <a:rPr lang="en-US" sz="1400" dirty="0"/>
              <a:t> </a:t>
            </a:r>
            <a:r>
              <a:rPr lang="en-US" sz="1400" dirty="0" err="1"/>
              <a:t>üretip</a:t>
            </a:r>
            <a:r>
              <a:rPr lang="en-US" sz="1400" dirty="0"/>
              <a:t> </a:t>
            </a:r>
            <a:r>
              <a:rPr lang="en-US" sz="1400" dirty="0" err="1"/>
              <a:t>kalan</a:t>
            </a:r>
            <a:r>
              <a:rPr lang="en-US" sz="1400" dirty="0"/>
              <a:t> 3 </a:t>
            </a:r>
            <a:r>
              <a:rPr lang="en-US" sz="1400" dirty="0" err="1"/>
              <a:t>birimlik</a:t>
            </a:r>
            <a:r>
              <a:rPr lang="en-US" sz="1400" dirty="0"/>
              <a:t> </a:t>
            </a:r>
            <a:r>
              <a:rPr lang="en-US" sz="1400" dirty="0" err="1"/>
              <a:t>enerjiyi</a:t>
            </a:r>
            <a:r>
              <a:rPr lang="en-US" sz="1400" dirty="0"/>
              <a:t> </a:t>
            </a:r>
            <a:r>
              <a:rPr lang="en-US" sz="1400" dirty="0" err="1"/>
              <a:t>ürün</a:t>
            </a:r>
            <a:r>
              <a:rPr lang="en-US" sz="1400" dirty="0"/>
              <a:t> </a:t>
            </a:r>
            <a:r>
              <a:rPr lang="en-US" sz="1400" dirty="0" err="1"/>
              <a:t>kalitesini</a:t>
            </a:r>
            <a:r>
              <a:rPr lang="en-US" sz="1400" dirty="0"/>
              <a:t> </a:t>
            </a:r>
            <a:r>
              <a:rPr lang="en-US" sz="1400" dirty="0" err="1"/>
              <a:t>iyileştirmeye</a:t>
            </a:r>
            <a:r>
              <a:rPr lang="en-US" sz="1400" dirty="0"/>
              <a:t> </a:t>
            </a:r>
            <a:r>
              <a:rPr lang="en-US" sz="1400" dirty="0" err="1"/>
              <a:t>ayırmak</a:t>
            </a:r>
            <a:r>
              <a:rPr lang="en-US" sz="1400" dirty="0"/>
              <a:t>-</a:t>
            </a:r>
          </a:p>
        </p:txBody>
      </p:sp>
    </p:spTree>
    <p:extLst>
      <p:ext uri="{BB962C8B-B14F-4D97-AF65-F5344CB8AC3E}">
        <p14:creationId xmlns:p14="http://schemas.microsoft.com/office/powerpoint/2010/main" val="3872492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26</a:t>
            </a:fld>
            <a:endParaRPr lang="en-US" noProof="0" dirty="0"/>
          </a:p>
        </p:txBody>
      </p:sp>
      <p:pic>
        <p:nvPicPr>
          <p:cNvPr id="6" name="Picture 5"/>
          <p:cNvPicPr>
            <a:picLocks noChangeAspect="1"/>
          </p:cNvPicPr>
          <p:nvPr/>
        </p:nvPicPr>
        <p:blipFill>
          <a:blip r:embed="rId3"/>
          <a:stretch>
            <a:fillRect/>
          </a:stretch>
        </p:blipFill>
        <p:spPr>
          <a:xfrm>
            <a:off x="1913901" y="699247"/>
            <a:ext cx="8166014" cy="5953435"/>
          </a:xfrm>
          <a:prstGeom prst="rect">
            <a:avLst/>
          </a:prstGeom>
        </p:spPr>
      </p:pic>
    </p:spTree>
    <p:extLst>
      <p:ext uri="{BB962C8B-B14F-4D97-AF65-F5344CB8AC3E}">
        <p14:creationId xmlns:p14="http://schemas.microsoft.com/office/powerpoint/2010/main" val="99120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264" y="1167917"/>
            <a:ext cx="9454544" cy="706964"/>
          </a:xfrm>
        </p:spPr>
        <p:txBody>
          <a:bodyPr/>
          <a:lstStyle/>
          <a:p>
            <a:r>
              <a:rPr lang="tr-TR" b="1" dirty="0"/>
              <a:t>Karmaşık Alanlarda Test</a:t>
            </a: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4" name="Text Placeholder 3"/>
          <p:cNvSpPr>
            <a:spLocks noGrp="1"/>
          </p:cNvSpPr>
          <p:nvPr>
            <p:ph type="body" sz="quarter" idx="13"/>
          </p:nvPr>
        </p:nvSpPr>
        <p:spPr>
          <a:xfrm>
            <a:off x="489831" y="2428164"/>
            <a:ext cx="11494187" cy="4090969"/>
          </a:xfrm>
        </p:spPr>
        <p:txBody>
          <a:bodyPr>
            <a:normAutofit fontScale="55000" lnSpcReduction="20000"/>
          </a:bodyPr>
          <a:lstStyle/>
          <a:p>
            <a:pPr algn="l"/>
            <a:r>
              <a:rPr lang="tr-TR" b="1" dirty="0"/>
              <a:t>Uçtan uca test metodolojisi</a:t>
            </a:r>
          </a:p>
          <a:p>
            <a:pPr marL="857250" indent="-857250" algn="l">
              <a:buFont typeface="Arial" panose="020B0604020202020204" pitchFamily="34" charset="0"/>
              <a:buChar char="•"/>
            </a:pPr>
            <a:r>
              <a:rPr lang="tr-TR" dirty="0"/>
              <a:t>İş akışlarının ve İş Gereksinimlerinin kapsamı</a:t>
            </a:r>
          </a:p>
          <a:p>
            <a:pPr marL="857250" indent="-857250" algn="l">
              <a:buFont typeface="Arial" panose="020B0604020202020204" pitchFamily="34" charset="0"/>
              <a:buChar char="•"/>
            </a:pPr>
            <a:r>
              <a:rPr lang="tr-TR" dirty="0"/>
              <a:t>Uygulamanın fonksiyonel yönü</a:t>
            </a:r>
          </a:p>
          <a:p>
            <a:pPr marL="857250" indent="-857250" algn="l">
              <a:buFont typeface="Arial" panose="020B0604020202020204" pitchFamily="34" charset="0"/>
              <a:buChar char="•"/>
            </a:pPr>
            <a:r>
              <a:rPr lang="tr-TR" dirty="0"/>
              <a:t>Uygulamanın güvenlik yönü</a:t>
            </a:r>
          </a:p>
          <a:p>
            <a:pPr marL="857250" indent="-857250" algn="l">
              <a:buFont typeface="Arial" panose="020B0604020202020204" pitchFamily="34" charset="0"/>
              <a:buChar char="•"/>
            </a:pPr>
            <a:r>
              <a:rPr lang="tr-TR" dirty="0"/>
              <a:t>Veri bütünlüğü</a:t>
            </a:r>
          </a:p>
          <a:p>
            <a:pPr marL="857250" indent="-857250" algn="l">
              <a:buFont typeface="Arial" panose="020B0604020202020204" pitchFamily="34" charset="0"/>
              <a:buChar char="•"/>
            </a:pPr>
            <a:r>
              <a:rPr lang="tr-TR" dirty="0"/>
              <a:t>Eşzamanlılık</a:t>
            </a:r>
          </a:p>
          <a:p>
            <a:pPr marL="857250" indent="-857250" algn="l">
              <a:buFont typeface="Arial" panose="020B0604020202020204" pitchFamily="34" charset="0"/>
              <a:buChar char="•"/>
            </a:pPr>
            <a:r>
              <a:rPr lang="tr-TR" dirty="0"/>
              <a:t>Kullanıcı deneyimi</a:t>
            </a:r>
          </a:p>
        </p:txBody>
      </p:sp>
    </p:spTree>
    <p:extLst>
      <p:ext uri="{BB962C8B-B14F-4D97-AF65-F5344CB8AC3E}">
        <p14:creationId xmlns:p14="http://schemas.microsoft.com/office/powerpoint/2010/main" val="173260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304" y="1462233"/>
            <a:ext cx="9454544" cy="706964"/>
          </a:xfrm>
        </p:spPr>
        <p:txBody>
          <a:bodyPr/>
          <a:lstStyle/>
          <a:p>
            <a:r>
              <a:rPr lang="tr-TR" dirty="0"/>
              <a:t>Bankacılık Uygulamalarında Test</a:t>
            </a:r>
            <a:br>
              <a:rPr lang="en-US" dirty="0"/>
            </a:br>
            <a:br>
              <a:rPr lang="en-US"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4" name="Text Placeholder 3"/>
          <p:cNvSpPr>
            <a:spLocks noGrp="1"/>
          </p:cNvSpPr>
          <p:nvPr>
            <p:ph type="body" sz="quarter" idx="13"/>
          </p:nvPr>
        </p:nvSpPr>
        <p:spPr>
          <a:xfrm>
            <a:off x="317709" y="2568014"/>
            <a:ext cx="7374009" cy="4090969"/>
          </a:xfrm>
        </p:spPr>
        <p:txBody>
          <a:bodyPr>
            <a:normAutofit fontScale="25000" lnSpcReduction="20000"/>
          </a:bodyPr>
          <a:lstStyle/>
          <a:p>
            <a:pPr marL="857250" indent="-857250" algn="l">
              <a:buFont typeface="Arial" panose="020B0604020202020204" pitchFamily="34" charset="0"/>
              <a:buChar char="•"/>
            </a:pPr>
            <a:r>
              <a:rPr lang="tr-TR" dirty="0"/>
              <a:t>Binlerce eşzamanlı kullanıcı oturumunu desteklemek için çok katmanlı işlevler</a:t>
            </a:r>
          </a:p>
          <a:p>
            <a:pPr marL="857250" indent="-857250" algn="l">
              <a:buFont typeface="Arial" panose="020B0604020202020204" pitchFamily="34" charset="0"/>
              <a:buChar char="•"/>
            </a:pPr>
            <a:r>
              <a:rPr lang="tr-TR" dirty="0"/>
              <a:t>Büyük Ölçekli Entegrasyon: Tipik olarak, bir bankacılık uygulaması, Bill Pay yardımcı programı ve Ticaret Hesapları gibi diğer birçok uygulama ile entegre olur</a:t>
            </a:r>
          </a:p>
          <a:p>
            <a:pPr marL="857250" indent="-857250" algn="l">
              <a:buFont typeface="Arial" panose="020B0604020202020204" pitchFamily="34" charset="0"/>
              <a:buChar char="•"/>
            </a:pPr>
            <a:r>
              <a:rPr lang="tr-TR" dirty="0"/>
              <a:t>Karmaşık İş iş akışları</a:t>
            </a:r>
          </a:p>
          <a:p>
            <a:pPr marL="857250" indent="-857250" algn="l">
              <a:buFont typeface="Arial" panose="020B0604020202020204" pitchFamily="34" charset="0"/>
              <a:buChar char="•"/>
            </a:pPr>
            <a:r>
              <a:rPr lang="tr-TR" dirty="0"/>
              <a:t>Gerçek Zamanlı ve Toplu işleme</a:t>
            </a:r>
          </a:p>
          <a:p>
            <a:pPr marL="857250" indent="-857250" algn="l">
              <a:buFont typeface="Arial" panose="020B0604020202020204" pitchFamily="34" charset="0"/>
              <a:buChar char="•"/>
            </a:pPr>
            <a:r>
              <a:rPr lang="tr-TR" dirty="0"/>
              <a:t>Saniyede Yüksek İşlem Oranı</a:t>
            </a:r>
          </a:p>
          <a:p>
            <a:pPr marL="857250" indent="-857250" algn="l">
              <a:buFont typeface="Arial" panose="020B0604020202020204" pitchFamily="34" charset="0"/>
              <a:buChar char="•"/>
            </a:pPr>
            <a:r>
              <a:rPr lang="tr-TR" dirty="0"/>
              <a:t>Güvenli İşlemler</a:t>
            </a:r>
          </a:p>
          <a:p>
            <a:pPr marL="857250" indent="-857250" algn="l">
              <a:buFont typeface="Arial" panose="020B0604020202020204" pitchFamily="34" charset="0"/>
              <a:buChar char="•"/>
            </a:pPr>
            <a:r>
              <a:rPr lang="tr-TR" dirty="0"/>
              <a:t>Günlük işlemleri takip etmek için Sağlam Raporlama bölümü</a:t>
            </a:r>
          </a:p>
          <a:p>
            <a:pPr marL="857250" indent="-857250" algn="l">
              <a:buFont typeface="Arial" panose="020B0604020202020204" pitchFamily="34" charset="0"/>
              <a:buChar char="•"/>
            </a:pPr>
            <a:r>
              <a:rPr lang="tr-TR" dirty="0"/>
              <a:t>Müşteri sorunlarını gidermek için Güçlü Denetim</a:t>
            </a:r>
          </a:p>
          <a:p>
            <a:pPr marL="857250" indent="-857250" algn="l">
              <a:buFont typeface="Arial" panose="020B0604020202020204" pitchFamily="34" charset="0"/>
              <a:buChar char="•"/>
            </a:pPr>
            <a:r>
              <a:rPr lang="tr-TR" dirty="0"/>
              <a:t>Büyük depolama sistemi</a:t>
            </a:r>
          </a:p>
          <a:p>
            <a:pPr marL="857250" indent="-857250" algn="l">
              <a:buFont typeface="Arial" panose="020B0604020202020204" pitchFamily="34" charset="0"/>
              <a:buChar char="•"/>
            </a:pPr>
            <a:r>
              <a:rPr lang="tr-TR" dirty="0"/>
              <a:t>Felaket / Kurtarma Yönetimi.</a:t>
            </a:r>
          </a:p>
          <a:p>
            <a:pPr algn="l"/>
            <a:endParaRPr lang="en-US" dirty="0"/>
          </a:p>
        </p:txBody>
      </p:sp>
      <p:pic>
        <p:nvPicPr>
          <p:cNvPr id="1026" name="Picture 2" descr="Fonksiyonlar-of-the Ba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298" y="3080142"/>
            <a:ext cx="401955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81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18796" y="1413824"/>
            <a:ext cx="9539848" cy="706964"/>
          </a:xfrm>
        </p:spPr>
        <p:txBody>
          <a:bodyPr/>
          <a:lstStyle/>
          <a:p>
            <a:r>
              <a:rPr lang="tr-TR" dirty="0"/>
              <a:t>Bankacılık Uygulamalarında Testin Önemi</a:t>
            </a:r>
            <a:br>
              <a:rPr lang="en-US" dirty="0"/>
            </a:br>
            <a:br>
              <a:rPr lang="en-US" dirty="0"/>
            </a:br>
            <a:endParaRPr lang="tr-TR" dirty="0"/>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Metin Yer Tutucusu 3"/>
          <p:cNvSpPr>
            <a:spLocks noGrp="1"/>
          </p:cNvSpPr>
          <p:nvPr>
            <p:ph type="body" sz="quarter" idx="13"/>
          </p:nvPr>
        </p:nvSpPr>
        <p:spPr>
          <a:xfrm>
            <a:off x="637383" y="2786230"/>
            <a:ext cx="10553356" cy="3635984"/>
          </a:xfrm>
        </p:spPr>
        <p:txBody>
          <a:bodyPr>
            <a:normAutofit fontScale="25000" lnSpcReduction="20000"/>
          </a:bodyPr>
          <a:lstStyle/>
          <a:p>
            <a:pPr marL="857250" indent="-857250" algn="l">
              <a:buFont typeface="Arial" panose="020B0604020202020204" pitchFamily="34" charset="0"/>
              <a:buChar char="•"/>
            </a:pPr>
            <a:r>
              <a:rPr lang="tr-TR" dirty="0"/>
              <a:t>Bankacılık başvurusunun test edilmesi, tüm faaliyetlerin sadece iyi yürütülmesini sağlamakla kalmayıp aynı zamanda korumalı ve güvende olmasını sağlar.</a:t>
            </a:r>
          </a:p>
          <a:p>
            <a:pPr marL="857250" indent="-857250" algn="l">
              <a:buFont typeface="Arial" panose="020B0604020202020204" pitchFamily="34" charset="0"/>
              <a:buChar char="•"/>
            </a:pPr>
            <a:r>
              <a:rPr lang="tr-TR" dirty="0"/>
              <a:t>Bankacılık yazılımı binlerce bağımlılık ile karmaşıktır, test süreci daha fazla zaman, kaynak ve sürekli izleme gerektirir.</a:t>
            </a:r>
          </a:p>
          <a:p>
            <a:pPr marL="857250" indent="-857250" algn="l">
              <a:buFont typeface="Arial" panose="020B0604020202020204" pitchFamily="34" charset="0"/>
              <a:buChar char="•"/>
            </a:pPr>
            <a:r>
              <a:rPr lang="tr-TR" dirty="0"/>
              <a:t>Finansman burada yer aldığından, kurallara harfiyen uyulmalıdır. Hem test kullanıcıları hem de geliştiriciler iyi bir alan bilgisine sahip olmalıdır.</a:t>
            </a:r>
          </a:p>
          <a:p>
            <a:pPr marL="857250" indent="-857250" algn="l">
              <a:buFont typeface="Arial" panose="020B0604020202020204" pitchFamily="34" charset="0"/>
              <a:buChar char="•"/>
            </a:pPr>
            <a:r>
              <a:rPr lang="tr-TR" dirty="0"/>
              <a:t>En önemlisi, finansal işlemlerde yasaların ve düzenlemelerin doğru bir şekilde uygulanması sağlanmalıdır. Bu sadece test ile sağlanabilir.</a:t>
            </a:r>
          </a:p>
          <a:p>
            <a:pPr marL="857250" indent="-857250" algn="l">
              <a:buFont typeface="Arial" panose="020B0604020202020204" pitchFamily="34" charset="0"/>
              <a:buChar char="•"/>
            </a:pPr>
            <a:r>
              <a:rPr lang="tr-TR" dirty="0"/>
              <a:t>Uygulamanın ve uygulamanın dağıtıldığı altyapının, özellikle yoğun çalışma saatlerinde, herhangi bir kesintiye neden olmadan yükü kaldırabilmesini sağlamak da önemlidir. Bu, performans testi yapılarak sağlanabilir.</a:t>
            </a:r>
          </a:p>
          <a:p>
            <a:pPr marL="857250" indent="-857250" algn="l">
              <a:buFont typeface="Arial" panose="020B0604020202020204" pitchFamily="34" charset="0"/>
              <a:buChar char="•"/>
            </a:pPr>
            <a:r>
              <a:rPr lang="tr-TR" dirty="0"/>
              <a:t>Günümüzün dijital dünyasında herkesi ilgilendiren tek şey güvenlik. Bankacılık uygulamalarının ve içinde yapılan finansal işlemlerin herhangi bir zorla girme girişiminden güvenli olması gerekir. Bu, güvenlik testi yapılarak sağlanabilir. Güvenlik testi, finansal işlemleri güvence altına almak için endüstri standartlarının uygulanmasına yardımcı olur.</a:t>
            </a:r>
          </a:p>
          <a:p>
            <a:pPr marL="857250" indent="-857250" algn="l">
              <a:buFont typeface="Arial" panose="020B0604020202020204" pitchFamily="34" charset="0"/>
              <a:buChar char="•"/>
            </a:pPr>
            <a:r>
              <a:rPr lang="tr-TR" dirty="0"/>
              <a:t>Bir bankacılık uygulamasının farklı modüllerinin düzgün bir şekilde entegre edilmesini ve müşterinin amacına ulaşmasını sağlamak da önemlidir. Sistem Entegrasyon Testi bu görevin gerçekleştirilmesine yardımcı olur.</a:t>
            </a:r>
          </a:p>
        </p:txBody>
      </p:sp>
    </p:spTree>
    <p:extLst>
      <p:ext uri="{BB962C8B-B14F-4D97-AF65-F5344CB8AC3E}">
        <p14:creationId xmlns:p14="http://schemas.microsoft.com/office/powerpoint/2010/main" val="179565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2341" y="919880"/>
            <a:ext cx="8761413" cy="706964"/>
          </a:xfrm>
        </p:spPr>
        <p:txBody>
          <a:bodyPr/>
          <a:lstStyle/>
          <a:p>
            <a:r>
              <a:rPr lang="tr-TR" dirty="0"/>
              <a:t>Bankacılık Uygulaması Test İş Akışı</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6</a:t>
            </a:fld>
            <a:endParaRPr lang="en-US" noProof="0" dirty="0"/>
          </a:p>
        </p:txBody>
      </p:sp>
      <p:pic>
        <p:nvPicPr>
          <p:cNvPr id="6" name="Resim 5"/>
          <p:cNvPicPr>
            <a:picLocks noChangeAspect="1"/>
          </p:cNvPicPr>
          <p:nvPr/>
        </p:nvPicPr>
        <p:blipFill>
          <a:blip r:embed="rId2"/>
          <a:stretch>
            <a:fillRect/>
          </a:stretch>
        </p:blipFill>
        <p:spPr>
          <a:xfrm>
            <a:off x="3667740" y="6229350"/>
            <a:ext cx="2124075" cy="628650"/>
          </a:xfrm>
          <a:prstGeom prst="rect">
            <a:avLst/>
          </a:prstGeom>
        </p:spPr>
      </p:pic>
      <p:pic>
        <p:nvPicPr>
          <p:cNvPr id="7" name="Resim 6"/>
          <p:cNvPicPr>
            <a:picLocks noChangeAspect="1"/>
          </p:cNvPicPr>
          <p:nvPr/>
        </p:nvPicPr>
        <p:blipFill>
          <a:blip r:embed="rId3"/>
          <a:stretch>
            <a:fillRect/>
          </a:stretch>
        </p:blipFill>
        <p:spPr>
          <a:xfrm>
            <a:off x="7277100" y="2607161"/>
            <a:ext cx="4914900" cy="4162425"/>
          </a:xfrm>
          <a:prstGeom prst="rect">
            <a:avLst/>
          </a:prstGeom>
        </p:spPr>
      </p:pic>
      <p:sp>
        <p:nvSpPr>
          <p:cNvPr id="8" name="Metin kutusu 7"/>
          <p:cNvSpPr txBox="1"/>
          <p:nvPr/>
        </p:nvSpPr>
        <p:spPr>
          <a:xfrm>
            <a:off x="405707" y="2366682"/>
            <a:ext cx="6524065" cy="4801314"/>
          </a:xfrm>
          <a:prstGeom prst="rect">
            <a:avLst/>
          </a:prstGeom>
          <a:noFill/>
        </p:spPr>
        <p:txBody>
          <a:bodyPr wrap="square" rtlCol="0">
            <a:spAutoFit/>
          </a:bodyPr>
          <a:lstStyle/>
          <a:p>
            <a:pPr marL="342900" indent="-342900">
              <a:buAutoNum type="arabicParenR"/>
            </a:pPr>
            <a:r>
              <a:rPr lang="tr-TR" b="1" dirty="0"/>
              <a:t>Gereksinim Toplama: </a:t>
            </a:r>
            <a:r>
              <a:rPr lang="tr-TR" dirty="0"/>
              <a:t> İşlevsel Özellikler veya Kullanım Durumları olarak gereksinimlerin belgelenmesini içerir. </a:t>
            </a:r>
            <a:r>
              <a:rPr lang="tr-TR" b="1" u="sng" dirty="0"/>
              <a:t>Örneğin,</a:t>
            </a:r>
            <a:r>
              <a:rPr lang="tr-TR" dirty="0"/>
              <a:t> bir bankacılık uygulamasının Transferler, Kredi Kartları, Raporlar, Kredi Hesapları, Fatura Ödemeleri, Ticaret Vb. İçin ayrı modülleri olabilir.</a:t>
            </a:r>
          </a:p>
          <a:p>
            <a:pPr marL="342900" indent="-342900">
              <a:buFontTx/>
              <a:buAutoNum type="arabicParenR"/>
            </a:pPr>
            <a:r>
              <a:rPr lang="tr-TR" b="1" dirty="0"/>
              <a:t>Gereksinim İncelemesi: </a:t>
            </a:r>
            <a:r>
              <a:rPr lang="tr-TR" dirty="0"/>
              <a:t> Tüm gereksinimler doğrulanır ve onaylanır. </a:t>
            </a:r>
          </a:p>
          <a:p>
            <a:pPr marL="342900" indent="-342900">
              <a:buFontTx/>
              <a:buAutoNum type="arabicParenR"/>
            </a:pPr>
            <a:r>
              <a:rPr lang="tr-TR" b="1" dirty="0"/>
              <a:t>İş Senaryosu Hazırlıkları: </a:t>
            </a:r>
            <a:r>
              <a:rPr lang="tr-TR" dirty="0"/>
              <a:t>Ayrıntılı adımlar olmadan üst düzey senaryolardır. </a:t>
            </a:r>
            <a:r>
              <a:rPr lang="tr-TR" b="1" u="sng" dirty="0"/>
              <a:t>Örneğin</a:t>
            </a:r>
            <a:r>
              <a:rPr lang="tr-TR" dirty="0"/>
              <a:t> , dijital bankacılık </a:t>
            </a:r>
            <a:r>
              <a:rPr lang="tr-TR" dirty="0" err="1"/>
              <a:t>arayüzünde</a:t>
            </a:r>
            <a:r>
              <a:rPr lang="tr-TR" dirty="0"/>
              <a:t> Sabit bir depozito açan bir müşteri bir iş senaryosu olabilir. Benzer şekilde, net bankacılık hesabı oluşturma, çevrimiçi mevduat, çevrimiçi transferler vb. İle ilgili farklı iş senaryolarımız olabilir.</a:t>
            </a:r>
          </a:p>
          <a:p>
            <a:pPr marL="342900" indent="-342900">
              <a:buFontTx/>
              <a:buAutoNum type="arabicParenR"/>
            </a:pPr>
            <a:endParaRPr lang="tr-TR" dirty="0"/>
          </a:p>
          <a:p>
            <a:pPr marL="342900" indent="-342900">
              <a:buAutoNum type="arabicParenR"/>
            </a:pPr>
            <a:endParaRPr lang="tr-TR" dirty="0"/>
          </a:p>
          <a:p>
            <a:endParaRPr lang="tr-TR" dirty="0"/>
          </a:p>
        </p:txBody>
      </p:sp>
    </p:spTree>
    <p:extLst>
      <p:ext uri="{BB962C8B-B14F-4D97-AF65-F5344CB8AC3E}">
        <p14:creationId xmlns:p14="http://schemas.microsoft.com/office/powerpoint/2010/main" val="94857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2341" y="919880"/>
            <a:ext cx="8761413" cy="706964"/>
          </a:xfrm>
        </p:spPr>
        <p:txBody>
          <a:bodyPr/>
          <a:lstStyle/>
          <a:p>
            <a:r>
              <a:rPr lang="tr-TR" dirty="0"/>
              <a:t>Bankacılık Uygulaması Test İş Akışı</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7</a:t>
            </a:fld>
            <a:endParaRPr lang="en-US" noProof="0" dirty="0"/>
          </a:p>
        </p:txBody>
      </p:sp>
      <p:pic>
        <p:nvPicPr>
          <p:cNvPr id="6" name="Resim 5"/>
          <p:cNvPicPr>
            <a:picLocks noChangeAspect="1"/>
          </p:cNvPicPr>
          <p:nvPr/>
        </p:nvPicPr>
        <p:blipFill>
          <a:blip r:embed="rId2"/>
          <a:stretch>
            <a:fillRect/>
          </a:stretch>
        </p:blipFill>
        <p:spPr>
          <a:xfrm>
            <a:off x="3667740" y="6229350"/>
            <a:ext cx="2124075" cy="628650"/>
          </a:xfrm>
          <a:prstGeom prst="rect">
            <a:avLst/>
          </a:prstGeom>
        </p:spPr>
      </p:pic>
      <p:pic>
        <p:nvPicPr>
          <p:cNvPr id="7" name="Resim 6"/>
          <p:cNvPicPr>
            <a:picLocks noChangeAspect="1"/>
          </p:cNvPicPr>
          <p:nvPr/>
        </p:nvPicPr>
        <p:blipFill>
          <a:blip r:embed="rId3"/>
          <a:stretch>
            <a:fillRect/>
          </a:stretch>
        </p:blipFill>
        <p:spPr>
          <a:xfrm>
            <a:off x="7277100" y="2607161"/>
            <a:ext cx="4914900" cy="4162425"/>
          </a:xfrm>
          <a:prstGeom prst="rect">
            <a:avLst/>
          </a:prstGeom>
        </p:spPr>
      </p:pic>
      <p:sp>
        <p:nvSpPr>
          <p:cNvPr id="8" name="Metin kutusu 7"/>
          <p:cNvSpPr txBox="1"/>
          <p:nvPr/>
        </p:nvSpPr>
        <p:spPr>
          <a:xfrm>
            <a:off x="405707" y="2366682"/>
            <a:ext cx="6524065" cy="4370427"/>
          </a:xfrm>
          <a:prstGeom prst="rect">
            <a:avLst/>
          </a:prstGeom>
          <a:noFill/>
        </p:spPr>
        <p:txBody>
          <a:bodyPr wrap="square" rtlCol="0">
            <a:spAutoFit/>
          </a:bodyPr>
          <a:lstStyle/>
          <a:p>
            <a:r>
              <a:rPr lang="tr-TR" b="1" dirty="0"/>
              <a:t>4) Fonksiyonel Testler:</a:t>
            </a:r>
            <a:r>
              <a:rPr lang="tr-TR" dirty="0"/>
              <a:t> Bir bankacılık uygulamasının işlevsel testi, sıradan yazılım testlerinden oldukça farklıdır. Bu uygulamalar müşterinin parası ve hassas finansal verileri ile çalıştığı için kapsamlı bir şekilde test edilmesi gerekmektedir. Hiçbir önemli iş senaryosunu kaçırmamalıyız.</a:t>
            </a:r>
          </a:p>
          <a:p>
            <a:endParaRPr lang="tr-TR" dirty="0"/>
          </a:p>
          <a:p>
            <a:r>
              <a:rPr lang="en-US" sz="1400" b="1" dirty="0"/>
              <a:t>Test Case Preparation: </a:t>
            </a:r>
            <a:r>
              <a:rPr lang="en-US" sz="1400" dirty="0"/>
              <a:t>In this stage Test Cases are derived from Business Scenarios, one Business Scenario leads to several positive test cases and negative test cases. Generally, tools used during this stage are Microsoft Excel, Test Director or Quality Center.</a:t>
            </a:r>
          </a:p>
          <a:p>
            <a:r>
              <a:rPr lang="en-US" sz="1400" b="1" dirty="0"/>
              <a:t>Test Case Review: </a:t>
            </a:r>
            <a:r>
              <a:rPr lang="en-US" sz="1400" dirty="0"/>
              <a:t>Reviews by peer QA Engineers</a:t>
            </a:r>
          </a:p>
          <a:p>
            <a:r>
              <a:rPr lang="en-US" sz="1400" b="1" dirty="0"/>
              <a:t>Test Case Execution: </a:t>
            </a:r>
            <a:r>
              <a:rPr lang="en-US" sz="1400" dirty="0"/>
              <a:t>Test Case Execution could be either manual or automatic involving tools like QC, QTP, etc.</a:t>
            </a:r>
          </a:p>
          <a:p>
            <a:endParaRPr lang="tr-TR" dirty="0"/>
          </a:p>
          <a:p>
            <a:pPr marL="342900" indent="-342900">
              <a:buAutoNum type="arabicParenR"/>
            </a:pPr>
            <a:endParaRPr lang="tr-TR" dirty="0"/>
          </a:p>
          <a:p>
            <a:endParaRPr lang="tr-TR" dirty="0"/>
          </a:p>
        </p:txBody>
      </p:sp>
    </p:spTree>
    <p:extLst>
      <p:ext uri="{BB962C8B-B14F-4D97-AF65-F5344CB8AC3E}">
        <p14:creationId xmlns:p14="http://schemas.microsoft.com/office/powerpoint/2010/main" val="160071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2341" y="919880"/>
            <a:ext cx="8761413" cy="706964"/>
          </a:xfrm>
        </p:spPr>
        <p:txBody>
          <a:bodyPr/>
          <a:lstStyle/>
          <a:p>
            <a:r>
              <a:rPr lang="tr-TR" dirty="0"/>
              <a:t>Bankacılık Uygulaması Test İş Akışı</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8</a:t>
            </a:fld>
            <a:endParaRPr lang="en-US" noProof="0" dirty="0"/>
          </a:p>
        </p:txBody>
      </p:sp>
      <p:pic>
        <p:nvPicPr>
          <p:cNvPr id="6" name="Resim 5"/>
          <p:cNvPicPr>
            <a:picLocks noChangeAspect="1"/>
          </p:cNvPicPr>
          <p:nvPr/>
        </p:nvPicPr>
        <p:blipFill>
          <a:blip r:embed="rId3"/>
          <a:stretch>
            <a:fillRect/>
          </a:stretch>
        </p:blipFill>
        <p:spPr>
          <a:xfrm>
            <a:off x="3667740" y="6229350"/>
            <a:ext cx="2124075" cy="628650"/>
          </a:xfrm>
          <a:prstGeom prst="rect">
            <a:avLst/>
          </a:prstGeom>
        </p:spPr>
      </p:pic>
      <p:pic>
        <p:nvPicPr>
          <p:cNvPr id="7" name="Resim 6"/>
          <p:cNvPicPr>
            <a:picLocks noChangeAspect="1"/>
          </p:cNvPicPr>
          <p:nvPr/>
        </p:nvPicPr>
        <p:blipFill>
          <a:blip r:embed="rId4"/>
          <a:stretch>
            <a:fillRect/>
          </a:stretch>
        </p:blipFill>
        <p:spPr>
          <a:xfrm>
            <a:off x="7277100" y="2607161"/>
            <a:ext cx="4914900" cy="4162425"/>
          </a:xfrm>
          <a:prstGeom prst="rect">
            <a:avLst/>
          </a:prstGeom>
        </p:spPr>
      </p:pic>
      <p:sp>
        <p:nvSpPr>
          <p:cNvPr id="8" name="Metin kutusu 7"/>
          <p:cNvSpPr txBox="1"/>
          <p:nvPr/>
        </p:nvSpPr>
        <p:spPr>
          <a:xfrm>
            <a:off x="233585" y="2250995"/>
            <a:ext cx="7350557" cy="4832092"/>
          </a:xfrm>
          <a:prstGeom prst="rect">
            <a:avLst/>
          </a:prstGeom>
          <a:noFill/>
        </p:spPr>
        <p:txBody>
          <a:bodyPr wrap="square" rtlCol="0">
            <a:spAutoFit/>
          </a:bodyPr>
          <a:lstStyle/>
          <a:p>
            <a:r>
              <a:rPr lang="tr-TR" b="1" dirty="0"/>
              <a:t>5) </a:t>
            </a:r>
            <a:r>
              <a:rPr lang="tr-TR" b="1" dirty="0" err="1"/>
              <a:t>Veritabanı</a:t>
            </a:r>
            <a:r>
              <a:rPr lang="tr-TR" b="1" dirty="0"/>
              <a:t> Testi: </a:t>
            </a:r>
            <a:r>
              <a:rPr lang="tr-TR" dirty="0"/>
              <a:t>Temelde 3 amacı vardır.</a:t>
            </a:r>
          </a:p>
          <a:p>
            <a:pPr marL="285750" indent="-285750">
              <a:buFont typeface="Arial" panose="020B0604020202020204" pitchFamily="34" charset="0"/>
              <a:buChar char="•"/>
            </a:pPr>
            <a:r>
              <a:rPr lang="tr-TR" sz="1400" dirty="0"/>
              <a:t>Veri kaybı olmadan veri depolayabilmek ve çekebilmek</a:t>
            </a:r>
            <a:endParaRPr lang="en-US" sz="1400" dirty="0"/>
          </a:p>
          <a:p>
            <a:pPr marL="285750" indent="-285750">
              <a:buFont typeface="Arial" panose="020B0604020202020204" pitchFamily="34" charset="0"/>
              <a:buChar char="•"/>
            </a:pPr>
            <a:r>
              <a:rPr lang="tr-TR" sz="1400" dirty="0"/>
              <a:t>Veri tutarlılığını korumak</a:t>
            </a:r>
            <a:endParaRPr lang="en-US" sz="1400" dirty="0"/>
          </a:p>
          <a:p>
            <a:pPr marL="285750" indent="-285750">
              <a:buFont typeface="Arial" panose="020B0604020202020204" pitchFamily="34" charset="0"/>
              <a:buChar char="•"/>
            </a:pPr>
            <a:r>
              <a:rPr lang="en-US" sz="1400" dirty="0" err="1"/>
              <a:t>Yalnızca</a:t>
            </a:r>
            <a:r>
              <a:rPr lang="en-US" sz="1400" dirty="0"/>
              <a:t> </a:t>
            </a:r>
            <a:r>
              <a:rPr lang="en-US" sz="1400" dirty="0" err="1"/>
              <a:t>yetkili</a:t>
            </a:r>
            <a:r>
              <a:rPr lang="en-US" sz="1400" dirty="0"/>
              <a:t> </a:t>
            </a:r>
            <a:r>
              <a:rPr lang="en-US" sz="1400" dirty="0" err="1"/>
              <a:t>uygulamaların</a:t>
            </a:r>
            <a:r>
              <a:rPr lang="en-US" sz="1400" dirty="0"/>
              <a:t> </a:t>
            </a:r>
            <a:r>
              <a:rPr lang="en-US" sz="1400" dirty="0" err="1"/>
              <a:t>ve</a:t>
            </a:r>
            <a:r>
              <a:rPr lang="en-US" sz="1400" dirty="0"/>
              <a:t> </a:t>
            </a:r>
            <a:r>
              <a:rPr lang="en-US" sz="1400" dirty="0" err="1"/>
              <a:t>kullanıcıların</a:t>
            </a:r>
            <a:r>
              <a:rPr lang="en-US" sz="1400" dirty="0"/>
              <a:t> </a:t>
            </a:r>
            <a:r>
              <a:rPr lang="en-US" sz="1400" dirty="0" err="1"/>
              <a:t>veritabanına</a:t>
            </a:r>
            <a:r>
              <a:rPr lang="en-US" sz="1400" dirty="0"/>
              <a:t> </a:t>
            </a:r>
            <a:r>
              <a:rPr lang="en-US" sz="1400" dirty="0" err="1"/>
              <a:t>ve</a:t>
            </a:r>
            <a:r>
              <a:rPr lang="en-US" sz="1400" dirty="0"/>
              <a:t> </a:t>
            </a:r>
            <a:r>
              <a:rPr lang="en-US" sz="1400" dirty="0" err="1"/>
              <a:t>temel</a:t>
            </a:r>
            <a:r>
              <a:rPr lang="en-US" sz="1400" dirty="0"/>
              <a:t> </a:t>
            </a:r>
            <a:r>
              <a:rPr lang="en-US" sz="1400" dirty="0" err="1"/>
              <a:t>tablolara</a:t>
            </a:r>
            <a:r>
              <a:rPr lang="en-US" sz="1400" dirty="0"/>
              <a:t> </a:t>
            </a:r>
            <a:r>
              <a:rPr lang="en-US" sz="1400" dirty="0" err="1"/>
              <a:t>erişmesin</a:t>
            </a:r>
            <a:r>
              <a:rPr lang="tr-TR" sz="1400" dirty="0"/>
              <a:t>i sağlamak</a:t>
            </a:r>
            <a:endParaRPr lang="tr-TR" dirty="0"/>
          </a:p>
          <a:p>
            <a:pPr marL="285750" indent="-285750">
              <a:buFont typeface="Arial" panose="020B0604020202020204" pitchFamily="34" charset="0"/>
              <a:buChar char="•"/>
            </a:pPr>
            <a:endParaRPr lang="tr-TR" dirty="0"/>
          </a:p>
          <a:p>
            <a:r>
              <a:rPr lang="tr-TR" dirty="0">
                <a:solidFill>
                  <a:schemeClr val="accent3"/>
                </a:solidFill>
              </a:rPr>
              <a:t>Yapısal Testler:</a:t>
            </a:r>
          </a:p>
          <a:p>
            <a:r>
              <a:rPr lang="tr-TR" sz="1400" b="1" u="sng" dirty="0"/>
              <a:t>Örneğin;</a:t>
            </a:r>
            <a:r>
              <a:rPr lang="en-US" sz="1400" dirty="0"/>
              <a:t> </a:t>
            </a:r>
            <a:r>
              <a:rPr lang="tr-TR" sz="1400" dirty="0"/>
              <a:t>» Miktar » alanı tabloda </a:t>
            </a:r>
            <a:r>
              <a:rPr lang="en-US" sz="1400" dirty="0"/>
              <a:t>decimal/float </a:t>
            </a:r>
            <a:r>
              <a:rPr lang="tr-TR" sz="1400" dirty="0"/>
              <a:t>olarak tutulmalıdır</a:t>
            </a:r>
            <a:endParaRPr lang="en-US" sz="1400" dirty="0"/>
          </a:p>
          <a:p>
            <a:r>
              <a:rPr lang="en-US" sz="1400" dirty="0"/>
              <a:t>– </a:t>
            </a:r>
            <a:r>
              <a:rPr lang="tr-TR" sz="1400" dirty="0"/>
              <a:t>Standartlara uyum açısından kullanıcılara </a:t>
            </a:r>
            <a:r>
              <a:rPr lang="tr-TR" sz="1400" dirty="0" err="1"/>
              <a:t>view</a:t>
            </a:r>
            <a:r>
              <a:rPr lang="tr-TR" sz="1400" dirty="0"/>
              <a:t> aracılığı ile sunulmalıdır.</a:t>
            </a:r>
          </a:p>
          <a:p>
            <a:r>
              <a:rPr lang="tr-TR" dirty="0">
                <a:solidFill>
                  <a:schemeClr val="accent3"/>
                </a:solidFill>
              </a:rPr>
              <a:t>Fonksiyonel Testler:</a:t>
            </a:r>
          </a:p>
          <a:p>
            <a:r>
              <a:rPr lang="tr-TR" sz="1400" b="1" u="sng" dirty="0"/>
              <a:t>Örneğin,</a:t>
            </a:r>
            <a:r>
              <a:rPr lang="tr-TR" sz="1400" dirty="0"/>
              <a:t> bir çevrimiçi para transferi yaptığımızda, gönderen hesabına borç yazılmalı ve alıcı hesaba aynı miktarda kredi yatırılmalıdır. İşlem başarısız olursa, tüm işlemler geri alınmalı ve gönderen hesabın borçlandırılmamalı veya geri yatırılmamalıdır.</a:t>
            </a:r>
            <a:endParaRPr lang="tr-TR" sz="1400" dirty="0">
              <a:solidFill>
                <a:schemeClr val="accent3"/>
              </a:solidFill>
            </a:endParaRPr>
          </a:p>
          <a:p>
            <a:r>
              <a:rPr lang="tr-TR" dirty="0">
                <a:solidFill>
                  <a:schemeClr val="accent3"/>
                </a:solidFill>
              </a:rPr>
              <a:t>İşlevsel Olmayan Testler:</a:t>
            </a:r>
          </a:p>
          <a:p>
            <a:r>
              <a:rPr lang="tr-TR" sz="1400" b="1" u="sng" dirty="0"/>
              <a:t>Örneğin,</a:t>
            </a:r>
            <a:r>
              <a:rPr lang="tr-TR" sz="1400" dirty="0"/>
              <a:t>   yük ve stres testinden gelen girdilere dayanarak bankacılık uygulamaları yoğun iş saatlerinde uygulamalarına daha fazla kaynak eklemeye ve mesai saatleri dışında kaynakları azaltmaya karar verebilir.</a:t>
            </a:r>
            <a:endParaRPr lang="en-US" sz="1400" dirty="0">
              <a:solidFill>
                <a:schemeClr val="accent3"/>
              </a:solidFill>
            </a:endParaRPr>
          </a:p>
          <a:p>
            <a:endParaRPr lang="tr-TR" dirty="0"/>
          </a:p>
          <a:p>
            <a:endParaRPr lang="tr-TR" dirty="0"/>
          </a:p>
        </p:txBody>
      </p:sp>
    </p:spTree>
    <p:extLst>
      <p:ext uri="{BB962C8B-B14F-4D97-AF65-F5344CB8AC3E}">
        <p14:creationId xmlns:p14="http://schemas.microsoft.com/office/powerpoint/2010/main" val="114829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2341" y="919880"/>
            <a:ext cx="8761413" cy="706964"/>
          </a:xfrm>
        </p:spPr>
        <p:txBody>
          <a:bodyPr/>
          <a:lstStyle/>
          <a:p>
            <a:r>
              <a:rPr lang="tr-TR" dirty="0"/>
              <a:t>Bankacılık Uygulaması Test İş Akışı</a:t>
            </a:r>
          </a:p>
        </p:txBody>
      </p:sp>
      <p:sp>
        <p:nvSpPr>
          <p:cNvPr id="3" name="Slayt Numarası Yer Tutucusu 2"/>
          <p:cNvSpPr>
            <a:spLocks noGrp="1"/>
          </p:cNvSpPr>
          <p:nvPr>
            <p:ph type="sldNum" sz="quarter" idx="12"/>
          </p:nvPr>
        </p:nvSpPr>
        <p:spPr/>
        <p:txBody>
          <a:bodyPr/>
          <a:lstStyle/>
          <a:p>
            <a:fld id="{9FF96B15-8338-45D5-A943-561235072D66}" type="slidenum">
              <a:rPr lang="en-US" noProof="0" smtClean="0"/>
              <a:t>9</a:t>
            </a:fld>
            <a:endParaRPr lang="en-US" noProof="0" dirty="0"/>
          </a:p>
        </p:txBody>
      </p:sp>
      <p:pic>
        <p:nvPicPr>
          <p:cNvPr id="6" name="Resim 5"/>
          <p:cNvPicPr>
            <a:picLocks noChangeAspect="1"/>
          </p:cNvPicPr>
          <p:nvPr/>
        </p:nvPicPr>
        <p:blipFill>
          <a:blip r:embed="rId2"/>
          <a:stretch>
            <a:fillRect/>
          </a:stretch>
        </p:blipFill>
        <p:spPr>
          <a:xfrm>
            <a:off x="3667740" y="6229350"/>
            <a:ext cx="2124075" cy="628650"/>
          </a:xfrm>
          <a:prstGeom prst="rect">
            <a:avLst/>
          </a:prstGeom>
        </p:spPr>
      </p:pic>
      <p:sp>
        <p:nvSpPr>
          <p:cNvPr id="8" name="Metin kutusu 7"/>
          <p:cNvSpPr txBox="1"/>
          <p:nvPr/>
        </p:nvSpPr>
        <p:spPr>
          <a:xfrm>
            <a:off x="405707" y="2162287"/>
            <a:ext cx="11277098" cy="5632311"/>
          </a:xfrm>
          <a:prstGeom prst="rect">
            <a:avLst/>
          </a:prstGeom>
          <a:noFill/>
        </p:spPr>
        <p:txBody>
          <a:bodyPr wrap="square" rtlCol="0">
            <a:spAutoFit/>
          </a:bodyPr>
          <a:lstStyle/>
          <a:p>
            <a:r>
              <a:rPr lang="tr-TR" b="1" dirty="0"/>
              <a:t>6) Güvenlik Testi</a:t>
            </a:r>
          </a:p>
          <a:p>
            <a:endParaRPr lang="tr-TR" b="1" dirty="0"/>
          </a:p>
          <a:p>
            <a:r>
              <a:rPr lang="en-US" sz="1400" b="1" dirty="0"/>
              <a:t>Vulnerability Testing: </a:t>
            </a:r>
            <a:r>
              <a:rPr lang="en-US" sz="1400" dirty="0"/>
              <a:t>An automated program is developed and executed to check for various vulnerabilities.</a:t>
            </a:r>
          </a:p>
          <a:p>
            <a:r>
              <a:rPr lang="en-US" sz="1400" b="1" dirty="0"/>
              <a:t>Security Scanning:</a:t>
            </a:r>
            <a:r>
              <a:rPr lang="en-US" sz="1400" dirty="0"/>
              <a:t> This variant revolves around investigating network and system vulnerabilities, provide solutions to reduce the associated risk.</a:t>
            </a:r>
          </a:p>
          <a:p>
            <a:r>
              <a:rPr lang="en-US" sz="1400" b="1" dirty="0"/>
              <a:t>Penetration Testing: </a:t>
            </a:r>
            <a:r>
              <a:rPr lang="en-US" sz="1400" dirty="0"/>
              <a:t>This variant of security testing imitates a hacking attempt to capture vulnerabilities and loopholes, which otherwise could have gained access to the database or the application data.</a:t>
            </a:r>
          </a:p>
          <a:p>
            <a:r>
              <a:rPr lang="en-US" sz="1400" b="1" dirty="0"/>
              <a:t>Security Auditing:</a:t>
            </a:r>
            <a:r>
              <a:rPr lang="en-US" sz="1400" dirty="0"/>
              <a:t> It involves auditing of the application and the associated networks for any security lapses.</a:t>
            </a:r>
          </a:p>
          <a:p>
            <a:r>
              <a:rPr lang="en-US" sz="1400" b="1" dirty="0"/>
              <a:t>Risk Assessment:</a:t>
            </a:r>
            <a:r>
              <a:rPr lang="en-US" sz="1400" dirty="0"/>
              <a:t> This variant does an analysis to assess the level of risk, in an event when a vulnerability or loophole is exploited for malicious intent. Such risk could be categorized in to low, medium and high. Based on the level of risk, proper measures are advised by the testing team to reduce or avert the risk.</a:t>
            </a:r>
          </a:p>
          <a:p>
            <a:r>
              <a:rPr lang="en-US" sz="1400" b="1" dirty="0"/>
              <a:t>Ethical Hacking:</a:t>
            </a:r>
            <a:r>
              <a:rPr lang="en-US" sz="1400" dirty="0"/>
              <a:t> This is performed by an organization on its systems to identify loopholes that could be exploited in its application or network. The intent of this kind of hacking is not to steal or cause damage to the application or network.</a:t>
            </a:r>
          </a:p>
          <a:p>
            <a:r>
              <a:rPr lang="en-US" sz="1400" b="1" dirty="0"/>
              <a:t>Posture Assessment: </a:t>
            </a:r>
            <a:r>
              <a:rPr lang="en-US" sz="1400" dirty="0"/>
              <a:t>This is an umbrella assessment comprises of security scanning, risk assessments, and ethical hacking.</a:t>
            </a:r>
          </a:p>
          <a:p>
            <a:r>
              <a:rPr lang="en-US" sz="1400" b="1" dirty="0"/>
              <a:t>SQL Injection:</a:t>
            </a:r>
            <a:r>
              <a:rPr lang="en-US" sz="1400" dirty="0"/>
              <a:t> SQL Injection could be used to gain access to the server database. The testing is done to ensure that the code is working correctly, which execute queries on the database based on following inputs from user:</a:t>
            </a:r>
          </a:p>
          <a:p>
            <a:r>
              <a:rPr lang="en-US" sz="1400" dirty="0"/>
              <a:t>Brackets</a:t>
            </a:r>
          </a:p>
          <a:p>
            <a:r>
              <a:rPr lang="en-US" sz="1400" dirty="0"/>
              <a:t>Apostrophes</a:t>
            </a:r>
          </a:p>
          <a:p>
            <a:r>
              <a:rPr lang="en-US" sz="1400" dirty="0"/>
              <a:t>Commas</a:t>
            </a:r>
          </a:p>
          <a:p>
            <a:r>
              <a:rPr lang="en-US" sz="1400" dirty="0"/>
              <a:t>Quotation Marks</a:t>
            </a:r>
          </a:p>
          <a:p>
            <a:endParaRPr lang="tr-TR" b="1" dirty="0"/>
          </a:p>
          <a:p>
            <a:endParaRPr lang="tr-TR" dirty="0"/>
          </a:p>
          <a:p>
            <a:pPr marL="342900" indent="-342900">
              <a:buAutoNum type="arabicParenR"/>
            </a:pPr>
            <a:endParaRPr lang="tr-TR" dirty="0"/>
          </a:p>
          <a:p>
            <a:endParaRPr lang="tr-TR" dirty="0"/>
          </a:p>
        </p:txBody>
      </p:sp>
    </p:spTree>
    <p:extLst>
      <p:ext uri="{BB962C8B-B14F-4D97-AF65-F5344CB8AC3E}">
        <p14:creationId xmlns:p14="http://schemas.microsoft.com/office/powerpoint/2010/main" val="2065516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83CA34-C6E2-49BA-ACFF-78ADEC0C28FA}">
  <ds:schemaRefs>
    <ds:schemaRef ds:uri="http://schemas.microsoft.com/office/2006/metadata/properties"/>
    <ds:schemaRef ds:uri="16c05727-aa75-4e4a-9b5f-8a80a1165891"/>
    <ds:schemaRef ds:uri="http://purl.org/dc/elements/1.1/"/>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2978</Words>
  <Application>Microsoft Office PowerPoint</Application>
  <PresentationFormat>Widescreen</PresentationFormat>
  <Paragraphs>334</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 Boardroom</vt:lpstr>
      <vt:lpstr>Yazılım Testi ve Otomasyonu</vt:lpstr>
      <vt:lpstr>Konular</vt:lpstr>
      <vt:lpstr>Karmaşık Alanlarda Test </vt:lpstr>
      <vt:lpstr>Bankacılık Uygulamalarında Test  </vt:lpstr>
      <vt:lpstr>Bankacılık Uygulamalarında Testin Önemi  </vt:lpstr>
      <vt:lpstr>Bankacılık Uygulaması Test İş Akışı</vt:lpstr>
      <vt:lpstr>Bankacılık Uygulaması Test İş Akışı</vt:lpstr>
      <vt:lpstr>Bankacılık Uygulaması Test İş Akışı</vt:lpstr>
      <vt:lpstr>Bankacılık Uygulaması Test İş Akışı</vt:lpstr>
      <vt:lpstr>Bankacılık Uygulaması Test İş Akışı</vt:lpstr>
      <vt:lpstr>Bankacılık Uygulaması İçin Test Örnekleri</vt:lpstr>
      <vt:lpstr>Bankacılık Uygulaması İçin Test Örnekleri</vt:lpstr>
      <vt:lpstr>Sağlık Sistemi Uygulamaları</vt:lpstr>
      <vt:lpstr>Sağlık Sistemi İş Süreci</vt:lpstr>
      <vt:lpstr>Tedarikçi sistemi testi </vt:lpstr>
      <vt:lpstr>Broker Sistemi Testi</vt:lpstr>
      <vt:lpstr>Üye (Hasta) Sistemi Testi</vt:lpstr>
      <vt:lpstr>Hasar Sistemi Testi</vt:lpstr>
      <vt:lpstr>Finans Sistemi Testi</vt:lpstr>
      <vt:lpstr>Mevzuata Uygunluk Testi</vt:lpstr>
      <vt:lpstr>Sağlık Hizmetlerinde Uygulanması Gereken Diğer Testler</vt:lpstr>
      <vt:lpstr>Çevik Yazılım </vt:lpstr>
      <vt:lpstr>Uç Programlama (Extreme Programming)</vt:lpstr>
      <vt:lpstr>Scrum</vt:lpstr>
      <vt:lpstr>Kanban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2021-11-28T19:17:23Z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f26bbf38-1b5e-4770-b037-be2658fd6789</vt:lpwstr>
  </property>
  <property fmtid="{D5CDD505-2E9C-101B-9397-08002B2CF9AE}" pid="4" name="TURKCELLCLASSIFICATION">
    <vt:lpwstr>TURKCELL DAHİLİ</vt:lpwstr>
  </property>
</Properties>
</file>