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9" r:id="rId6"/>
    <p:sldId id="298" r:id="rId7"/>
    <p:sldId id="315" r:id="rId8"/>
    <p:sldId id="316" r:id="rId9"/>
    <p:sldId id="317" r:id="rId10"/>
    <p:sldId id="320" r:id="rId11"/>
    <p:sldId id="321" r:id="rId12"/>
    <p:sldId id="322" r:id="rId13"/>
    <p:sldId id="323" r:id="rId14"/>
    <p:sldId id="324" r:id="rId15"/>
    <p:sldId id="31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45" autoAdjust="0"/>
  </p:normalViewPr>
  <p:slideViewPr>
    <p:cSldViewPr snapToGrid="0">
      <p:cViewPr varScale="1">
        <p:scale>
          <a:sx n="82" d="100"/>
          <a:sy n="82" d="100"/>
        </p:scale>
        <p:origin x="6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@Mock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private List&lt;String&gt;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@Spy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private List&lt;String&gt;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spyList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47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of the mocking frameworks in Java, including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cannot mock static methods or final classes. If we come across a situation where we need to test these components, we won’t be able to unless we re-factor the code and make them testable. For example: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Making private methods packaged or protected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Avoiding static methods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re-factoring at the cost of good design may not always be the right solution.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4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fontAlgn="base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Source Sans Pro"/>
              </a:rPr>
              <a:t>We defined a generic String message which we will be using as a parameter and expectation.</a:t>
            </a:r>
          </a:p>
          <a:p>
            <a:pPr algn="just" fontAlgn="base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Source Sans Pro"/>
              </a:rPr>
              <a:t>We mock an instance of the system under test, </a:t>
            </a:r>
            <a:r>
              <a:rPr lang="en-US" i="1" dirty="0" err="1">
                <a:solidFill>
                  <a:srgbClr val="000000"/>
                </a:solidFill>
                <a:latin typeface="inherit"/>
              </a:rPr>
              <a:t>ClassWithFinalMethods</a:t>
            </a:r>
            <a:r>
              <a:rPr lang="en-US" dirty="0">
                <a:solidFill>
                  <a:srgbClr val="000000"/>
                </a:solidFill>
                <a:latin typeface="Source Sans Pro"/>
              </a:rPr>
              <a:t>.</a:t>
            </a:r>
          </a:p>
          <a:p>
            <a:pPr algn="just" fontAlgn="base">
              <a:buFont typeface="+mj-lt"/>
              <a:buAutoNum type="arabicPeriod"/>
            </a:pPr>
            <a:r>
              <a:rPr lang="en-US" i="1" dirty="0" err="1">
                <a:solidFill>
                  <a:srgbClr val="000000"/>
                </a:solidFill>
                <a:latin typeface="inherit"/>
              </a:rPr>
              <a:t>whenNew</a:t>
            </a:r>
            <a:r>
              <a:rPr lang="en-US" i="1" dirty="0">
                <a:solidFill>
                  <a:srgbClr val="000000"/>
                </a:solidFill>
                <a:latin typeface="inherit"/>
              </a:rPr>
              <a:t>()</a:t>
            </a:r>
            <a:r>
              <a:rPr lang="en-US" dirty="0">
                <a:solidFill>
                  <a:srgbClr val="000000"/>
                </a:solidFill>
                <a:latin typeface="Source Sans Pro"/>
              </a:rPr>
              <a:t> method makes sure that whenever </a:t>
            </a:r>
            <a:r>
              <a:rPr lang="en-US" b="1" dirty="0">
                <a:solidFill>
                  <a:srgbClr val="000000"/>
                </a:solidFill>
                <a:latin typeface="inherit"/>
              </a:rPr>
              <a:t>an instance of this class is made using the new keyword by invoking a no argument constructor</a:t>
            </a:r>
            <a:r>
              <a:rPr lang="en-US" dirty="0">
                <a:solidFill>
                  <a:srgbClr val="000000"/>
                </a:solidFill>
                <a:latin typeface="Source Sans Pro"/>
              </a:rPr>
              <a:t>, this mock instance is returned instead of the real object.</a:t>
            </a:r>
          </a:p>
          <a:p>
            <a:pPr algn="just" fontAlgn="base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Source Sans Pro"/>
              </a:rPr>
              <a:t>We invoke the no argument constructor to make an instance of the system under test.</a:t>
            </a:r>
          </a:p>
          <a:p>
            <a:pPr algn="just" fontAlgn="base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Source Sans Pro"/>
              </a:rPr>
              <a:t>We verify that the no argument constructor was actually involved during the last step.</a:t>
            </a:r>
          </a:p>
          <a:p>
            <a:pPr algn="just" fontAlgn="base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Source Sans Pro"/>
              </a:rPr>
              <a:t>We set an expected String when the final method is called, using the String we defined in Step 1.</a:t>
            </a:r>
          </a:p>
          <a:p>
            <a:pPr algn="just" fontAlgn="base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Source Sans Pro"/>
              </a:rPr>
              <a:t>The final method </a:t>
            </a:r>
            <a:r>
              <a:rPr lang="en-US" i="1" dirty="0" err="1">
                <a:solidFill>
                  <a:srgbClr val="000000"/>
                </a:solidFill>
                <a:latin typeface="inherit"/>
              </a:rPr>
              <a:t>printMessage</a:t>
            </a:r>
            <a:r>
              <a:rPr lang="en-US" i="1" dirty="0">
                <a:solidFill>
                  <a:srgbClr val="000000"/>
                </a:solidFill>
                <a:latin typeface="inherit"/>
              </a:rPr>
              <a:t>(…)</a:t>
            </a:r>
            <a:r>
              <a:rPr lang="en-US" dirty="0">
                <a:solidFill>
                  <a:srgbClr val="000000"/>
                </a:solidFill>
                <a:latin typeface="Source Sans Pro"/>
              </a:rPr>
              <a:t> is invoked.</a:t>
            </a:r>
          </a:p>
          <a:p>
            <a:pPr algn="just" fontAlgn="base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Source Sans Pro"/>
              </a:rPr>
              <a:t>We verify that the final method was actually called.</a:t>
            </a:r>
          </a:p>
          <a:p>
            <a:pPr algn="just" fontAlgn="base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Source Sans Pro"/>
              </a:rPr>
              <a:t>Finally, we assert our expectations to the actual String returned to us.</a:t>
            </a:r>
            <a:endParaRPr lang="en-US" b="0" i="0" dirty="0">
              <a:solidFill>
                <a:srgbClr val="000000"/>
              </a:solidFill>
              <a:effectLst/>
              <a:latin typeface="Source Sans Pro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37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defined a generic String message which we will be using as a parameter.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 generic String message, to be used as an expectation.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ClassWithStaticMethod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static method test.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Preparing expectations when the static method will be invoked.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Invoking the static method.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Verifying the expected and actual result.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30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start by creating a mock using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Powermockito.spy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(…)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we make use of Reflection API by providing method name as a String parameter to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when(…)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Finally, we invoke the public method which in turn invoked the private method and we verify our results using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assertEquals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(…)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289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10/25/2021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10/25/2021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10/25/2021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10/25/2021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10/25/2021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10/25/2021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10/25/2021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10/25/2021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10/25/2021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10/25/2021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10/25/2021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10/25/2021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10/25/2021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10/25/2021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10/25/2021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10/25/2021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10/25/2021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asymock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code.google.com/p/mockit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Yazılım Testi ve Otomasyonu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Handan yarıcı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FF96B15-8338-45D5-A943-561235072D66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Metin kutusu 4">
            <a:extLst>
              <a:ext uri="{FF2B5EF4-FFF2-40B4-BE49-F238E27FC236}">
                <a16:creationId xmlns:a16="http://schemas.microsoft.com/office/drawing/2014/main" id="{7D18442F-03DB-48A8-A1D6-4BD419280380}"/>
              </a:ext>
            </a:extLst>
          </p:cNvPr>
          <p:cNvSpPr txBox="1"/>
          <p:nvPr/>
        </p:nvSpPr>
        <p:spPr>
          <a:xfrm>
            <a:off x="8312473" y="4923354"/>
            <a:ext cx="3389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handanyarici@gmail.com</a:t>
            </a:r>
          </a:p>
        </p:txBody>
      </p:sp>
      <p:pic>
        <p:nvPicPr>
          <p:cNvPr id="7" name="Picture 8" descr="Görsel sonucu">
            <a:extLst>
              <a:ext uri="{FF2B5EF4-FFF2-40B4-BE49-F238E27FC236}">
                <a16:creationId xmlns:a16="http://schemas.microsoft.com/office/drawing/2014/main" id="{97302985-C5D0-448B-ABE6-5F95F776A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44542" y="5011634"/>
            <a:ext cx="218911" cy="16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İlgili resim">
            <a:extLst>
              <a:ext uri="{FF2B5EF4-FFF2-40B4-BE49-F238E27FC236}">
                <a16:creationId xmlns:a16="http://schemas.microsoft.com/office/drawing/2014/main" id="{A6DD29CC-332F-4E5D-B201-18EFCAB6B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84" y="5302900"/>
            <a:ext cx="253825" cy="32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etin kutusu 3">
            <a:extLst>
              <a:ext uri="{FF2B5EF4-FFF2-40B4-BE49-F238E27FC236}">
                <a16:creationId xmlns:a16="http://schemas.microsoft.com/office/drawing/2014/main" id="{DAC5B2A2-6239-470C-B0AE-28F7E44D0BE7}"/>
              </a:ext>
            </a:extLst>
          </p:cNvPr>
          <p:cNvSpPr txBox="1"/>
          <p:nvPr/>
        </p:nvSpPr>
        <p:spPr>
          <a:xfrm>
            <a:off x="8312473" y="5320434"/>
            <a:ext cx="3235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linkedin.com/in/handanyarici</a:t>
            </a:r>
          </a:p>
        </p:txBody>
      </p:sp>
      <p:pic>
        <p:nvPicPr>
          <p:cNvPr id="10" name="Picture 4" descr="github ile ilgili görsel sonucu">
            <a:extLst>
              <a:ext uri="{FF2B5EF4-FFF2-40B4-BE49-F238E27FC236}">
                <a16:creationId xmlns:a16="http://schemas.microsoft.com/office/drawing/2014/main" id="{668E71A2-CD73-46F4-A6F2-AD4207346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734" y="5618921"/>
            <a:ext cx="1016526" cy="50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etin kutusu 4">
            <a:extLst>
              <a:ext uri="{FF2B5EF4-FFF2-40B4-BE49-F238E27FC236}">
                <a16:creationId xmlns:a16="http://schemas.microsoft.com/office/drawing/2014/main" id="{A5DF2B4E-4BC0-4948-9966-232899755A30}"/>
              </a:ext>
            </a:extLst>
          </p:cNvPr>
          <p:cNvSpPr txBox="1"/>
          <p:nvPr/>
        </p:nvSpPr>
        <p:spPr>
          <a:xfrm>
            <a:off x="8282690" y="5726010"/>
            <a:ext cx="3182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github.com/handanyarici</a:t>
            </a: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APACHE MAVEN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2784602"/>
            <a:ext cx="10581139" cy="3477682"/>
          </a:xfrm>
        </p:spPr>
        <p:txBody>
          <a:bodyPr>
            <a:normAutofit fontScale="32500" lnSpcReduction="20000"/>
          </a:bodyPr>
          <a:lstStyle/>
          <a:p>
            <a:r>
              <a:rPr lang="en-US" b="1" dirty="0"/>
              <a:t>Maven</a:t>
            </a:r>
            <a:r>
              <a:rPr lang="en-US" dirty="0"/>
              <a:t>,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geliştirirken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standart</a:t>
            </a:r>
            <a:r>
              <a:rPr lang="en-US" dirty="0"/>
              <a:t> </a:t>
            </a:r>
            <a:r>
              <a:rPr lang="en-US" dirty="0" err="1"/>
              <a:t>oluşturmamızı</a:t>
            </a:r>
            <a:r>
              <a:rPr lang="en-US" dirty="0"/>
              <a:t>,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sürecini</a:t>
            </a:r>
            <a:r>
              <a:rPr lang="en-US" dirty="0"/>
              <a:t> </a:t>
            </a:r>
            <a:r>
              <a:rPr lang="en-US" dirty="0" err="1"/>
              <a:t>basitleştirmemizi</a:t>
            </a:r>
            <a:r>
              <a:rPr lang="en-US" dirty="0"/>
              <a:t>, </a:t>
            </a:r>
            <a:r>
              <a:rPr lang="en-US" dirty="0" err="1"/>
              <a:t>dokümantasyonumuzu</a:t>
            </a:r>
            <a:r>
              <a:rPr lang="en-US" dirty="0"/>
              <a:t> </a:t>
            </a:r>
            <a:r>
              <a:rPr lang="en-US" dirty="0" err="1"/>
              <a:t>etkili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oluşturmamızı</a:t>
            </a:r>
            <a:r>
              <a:rPr lang="en-US" dirty="0"/>
              <a:t>, </a:t>
            </a:r>
            <a:r>
              <a:rPr lang="en-US" dirty="0" err="1"/>
              <a:t>projemizdeki</a:t>
            </a:r>
            <a:r>
              <a:rPr lang="en-US" dirty="0"/>
              <a:t> </a:t>
            </a:r>
            <a:r>
              <a:rPr lang="en-US" dirty="0" err="1"/>
              <a:t>kütüphane</a:t>
            </a:r>
            <a:r>
              <a:rPr lang="en-US" dirty="0"/>
              <a:t> </a:t>
            </a:r>
            <a:r>
              <a:rPr lang="en-US" dirty="0" err="1"/>
              <a:t>bağımlılığını</a:t>
            </a:r>
            <a:r>
              <a:rPr lang="en-US" dirty="0"/>
              <a:t> ve IDE </a:t>
            </a:r>
            <a:r>
              <a:rPr lang="en-US" dirty="0" err="1"/>
              <a:t>bağımlılığını</a:t>
            </a:r>
            <a:r>
              <a:rPr lang="en-US" dirty="0"/>
              <a:t> </a:t>
            </a:r>
            <a:r>
              <a:rPr lang="en-US" dirty="0" err="1"/>
              <a:t>ortadan</a:t>
            </a:r>
            <a:r>
              <a:rPr lang="en-US" dirty="0"/>
              <a:t> </a:t>
            </a:r>
            <a:r>
              <a:rPr lang="en-US" dirty="0" err="1"/>
              <a:t>kaldırmamızı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araçtır</a:t>
            </a:r>
            <a:r>
              <a:rPr lang="en-US" dirty="0"/>
              <a:t>.</a:t>
            </a:r>
            <a:endParaRPr lang="tr-TR" dirty="0"/>
          </a:p>
          <a:p>
            <a:endParaRPr lang="tr-TR" dirty="0"/>
          </a:p>
          <a:p>
            <a:r>
              <a:rPr lang="en-US" b="1" dirty="0" err="1"/>
              <a:t>Proje</a:t>
            </a:r>
            <a:r>
              <a:rPr lang="en-US" b="1" dirty="0"/>
              <a:t> </a:t>
            </a:r>
            <a:r>
              <a:rPr lang="en-US" b="1" dirty="0" err="1"/>
              <a:t>Nesnesi</a:t>
            </a:r>
            <a:r>
              <a:rPr lang="en-US" b="1" dirty="0"/>
              <a:t> </a:t>
            </a:r>
            <a:r>
              <a:rPr lang="en-US" b="1" dirty="0" err="1"/>
              <a:t>Modeli</a:t>
            </a:r>
            <a:r>
              <a:rPr lang="en-US" b="1" dirty="0"/>
              <a:t> (Project Object Model) </a:t>
            </a:r>
            <a:r>
              <a:rPr lang="en-US" b="1" dirty="0" err="1"/>
              <a:t>veya</a:t>
            </a:r>
            <a:r>
              <a:rPr lang="en-US" b="1" dirty="0"/>
              <a:t> POM</a:t>
            </a:r>
            <a:r>
              <a:rPr lang="en-US" dirty="0"/>
              <a:t>, </a:t>
            </a:r>
            <a:r>
              <a:rPr lang="en-US" dirty="0" err="1"/>
              <a:t>Maven’deki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birimidir</a:t>
            </a:r>
            <a:r>
              <a:rPr lang="en-US" dirty="0"/>
              <a:t>.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kurmak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Maven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ve </a:t>
            </a:r>
            <a:r>
              <a:rPr lang="en-US" dirty="0" err="1"/>
              <a:t>yapılandırma</a:t>
            </a:r>
            <a:r>
              <a:rPr lang="en-US" dirty="0"/>
              <a:t> </a:t>
            </a:r>
            <a:r>
              <a:rPr lang="en-US" dirty="0" err="1"/>
              <a:t>detayları</a:t>
            </a:r>
            <a:r>
              <a:rPr lang="en-US" dirty="0"/>
              <a:t>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XML </a:t>
            </a:r>
            <a:r>
              <a:rPr lang="en-US" dirty="0" err="1"/>
              <a:t>dosyasıdır</a:t>
            </a:r>
            <a:r>
              <a:rPr lang="en-US" dirty="0"/>
              <a:t>.</a:t>
            </a:r>
            <a:endParaRPr lang="tr-TR" dirty="0"/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38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8228" y="827364"/>
            <a:ext cx="2795255" cy="706964"/>
          </a:xfrm>
        </p:spPr>
        <p:txBody>
          <a:bodyPr/>
          <a:lstStyle/>
          <a:p>
            <a:r>
              <a:rPr lang="tr-TR" dirty="0"/>
              <a:t>POM.xml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11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255" y="1914525"/>
            <a:ext cx="73152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66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LAB Çalışması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633984" y="2684979"/>
            <a:ext cx="107533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- </a:t>
            </a:r>
            <a:r>
              <a:rPr lang="tr-TR" dirty="0" err="1"/>
              <a:t>Github</a:t>
            </a:r>
            <a:r>
              <a:rPr lang="tr-TR" dirty="0"/>
              <a:t> </a:t>
            </a:r>
            <a:r>
              <a:rPr lang="tr-TR" dirty="0" err="1"/>
              <a:t>repository’de</a:t>
            </a:r>
            <a:r>
              <a:rPr lang="tr-TR" dirty="0"/>
              <a:t> </a:t>
            </a:r>
            <a:r>
              <a:rPr lang="tr-TR" dirty="0" err="1"/>
              <a:t>Lab</a:t>
            </a:r>
            <a:r>
              <a:rPr lang="tr-TR" dirty="0"/>
              <a:t> altındaki </a:t>
            </a:r>
            <a:r>
              <a:rPr lang="tr-TR" dirty="0" err="1"/>
              <a:t>Employee</a:t>
            </a:r>
            <a:r>
              <a:rPr lang="tr-TR" dirty="0"/>
              <a:t> projesinde, </a:t>
            </a:r>
          </a:p>
          <a:p>
            <a:endParaRPr lang="en-US" dirty="0"/>
          </a:p>
          <a:p>
            <a:r>
              <a:rPr lang="tr-TR" dirty="0"/>
              <a:t> 1- </a:t>
            </a:r>
            <a:r>
              <a:rPr lang="tr-TR" dirty="0" err="1"/>
              <a:t>EmployeeController</a:t>
            </a:r>
            <a:r>
              <a:rPr lang="tr-TR" dirty="0"/>
              <a:t>.</a:t>
            </a:r>
            <a:r>
              <a:rPr lang="en-US" dirty="0"/>
              <a:t> </a:t>
            </a:r>
            <a:r>
              <a:rPr lang="en-US" dirty="0" err="1"/>
              <a:t>getProjectedEmployeeCount</a:t>
            </a:r>
            <a:r>
              <a:rPr lang="tr-TR" dirty="0"/>
              <a:t>() </a:t>
            </a:r>
            <a:r>
              <a:rPr lang="tr-TR" dirty="0" err="1"/>
              <a:t>methodu</a:t>
            </a:r>
            <a:r>
              <a:rPr lang="tr-TR" dirty="0"/>
              <a:t> için </a:t>
            </a:r>
            <a:r>
              <a:rPr lang="tr-TR" dirty="0" err="1"/>
              <a:t>Powermock</a:t>
            </a:r>
            <a:r>
              <a:rPr lang="tr-TR" dirty="0"/>
              <a:t> kullanmadan </a:t>
            </a:r>
            <a:r>
              <a:rPr lang="tr-TR" dirty="0" err="1"/>
              <a:t>unit</a:t>
            </a:r>
            <a:r>
              <a:rPr lang="tr-TR" dirty="0"/>
              <a:t> test metodu,</a:t>
            </a:r>
          </a:p>
          <a:p>
            <a:endParaRPr lang="tr-TR" dirty="0"/>
          </a:p>
          <a:p>
            <a:r>
              <a:rPr lang="tr-TR" dirty="0"/>
              <a:t>2- </a:t>
            </a:r>
            <a:r>
              <a:rPr lang="tr-TR" dirty="0" err="1"/>
              <a:t>PowerMock</a:t>
            </a:r>
            <a:r>
              <a:rPr lang="tr-TR" dirty="0"/>
              <a:t> kullanarak </a:t>
            </a:r>
            <a:r>
              <a:rPr lang="tr-TR" dirty="0" err="1"/>
              <a:t>unit</a:t>
            </a:r>
            <a:r>
              <a:rPr lang="tr-TR" dirty="0"/>
              <a:t> test </a:t>
            </a:r>
            <a:r>
              <a:rPr lang="tr-TR" dirty="0" err="1"/>
              <a:t>methodu</a:t>
            </a:r>
            <a:r>
              <a:rPr lang="tr-TR" dirty="0"/>
              <a:t>,</a:t>
            </a:r>
          </a:p>
          <a:p>
            <a:endParaRPr lang="tr-TR" dirty="0"/>
          </a:p>
          <a:p>
            <a:r>
              <a:rPr lang="tr-TR" dirty="0"/>
              <a:t>3- </a:t>
            </a:r>
            <a:r>
              <a:rPr lang="tr-TR" dirty="0" err="1"/>
              <a:t>saveEmployee</a:t>
            </a:r>
            <a:r>
              <a:rPr lang="tr-TR" dirty="0"/>
              <a:t> metodunu çağırdığını </a:t>
            </a:r>
            <a:r>
              <a:rPr lang="tr-TR" dirty="0" err="1"/>
              <a:t>verify</a:t>
            </a:r>
            <a:r>
              <a:rPr lang="tr-TR" dirty="0"/>
              <a:t> eden test metodu</a:t>
            </a:r>
          </a:p>
          <a:p>
            <a:endParaRPr lang="tr-TR" dirty="0"/>
          </a:p>
          <a:p>
            <a:r>
              <a:rPr lang="tr-TR" dirty="0" err="1"/>
              <a:t>implement</a:t>
            </a:r>
            <a:r>
              <a:rPr lang="tr-TR" dirty="0"/>
              <a:t> ediniz.</a:t>
            </a:r>
          </a:p>
          <a:p>
            <a:endParaRPr lang="tr-TR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23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Konular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3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870575" y="39297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Test nedir?  Kalite nedir?</a:t>
            </a:r>
            <a:endParaRPr lang="en-US" dirty="0"/>
          </a:p>
        </p:txBody>
      </p:sp>
      <p:sp>
        <p:nvSpPr>
          <p:cNvPr id="4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84250" y="819759"/>
            <a:ext cx="3852000" cy="337053"/>
          </a:xfrm>
        </p:spPr>
        <p:txBody>
          <a:bodyPr>
            <a:noAutofit/>
          </a:bodyPr>
          <a:lstStyle/>
          <a:p>
            <a:r>
              <a:rPr lang="tr-TR" sz="1600" dirty="0"/>
              <a:t>Yazılım Test metodolojileri</a:t>
            </a:r>
            <a:endParaRPr lang="en-US" sz="1600" dirty="0"/>
          </a:p>
        </p:txBody>
      </p:sp>
      <p:sp>
        <p:nvSpPr>
          <p:cNvPr id="4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124641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/>
              <a:t>Unit</a:t>
            </a:r>
            <a:r>
              <a:rPr lang="tr-TR" dirty="0"/>
              <a:t> (Birim) Test - </a:t>
            </a:r>
            <a:r>
              <a:rPr lang="tr-TR" dirty="0" err="1"/>
              <a:t>JUnit</a:t>
            </a:r>
            <a:endParaRPr lang="en-US" dirty="0"/>
          </a:p>
        </p:txBody>
      </p:sp>
      <p:sp>
        <p:nvSpPr>
          <p:cNvPr id="5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167313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>
                <a:solidFill>
                  <a:srgbClr val="FF0000"/>
                </a:solidFill>
              </a:rPr>
              <a:t>TDD - </a:t>
            </a:r>
            <a:r>
              <a:rPr lang="tr-TR" dirty="0" err="1">
                <a:solidFill>
                  <a:srgbClr val="FF0000"/>
                </a:solidFill>
              </a:rPr>
              <a:t>Mocking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2079886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Test </a:t>
            </a:r>
            <a:r>
              <a:rPr lang="tr-TR" dirty="0" err="1"/>
              <a:t>case</a:t>
            </a:r>
            <a:r>
              <a:rPr lang="tr-TR" dirty="0"/>
              <a:t> dizayn teknikleri</a:t>
            </a:r>
            <a:endParaRPr lang="en-US" dirty="0"/>
          </a:p>
        </p:txBody>
      </p:sp>
      <p:sp>
        <p:nvSpPr>
          <p:cNvPr id="52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247342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Test strateji</a:t>
            </a:r>
            <a:endParaRPr lang="en-US" dirty="0"/>
          </a:p>
        </p:txBody>
      </p:sp>
      <p:sp>
        <p:nvSpPr>
          <p:cNvPr id="53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2901779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Çevik Yazılım – Farklı Alanlarda Test</a:t>
            </a:r>
            <a:endParaRPr lang="en-US" dirty="0"/>
          </a:p>
        </p:txBody>
      </p:sp>
      <p:sp>
        <p:nvSpPr>
          <p:cNvPr id="54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84250" y="3310238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API Testleri</a:t>
            </a:r>
            <a:endParaRPr lang="en-US" dirty="0"/>
          </a:p>
        </p:txBody>
      </p:sp>
      <p:sp>
        <p:nvSpPr>
          <p:cNvPr id="5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3738593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Performans Testleri</a:t>
            </a:r>
            <a:endParaRPr lang="en-US" dirty="0"/>
          </a:p>
        </p:txBody>
      </p:sp>
      <p:sp>
        <p:nvSpPr>
          <p:cNvPr id="5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4191886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UI/UX Testleri</a:t>
            </a:r>
            <a:endParaRPr lang="en-US" dirty="0"/>
          </a:p>
        </p:txBody>
      </p:sp>
      <p:sp>
        <p:nvSpPr>
          <p:cNvPr id="57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464354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Test Otomasyona Giriş </a:t>
            </a:r>
            <a:r>
              <a:rPr lang="tr-TR" dirty="0" err="1"/>
              <a:t>Selenium</a:t>
            </a:r>
            <a:r>
              <a:rPr lang="tr-TR" dirty="0"/>
              <a:t> IDE</a:t>
            </a:r>
            <a:endParaRPr lang="en-US" dirty="0"/>
          </a:p>
        </p:txBody>
      </p:sp>
      <p:sp>
        <p:nvSpPr>
          <p:cNvPr id="5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507353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/>
              <a:t>Selenium</a:t>
            </a:r>
            <a:r>
              <a:rPr lang="tr-TR" dirty="0"/>
              <a:t> Web Driver</a:t>
            </a:r>
            <a:endParaRPr lang="en-US" dirty="0"/>
          </a:p>
        </p:txBody>
      </p:sp>
      <p:sp>
        <p:nvSpPr>
          <p:cNvPr id="5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97026" y="5525192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Mobil Test Otomasyonu</a:t>
            </a:r>
            <a:endParaRPr lang="en-US" dirty="0"/>
          </a:p>
        </p:txBody>
      </p:sp>
      <p:sp>
        <p:nvSpPr>
          <p:cNvPr id="6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5988433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/>
              <a:t>Appium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2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799" y="1063416"/>
            <a:ext cx="8761413" cy="706964"/>
          </a:xfrm>
        </p:spPr>
        <p:txBody>
          <a:bodyPr/>
          <a:lstStyle/>
          <a:p>
            <a:r>
              <a:rPr lang="tr-TR" dirty="0" err="1"/>
              <a:t>Mocking</a:t>
            </a:r>
            <a:r>
              <a:rPr lang="tr-TR" dirty="0"/>
              <a:t> nedir?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9736" y="2538067"/>
            <a:ext cx="5784014" cy="406651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tr-TR" sz="1600" dirty="0" err="1"/>
              <a:t>Mock</a:t>
            </a:r>
            <a:r>
              <a:rPr lang="tr-TR" sz="1600" dirty="0"/>
              <a:t> kavramı istediğimiz bir objenin </a:t>
            </a:r>
            <a:r>
              <a:rPr lang="tr-TR" sz="1600" b="1" dirty="0"/>
              <a:t>yerine geçebilen </a:t>
            </a:r>
            <a:r>
              <a:rPr lang="tr-TR" sz="1600" b="1" dirty="0" err="1"/>
              <a:t>fake</a:t>
            </a:r>
            <a:r>
              <a:rPr lang="tr-TR" sz="1600" b="1" dirty="0"/>
              <a:t> objelerdir</a:t>
            </a:r>
            <a:r>
              <a:rPr lang="tr-TR" sz="1600" dirty="0"/>
              <a:t>. Bu objelerin istediğimiz gibi davranmalarını sağlayabiliriz.</a:t>
            </a:r>
          </a:p>
          <a:p>
            <a:pPr algn="l"/>
            <a:endParaRPr lang="tr-TR" sz="1600" dirty="0"/>
          </a:p>
          <a:p>
            <a:pPr algn="l"/>
            <a:endParaRPr lang="tr-TR" sz="1600" dirty="0"/>
          </a:p>
          <a:p>
            <a:pPr algn="l"/>
            <a:endParaRPr lang="tr-TR" sz="1600" dirty="0"/>
          </a:p>
          <a:p>
            <a:pPr algn="l"/>
            <a:endParaRPr lang="tr-TR" sz="1600" dirty="0"/>
          </a:p>
          <a:p>
            <a:pPr algn="l"/>
            <a:r>
              <a:rPr lang="tr-TR" sz="1600" b="1" dirty="0"/>
              <a:t>Bize ne fayda sağlar?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tr-TR" sz="1600" dirty="0" err="1"/>
              <a:t>Unit</a:t>
            </a:r>
            <a:r>
              <a:rPr lang="tr-TR" sz="1600" dirty="0"/>
              <a:t> test bir birimi test ettiği için, oradaki akışı test ederken bu akışa bağlı olan </a:t>
            </a:r>
            <a:r>
              <a:rPr lang="tr-TR" sz="1600" b="1" dirty="0" err="1"/>
              <a:t>dependency</a:t>
            </a:r>
            <a:r>
              <a:rPr lang="tr-TR" sz="1600" dirty="0" err="1"/>
              <a:t>‘lerin</a:t>
            </a:r>
            <a:r>
              <a:rPr lang="tr-TR" sz="1600" dirty="0"/>
              <a:t> test akışını bozmamasını sağlar.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tr-TR" sz="1600" dirty="0" err="1"/>
              <a:t>Unit</a:t>
            </a:r>
            <a:r>
              <a:rPr lang="tr-TR" sz="1600" dirty="0"/>
              <a:t> test işlemini yaparken, </a:t>
            </a:r>
            <a:r>
              <a:rPr lang="tr-TR" sz="1600" dirty="0" err="1"/>
              <a:t>test’i</a:t>
            </a:r>
            <a:r>
              <a:rPr lang="tr-TR" sz="1600" dirty="0"/>
              <a:t> istediğimiz senaryoda </a:t>
            </a:r>
            <a:r>
              <a:rPr lang="tr-TR" sz="1600" b="1" dirty="0"/>
              <a:t>yönlendirebilmemizi</a:t>
            </a:r>
            <a:r>
              <a:rPr lang="tr-TR" sz="1600" dirty="0"/>
              <a:t> sağlar.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tr-TR" sz="1600" dirty="0" err="1"/>
              <a:t>Complex</a:t>
            </a:r>
            <a:r>
              <a:rPr lang="tr-TR" sz="1600" dirty="0"/>
              <a:t> objelerin </a:t>
            </a:r>
            <a:r>
              <a:rPr lang="tr-TR" sz="1600" b="1" dirty="0"/>
              <a:t>yavaşlıklarından</a:t>
            </a:r>
            <a:r>
              <a:rPr lang="tr-TR" sz="1600" dirty="0"/>
              <a:t> kurtulabilmemizi sağlar.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0F372E-502A-4F43-9A61-565F3F7E1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749" y="2894906"/>
            <a:ext cx="5774287" cy="382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6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799" y="1063416"/>
            <a:ext cx="8761413" cy="706964"/>
          </a:xfrm>
        </p:spPr>
        <p:txBody>
          <a:bodyPr/>
          <a:lstStyle/>
          <a:p>
            <a:r>
              <a:rPr lang="tr-TR" dirty="0" err="1"/>
              <a:t>Mock</a:t>
            </a:r>
            <a:r>
              <a:rPr lang="tr-TR" dirty="0"/>
              <a:t> Kütüphaneleri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6282" y="2538067"/>
            <a:ext cx="10952277" cy="3709680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dirty="0" err="1"/>
              <a:t>Mocklama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genelde</a:t>
            </a:r>
            <a:r>
              <a:rPr lang="en-US" dirty="0"/>
              <a:t> </a:t>
            </a:r>
            <a:r>
              <a:rPr lang="en-US" dirty="0" err="1"/>
              <a:t>kütüphaneler</a:t>
            </a:r>
            <a:r>
              <a:rPr lang="en-US" dirty="0"/>
              <a:t> </a:t>
            </a:r>
            <a:r>
              <a:rPr lang="en-US" dirty="0" err="1"/>
              <a:t>yardımıyla</a:t>
            </a:r>
            <a:r>
              <a:rPr lang="en-US" dirty="0"/>
              <a:t>, test </a:t>
            </a:r>
            <a:r>
              <a:rPr lang="en-US" dirty="0" err="1"/>
              <a:t>metodlarının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tr-TR" dirty="0"/>
              <a:t> </a:t>
            </a:r>
            <a:r>
              <a:rPr lang="en-US" dirty="0" err="1"/>
              <a:t>satır</a:t>
            </a:r>
            <a:r>
              <a:rPr lang="en-US" dirty="0"/>
              <a:t> </a:t>
            </a:r>
            <a:r>
              <a:rPr lang="en-US" dirty="0" err="1"/>
              <a:t>arası</a:t>
            </a:r>
            <a:r>
              <a:rPr lang="en-US" dirty="0"/>
              <a:t> </a:t>
            </a:r>
            <a:r>
              <a:rPr lang="en-US" dirty="0" err="1"/>
              <a:t>kodlar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çoğu</a:t>
            </a:r>
            <a:r>
              <a:rPr lang="en-US" dirty="0"/>
              <a:t> zaman </a:t>
            </a:r>
            <a:r>
              <a:rPr lang="en-US" dirty="0" err="1"/>
              <a:t>mocklanan</a:t>
            </a:r>
            <a:r>
              <a:rPr lang="en-US" dirty="0"/>
              <a:t> </a:t>
            </a:r>
            <a:r>
              <a:rPr lang="en-US" dirty="0" err="1"/>
              <a:t>tipden</a:t>
            </a:r>
            <a:r>
              <a:rPr lang="en-US" dirty="0"/>
              <a:t> </a:t>
            </a:r>
            <a:r>
              <a:rPr lang="en-US" dirty="0" err="1"/>
              <a:t>devralan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tip </a:t>
            </a:r>
            <a:r>
              <a:rPr lang="en-US" dirty="0" err="1"/>
              <a:t>yazılmaz</a:t>
            </a:r>
            <a:r>
              <a:rPr lang="en-US" dirty="0"/>
              <a:t>. </a:t>
            </a:r>
            <a:endParaRPr lang="tr-TR" dirty="0"/>
          </a:p>
          <a:p>
            <a:pPr algn="l"/>
            <a:r>
              <a:rPr lang="en-US" dirty="0"/>
              <a:t>Mock </a:t>
            </a:r>
            <a:r>
              <a:rPr lang="en-US" dirty="0" err="1"/>
              <a:t>kütüphaneleri</a:t>
            </a:r>
            <a:r>
              <a:rPr lang="en-US" dirty="0"/>
              <a:t> </a:t>
            </a:r>
            <a:r>
              <a:rPr lang="en-US" dirty="0" err="1"/>
              <a:t>genelde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işi</a:t>
            </a:r>
            <a:r>
              <a:rPr lang="en-US" dirty="0"/>
              <a:t>, </a:t>
            </a:r>
            <a:r>
              <a:rPr lang="en-US" dirty="0" err="1"/>
              <a:t>dilin</a:t>
            </a:r>
            <a:r>
              <a:rPr lang="en-US" dirty="0"/>
              <a:t> reflection </a:t>
            </a:r>
            <a:r>
              <a:rPr lang="en-US" dirty="0" err="1"/>
              <a:t>kütüphanesinden</a:t>
            </a:r>
            <a:r>
              <a:rPr lang="en-US" dirty="0"/>
              <a:t> </a:t>
            </a:r>
            <a:r>
              <a:rPr lang="en-US" dirty="0" err="1"/>
              <a:t>faydalanarak</a:t>
            </a:r>
            <a:r>
              <a:rPr lang="en-US" dirty="0"/>
              <a:t>, </a:t>
            </a:r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zamanında</a:t>
            </a:r>
            <a:r>
              <a:rPr lang="en-US" dirty="0"/>
              <a:t>, </a:t>
            </a:r>
            <a:r>
              <a:rPr lang="en-US" dirty="0" err="1"/>
              <a:t>ayarlanan</a:t>
            </a:r>
            <a:r>
              <a:rPr lang="en-US" dirty="0"/>
              <a:t> </a:t>
            </a:r>
            <a:r>
              <a:rPr lang="en-US" dirty="0" err="1"/>
              <a:t>kurulumu</a:t>
            </a:r>
            <a:r>
              <a:rPr lang="en-US" dirty="0"/>
              <a:t> </a:t>
            </a:r>
            <a:r>
              <a:rPr lang="en-US" dirty="0" err="1"/>
              <a:t>sağlayacak</a:t>
            </a:r>
            <a:r>
              <a:rPr lang="en-US" dirty="0"/>
              <a:t> </a:t>
            </a:r>
            <a:r>
              <a:rPr lang="en-US" dirty="0" err="1"/>
              <a:t>vekil</a:t>
            </a:r>
            <a:r>
              <a:rPr lang="en-US" dirty="0"/>
              <a:t> </a:t>
            </a:r>
            <a:r>
              <a:rPr lang="en-US" dirty="0" err="1"/>
              <a:t>tipler</a:t>
            </a:r>
            <a:r>
              <a:rPr lang="en-US" dirty="0"/>
              <a:t> </a:t>
            </a:r>
            <a:r>
              <a:rPr lang="en-US" dirty="0" err="1"/>
              <a:t>üreterek</a:t>
            </a:r>
            <a:r>
              <a:rPr lang="en-US" dirty="0"/>
              <a:t> </a:t>
            </a:r>
            <a:r>
              <a:rPr lang="en-US" dirty="0" err="1"/>
              <a:t>sağlarlar</a:t>
            </a:r>
            <a:endParaRPr lang="tr-TR" dirty="0"/>
          </a:p>
          <a:p>
            <a:pPr algn="l"/>
            <a:r>
              <a:rPr lang="en-US" dirty="0"/>
              <a:t>Bunun</a:t>
            </a:r>
            <a:r>
              <a:rPr lang="tr-TR" dirty="0"/>
              <a:t> </a:t>
            </a:r>
            <a:r>
              <a:rPr lang="en-US" dirty="0" err="1"/>
              <a:t>avantaj</a:t>
            </a:r>
            <a:r>
              <a:rPr lang="tr-TR" dirty="0"/>
              <a:t>ı</a:t>
            </a:r>
            <a:r>
              <a:rPr lang="en-US" dirty="0"/>
              <a:t>,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ön</a:t>
            </a:r>
            <a:r>
              <a:rPr lang="en-US" dirty="0"/>
              <a:t> </a:t>
            </a:r>
            <a:r>
              <a:rPr lang="en-US" dirty="0" err="1"/>
              <a:t>koşulları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getiren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dublör</a:t>
            </a:r>
            <a:r>
              <a:rPr lang="en-US" dirty="0"/>
              <a:t> </a:t>
            </a:r>
            <a:r>
              <a:rPr lang="en-US" dirty="0" err="1"/>
              <a:t>birimi</a:t>
            </a:r>
            <a:r>
              <a:rPr lang="en-US" dirty="0"/>
              <a:t> </a:t>
            </a:r>
            <a:r>
              <a:rPr lang="en-US" dirty="0" err="1"/>
              <a:t>yazmadan</a:t>
            </a:r>
            <a:r>
              <a:rPr lang="en-US" dirty="0"/>
              <a:t>, her test </a:t>
            </a:r>
            <a:r>
              <a:rPr lang="en-US" dirty="0" err="1"/>
              <a:t>metodu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beklenen</a:t>
            </a:r>
            <a:r>
              <a:rPr lang="en-US" dirty="0"/>
              <a:t> </a:t>
            </a:r>
            <a:r>
              <a:rPr lang="en-US" dirty="0" err="1"/>
              <a:t>davranışı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satır</a:t>
            </a:r>
            <a:r>
              <a:rPr lang="en-US" dirty="0"/>
              <a:t> </a:t>
            </a:r>
            <a:r>
              <a:rPr lang="en-US" dirty="0" err="1"/>
              <a:t>içi</a:t>
            </a:r>
            <a:r>
              <a:rPr lang="en-US" dirty="0"/>
              <a:t> </a:t>
            </a:r>
            <a:r>
              <a:rPr lang="en-US" dirty="0" err="1"/>
              <a:t>ayarlamalar</a:t>
            </a:r>
            <a:r>
              <a:rPr lang="en-US" dirty="0"/>
              <a:t> </a:t>
            </a:r>
            <a:r>
              <a:rPr lang="en-US" dirty="0" err="1"/>
              <a:t>yapılmasına</a:t>
            </a:r>
            <a:r>
              <a:rPr lang="en-US" dirty="0"/>
              <a:t> </a:t>
            </a:r>
            <a:r>
              <a:rPr lang="en-US" dirty="0" err="1"/>
              <a:t>olanak</a:t>
            </a:r>
            <a:r>
              <a:rPr lang="en-US" dirty="0"/>
              <a:t> </a:t>
            </a:r>
            <a:r>
              <a:rPr lang="en-US" dirty="0" err="1"/>
              <a:t>sağlamasıdır</a:t>
            </a:r>
            <a:r>
              <a:rPr lang="en-US" dirty="0"/>
              <a:t>.</a:t>
            </a:r>
            <a:endParaRPr lang="tr-TR" dirty="0"/>
          </a:p>
          <a:p>
            <a:pPr algn="l"/>
            <a:r>
              <a:rPr lang="tr-TR" dirty="0"/>
              <a:t>G</a:t>
            </a:r>
            <a:r>
              <a:rPr lang="en-US" dirty="0" err="1"/>
              <a:t>enellikle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içlerinde</a:t>
            </a:r>
            <a:r>
              <a:rPr lang="en-US" dirty="0"/>
              <a:t> </a:t>
            </a:r>
            <a:r>
              <a:rPr lang="en-US" dirty="0" err="1"/>
              <a:t>doğrulama</a:t>
            </a:r>
            <a:r>
              <a:rPr lang="en-US" dirty="0"/>
              <a:t> (assertion) </a:t>
            </a:r>
            <a:r>
              <a:rPr lang="en-US" dirty="0" err="1"/>
              <a:t>mekanizmaları</a:t>
            </a:r>
            <a:r>
              <a:rPr lang="en-US" dirty="0"/>
              <a:t> </a:t>
            </a:r>
            <a:r>
              <a:rPr lang="en-US" dirty="0" err="1"/>
              <a:t>bulundur</a:t>
            </a:r>
            <a:r>
              <a:rPr lang="tr-TR" dirty="0"/>
              <a:t>urlar ve </a:t>
            </a:r>
            <a:r>
              <a:rPr lang="tr-TR" dirty="0" err="1"/>
              <a:t>moc</a:t>
            </a:r>
            <a:r>
              <a:rPr lang="en-US" dirty="0" err="1"/>
              <a:t>klanan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üzerindeki</a:t>
            </a:r>
            <a:r>
              <a:rPr lang="en-US" dirty="0"/>
              <a:t> </a:t>
            </a:r>
            <a:r>
              <a:rPr lang="en-US" dirty="0" err="1"/>
              <a:t>beklentilerin</a:t>
            </a:r>
            <a:r>
              <a:rPr lang="en-US" dirty="0"/>
              <a:t> </a:t>
            </a:r>
            <a:r>
              <a:rPr lang="en-US" dirty="0" err="1"/>
              <a:t>karşılanıp</a:t>
            </a:r>
            <a:r>
              <a:rPr lang="en-US" dirty="0"/>
              <a:t> </a:t>
            </a:r>
            <a:r>
              <a:rPr lang="en-US" dirty="0" err="1"/>
              <a:t>karşılanmamasına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, </a:t>
            </a:r>
            <a:r>
              <a:rPr lang="en-US" dirty="0" err="1"/>
              <a:t>çağırıldıkları</a:t>
            </a:r>
            <a:r>
              <a:rPr lang="en-US" dirty="0"/>
              <a:t> </a:t>
            </a:r>
            <a:r>
              <a:rPr lang="en-US" dirty="0" err="1"/>
              <a:t>testin</a:t>
            </a:r>
            <a:r>
              <a:rPr lang="en-US" dirty="0"/>
              <a:t> </a:t>
            </a:r>
            <a:r>
              <a:rPr lang="en-US" dirty="0" err="1"/>
              <a:t>başarı</a:t>
            </a:r>
            <a:r>
              <a:rPr lang="en-US" dirty="0"/>
              <a:t> </a:t>
            </a:r>
            <a:r>
              <a:rPr lang="en-US" dirty="0" err="1"/>
              <a:t>durumunu</a:t>
            </a:r>
            <a:r>
              <a:rPr lang="en-US" dirty="0"/>
              <a:t> </a:t>
            </a:r>
            <a:r>
              <a:rPr lang="en-US" dirty="0" err="1"/>
              <a:t>etkilemeler</a:t>
            </a:r>
            <a:r>
              <a:rPr lang="tr-TR" dirty="0"/>
              <a:t>er</a:t>
            </a:r>
            <a:r>
              <a:rPr lang="en-US" dirty="0"/>
              <a:t>. </a:t>
            </a:r>
            <a:endParaRPr lang="tr-TR" dirty="0"/>
          </a:p>
          <a:p>
            <a:pPr algn="l"/>
            <a:r>
              <a:rPr lang="en-US" dirty="0"/>
              <a:t>Mock </a:t>
            </a:r>
            <a:r>
              <a:rPr lang="en-US" dirty="0" err="1"/>
              <a:t>kütüphanelerinin</a:t>
            </a:r>
            <a:r>
              <a:rPr lang="en-US" dirty="0"/>
              <a:t> </a:t>
            </a:r>
            <a:r>
              <a:rPr lang="en-US" dirty="0" err="1"/>
              <a:t>yaptığı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işi</a:t>
            </a:r>
            <a:r>
              <a:rPr lang="en-US" dirty="0"/>
              <a:t>, </a:t>
            </a:r>
            <a:r>
              <a:rPr lang="en-US" dirty="0" err="1"/>
              <a:t>elle</a:t>
            </a:r>
            <a:r>
              <a:rPr lang="en-US" dirty="0"/>
              <a:t> </a:t>
            </a:r>
            <a:r>
              <a:rPr lang="en-US" dirty="0" err="1"/>
              <a:t>yazılan</a:t>
            </a:r>
            <a:r>
              <a:rPr lang="en-US" dirty="0"/>
              <a:t> mock </a:t>
            </a:r>
            <a:r>
              <a:rPr lang="en-US" dirty="0" err="1"/>
              <a:t>tiplerinde</a:t>
            </a:r>
            <a:r>
              <a:rPr lang="en-US" dirty="0"/>
              <a:t> </a:t>
            </a:r>
            <a:r>
              <a:rPr lang="en-US" dirty="0" err="1"/>
              <a:t>geliştiricinin</a:t>
            </a:r>
            <a:r>
              <a:rPr lang="en-US" dirty="0"/>
              <a:t> </a:t>
            </a:r>
            <a:r>
              <a:rPr lang="en-US" dirty="0" err="1"/>
              <a:t>kendisi</a:t>
            </a:r>
            <a:r>
              <a:rPr lang="en-US" dirty="0"/>
              <a:t> </a:t>
            </a:r>
            <a:r>
              <a:rPr lang="en-US" dirty="0" err="1"/>
              <a:t>yapması</a:t>
            </a:r>
            <a:r>
              <a:rPr lang="en-US" dirty="0"/>
              <a:t> </a:t>
            </a:r>
            <a:r>
              <a:rPr lang="en-US" dirty="0" err="1"/>
              <a:t>gerekebilir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9446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799" y="1063416"/>
            <a:ext cx="8761413" cy="706964"/>
          </a:xfrm>
        </p:spPr>
        <p:txBody>
          <a:bodyPr/>
          <a:lstStyle/>
          <a:p>
            <a:r>
              <a:rPr lang="tr-TR" dirty="0" err="1"/>
              <a:t>Mocking</a:t>
            </a:r>
            <a:r>
              <a:rPr lang="tr-TR" dirty="0"/>
              <a:t> Dezavantajlar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6282" y="2538067"/>
            <a:ext cx="10952277" cy="3709680"/>
          </a:xfrm>
        </p:spPr>
        <p:txBody>
          <a:bodyPr>
            <a:normAutofit fontScale="40000" lnSpcReduction="20000"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tr-TR" dirty="0" err="1"/>
              <a:t>Mock</a:t>
            </a:r>
            <a:r>
              <a:rPr lang="tr-TR" dirty="0"/>
              <a:t> </a:t>
            </a:r>
            <a:r>
              <a:rPr lang="en-US" dirty="0" err="1"/>
              <a:t>kullanılacak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sistemde</a:t>
            </a:r>
            <a:r>
              <a:rPr lang="en-US" dirty="0"/>
              <a:t> </a:t>
            </a:r>
            <a:r>
              <a:rPr lang="en-US" dirty="0" err="1"/>
              <a:t>neredeyse</a:t>
            </a:r>
            <a:r>
              <a:rPr lang="en-US" dirty="0"/>
              <a:t> her </a:t>
            </a:r>
            <a:r>
              <a:rPr lang="en-US" dirty="0" err="1"/>
              <a:t>şeyin</a:t>
            </a:r>
            <a:r>
              <a:rPr lang="en-US" dirty="0"/>
              <a:t> </a:t>
            </a:r>
            <a:r>
              <a:rPr lang="en-US" dirty="0" err="1"/>
              <a:t>birer</a:t>
            </a:r>
            <a:r>
              <a:rPr lang="en-US" dirty="0"/>
              <a:t> </a:t>
            </a:r>
            <a:r>
              <a:rPr lang="en-US" dirty="0" err="1"/>
              <a:t>arayüz</a:t>
            </a:r>
            <a:r>
              <a:rPr lang="en-US" dirty="0"/>
              <a:t> (interface) </a:t>
            </a:r>
            <a:r>
              <a:rPr lang="en-US" dirty="0" err="1"/>
              <a:t>üzerine</a:t>
            </a:r>
            <a:r>
              <a:rPr lang="en-US" dirty="0"/>
              <a:t> </a:t>
            </a:r>
            <a:r>
              <a:rPr lang="en-US" dirty="0" err="1"/>
              <a:t>inşa</a:t>
            </a:r>
            <a:r>
              <a:rPr lang="en-US" dirty="0"/>
              <a:t> </a:t>
            </a:r>
            <a:r>
              <a:rPr lang="en-US" dirty="0" err="1"/>
              <a:t>edilmesi</a:t>
            </a:r>
            <a:r>
              <a:rPr lang="en-US" dirty="0"/>
              <a:t> </a:t>
            </a:r>
            <a:r>
              <a:rPr lang="en-US" dirty="0" err="1"/>
              <a:t>gerekebiliyor</a:t>
            </a:r>
            <a:r>
              <a:rPr lang="en-US" dirty="0"/>
              <a:t>. Bu da </a:t>
            </a:r>
            <a:r>
              <a:rPr lang="en-US" dirty="0" err="1"/>
              <a:t>kimi</a:t>
            </a:r>
            <a:r>
              <a:rPr lang="en-US" dirty="0"/>
              <a:t> zaman over-engineering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nitelendirilen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yol</a:t>
            </a:r>
            <a:r>
              <a:rPr lang="en-US" dirty="0"/>
              <a:t> </a:t>
            </a:r>
            <a:r>
              <a:rPr lang="en-US" dirty="0" err="1"/>
              <a:t>açabiliyor</a:t>
            </a:r>
            <a:r>
              <a:rPr lang="en-US" dirty="0"/>
              <a:t>. </a:t>
            </a:r>
            <a:endParaRPr lang="tr-TR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tr-TR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/>
              <a:t>Mock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dezavantaj</a:t>
            </a:r>
            <a:r>
              <a:rPr lang="en-US" dirty="0"/>
              <a:t>, test </a:t>
            </a:r>
            <a:r>
              <a:rPr lang="en-US" dirty="0" err="1"/>
              <a:t>ortamını</a:t>
            </a:r>
            <a:r>
              <a:rPr lang="en-US" dirty="0"/>
              <a:t> </a:t>
            </a:r>
            <a:r>
              <a:rPr lang="en-US" dirty="0" err="1"/>
              <a:t>kimi</a:t>
            </a:r>
            <a:r>
              <a:rPr lang="en-US" dirty="0"/>
              <a:t> zaman </a:t>
            </a:r>
            <a:r>
              <a:rPr lang="en-US" dirty="0" err="1"/>
              <a:t>karmaşıklaştırması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 </a:t>
            </a:r>
            <a:r>
              <a:rPr lang="en-US" dirty="0" err="1"/>
              <a:t>Bağımlı</a:t>
            </a:r>
            <a:r>
              <a:rPr lang="en-US" dirty="0"/>
              <a:t> </a:t>
            </a:r>
            <a:r>
              <a:rPr lang="en-US" dirty="0" err="1"/>
              <a:t>olunan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yirmi</a:t>
            </a:r>
            <a:r>
              <a:rPr lang="en-US" dirty="0"/>
              <a:t> </a:t>
            </a:r>
            <a:r>
              <a:rPr lang="en-US" dirty="0" err="1"/>
              <a:t>satırlık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barındırabilirken</a:t>
            </a:r>
            <a:r>
              <a:rPr lang="en-US" dirty="0"/>
              <a:t>, test </a:t>
            </a:r>
            <a:r>
              <a:rPr lang="en-US" dirty="0" err="1"/>
              <a:t>ortamının</a:t>
            </a:r>
            <a:r>
              <a:rPr lang="en-US" dirty="0"/>
              <a:t> </a:t>
            </a:r>
            <a:r>
              <a:rPr lang="en-US" dirty="0" err="1"/>
              <a:t>gerekliliklerini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yüzlerce</a:t>
            </a:r>
            <a:r>
              <a:rPr lang="en-US" dirty="0"/>
              <a:t> </a:t>
            </a:r>
            <a:r>
              <a:rPr lang="en-US" dirty="0" err="1"/>
              <a:t>satır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bahsedilen</a:t>
            </a:r>
            <a:r>
              <a:rPr lang="en-US" dirty="0"/>
              <a:t> </a:t>
            </a:r>
            <a:r>
              <a:rPr lang="en-US" dirty="0" err="1"/>
              <a:t>sınıfı</a:t>
            </a:r>
            <a:r>
              <a:rPr lang="en-US" dirty="0"/>
              <a:t> </a:t>
            </a:r>
            <a:r>
              <a:rPr lang="en-US" dirty="0" err="1"/>
              <a:t>taklit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mock </a:t>
            </a:r>
            <a:r>
              <a:rPr lang="en-US" dirty="0" err="1"/>
              <a:t>objesi</a:t>
            </a:r>
            <a:r>
              <a:rPr lang="en-US" dirty="0"/>
              <a:t> </a:t>
            </a:r>
            <a:r>
              <a:rPr lang="en-US" dirty="0" err="1"/>
              <a:t>yazmak</a:t>
            </a:r>
            <a:r>
              <a:rPr lang="en-US" dirty="0"/>
              <a:t> </a:t>
            </a:r>
            <a:r>
              <a:rPr lang="en-US" dirty="0" err="1"/>
              <a:t>gerekebiliyor</a:t>
            </a:r>
            <a:r>
              <a:rPr lang="en-US" dirty="0"/>
              <a:t>. Bu </a:t>
            </a:r>
            <a:r>
              <a:rPr lang="en-US" dirty="0" err="1"/>
              <a:t>karmaşıklığı</a:t>
            </a:r>
            <a:r>
              <a:rPr lang="en-US" dirty="0"/>
              <a:t> </a:t>
            </a:r>
            <a:r>
              <a:rPr lang="en-US" dirty="0" err="1"/>
              <a:t>çözmek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, “</a:t>
            </a:r>
            <a:r>
              <a:rPr lang="en-US" dirty="0" err="1"/>
              <a:t>kendini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etme</a:t>
            </a:r>
            <a:r>
              <a:rPr lang="en-US" dirty="0"/>
              <a:t>” </a:t>
            </a:r>
            <a:r>
              <a:rPr lang="en-US" dirty="0" err="1"/>
              <a:t>prensibini</a:t>
            </a:r>
            <a:r>
              <a:rPr lang="en-US" dirty="0"/>
              <a:t> </a:t>
            </a:r>
            <a:r>
              <a:rPr lang="en-US" dirty="0" err="1"/>
              <a:t>kullanmak</a:t>
            </a:r>
            <a:r>
              <a:rPr lang="en-US" dirty="0"/>
              <a:t> </a:t>
            </a:r>
            <a:r>
              <a:rPr lang="en-US" dirty="0" err="1"/>
              <a:t>gerekebiliyor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762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6489" y="1028069"/>
            <a:ext cx="6148055" cy="706964"/>
          </a:xfrm>
        </p:spPr>
        <p:txBody>
          <a:bodyPr/>
          <a:lstStyle/>
          <a:p>
            <a:r>
              <a:rPr lang="tr-TR" dirty="0"/>
              <a:t>POWERMOCK - MOCKITO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 err="1"/>
              <a:t>PowerMock</a:t>
            </a:r>
            <a:r>
              <a:rPr lang="en-US" dirty="0"/>
              <a:t> is an open source mocking library for the Java world. It extends the existing mocking frameworks, such as </a:t>
            </a:r>
            <a:r>
              <a:rPr lang="en-US" b="1" dirty="0" err="1">
                <a:hlinkClick r:id="rId3" tooltip="easymock"/>
              </a:rPr>
              <a:t>EasyMock</a:t>
            </a:r>
            <a:r>
              <a:rPr lang="en-US" dirty="0"/>
              <a:t> and </a:t>
            </a:r>
            <a:r>
              <a:rPr lang="en-US" b="1" dirty="0" err="1">
                <a:hlinkClick r:id="rId4" tooltip="mockito"/>
              </a:rPr>
              <a:t>Mockito</a:t>
            </a:r>
            <a:r>
              <a:rPr lang="en-US" dirty="0"/>
              <a:t>, to add even more powerful features to them. </a:t>
            </a:r>
            <a:r>
              <a:rPr lang="en-US" dirty="0" err="1"/>
              <a:t>PowerMock</a:t>
            </a:r>
            <a:r>
              <a:rPr lang="en-US" dirty="0"/>
              <a:t> enables us to write good unit tests for even the most untestable code. Most of the mocking frameworks in Java cannot mock static methods or final classes. But using </a:t>
            </a:r>
            <a:r>
              <a:rPr lang="en-US" dirty="0" err="1"/>
              <a:t>PowerMock</a:t>
            </a:r>
            <a:r>
              <a:rPr lang="en-US" dirty="0"/>
              <a:t>, we can mock almost any class.</a:t>
            </a:r>
          </a:p>
        </p:txBody>
      </p:sp>
    </p:spTree>
    <p:extLst>
      <p:ext uri="{BB962C8B-B14F-4D97-AF65-F5344CB8AC3E}">
        <p14:creationId xmlns:p14="http://schemas.microsoft.com/office/powerpoint/2010/main" val="215487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033" y="1028069"/>
            <a:ext cx="8761413" cy="706964"/>
          </a:xfrm>
        </p:spPr>
        <p:txBody>
          <a:bodyPr/>
          <a:lstStyle/>
          <a:p>
            <a:r>
              <a:rPr lang="tr-TR" dirty="0"/>
              <a:t>MOCK – Final </a:t>
            </a:r>
            <a:r>
              <a:rPr lang="tr-TR" dirty="0" err="1"/>
              <a:t>Methods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7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249" y="2202197"/>
            <a:ext cx="4448175" cy="1057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609" y="3267075"/>
            <a:ext cx="83248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59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4985" y="924900"/>
            <a:ext cx="8761413" cy="706964"/>
          </a:xfrm>
        </p:spPr>
        <p:txBody>
          <a:bodyPr/>
          <a:lstStyle/>
          <a:p>
            <a:r>
              <a:rPr lang="tr-TR" dirty="0"/>
              <a:t>MOCK –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Methods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8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28" y="1702642"/>
            <a:ext cx="4600575" cy="1390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9354" y="2791968"/>
            <a:ext cx="7271385" cy="406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6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0185" y="912708"/>
            <a:ext cx="8761413" cy="706964"/>
          </a:xfrm>
        </p:spPr>
        <p:txBody>
          <a:bodyPr/>
          <a:lstStyle/>
          <a:p>
            <a:r>
              <a:rPr lang="tr-TR" dirty="0"/>
              <a:t>MOCK – </a:t>
            </a:r>
            <a:r>
              <a:rPr lang="tr-TR" dirty="0" err="1"/>
              <a:t>Private</a:t>
            </a:r>
            <a:r>
              <a:rPr lang="tr-TR" dirty="0"/>
              <a:t> </a:t>
            </a:r>
            <a:r>
              <a:rPr lang="tr-TR" dirty="0" err="1"/>
              <a:t>Methods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9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85" y="1781937"/>
            <a:ext cx="4191000" cy="1733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667" y="2648712"/>
            <a:ext cx="73342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8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0</TotalTime>
  <Words>974</Words>
  <Application>Microsoft Office PowerPoint</Application>
  <PresentationFormat>Widescreen</PresentationFormat>
  <Paragraphs>106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inherit</vt:lpstr>
      <vt:lpstr>Source Sans Pro</vt:lpstr>
      <vt:lpstr>Wingdings 3</vt:lpstr>
      <vt:lpstr>Ion Boardroom</vt:lpstr>
      <vt:lpstr>Yazılım Testi ve Otomasyonu</vt:lpstr>
      <vt:lpstr>Konular</vt:lpstr>
      <vt:lpstr>Mocking nedir?</vt:lpstr>
      <vt:lpstr>Mock Kütüphaneleri</vt:lpstr>
      <vt:lpstr>Mocking Dezavantajlar</vt:lpstr>
      <vt:lpstr>POWERMOCK - MOCKITO</vt:lpstr>
      <vt:lpstr>MOCK – Final Methods</vt:lpstr>
      <vt:lpstr>MOCK – Static Methods</vt:lpstr>
      <vt:lpstr>MOCK – Private Methods</vt:lpstr>
      <vt:lpstr>APACHE MAVEN</vt:lpstr>
      <vt:lpstr>POM.xml</vt:lpstr>
      <vt:lpstr>LAB Çalışması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2020-02-04T19:09:13Z</dcterms:created>
  <dcterms:modified xsi:type="dcterms:W3CDTF">2021-10-25T13:29:36Z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TitusGUID">
    <vt:lpwstr>f26bbf38-1b5e-4770-b037-be2658fd6789</vt:lpwstr>
  </property>
  <property fmtid="{D5CDD505-2E9C-101B-9397-08002B2CF9AE}" pid="4" name="TURKCELLCLASSIFICATION">
    <vt:lpwstr>TURKCELL DAHİLİ</vt:lpwstr>
  </property>
</Properties>
</file>