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4" r:id="rId1"/>
  </p:sldMasterIdLst>
  <p:sldIdLst>
    <p:sldId id="287" r:id="rId2"/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6" r:id="rId14"/>
    <p:sldId id="269" r:id="rId15"/>
    <p:sldId id="274" r:id="rId16"/>
    <p:sldId id="284" r:id="rId17"/>
    <p:sldId id="270" r:id="rId18"/>
    <p:sldId id="276" r:id="rId19"/>
    <p:sldId id="277" r:id="rId20"/>
    <p:sldId id="271" r:id="rId21"/>
    <p:sldId id="285" r:id="rId22"/>
    <p:sldId id="272" r:id="rId23"/>
    <p:sldId id="286" r:id="rId24"/>
    <p:sldId id="273" r:id="rId25"/>
    <p:sldId id="292" r:id="rId26"/>
    <p:sldId id="278" r:id="rId27"/>
    <p:sldId id="288" r:id="rId28"/>
    <p:sldId id="279" r:id="rId29"/>
    <p:sldId id="289" r:id="rId30"/>
    <p:sldId id="280" r:id="rId31"/>
    <p:sldId id="281" r:id="rId32"/>
    <p:sldId id="290" r:id="rId33"/>
    <p:sldId id="282" r:id="rId34"/>
    <p:sldId id="291" r:id="rId35"/>
    <p:sldId id="283" r:id="rId36"/>
    <p:sldId id="293" r:id="rId37"/>
    <p:sldId id="297" r:id="rId38"/>
    <p:sldId id="301" r:id="rId39"/>
    <p:sldId id="302" r:id="rId40"/>
    <p:sldId id="305" r:id="rId41"/>
    <p:sldId id="306" r:id="rId42"/>
    <p:sldId id="299" r:id="rId43"/>
    <p:sldId id="303" r:id="rId44"/>
    <p:sldId id="304" r:id="rId45"/>
    <p:sldId id="307" r:id="rId46"/>
    <p:sldId id="308" r:id="rId47"/>
    <p:sldId id="309" r:id="rId48"/>
    <p:sldId id="310" r:id="rId49"/>
    <p:sldId id="311" r:id="rId50"/>
    <p:sldId id="296" r:id="rId51"/>
    <p:sldId id="294" r:id="rId52"/>
    <p:sldId id="312" r:id="rId53"/>
    <p:sldId id="295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5073" autoAdjust="0"/>
  </p:normalViewPr>
  <p:slideViewPr>
    <p:cSldViewPr snapToGrid="0" snapToObjects="1">
      <p:cViewPr varScale="1">
        <p:scale>
          <a:sx n="105" d="100"/>
          <a:sy n="105" d="100"/>
        </p:scale>
        <p:origin x="192" y="608"/>
      </p:cViewPr>
      <p:guideLst/>
    </p:cSldViewPr>
  </p:slideViewPr>
  <p:outlineViewPr>
    <p:cViewPr>
      <p:scale>
        <a:sx n="33" d="100"/>
        <a:sy n="33" d="100"/>
      </p:scale>
      <p:origin x="0" y="-199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763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1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21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3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119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3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1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4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4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9/16/16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7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4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9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30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3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Kunde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Bearbeiten</a:t>
            </a:r>
          </a:p>
          <a:p>
            <a:pPr>
              <a:buFont typeface="Arial" charset="0"/>
              <a:buChar char="•"/>
            </a:pPr>
            <a:r>
              <a:rPr lang="de-DE" dirty="0"/>
              <a:t> Daten in Formular geladen</a:t>
            </a:r>
          </a:p>
          <a:p>
            <a:pPr>
              <a:buFont typeface="Arial" charset="0"/>
              <a:buChar char="•"/>
            </a:pPr>
            <a:r>
              <a:rPr lang="de-DE" dirty="0"/>
              <a:t> Löschen Button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upsert</a:t>
            </a:r>
            <a:r>
              <a:rPr lang="de-DE" dirty="0"/>
              <a:t> Methode </a:t>
            </a:r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93" y="1846369"/>
            <a:ext cx="2770732" cy="402272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0" y="-211674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3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- 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Login</a:t>
            </a:r>
          </a:p>
          <a:p>
            <a:pPr>
              <a:buFont typeface="Arial" charset="0"/>
              <a:buChar char="•"/>
            </a:pPr>
            <a:r>
              <a:rPr lang="de-DE" dirty="0"/>
              <a:t> Anmeldung mit Email und Passwort</a:t>
            </a:r>
          </a:p>
          <a:p>
            <a:pPr marL="0" indent="0">
              <a:buNone/>
            </a:pPr>
            <a:r>
              <a:rPr lang="de-DE" b="1" dirty="0"/>
              <a:t>Kunde</a:t>
            </a:r>
          </a:p>
          <a:p>
            <a:pPr>
              <a:buFont typeface="Arial" charset="0"/>
              <a:buChar char="•"/>
            </a:pPr>
            <a:r>
              <a:rPr lang="de-DE" dirty="0"/>
              <a:t> Hinzufügen, Bearbeiten und Löschen</a:t>
            </a:r>
          </a:p>
          <a:p>
            <a:pPr marL="0" indent="0">
              <a:buNone/>
            </a:pPr>
            <a:r>
              <a:rPr lang="de-DE" b="1" dirty="0"/>
              <a:t>Objekt</a:t>
            </a:r>
          </a:p>
          <a:p>
            <a:pPr>
              <a:buFont typeface="Arial" charset="0"/>
              <a:buChar char="•"/>
            </a:pPr>
            <a:r>
              <a:rPr lang="de-DE" dirty="0"/>
              <a:t> Hinzufügen, Bearbeiten und Löschen</a:t>
            </a:r>
          </a:p>
          <a:p>
            <a:pPr marL="0" indent="0">
              <a:buNone/>
            </a:pPr>
            <a:r>
              <a:rPr lang="de-DE" b="1" dirty="0"/>
              <a:t>Buchung</a:t>
            </a:r>
          </a:p>
          <a:p>
            <a:pPr>
              <a:buFont typeface="Arial" charset="0"/>
              <a:buChar char="•"/>
            </a:pPr>
            <a:r>
              <a:rPr lang="de-DE" dirty="0"/>
              <a:t> Hinzufügen, Bearbeiten und Löschen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90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- 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Darstellung</a:t>
            </a:r>
          </a:p>
          <a:p>
            <a:pPr>
              <a:buFont typeface="Arial" charset="0"/>
              <a:buChar char="•"/>
            </a:pPr>
            <a:r>
              <a:rPr lang="de-DE" dirty="0"/>
              <a:t> Formulare für die Eingabe von Daten</a:t>
            </a:r>
          </a:p>
          <a:p>
            <a:pPr>
              <a:buFont typeface="Arial" charset="0"/>
              <a:buChar char="•"/>
            </a:pPr>
            <a:r>
              <a:rPr lang="de-DE" dirty="0"/>
              <a:t> Kalender für die Anzeige von Daten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58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7200" b="1" dirty="0"/>
              <a:t>Entwicklung</a:t>
            </a:r>
          </a:p>
        </p:txBody>
      </p:sp>
    </p:spTree>
    <p:extLst>
      <p:ext uri="{BB962C8B-B14F-4D97-AF65-F5344CB8AC3E}">
        <p14:creationId xmlns:p14="http://schemas.microsoft.com/office/powerpoint/2010/main" val="19674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Projektstruktur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Projekt anlegen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Yeoman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26" name="Picture 2" descr="http://yeoman.io/static/illustration-home-inverted.91b07808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614" y="3136869"/>
            <a:ext cx="5933723" cy="332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0" y="6459755"/>
            <a:ext cx="66314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http://yeoman.io/static/illustration-home-inverted.91b07808be.png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560" y="2020994"/>
            <a:ext cx="27432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6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7200" b="1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214614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Login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Validierung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E-Mail Adresse</a:t>
            </a:r>
          </a:p>
          <a:p>
            <a:pPr>
              <a:buFont typeface="Arial" charset="0"/>
              <a:buChar char="•"/>
            </a:pPr>
            <a:r>
              <a:rPr lang="de-DE" dirty="0"/>
              <a:t> Passwort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Authentifizierung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Auth</a:t>
            </a:r>
            <a:r>
              <a:rPr lang="de-DE" dirty="0"/>
              <a:t>-Service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Firebase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64" y="1862270"/>
            <a:ext cx="3584796" cy="21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Login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Validierung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E-Mail Adresse</a:t>
            </a:r>
          </a:p>
          <a:p>
            <a:pPr>
              <a:buFont typeface="Arial" charset="0"/>
              <a:buChar char="•"/>
            </a:pPr>
            <a:r>
              <a:rPr lang="de-DE" dirty="0"/>
              <a:t> Password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Authentifizierung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Auth</a:t>
            </a:r>
            <a:r>
              <a:rPr lang="de-DE" dirty="0"/>
              <a:t>-Service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Firebase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64" y="1862270"/>
            <a:ext cx="3584796" cy="210592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-75752" y="-175816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7" y="2162639"/>
            <a:ext cx="4954982" cy="2485890"/>
          </a:xfr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433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Hauptseite</a:t>
            </a: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69" y="1846263"/>
            <a:ext cx="7254512" cy="4022725"/>
          </a:xfrm>
        </p:spPr>
      </p:pic>
    </p:spTree>
    <p:extLst>
      <p:ext uri="{BB962C8B-B14F-4D97-AF65-F5344CB8AC3E}">
        <p14:creationId xmlns:p14="http://schemas.microsoft.com/office/powerpoint/2010/main" val="45856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Header</a:t>
            </a:r>
          </a:p>
        </p:txBody>
      </p:sp>
      <p:sp>
        <p:nvSpPr>
          <p:cNvPr id="15" name="Inhaltsplatzhalter 2"/>
          <p:cNvSpPr txBox="1">
            <a:spLocks/>
          </p:cNvSpPr>
          <p:nvPr/>
        </p:nvSpPr>
        <p:spPr>
          <a:xfrm>
            <a:off x="822960" y="1845735"/>
            <a:ext cx="3703320" cy="40233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b="1" dirty="0"/>
              <a:t>Auswahl</a:t>
            </a:r>
          </a:p>
          <a:p>
            <a:pPr>
              <a:buFont typeface="Arial" charset="0"/>
              <a:buChar char="•"/>
            </a:pPr>
            <a:r>
              <a:rPr lang="de-DE" dirty="0"/>
              <a:t> Kunde</a:t>
            </a:r>
          </a:p>
          <a:p>
            <a:pPr>
              <a:buFont typeface="Arial" charset="0"/>
              <a:buChar char="•"/>
            </a:pPr>
            <a:r>
              <a:rPr lang="de-DE" dirty="0"/>
              <a:t> Objekt</a:t>
            </a:r>
          </a:p>
          <a:p>
            <a:pPr>
              <a:buFont typeface="Arial" charset="0"/>
              <a:buChar char="•"/>
            </a:pPr>
            <a:r>
              <a:rPr lang="de-DE" dirty="0"/>
              <a:t> Buchung</a:t>
            </a:r>
          </a:p>
          <a:p>
            <a:pPr>
              <a:buFont typeface="Arial" charset="0"/>
              <a:buChar char="•"/>
            </a:pPr>
            <a:r>
              <a:rPr lang="de-DE" dirty="0"/>
              <a:t> Abmelden</a:t>
            </a:r>
          </a:p>
        </p:txBody>
      </p:sp>
      <p:pic>
        <p:nvPicPr>
          <p:cNvPr id="20" name="Inhaltsplatzhalter 1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83" y="2411868"/>
            <a:ext cx="2165375" cy="3845498"/>
          </a:xfrm>
        </p:spPr>
      </p:pic>
      <p:pic>
        <p:nvPicPr>
          <p:cNvPr id="22" name="Inhaltsplatzhalter 2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20" y="1845735"/>
            <a:ext cx="3703638" cy="457592"/>
          </a:xfrm>
        </p:spPr>
      </p:pic>
    </p:spTree>
    <p:extLst>
      <p:ext uri="{BB962C8B-B14F-4D97-AF65-F5344CB8AC3E}">
        <p14:creationId xmlns:p14="http://schemas.microsoft.com/office/powerpoint/2010/main" val="163942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Kalender</a:t>
            </a:r>
          </a:p>
        </p:txBody>
      </p:sp>
      <p:sp>
        <p:nvSpPr>
          <p:cNvPr id="17" name="Inhaltsplatzhalter 2"/>
          <p:cNvSpPr txBox="1">
            <a:spLocks/>
          </p:cNvSpPr>
          <p:nvPr/>
        </p:nvSpPr>
        <p:spPr>
          <a:xfrm>
            <a:off x="822960" y="1845735"/>
            <a:ext cx="3703320" cy="40233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b="1" dirty="0"/>
              <a:t>Objekte</a:t>
            </a:r>
          </a:p>
          <a:p>
            <a:pPr>
              <a:buFont typeface="Arial" charset="0"/>
              <a:buChar char="•"/>
            </a:pPr>
            <a:r>
              <a:rPr lang="de-DE" dirty="0"/>
              <a:t> Auflistung aller Objekte</a:t>
            </a:r>
          </a:p>
          <a:p>
            <a:pPr>
              <a:buFont typeface="Arial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Buchungen</a:t>
            </a:r>
          </a:p>
          <a:p>
            <a:pPr>
              <a:buFont typeface="Arial" charset="0"/>
              <a:buChar char="•"/>
            </a:pPr>
            <a:r>
              <a:rPr lang="de-DE" dirty="0"/>
              <a:t> Darstellung als Blöcke</a:t>
            </a:r>
          </a:p>
          <a:p>
            <a:pPr>
              <a:buFont typeface="Arial" charset="0"/>
              <a:buChar char="•"/>
            </a:pPr>
            <a:r>
              <a:rPr lang="de-DE" dirty="0"/>
              <a:t> Monatsansicht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21" name="Inhaltsplatzhalter 2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08" y="1832826"/>
            <a:ext cx="4406152" cy="4036268"/>
          </a:xfrm>
        </p:spPr>
      </p:pic>
    </p:spTree>
    <p:extLst>
      <p:ext uri="{BB962C8B-B14F-4D97-AF65-F5344CB8AC3E}">
        <p14:creationId xmlns:p14="http://schemas.microsoft.com/office/powerpoint/2010/main" val="8883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Verwaltungstool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Stefan Baumann und Florian Gümbel</a:t>
            </a:r>
          </a:p>
        </p:txBody>
      </p:sp>
    </p:spTree>
    <p:extLst>
      <p:ext uri="{BB962C8B-B14F-4D97-AF65-F5344CB8AC3E}">
        <p14:creationId xmlns:p14="http://schemas.microsoft.com/office/powerpoint/2010/main" val="47447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Kunde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</a:t>
            </a:r>
            <a:r>
              <a:rPr lang="de-DE" b="1" dirty="0" err="1"/>
              <a:t>Valisierung</a:t>
            </a:r>
            <a:endParaRPr lang="de-DE" b="1" dirty="0"/>
          </a:p>
          <a:p>
            <a:pPr>
              <a:buFont typeface="Arial" charset="0"/>
              <a:buChar char="•"/>
            </a:pPr>
            <a:r>
              <a:rPr lang="de-DE" dirty="0"/>
              <a:t> (Firma)</a:t>
            </a:r>
          </a:p>
          <a:p>
            <a:pPr>
              <a:buFont typeface="Arial" charset="0"/>
              <a:buChar char="•"/>
            </a:pPr>
            <a:r>
              <a:rPr lang="de-DE" dirty="0"/>
              <a:t> Vorname, Nachname</a:t>
            </a:r>
          </a:p>
          <a:p>
            <a:pPr>
              <a:buFont typeface="Arial" charset="0"/>
              <a:buChar char="•"/>
            </a:pPr>
            <a:r>
              <a:rPr lang="de-DE" dirty="0"/>
              <a:t> Geburtstag</a:t>
            </a:r>
          </a:p>
          <a:p>
            <a:pPr>
              <a:buFont typeface="Arial" charset="0"/>
              <a:buChar char="•"/>
            </a:pPr>
            <a:r>
              <a:rPr lang="de-DE" dirty="0"/>
              <a:t> Straße, Hausnummer</a:t>
            </a:r>
          </a:p>
          <a:p>
            <a:pPr>
              <a:buFont typeface="Arial" charset="0"/>
              <a:buChar char="•"/>
            </a:pPr>
            <a:r>
              <a:rPr lang="de-DE" dirty="0"/>
              <a:t> Postleitzahl, Stadt</a:t>
            </a:r>
          </a:p>
          <a:p>
            <a:pPr>
              <a:buFont typeface="Arial" charset="0"/>
              <a:buChar char="•"/>
            </a:pPr>
            <a:r>
              <a:rPr lang="de-DE" dirty="0"/>
              <a:t> Email, Telefonnummer</a:t>
            </a:r>
          </a:p>
          <a:p>
            <a:pPr>
              <a:buFont typeface="Arial" charset="0"/>
              <a:buChar char="•"/>
            </a:pPr>
            <a:r>
              <a:rPr lang="de-DE" dirty="0"/>
              <a:t> (Zusatzinformationen)</a:t>
            </a:r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883" y="1846369"/>
            <a:ext cx="277324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Kunde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</a:t>
            </a:r>
            <a:r>
              <a:rPr lang="de-DE" b="1" dirty="0" err="1"/>
              <a:t>Valisierung</a:t>
            </a:r>
            <a:endParaRPr lang="de-DE" b="1" dirty="0"/>
          </a:p>
          <a:p>
            <a:pPr>
              <a:buFont typeface="Arial" charset="0"/>
              <a:buChar char="•"/>
            </a:pPr>
            <a:r>
              <a:rPr lang="de-DE" dirty="0"/>
              <a:t> (Firma)</a:t>
            </a:r>
          </a:p>
          <a:p>
            <a:pPr>
              <a:buFont typeface="Arial" charset="0"/>
              <a:buChar char="•"/>
            </a:pPr>
            <a:r>
              <a:rPr lang="de-DE" dirty="0"/>
              <a:t> Vorname, Nachname</a:t>
            </a:r>
          </a:p>
          <a:p>
            <a:pPr>
              <a:buFont typeface="Arial" charset="0"/>
              <a:buChar char="•"/>
            </a:pPr>
            <a:r>
              <a:rPr lang="de-DE" dirty="0"/>
              <a:t> Geburtstag</a:t>
            </a:r>
          </a:p>
          <a:p>
            <a:pPr>
              <a:buFont typeface="Arial" charset="0"/>
              <a:buChar char="•"/>
            </a:pPr>
            <a:r>
              <a:rPr lang="de-DE" dirty="0"/>
              <a:t> Straße, Hausnummer</a:t>
            </a:r>
          </a:p>
          <a:p>
            <a:pPr>
              <a:buFont typeface="Arial" charset="0"/>
              <a:buChar char="•"/>
            </a:pPr>
            <a:r>
              <a:rPr lang="de-DE" dirty="0"/>
              <a:t> Postleitzahl, Stadt</a:t>
            </a:r>
          </a:p>
          <a:p>
            <a:pPr>
              <a:buFont typeface="Arial" charset="0"/>
              <a:buChar char="•"/>
            </a:pPr>
            <a:r>
              <a:rPr lang="de-DE" dirty="0"/>
              <a:t> Email, Telefonnummer</a:t>
            </a:r>
          </a:p>
          <a:p>
            <a:pPr>
              <a:buFont typeface="Arial" charset="0"/>
              <a:buChar char="•"/>
            </a:pPr>
            <a:r>
              <a:rPr lang="de-DE" dirty="0"/>
              <a:t> (Zusatzinformationen)</a:t>
            </a:r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883" y="1846369"/>
            <a:ext cx="2773242" cy="402272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-75752" y="-175816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08" y="913370"/>
            <a:ext cx="5446058" cy="4842466"/>
          </a:xfrm>
        </p:spPr>
      </p:pic>
    </p:spTree>
    <p:extLst>
      <p:ext uri="{BB962C8B-B14F-4D97-AF65-F5344CB8AC3E}">
        <p14:creationId xmlns:p14="http://schemas.microsoft.com/office/powerpoint/2010/main" val="58650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Kunde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Suchen</a:t>
            </a:r>
          </a:p>
          <a:p>
            <a:pPr>
              <a:buFont typeface="Arial" charset="0"/>
              <a:buChar char="•"/>
            </a:pPr>
            <a:r>
              <a:rPr lang="de-DE" dirty="0"/>
              <a:t> Auflistung</a:t>
            </a:r>
          </a:p>
          <a:p>
            <a:pPr>
              <a:buFont typeface="Arial" charset="0"/>
              <a:buChar char="•"/>
            </a:pPr>
            <a:r>
              <a:rPr lang="de-DE" dirty="0"/>
              <a:t> Autovervollständigung</a:t>
            </a:r>
          </a:p>
        </p:txBody>
      </p:sp>
      <p:pic>
        <p:nvPicPr>
          <p:cNvPr id="9" name="Inhaltsplatzhalt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1845735"/>
            <a:ext cx="3702050" cy="80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8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Kunde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Suchen</a:t>
            </a:r>
          </a:p>
          <a:p>
            <a:pPr>
              <a:buFont typeface="Arial" charset="0"/>
              <a:buChar char="•"/>
            </a:pPr>
            <a:r>
              <a:rPr lang="de-DE" dirty="0"/>
              <a:t> Auflistung</a:t>
            </a:r>
          </a:p>
          <a:p>
            <a:pPr>
              <a:buFont typeface="Arial" charset="0"/>
              <a:buChar char="•"/>
            </a:pPr>
            <a:r>
              <a:rPr lang="de-DE" dirty="0"/>
              <a:t> Autovervollständigung</a:t>
            </a:r>
          </a:p>
        </p:txBody>
      </p:sp>
      <p:pic>
        <p:nvPicPr>
          <p:cNvPr id="9" name="Inhaltsplatzhalt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1845735"/>
            <a:ext cx="3702050" cy="80982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-144332" y="27399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4" y="2534425"/>
            <a:ext cx="8493230" cy="1470256"/>
          </a:xfrm>
        </p:spPr>
      </p:pic>
    </p:spTree>
    <p:extLst>
      <p:ext uri="{BB962C8B-B14F-4D97-AF65-F5344CB8AC3E}">
        <p14:creationId xmlns:p14="http://schemas.microsoft.com/office/powerpoint/2010/main" val="123764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Kunde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Bearbeiten</a:t>
            </a:r>
          </a:p>
          <a:p>
            <a:pPr>
              <a:buFont typeface="Arial" charset="0"/>
              <a:buChar char="•"/>
            </a:pPr>
            <a:r>
              <a:rPr lang="de-DE" dirty="0"/>
              <a:t> Daten in Formular geladen</a:t>
            </a:r>
          </a:p>
          <a:p>
            <a:pPr>
              <a:buFont typeface="Arial" charset="0"/>
              <a:buChar char="•"/>
            </a:pPr>
            <a:r>
              <a:rPr lang="de-DE" dirty="0"/>
              <a:t> Löschen Button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upsert</a:t>
            </a:r>
            <a:r>
              <a:rPr lang="de-DE" dirty="0"/>
              <a:t> Methode </a:t>
            </a:r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93" y="1846369"/>
            <a:ext cx="277073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Kunde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Bearbeiten</a:t>
            </a:r>
          </a:p>
          <a:p>
            <a:pPr>
              <a:buFont typeface="Arial" charset="0"/>
              <a:buChar char="•"/>
            </a:pPr>
            <a:r>
              <a:rPr lang="de-DE" dirty="0"/>
              <a:t> Daten in Formular geladen</a:t>
            </a:r>
          </a:p>
          <a:p>
            <a:pPr>
              <a:buFont typeface="Arial" charset="0"/>
              <a:buChar char="•"/>
            </a:pPr>
            <a:r>
              <a:rPr lang="de-DE" dirty="0"/>
              <a:t> Löschen Button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upsert</a:t>
            </a:r>
            <a:r>
              <a:rPr lang="de-DE" dirty="0"/>
              <a:t> Methode </a:t>
            </a:r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93" y="1846369"/>
            <a:ext cx="2770732" cy="402272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0" y="-211674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66" y="1347992"/>
            <a:ext cx="6241490" cy="3458985"/>
          </a:xfrm>
        </p:spPr>
      </p:pic>
    </p:spTree>
    <p:extLst>
      <p:ext uri="{BB962C8B-B14F-4D97-AF65-F5344CB8AC3E}">
        <p14:creationId xmlns:p14="http://schemas.microsoft.com/office/powerpoint/2010/main" val="55530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Objekt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Validierung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Name</a:t>
            </a:r>
          </a:p>
          <a:p>
            <a:pPr>
              <a:buFont typeface="Arial" charset="0"/>
              <a:buChar char="•"/>
            </a:pPr>
            <a:r>
              <a:rPr lang="de-DE" dirty="0"/>
              <a:t> Personenanzahl </a:t>
            </a:r>
          </a:p>
          <a:p>
            <a:pPr>
              <a:buFont typeface="Arial" charset="0"/>
              <a:buChar char="•"/>
            </a:pPr>
            <a:r>
              <a:rPr lang="de-DE" dirty="0"/>
              <a:t> minimale Personenanzahl</a:t>
            </a:r>
          </a:p>
          <a:p>
            <a:pPr>
              <a:buFont typeface="Arial" charset="0"/>
              <a:buChar char="•"/>
            </a:pPr>
            <a:r>
              <a:rPr lang="de-DE" dirty="0"/>
              <a:t> maximale Personenanzahl</a:t>
            </a:r>
          </a:p>
          <a:p>
            <a:pPr>
              <a:buFont typeface="Arial" charset="0"/>
              <a:buChar char="•"/>
            </a:pPr>
            <a:r>
              <a:rPr lang="de-DE" dirty="0"/>
              <a:t> Manuell, Pfeile</a:t>
            </a:r>
          </a:p>
          <a:p>
            <a:pPr>
              <a:buFont typeface="Arial" charset="0"/>
              <a:buChar char="•"/>
            </a:pPr>
            <a:r>
              <a:rPr lang="de-DE" dirty="0"/>
              <a:t> Validierung</a:t>
            </a:r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71" y="1845734"/>
            <a:ext cx="3702050" cy="2302567"/>
          </a:xfrm>
          <a:prstGeom prst="rect">
            <a:avLst/>
          </a:prstGeom>
        </p:spPr>
      </p:pic>
      <p:pic>
        <p:nvPicPr>
          <p:cNvPr id="11" name="Inhaltsplatzhalter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5" y="4379558"/>
            <a:ext cx="2876175" cy="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9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Objekt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Validierung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Name</a:t>
            </a:r>
          </a:p>
          <a:p>
            <a:pPr>
              <a:buFont typeface="Arial" charset="0"/>
              <a:buChar char="•"/>
            </a:pPr>
            <a:r>
              <a:rPr lang="de-DE" dirty="0"/>
              <a:t> Personenanzahl </a:t>
            </a:r>
          </a:p>
          <a:p>
            <a:pPr>
              <a:buFont typeface="Arial" charset="0"/>
              <a:buChar char="•"/>
            </a:pPr>
            <a:r>
              <a:rPr lang="de-DE" dirty="0"/>
              <a:t> minimale Personenanzahl</a:t>
            </a:r>
          </a:p>
          <a:p>
            <a:pPr>
              <a:buFont typeface="Arial" charset="0"/>
              <a:buChar char="•"/>
            </a:pPr>
            <a:r>
              <a:rPr lang="de-DE" dirty="0"/>
              <a:t> maximale Personenanzahl</a:t>
            </a:r>
          </a:p>
          <a:p>
            <a:pPr>
              <a:buFont typeface="Arial" charset="0"/>
              <a:buChar char="•"/>
            </a:pPr>
            <a:r>
              <a:rPr lang="de-DE" dirty="0"/>
              <a:t> Manuell, Pfeile</a:t>
            </a:r>
          </a:p>
          <a:p>
            <a:pPr>
              <a:buFont typeface="Arial" charset="0"/>
              <a:buChar char="•"/>
            </a:pPr>
            <a:r>
              <a:rPr lang="de-DE" dirty="0"/>
              <a:t> Validierung</a:t>
            </a:r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71" y="1845734"/>
            <a:ext cx="3702050" cy="2302567"/>
          </a:xfrm>
          <a:prstGeom prst="rect">
            <a:avLst/>
          </a:prstGeom>
        </p:spPr>
      </p:pic>
      <p:pic>
        <p:nvPicPr>
          <p:cNvPr id="11" name="Inhaltsplatzhalter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5" y="4379558"/>
            <a:ext cx="2876175" cy="606985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-144332" y="-211675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81" y="2272112"/>
            <a:ext cx="5849238" cy="1984562"/>
          </a:xfrm>
        </p:spPr>
      </p:pic>
    </p:spTree>
    <p:extLst>
      <p:ext uri="{BB962C8B-B14F-4D97-AF65-F5344CB8AC3E}">
        <p14:creationId xmlns:p14="http://schemas.microsoft.com/office/powerpoint/2010/main" val="202253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Objekt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Validierung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Inputfelder mit Typ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Required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Min, Max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2370250"/>
          </a:xfrm>
        </p:spPr>
      </p:pic>
    </p:spTree>
    <p:extLst>
      <p:ext uri="{BB962C8B-B14F-4D97-AF65-F5344CB8AC3E}">
        <p14:creationId xmlns:p14="http://schemas.microsoft.com/office/powerpoint/2010/main" val="26857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Objekt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Validierung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Inputfelder mit Typ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Required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Min, Max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2370250"/>
          </a:xfrm>
        </p:spPr>
      </p:pic>
      <p:sp>
        <p:nvSpPr>
          <p:cNvPr id="10" name="Rechteck 9"/>
          <p:cNvSpPr/>
          <p:nvPr/>
        </p:nvSpPr>
        <p:spPr>
          <a:xfrm>
            <a:off x="-197223" y="-13285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8" y="2162290"/>
            <a:ext cx="7831704" cy="222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7200" b="1" dirty="0"/>
              <a:t>Vorbereitung</a:t>
            </a:r>
          </a:p>
        </p:txBody>
      </p:sp>
    </p:spTree>
    <p:extLst>
      <p:ext uri="{BB962C8B-B14F-4D97-AF65-F5344CB8AC3E}">
        <p14:creationId xmlns:p14="http://schemas.microsoft.com/office/powerpoint/2010/main" val="18530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Objekt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Bearbeiten</a:t>
            </a:r>
          </a:p>
          <a:p>
            <a:pPr>
              <a:buFont typeface="Arial" charset="0"/>
              <a:buChar char="•"/>
            </a:pPr>
            <a:r>
              <a:rPr lang="de-DE" dirty="0"/>
              <a:t> Daten in Formular geladen</a:t>
            </a:r>
          </a:p>
          <a:p>
            <a:pPr>
              <a:buFont typeface="Arial" charset="0"/>
              <a:buChar char="•"/>
            </a:pPr>
            <a:r>
              <a:rPr lang="de-DE" dirty="0"/>
              <a:t> Löschen Button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upsert</a:t>
            </a:r>
            <a:r>
              <a:rPr lang="de-DE" dirty="0"/>
              <a:t> Methode </a:t>
            </a:r>
          </a:p>
        </p:txBody>
      </p:sp>
      <p:pic>
        <p:nvPicPr>
          <p:cNvPr id="12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110" y="1998135"/>
            <a:ext cx="3702050" cy="236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5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Buchung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Validierung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Kunde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Objekt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Personenanzahl per Dropdown</a:t>
            </a:r>
          </a:p>
          <a:p>
            <a:pPr>
              <a:buFont typeface="Arial" charset="0"/>
              <a:buChar char="•"/>
            </a:pPr>
            <a:r>
              <a:rPr lang="de-DE" dirty="0"/>
              <a:t> Startdatum als </a:t>
            </a:r>
            <a:r>
              <a:rPr lang="de-DE" dirty="0" err="1"/>
              <a:t>Datepicker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Enddatum als </a:t>
            </a:r>
            <a:r>
              <a:rPr lang="de-DE" dirty="0" err="1"/>
              <a:t>Datepicker</a:t>
            </a:r>
            <a:r>
              <a:rPr lang="de-DE" dirty="0"/>
              <a:t> </a:t>
            </a:r>
          </a:p>
        </p:txBody>
      </p:sp>
      <p:pic>
        <p:nvPicPr>
          <p:cNvPr id="10" name="Inhaltsplatzhalt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3378045"/>
          </a:xfrm>
          <a:prstGeom prst="rect">
            <a:avLst/>
          </a:prstGeo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36" y="1826594"/>
            <a:ext cx="3518624" cy="4022725"/>
          </a:xfrm>
        </p:spPr>
      </p:pic>
    </p:spTree>
    <p:extLst>
      <p:ext uri="{BB962C8B-B14F-4D97-AF65-F5344CB8AC3E}">
        <p14:creationId xmlns:p14="http://schemas.microsoft.com/office/powerpoint/2010/main" val="44122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Buchung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Validierung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Kunde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Objekt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Personenanzahl per Dropdown</a:t>
            </a:r>
          </a:p>
          <a:p>
            <a:pPr>
              <a:buFont typeface="Arial" charset="0"/>
              <a:buChar char="•"/>
            </a:pPr>
            <a:r>
              <a:rPr lang="de-DE" dirty="0"/>
              <a:t> Startdatum als </a:t>
            </a:r>
            <a:r>
              <a:rPr lang="de-DE" dirty="0" err="1"/>
              <a:t>Datepicker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Enddatum als </a:t>
            </a:r>
            <a:r>
              <a:rPr lang="de-DE" dirty="0" err="1"/>
              <a:t>Datepicker</a:t>
            </a:r>
            <a:r>
              <a:rPr lang="de-DE" dirty="0"/>
              <a:t> </a:t>
            </a:r>
          </a:p>
        </p:txBody>
      </p:sp>
      <p:pic>
        <p:nvPicPr>
          <p:cNvPr id="10" name="Inhaltsplatzhalt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3378045"/>
          </a:xfrm>
          <a:prstGeom prst="rect">
            <a:avLst/>
          </a:prstGeo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36" y="1826594"/>
            <a:ext cx="3518624" cy="4022725"/>
          </a:xfrm>
        </p:spPr>
      </p:pic>
      <p:sp>
        <p:nvSpPr>
          <p:cNvPr id="7" name="Rechteck 6"/>
          <p:cNvSpPr/>
          <p:nvPr/>
        </p:nvSpPr>
        <p:spPr>
          <a:xfrm>
            <a:off x="-5902" y="-214923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Bild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59" y="2671157"/>
            <a:ext cx="73025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Buchung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Bearbeiten</a:t>
            </a:r>
          </a:p>
          <a:p>
            <a:pPr>
              <a:buFont typeface="Arial" charset="0"/>
              <a:buChar char="•"/>
            </a:pPr>
            <a:r>
              <a:rPr lang="de-DE" dirty="0"/>
              <a:t> Kunde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Objekt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Personenanzahl per Dropdown</a:t>
            </a:r>
          </a:p>
          <a:p>
            <a:pPr>
              <a:buFont typeface="Arial" charset="0"/>
              <a:buChar char="•"/>
            </a:pPr>
            <a:r>
              <a:rPr lang="de-DE" dirty="0"/>
              <a:t> Startdatum als </a:t>
            </a:r>
            <a:r>
              <a:rPr lang="de-DE" dirty="0" err="1"/>
              <a:t>Datepicker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Enddatum als </a:t>
            </a:r>
            <a:r>
              <a:rPr lang="de-DE" dirty="0" err="1"/>
              <a:t>Datepicker</a:t>
            </a:r>
            <a:r>
              <a:rPr lang="de-DE" dirty="0"/>
              <a:t> </a:t>
            </a:r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3780688"/>
          </a:xfrm>
          <a:prstGeom prst="rect">
            <a:avLst/>
          </a:prstGeom>
        </p:spPr>
      </p:pic>
      <p:pic>
        <p:nvPicPr>
          <p:cNvPr id="12" name="Inhaltsplatzhalt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37834"/>
            <a:ext cx="3702050" cy="189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4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Buchung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Bearbeiten</a:t>
            </a:r>
          </a:p>
          <a:p>
            <a:pPr>
              <a:buFont typeface="Arial" charset="0"/>
              <a:buChar char="•"/>
            </a:pPr>
            <a:r>
              <a:rPr lang="de-DE" dirty="0"/>
              <a:t> Kunde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Objekt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Personenanzahl per Dropdown</a:t>
            </a:r>
          </a:p>
          <a:p>
            <a:pPr>
              <a:buFont typeface="Arial" charset="0"/>
              <a:buChar char="•"/>
            </a:pPr>
            <a:r>
              <a:rPr lang="de-DE" dirty="0"/>
              <a:t> Startdatum als </a:t>
            </a:r>
            <a:r>
              <a:rPr lang="de-DE" dirty="0" err="1"/>
              <a:t>Datepicker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Enddatum als </a:t>
            </a:r>
            <a:r>
              <a:rPr lang="de-DE" dirty="0" err="1"/>
              <a:t>Datepicker</a:t>
            </a:r>
            <a:r>
              <a:rPr lang="de-DE" dirty="0"/>
              <a:t> </a:t>
            </a:r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3780688"/>
          </a:xfrm>
          <a:prstGeom prst="rect">
            <a:avLst/>
          </a:prstGeom>
        </p:spPr>
      </p:pic>
      <p:pic>
        <p:nvPicPr>
          <p:cNvPr id="12" name="Inhaltsplatzhalt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37834"/>
            <a:ext cx="3702050" cy="189824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-75752" y="-84016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Bild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35200"/>
            <a:ext cx="60833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6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Kalender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37" y="1835259"/>
            <a:ext cx="7975623" cy="442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7200" b="1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84346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pic>
        <p:nvPicPr>
          <p:cNvPr id="2050" name="Picture 2" descr="https://d13yacurqjgara.cloudfront.net/users/1168564/screenshots/2725163/firebase_logo_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38" y="2149572"/>
            <a:ext cx="4554244" cy="341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86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</a:t>
            </a:r>
            <a:r>
              <a:rPr lang="de-DE" dirty="0" err="1"/>
              <a:t>Firebase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8827" y="1892814"/>
            <a:ext cx="6890808" cy="3879958"/>
          </a:xfrm>
        </p:spPr>
      </p:pic>
      <p:sp>
        <p:nvSpPr>
          <p:cNvPr id="7" name="Rechteck 6"/>
          <p:cNvSpPr/>
          <p:nvPr/>
        </p:nvSpPr>
        <p:spPr>
          <a:xfrm>
            <a:off x="22859" y="6410935"/>
            <a:ext cx="90456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https://lh3.googleusercontent.com/pmFdSCiNJf4foF41QJvWGKhkB_sn3Lneql4Vk5kos_nP7n3ieddBGnCKsxQxGjl2tl2A-OEd3_az1Yo8kU0tPnDLe2N2uQ=s888</a:t>
            </a:r>
          </a:p>
        </p:txBody>
      </p:sp>
    </p:spTree>
    <p:extLst>
      <p:ext uri="{BB962C8B-B14F-4D97-AF65-F5344CB8AC3E}">
        <p14:creationId xmlns:p14="http://schemas.microsoft.com/office/powerpoint/2010/main" val="11616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Datenbank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22959" y="1845735"/>
            <a:ext cx="4218823" cy="402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Features	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-Datenbank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based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Echtzeit-Synchronisation von Daten</a:t>
            </a:r>
          </a:p>
        </p:txBody>
      </p:sp>
    </p:spTree>
    <p:extLst>
      <p:ext uri="{BB962C8B-B14F-4D97-AF65-F5344CB8AC3E}">
        <p14:creationId xmlns:p14="http://schemas.microsoft.com/office/powerpoint/2010/main" val="132851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Software zur Verwaltung von Ferienhäuser / Wohnungen </a:t>
            </a:r>
          </a:p>
          <a:p>
            <a:pPr>
              <a:buFont typeface="Arial" charset="0"/>
              <a:buChar char="•"/>
            </a:pPr>
            <a:r>
              <a:rPr lang="de-DE" dirty="0"/>
              <a:t> Verschiedene Geräte</a:t>
            </a:r>
          </a:p>
          <a:p>
            <a:pPr>
              <a:buFont typeface="Arial" charset="0"/>
              <a:buChar char="•"/>
            </a:pPr>
            <a:r>
              <a:rPr lang="de-DE" dirty="0"/>
              <a:t> Plattformunabhängig</a:t>
            </a:r>
          </a:p>
          <a:p>
            <a:pPr>
              <a:buFont typeface="Arial" charset="0"/>
              <a:buChar char="•"/>
            </a:pPr>
            <a:r>
              <a:rPr lang="de-DE" dirty="0"/>
              <a:t> Viele Nutzer gleichzeitig</a:t>
            </a:r>
          </a:p>
          <a:p>
            <a:pPr>
              <a:buFont typeface="Arial" charset="0"/>
              <a:buChar char="•"/>
            </a:pPr>
            <a:r>
              <a:rPr lang="de-DE" dirty="0"/>
              <a:t> Von überall aus erreichbar</a:t>
            </a:r>
          </a:p>
          <a:p>
            <a:pPr>
              <a:buFont typeface="Arial" charset="0"/>
              <a:buChar char="•"/>
            </a:pPr>
            <a:r>
              <a:rPr lang="de-DE" dirty="0"/>
              <a:t> Authentifizierung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Intuitive Benutzeroberfläche</a:t>
            </a:r>
          </a:p>
          <a:p>
            <a:pPr>
              <a:buFont typeface="Arial" charset="0"/>
              <a:buChar char="•"/>
            </a:pPr>
            <a:r>
              <a:rPr lang="de-DE" dirty="0"/>
              <a:t> Kunde, Objekt und Buchung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310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Datenbank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22959" y="1845735"/>
            <a:ext cx="4218823" cy="402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NoSQL</a:t>
            </a:r>
            <a:r>
              <a:rPr lang="de-DE" b="1" dirty="0"/>
              <a:t> &amp; </a:t>
            </a:r>
            <a:r>
              <a:rPr lang="de-DE" b="1" dirty="0" err="1"/>
              <a:t>Document</a:t>
            </a:r>
            <a:r>
              <a:rPr lang="de-DE" b="1" dirty="0"/>
              <a:t> </a:t>
            </a:r>
            <a:r>
              <a:rPr lang="de-DE" b="1" dirty="0" err="1"/>
              <a:t>Based</a:t>
            </a:r>
            <a:r>
              <a:rPr lang="de-DE" b="1" dirty="0"/>
              <a:t>	</a:t>
            </a:r>
          </a:p>
          <a:p>
            <a:pPr>
              <a:buFont typeface="Arial" charset="0"/>
              <a:buChar char="•"/>
            </a:pPr>
            <a:r>
              <a:rPr lang="de-DE" dirty="0"/>
              <a:t> Speicherung im JSON-Format</a:t>
            </a:r>
          </a:p>
          <a:p>
            <a:pPr>
              <a:buFont typeface="Arial" charset="0"/>
              <a:buChar char="•"/>
            </a:pPr>
            <a:r>
              <a:rPr lang="de-DE" dirty="0"/>
              <a:t> Nicht an Schemata gebunden</a:t>
            </a:r>
          </a:p>
          <a:p>
            <a:pPr>
              <a:buFont typeface="Arial" charset="0"/>
              <a:buChar char="•"/>
            </a:pPr>
            <a:r>
              <a:rPr lang="de-DE" dirty="0"/>
              <a:t> Key-Value-Struktur</a:t>
            </a:r>
          </a:p>
          <a:p>
            <a:pPr>
              <a:buFont typeface="Arial" charset="0"/>
              <a:buChar char="•"/>
            </a:pPr>
            <a:r>
              <a:rPr lang="de-DE" dirty="0"/>
              <a:t> Referenz-basiert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72" y="1845735"/>
            <a:ext cx="3139888" cy="437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9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Datenbank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22959" y="1845735"/>
            <a:ext cx="4218823" cy="402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Echtzeit-Synchronisation</a:t>
            </a:r>
          </a:p>
        </p:txBody>
      </p:sp>
      <p:pic>
        <p:nvPicPr>
          <p:cNvPr id="4" name="Picture 2" descr="https://d13yacurqjgara.cloudfront.net/users/1168564/screenshots/2725163/firebase_logo_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704" y="4205923"/>
            <a:ext cx="2505932" cy="187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50" y="2172748"/>
            <a:ext cx="2462081" cy="131311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094" y="2182071"/>
            <a:ext cx="2462081" cy="131311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861" y="2168440"/>
            <a:ext cx="2462081" cy="131311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9" y="4664358"/>
            <a:ext cx="2462081" cy="1313110"/>
          </a:xfrm>
          <a:prstGeom prst="rect">
            <a:avLst/>
          </a:prstGeom>
        </p:spPr>
      </p:pic>
      <p:cxnSp>
        <p:nvCxnSpPr>
          <p:cNvPr id="11" name="Gerader Verbinder 10"/>
          <p:cNvCxnSpPr>
            <a:endCxn id="4" idx="0"/>
          </p:cNvCxnSpPr>
          <p:nvPr/>
        </p:nvCxnSpPr>
        <p:spPr>
          <a:xfrm>
            <a:off x="2634143" y="3372374"/>
            <a:ext cx="2189527" cy="833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4" idx="0"/>
            <a:endCxn id="7" idx="2"/>
          </p:cNvCxnSpPr>
          <p:nvPr/>
        </p:nvCxnSpPr>
        <p:spPr>
          <a:xfrm flipV="1">
            <a:off x="4823670" y="3495181"/>
            <a:ext cx="298465" cy="710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4" idx="0"/>
            <a:endCxn id="8" idx="2"/>
          </p:cNvCxnSpPr>
          <p:nvPr/>
        </p:nvCxnSpPr>
        <p:spPr>
          <a:xfrm flipV="1">
            <a:off x="4823670" y="3481550"/>
            <a:ext cx="2942232" cy="724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1899607" y="5320913"/>
            <a:ext cx="2188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1971413" y="4991450"/>
            <a:ext cx="191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Update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2596349" y="3495181"/>
            <a:ext cx="1929636" cy="78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4732661" y="3457789"/>
            <a:ext cx="269289" cy="58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5041782" y="3603555"/>
            <a:ext cx="2724120" cy="71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1361207">
            <a:off x="2701255" y="3797283"/>
            <a:ext cx="160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Push</a:t>
            </a:r>
          </a:p>
        </p:txBody>
      </p:sp>
      <p:sp>
        <p:nvSpPr>
          <p:cNvPr id="26" name="Textfeld 25"/>
          <p:cNvSpPr txBox="1"/>
          <p:nvPr/>
        </p:nvSpPr>
        <p:spPr>
          <a:xfrm rot="17690255">
            <a:off x="4171309" y="3059621"/>
            <a:ext cx="160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Push</a:t>
            </a:r>
          </a:p>
        </p:txBody>
      </p:sp>
      <p:sp>
        <p:nvSpPr>
          <p:cNvPr id="27" name="Textfeld 26"/>
          <p:cNvSpPr txBox="1"/>
          <p:nvPr/>
        </p:nvSpPr>
        <p:spPr>
          <a:xfrm rot="20756354">
            <a:off x="5504284" y="3928332"/>
            <a:ext cx="160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62509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26" grpId="0"/>
      <p:bldP spid="2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Datenbank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Zugriffsregeln zur Datenabfrage</a:t>
            </a:r>
          </a:p>
          <a:p>
            <a:pPr>
              <a:buFont typeface="Arial" charset="0"/>
              <a:buChar char="•"/>
            </a:pPr>
            <a:r>
              <a:rPr lang="de-DE" dirty="0"/>
              <a:t> Pro Referenz</a:t>
            </a:r>
          </a:p>
          <a:p>
            <a:pPr>
              <a:buFont typeface="Arial" charset="0"/>
              <a:buChar char="•"/>
            </a:pPr>
            <a:r>
              <a:rPr lang="de-DE" dirty="0"/>
              <a:t> Read- </a:t>
            </a:r>
            <a:r>
              <a:rPr lang="de-DE" dirty="0" err="1"/>
              <a:t>and</a:t>
            </a:r>
            <a:r>
              <a:rPr lang="de-DE" dirty="0"/>
              <a:t> Write- Unterscheidung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72" y="4160503"/>
            <a:ext cx="58197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6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Authentifizierung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Anmelde-Methoden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31" y="2451187"/>
            <a:ext cx="7875058" cy="316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Authentifizierung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Email/Passwort-Authentifizierung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80" y="2422629"/>
            <a:ext cx="7888360" cy="261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3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– Frontend - </a:t>
            </a:r>
            <a:r>
              <a:rPr lang="de-DE" dirty="0" err="1"/>
              <a:t>Synch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822959" y="1845735"/>
            <a:ext cx="4218823" cy="402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Strukturierung	</a:t>
            </a:r>
          </a:p>
          <a:p>
            <a:pPr>
              <a:buFont typeface="Arial" charset="0"/>
              <a:buChar char="•"/>
            </a:pPr>
            <a:r>
              <a:rPr lang="de-DE" dirty="0"/>
              <a:t> Models</a:t>
            </a:r>
          </a:p>
          <a:p>
            <a:pPr>
              <a:buFont typeface="Arial" charset="0"/>
              <a:buChar char="•"/>
            </a:pPr>
            <a:r>
              <a:rPr lang="de-DE" dirty="0"/>
              <a:t> Collections</a:t>
            </a:r>
          </a:p>
        </p:txBody>
      </p:sp>
      <p:sp>
        <p:nvSpPr>
          <p:cNvPr id="9" name="Ellipse 8"/>
          <p:cNvSpPr/>
          <p:nvPr/>
        </p:nvSpPr>
        <p:spPr>
          <a:xfrm>
            <a:off x="3556932" y="2550253"/>
            <a:ext cx="1577130" cy="721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Customer</a:t>
            </a:r>
          </a:p>
        </p:txBody>
      </p:sp>
      <p:sp>
        <p:nvSpPr>
          <p:cNvPr id="10" name="Ellipse 9"/>
          <p:cNvSpPr/>
          <p:nvPr/>
        </p:nvSpPr>
        <p:spPr>
          <a:xfrm>
            <a:off x="5545822" y="2550253"/>
            <a:ext cx="1493240" cy="721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Resource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7450822" y="2550252"/>
            <a:ext cx="1493240" cy="721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Booking</a:t>
            </a:r>
          </a:p>
        </p:txBody>
      </p:sp>
      <p:pic>
        <p:nvPicPr>
          <p:cNvPr id="12" name="Picture 2" descr="https://d13yacurqjgara.cloudfront.net/users/1168564/screenshots/2725163/firebase_logo_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69" y="4780569"/>
            <a:ext cx="1885146" cy="141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bgerundetes Rechteck 12"/>
          <p:cNvSpPr/>
          <p:nvPr/>
        </p:nvSpPr>
        <p:spPr>
          <a:xfrm>
            <a:off x="5349869" y="3649211"/>
            <a:ext cx="1885146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Collection</a:t>
            </a:r>
          </a:p>
        </p:txBody>
      </p:sp>
      <p:cxnSp>
        <p:nvCxnSpPr>
          <p:cNvPr id="15" name="Gerade Verbindung mit Pfeil 14"/>
          <p:cNvCxnSpPr>
            <a:stCxn id="9" idx="5"/>
            <a:endCxn id="13" idx="0"/>
          </p:cNvCxnSpPr>
          <p:nvPr/>
        </p:nvCxnSpPr>
        <p:spPr>
          <a:xfrm>
            <a:off x="4903097" y="3166052"/>
            <a:ext cx="1389345" cy="48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0" idx="4"/>
            <a:endCxn id="13" idx="0"/>
          </p:cNvCxnSpPr>
          <p:nvPr/>
        </p:nvCxnSpPr>
        <p:spPr>
          <a:xfrm>
            <a:off x="6292442" y="3271706"/>
            <a:ext cx="0" cy="37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3"/>
            <a:endCxn id="13" idx="0"/>
          </p:cNvCxnSpPr>
          <p:nvPr/>
        </p:nvCxnSpPr>
        <p:spPr>
          <a:xfrm flipH="1">
            <a:off x="6292442" y="3166051"/>
            <a:ext cx="1377060" cy="48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3" idx="2"/>
            <a:endCxn id="12" idx="0"/>
          </p:cNvCxnSpPr>
          <p:nvPr/>
        </p:nvCxnSpPr>
        <p:spPr>
          <a:xfrm>
            <a:off x="6292442" y="4462943"/>
            <a:ext cx="0" cy="31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79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– Frontend - </a:t>
            </a:r>
            <a:r>
              <a:rPr lang="de-DE" dirty="0" err="1"/>
              <a:t>Synch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822958" y="1845735"/>
            <a:ext cx="6089569" cy="402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Models	</a:t>
            </a:r>
          </a:p>
          <a:p>
            <a:pPr>
              <a:buFont typeface="Arial" charset="0"/>
              <a:buChar char="•"/>
            </a:pPr>
            <a:r>
              <a:rPr lang="de-DE" dirty="0"/>
              <a:t> Klasse mit Properties/Feldern</a:t>
            </a:r>
          </a:p>
          <a:p>
            <a:pPr>
              <a:buFont typeface="Arial" charset="0"/>
              <a:buChar char="•"/>
            </a:pPr>
            <a:r>
              <a:rPr lang="de-DE" dirty="0"/>
              <a:t> Collections benutzen Models zur Datenstrukturierung</a:t>
            </a:r>
          </a:p>
        </p:txBody>
      </p:sp>
    </p:spTree>
    <p:extLst>
      <p:ext uri="{BB962C8B-B14F-4D97-AF65-F5344CB8AC3E}">
        <p14:creationId xmlns:p14="http://schemas.microsoft.com/office/powerpoint/2010/main" val="323169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Buchung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Bearbeiten</a:t>
            </a:r>
          </a:p>
          <a:p>
            <a:pPr>
              <a:buFont typeface="Arial" charset="0"/>
              <a:buChar char="•"/>
            </a:pPr>
            <a:r>
              <a:rPr lang="de-DE" dirty="0"/>
              <a:t> Kunde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Objekt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Personenanzahl per Dropdown</a:t>
            </a:r>
          </a:p>
          <a:p>
            <a:pPr>
              <a:buFont typeface="Arial" charset="0"/>
              <a:buChar char="•"/>
            </a:pPr>
            <a:r>
              <a:rPr lang="de-DE" dirty="0"/>
              <a:t> Startdatum als </a:t>
            </a:r>
            <a:r>
              <a:rPr lang="de-DE" dirty="0" err="1"/>
              <a:t>Datepicker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Enddatum als </a:t>
            </a:r>
            <a:r>
              <a:rPr lang="de-DE" dirty="0" err="1"/>
              <a:t>Datepicker</a:t>
            </a:r>
            <a:r>
              <a:rPr lang="de-DE" dirty="0"/>
              <a:t> </a:t>
            </a:r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3780688"/>
          </a:xfrm>
          <a:prstGeom prst="rect">
            <a:avLst/>
          </a:prstGeom>
        </p:spPr>
      </p:pic>
      <p:pic>
        <p:nvPicPr>
          <p:cNvPr id="12" name="Inhaltsplatzhalt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37834"/>
            <a:ext cx="3702050" cy="189824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-75752" y="-84016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" y="1066800"/>
            <a:ext cx="79438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3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– Frontend - </a:t>
            </a:r>
            <a:r>
              <a:rPr lang="de-DE" dirty="0" err="1"/>
              <a:t>Synch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822958" y="1845735"/>
            <a:ext cx="6089569" cy="402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Collections	</a:t>
            </a:r>
          </a:p>
          <a:p>
            <a:pPr>
              <a:buFont typeface="Arial" charset="0"/>
              <a:buChar char="•"/>
            </a:pPr>
            <a:r>
              <a:rPr lang="de-DE" dirty="0"/>
              <a:t> Klasse für mit Datenbank-Methoden</a:t>
            </a:r>
          </a:p>
          <a:p>
            <a:pPr>
              <a:buFont typeface="Arial" charset="0"/>
              <a:buChar char="•"/>
            </a:pPr>
            <a:r>
              <a:rPr lang="de-DE" dirty="0"/>
              <a:t> Erleichtert Entwicklung</a:t>
            </a:r>
          </a:p>
          <a:p>
            <a:pPr>
              <a:buFont typeface="Arial" charset="0"/>
              <a:buChar char="•"/>
            </a:pPr>
            <a:r>
              <a:rPr lang="de-DE" dirty="0"/>
              <a:t> Bietet </a:t>
            </a:r>
            <a:r>
              <a:rPr lang="de-DE" dirty="0" err="1"/>
              <a:t>Listener</a:t>
            </a:r>
            <a:r>
              <a:rPr lang="de-DE" dirty="0"/>
              <a:t> für Daten-Events</a:t>
            </a:r>
          </a:p>
        </p:txBody>
      </p:sp>
    </p:spTree>
    <p:extLst>
      <p:ext uri="{BB962C8B-B14F-4D97-AF65-F5344CB8AC3E}">
        <p14:creationId xmlns:p14="http://schemas.microsoft.com/office/powerpoint/2010/main" val="225023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– Frontend - </a:t>
            </a:r>
            <a:r>
              <a:rPr lang="de-DE" dirty="0" err="1"/>
              <a:t>Synch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822958" y="1845735"/>
            <a:ext cx="6089569" cy="402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Synchronisation innerhalb der Anwendung	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Picture 2" descr="https://d13yacurqjgara.cloudfront.net/users/1168564/screenshots/2725163/firebase_logo_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6709"/>
            <a:ext cx="1885146" cy="141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55" y="3467459"/>
            <a:ext cx="2462081" cy="131311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919369" y="4681057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App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1560352" y="4073639"/>
            <a:ext cx="981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1644242" y="3791824"/>
            <a:ext cx="89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Push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5670958" y="2718033"/>
            <a:ext cx="2567031" cy="648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Controller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5689134" y="3642221"/>
            <a:ext cx="2567031" cy="648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Services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5722690" y="4573400"/>
            <a:ext cx="2567031" cy="648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Directives</a:t>
            </a:r>
            <a:endParaRPr lang="de-DE" dirty="0"/>
          </a:p>
        </p:txBody>
      </p:sp>
      <p:cxnSp>
        <p:nvCxnSpPr>
          <p:cNvPr id="14" name="Gerade Verbindung mit Pfeil 13"/>
          <p:cNvCxnSpPr>
            <a:endCxn id="10" idx="1"/>
          </p:cNvCxnSpPr>
          <p:nvPr/>
        </p:nvCxnSpPr>
        <p:spPr>
          <a:xfrm flipV="1">
            <a:off x="3724712" y="3042371"/>
            <a:ext cx="1946246" cy="74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3724712" y="3976490"/>
            <a:ext cx="1879134" cy="26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12" idx="1"/>
          </p:cNvCxnSpPr>
          <p:nvPr/>
        </p:nvCxnSpPr>
        <p:spPr>
          <a:xfrm>
            <a:off x="3724712" y="4681057"/>
            <a:ext cx="1997978" cy="21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 rot="20480981">
            <a:off x="4195097" y="3027004"/>
            <a:ext cx="116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Event</a:t>
            </a:r>
          </a:p>
        </p:txBody>
      </p:sp>
      <p:sp>
        <p:nvSpPr>
          <p:cNvPr id="20" name="Textfeld 19"/>
          <p:cNvSpPr txBox="1"/>
          <p:nvPr/>
        </p:nvSpPr>
        <p:spPr>
          <a:xfrm rot="21121874">
            <a:off x="4263607" y="3758245"/>
            <a:ext cx="116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Event</a:t>
            </a:r>
          </a:p>
        </p:txBody>
      </p:sp>
      <p:sp>
        <p:nvSpPr>
          <p:cNvPr id="21" name="Textfeld 20"/>
          <p:cNvSpPr txBox="1"/>
          <p:nvPr/>
        </p:nvSpPr>
        <p:spPr>
          <a:xfrm rot="385981">
            <a:off x="4205561" y="4493346"/>
            <a:ext cx="116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77751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b="1" dirty="0"/>
          </a:p>
          <a:p>
            <a:pPr marL="0" indent="0" algn="ctr">
              <a:buNone/>
            </a:pPr>
            <a:endParaRPr lang="de-DE" b="1" dirty="0"/>
          </a:p>
          <a:p>
            <a:pPr marL="0" indent="0" algn="ctr">
              <a:buNone/>
            </a:pPr>
            <a:endParaRPr lang="de-DE" b="1" dirty="0"/>
          </a:p>
          <a:p>
            <a:pPr marL="0" indent="0" algn="ctr">
              <a:buNone/>
            </a:pPr>
            <a:r>
              <a:rPr lang="de-DE" sz="4950" b="1" dirty="0"/>
              <a:t>Webanwendung</a:t>
            </a:r>
          </a:p>
        </p:txBody>
      </p:sp>
    </p:spTree>
    <p:extLst>
      <p:ext uri="{BB962C8B-B14F-4D97-AF65-F5344CB8AC3E}">
        <p14:creationId xmlns:p14="http://schemas.microsoft.com/office/powerpoint/2010/main" val="116116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72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93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822958" y="1845735"/>
            <a:ext cx="6089569" cy="40233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b="1" dirty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Firebase</a:t>
            </a:r>
            <a:r>
              <a:rPr lang="de-DE" dirty="0"/>
              <a:t> sehr schnell und einfach zu bedienen</a:t>
            </a:r>
          </a:p>
          <a:p>
            <a:pPr>
              <a:buFont typeface="Arial" charset="0"/>
              <a:buChar char="•"/>
            </a:pPr>
            <a:r>
              <a:rPr lang="de-DE" dirty="0"/>
              <a:t> Anbindung an </a:t>
            </a:r>
            <a:r>
              <a:rPr lang="de-DE" dirty="0" err="1"/>
              <a:t>Firebase</a:t>
            </a:r>
            <a:r>
              <a:rPr lang="de-DE" dirty="0"/>
              <a:t> unkompliziert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Firebase</a:t>
            </a:r>
            <a:r>
              <a:rPr lang="de-DE" dirty="0"/>
              <a:t> als API für verschiedene Systeme sehr praktisch</a:t>
            </a:r>
          </a:p>
        </p:txBody>
      </p:sp>
    </p:spTree>
    <p:extLst>
      <p:ext uri="{BB962C8B-B14F-4D97-AF65-F5344CB8AC3E}">
        <p14:creationId xmlns:p14="http://schemas.microsoft.com/office/powerpoint/2010/main" val="14222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Für eure Aufmerksamkeit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58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Buchung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Bearbeiten</a:t>
            </a:r>
          </a:p>
          <a:p>
            <a:pPr>
              <a:buFont typeface="Arial" charset="0"/>
              <a:buChar char="•"/>
            </a:pPr>
            <a:r>
              <a:rPr lang="de-DE" dirty="0"/>
              <a:t> Kunde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Objekt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Personenanzahl per Dropdown</a:t>
            </a:r>
          </a:p>
          <a:p>
            <a:pPr>
              <a:buFont typeface="Arial" charset="0"/>
              <a:buChar char="•"/>
            </a:pPr>
            <a:r>
              <a:rPr lang="de-DE" dirty="0"/>
              <a:t> Startdatum als </a:t>
            </a:r>
            <a:r>
              <a:rPr lang="de-DE" dirty="0" err="1"/>
              <a:t>Datepicker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Enddatum als </a:t>
            </a:r>
            <a:r>
              <a:rPr lang="de-DE" dirty="0" err="1"/>
              <a:t>Datepicker</a:t>
            </a:r>
            <a:r>
              <a:rPr lang="de-DE" dirty="0"/>
              <a:t> </a:t>
            </a:r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3780688"/>
          </a:xfrm>
          <a:prstGeom prst="rect">
            <a:avLst/>
          </a:prstGeom>
        </p:spPr>
      </p:pic>
      <p:pic>
        <p:nvPicPr>
          <p:cNvPr id="12" name="Inhaltsplatzhalt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37834"/>
            <a:ext cx="3702050" cy="189824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-75752" y="-84016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00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- Webanwendung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de-DE" dirty="0"/>
              <a:t> HTML</a:t>
            </a:r>
          </a:p>
          <a:p>
            <a:pPr>
              <a:buFont typeface="Arial" charset="0"/>
              <a:buChar char="•"/>
            </a:pPr>
            <a:r>
              <a:rPr lang="de-DE" dirty="0"/>
              <a:t> CSS</a:t>
            </a:r>
          </a:p>
          <a:p>
            <a:pPr>
              <a:buFont typeface="Arial" charset="0"/>
              <a:buChar char="•"/>
            </a:pPr>
            <a:r>
              <a:rPr lang="de-DE" dirty="0"/>
              <a:t> JavaScript</a:t>
            </a:r>
          </a:p>
        </p:txBody>
      </p:sp>
    </p:spTree>
    <p:extLst>
      <p:ext uri="{BB962C8B-B14F-4D97-AF65-F5344CB8AC3E}">
        <p14:creationId xmlns:p14="http://schemas.microsoft.com/office/powerpoint/2010/main" val="68106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- Webanwendung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Frontend - Technologien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AngularJS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Grunt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Sass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NPM / Bower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Yeoman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56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- Webanwendung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Frontend - Pakete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AngularJS</a:t>
            </a:r>
            <a:r>
              <a:rPr lang="de-DE" dirty="0"/>
              <a:t> Material Design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momentjs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Fullcalender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55228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- Webanwendung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Backend - Technologie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Firebase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199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698</Words>
  <Application>Microsoft Macintosh PowerPoint</Application>
  <PresentationFormat>Bildschirmpräsentation (4:3)</PresentationFormat>
  <Paragraphs>265</Paragraphs>
  <Slides>53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57" baseType="lpstr">
      <vt:lpstr>Calibri</vt:lpstr>
      <vt:lpstr>Calibri Light</vt:lpstr>
      <vt:lpstr>Arial</vt:lpstr>
      <vt:lpstr>Rückblick</vt:lpstr>
      <vt:lpstr>Frontend - Kunde</vt:lpstr>
      <vt:lpstr>Verwaltungstool</vt:lpstr>
      <vt:lpstr>PowerPoint-Präsentation</vt:lpstr>
      <vt:lpstr>Zielsetzung</vt:lpstr>
      <vt:lpstr>Umsetzung</vt:lpstr>
      <vt:lpstr>Umsetzung - Webanwendung</vt:lpstr>
      <vt:lpstr>Umsetzung - Webanwendung</vt:lpstr>
      <vt:lpstr>Umsetzung - Webanwendung</vt:lpstr>
      <vt:lpstr>Umsetzung - Webanwendung</vt:lpstr>
      <vt:lpstr>Umsetzung - Funktionen</vt:lpstr>
      <vt:lpstr>Umsetzung - Funktionen</vt:lpstr>
      <vt:lpstr>PowerPoint-Präsentation</vt:lpstr>
      <vt:lpstr>Projektstruktur</vt:lpstr>
      <vt:lpstr>PowerPoint-Präsentation</vt:lpstr>
      <vt:lpstr>Frontend - Login</vt:lpstr>
      <vt:lpstr>Frontend - Login</vt:lpstr>
      <vt:lpstr>Frontend – Hauptseite</vt:lpstr>
      <vt:lpstr>Frontend – Header</vt:lpstr>
      <vt:lpstr>Frontend – Kalender</vt:lpstr>
      <vt:lpstr>Frontend - Kunde</vt:lpstr>
      <vt:lpstr>Frontend - Kunde</vt:lpstr>
      <vt:lpstr>Frontend - Kunde</vt:lpstr>
      <vt:lpstr>Frontend - Kunde</vt:lpstr>
      <vt:lpstr>Frontend - Kunde</vt:lpstr>
      <vt:lpstr>Frontend - Kunde</vt:lpstr>
      <vt:lpstr>Frontend - Objekt</vt:lpstr>
      <vt:lpstr>Frontend - Objekt</vt:lpstr>
      <vt:lpstr>Frontend - Objekt</vt:lpstr>
      <vt:lpstr>Frontend - Objekt</vt:lpstr>
      <vt:lpstr>Frontend - Objekt</vt:lpstr>
      <vt:lpstr>Frontend - Buchung</vt:lpstr>
      <vt:lpstr>Frontend - Buchung</vt:lpstr>
      <vt:lpstr>Frontend - Buchung</vt:lpstr>
      <vt:lpstr>Frontend - Buchung</vt:lpstr>
      <vt:lpstr>Frontend - Kalender</vt:lpstr>
      <vt:lpstr>PowerPoint-Präsentation</vt:lpstr>
      <vt:lpstr>Backend</vt:lpstr>
      <vt:lpstr>Backend - Firebase</vt:lpstr>
      <vt:lpstr>Backend - Datenbank</vt:lpstr>
      <vt:lpstr>Backend - Datenbank</vt:lpstr>
      <vt:lpstr>Backend - Datenbank</vt:lpstr>
      <vt:lpstr>Backend - Datenbank</vt:lpstr>
      <vt:lpstr>Backend - Authentifizierung</vt:lpstr>
      <vt:lpstr>Backend - Authentifizierung</vt:lpstr>
      <vt:lpstr>Backend – Frontend - Synch</vt:lpstr>
      <vt:lpstr>Backend – Frontend - Synch</vt:lpstr>
      <vt:lpstr>Frontend - Buchung</vt:lpstr>
      <vt:lpstr>Backend – Frontend - Synch</vt:lpstr>
      <vt:lpstr>Backend – Frontend - Synch</vt:lpstr>
      <vt:lpstr>PowerPoint-Präsentation</vt:lpstr>
      <vt:lpstr>Fazit</vt:lpstr>
      <vt:lpstr>Vielen Dank</vt:lpstr>
      <vt:lpstr>Frontend - Buchung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Verwaltungstool</dc:title>
  <dc:creator>Microsoft Office-Anwender</dc:creator>
  <cp:lastModifiedBy>Ein Microsoft Office-Anwender</cp:lastModifiedBy>
  <cp:revision>63</cp:revision>
  <dcterms:created xsi:type="dcterms:W3CDTF">2016-09-15T14:04:48Z</dcterms:created>
  <dcterms:modified xsi:type="dcterms:W3CDTF">2016-09-16T09:00:17Z</dcterms:modified>
</cp:coreProperties>
</file>