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11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6" r:id="rId27"/>
    <p:sldId id="318" r:id="rId28"/>
    <p:sldId id="357" r:id="rId29"/>
    <p:sldId id="358" r:id="rId30"/>
    <p:sldId id="359" r:id="rId31"/>
    <p:sldId id="362" r:id="rId32"/>
    <p:sldId id="363" r:id="rId33"/>
    <p:sldId id="364" r:id="rId34"/>
    <p:sldId id="361" r:id="rId35"/>
    <p:sldId id="413" r:id="rId36"/>
    <p:sldId id="414" r:id="rId37"/>
    <p:sldId id="416" r:id="rId38"/>
    <p:sldId id="522" r:id="rId39"/>
    <p:sldId id="523" r:id="rId40"/>
    <p:sldId id="524" r:id="rId41"/>
    <p:sldId id="525" r:id="rId42"/>
    <p:sldId id="526" r:id="rId43"/>
    <p:sldId id="527" r:id="rId44"/>
    <p:sldId id="417" r:id="rId45"/>
    <p:sldId id="462" r:id="rId46"/>
    <p:sldId id="532" r:id="rId47"/>
    <p:sldId id="533" r:id="rId48"/>
    <p:sldId id="534" r:id="rId49"/>
    <p:sldId id="511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512" r:id="rId58"/>
    <p:sldId id="556" r:id="rId59"/>
    <p:sldId id="557" r:id="rId60"/>
    <p:sldId id="558" r:id="rId61"/>
    <p:sldId id="559" r:id="rId62"/>
    <p:sldId id="560" r:id="rId63"/>
    <p:sldId id="513" r:id="rId64"/>
    <p:sldId id="561" r:id="rId65"/>
    <p:sldId id="562" r:id="rId66"/>
    <p:sldId id="563" r:id="rId67"/>
    <p:sldId id="564" r:id="rId68"/>
    <p:sldId id="565" r:id="rId69"/>
    <p:sldId id="566" r:id="rId70"/>
    <p:sldId id="567" r:id="rId71"/>
    <p:sldId id="568" r:id="rId72"/>
    <p:sldId id="569" r:id="rId73"/>
    <p:sldId id="570" r:id="rId74"/>
    <p:sldId id="571" r:id="rId75"/>
    <p:sldId id="572" r:id="rId76"/>
    <p:sldId id="573" r:id="rId77"/>
    <p:sldId id="574" r:id="rId78"/>
    <p:sldId id="575" r:id="rId79"/>
    <p:sldId id="576" r:id="rId80"/>
    <p:sldId id="577" r:id="rId81"/>
    <p:sldId id="578" r:id="rId82"/>
    <p:sldId id="321" r:id="rId83"/>
    <p:sldId id="330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5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4" autoAdjust="0"/>
    <p:restoredTop sz="94660" autoAdjust="0"/>
  </p:normalViewPr>
  <p:slideViewPr>
    <p:cSldViewPr snapToGrid="0" showGuides="1">
      <p:cViewPr>
        <p:scale>
          <a:sx n="100" d="100"/>
          <a:sy n="100" d="100"/>
        </p:scale>
        <p:origin x="-108" y="27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60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ddole/ProjectCollection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8493" y="2856050"/>
            <a:ext cx="3999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952649" y="4079490"/>
            <a:ext cx="1373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박한솔</a:t>
            </a:r>
            <a:endParaRPr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7300" y="1936238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endParaRPr lang="ko-KR" altLang="en-US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97300" y="2480510"/>
            <a:ext cx="4528553" cy="156048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62345" y="2164691"/>
            <a:ext cx="419362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 어플리케이션의 시스템 구성도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62345" y="2164691"/>
            <a:ext cx="4193628" cy="2954655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어플리케이션은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 – Process – Database 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세가지로 구성된 어플리케이션입니다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멜론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사이트에서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크롤링을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통하여 테이블에 맞는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가져왔습니다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자바 스윙과 윈도우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빌더를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구성하였습니다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연결해주는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사용하였습니다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217210" y="1040005"/>
            <a:ext cx="339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나만의 앨범 순서도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09" y="105248"/>
            <a:ext cx="724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3700" y="2400300"/>
            <a:ext cx="1968500" cy="2819400"/>
            <a:chOff x="393700" y="2400300"/>
            <a:chExt cx="1968500" cy="2819400"/>
          </a:xfrm>
        </p:grpSpPr>
        <p:pic>
          <p:nvPicPr>
            <p:cNvPr id="16" name="Picture 10" descr="자바 스윙 아이콘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13" y="3599922"/>
              <a:ext cx="1399443" cy="130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068" y="2672640"/>
              <a:ext cx="952500" cy="69532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93700" y="2400300"/>
              <a:ext cx="1968500" cy="28194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02015" y="2406650"/>
            <a:ext cx="1968500" cy="2825750"/>
            <a:chOff x="2455247" y="2406650"/>
            <a:chExt cx="1968500" cy="28257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676" y="3093327"/>
              <a:ext cx="1674965" cy="1498281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2455247" y="2406650"/>
              <a:ext cx="1968500" cy="28257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94523" y="2413000"/>
            <a:ext cx="1968500" cy="2819400"/>
            <a:chOff x="4567511" y="2406650"/>
            <a:chExt cx="1968500" cy="28194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523" y="2672640"/>
              <a:ext cx="1514475" cy="82867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186" y="3899429"/>
              <a:ext cx="1581150" cy="100965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4567511" y="2406650"/>
              <a:ext cx="1968500" cy="28194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2008956" y="3842467"/>
            <a:ext cx="912044" cy="0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242842" y="3810000"/>
            <a:ext cx="912044" cy="0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3700" y="1772479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02015" y="1818790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94522" y="1865101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5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2345" y="1618591"/>
            <a:ext cx="419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6" y="1312926"/>
            <a:ext cx="8416624" cy="4526721"/>
          </a:xfrm>
          <a:prstGeom prst="rect">
            <a:avLst/>
          </a:prstGeom>
        </p:spPr>
      </p:pic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RUD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INSERT</a:t>
            </a:r>
          </a:p>
        </p:txBody>
      </p:sp>
      <p:sp>
        <p:nvSpPr>
          <p:cNvPr id="14" name="액자 13"/>
          <p:cNvSpPr/>
          <p:nvPr/>
        </p:nvSpPr>
        <p:spPr>
          <a:xfrm>
            <a:off x="2076980" y="5244603"/>
            <a:ext cx="2697508" cy="687377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14" idx="2"/>
          </p:cNvCxnSpPr>
          <p:nvPr/>
        </p:nvCxnSpPr>
        <p:spPr>
          <a:xfrm rot="16200000" flipH="1">
            <a:off x="4848748" y="4508965"/>
            <a:ext cx="236932" cy="3082961"/>
          </a:xfrm>
          <a:prstGeom prst="bentConnector2">
            <a:avLst/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51" y="1312926"/>
            <a:ext cx="5514155" cy="3272309"/>
          </a:xfrm>
          <a:prstGeom prst="rect">
            <a:avLst/>
          </a:prstGeom>
        </p:spPr>
      </p:pic>
      <p:sp>
        <p:nvSpPr>
          <p:cNvPr id="18" name="TextBox 19"/>
          <p:cNvSpPr txBox="1"/>
          <p:nvPr/>
        </p:nvSpPr>
        <p:spPr>
          <a:xfrm>
            <a:off x="6508695" y="5984246"/>
            <a:ext cx="5192110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정보들을 입력하고 가입완료를 누르면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9" name="액자 18"/>
          <p:cNvSpPr/>
          <p:nvPr/>
        </p:nvSpPr>
        <p:spPr>
          <a:xfrm>
            <a:off x="6508694" y="2017325"/>
            <a:ext cx="4014951" cy="265463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8" idx="0"/>
          </p:cNvCxnSpPr>
          <p:nvPr/>
        </p:nvCxnSpPr>
        <p:spPr>
          <a:xfrm rot="16200000" flipV="1">
            <a:off x="6959731" y="3839226"/>
            <a:ext cx="3701458" cy="588581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1"/>
          </p:cNvCxnSpPr>
          <p:nvPr/>
        </p:nvCxnSpPr>
        <p:spPr>
          <a:xfrm rot="10800000">
            <a:off x="4967214" y="2150057"/>
            <a:ext cx="1541480" cy="1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7"/>
          <p:cNvSpPr txBox="1"/>
          <p:nvPr/>
        </p:nvSpPr>
        <p:spPr>
          <a:xfrm>
            <a:off x="1849182" y="1965392"/>
            <a:ext cx="311803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DB</a:t>
            </a:r>
            <a:r>
              <a:rPr lang="ko-KR" altLang="en-US" dirty="0" smtClean="0"/>
              <a:t>에 회원 정보가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" y="1362793"/>
            <a:ext cx="8725580" cy="46928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22" y="2047629"/>
            <a:ext cx="6863418" cy="2676525"/>
          </a:xfrm>
          <a:prstGeom prst="rect">
            <a:avLst/>
          </a:prstGeom>
        </p:spPr>
      </p:pic>
      <p:sp>
        <p:nvSpPr>
          <p:cNvPr id="25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CR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UPDATE</a:t>
            </a:r>
          </a:p>
        </p:txBody>
      </p:sp>
      <p:sp>
        <p:nvSpPr>
          <p:cNvPr id="26" name="액자 25"/>
          <p:cNvSpPr/>
          <p:nvPr/>
        </p:nvSpPr>
        <p:spPr>
          <a:xfrm>
            <a:off x="2546851" y="5329612"/>
            <a:ext cx="2045866" cy="680319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26" idx="2"/>
          </p:cNvCxnSpPr>
          <p:nvPr/>
        </p:nvCxnSpPr>
        <p:spPr>
          <a:xfrm rot="16200000" flipH="1">
            <a:off x="4614970" y="4964744"/>
            <a:ext cx="421601" cy="2511973"/>
          </a:xfrm>
          <a:prstGeom prst="bentConnector2">
            <a:avLst/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19"/>
          <p:cNvSpPr txBox="1"/>
          <p:nvPr/>
        </p:nvSpPr>
        <p:spPr>
          <a:xfrm>
            <a:off x="6081978" y="6267270"/>
            <a:ext cx="5192110" cy="33855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정보들을 입력하고 정보수정 버튼을 누르면 </a:t>
            </a:r>
            <a:r>
              <a:rPr lang="en-US" altLang="ko-KR" sz="1600" dirty="0" smtClean="0"/>
              <a:t>DAO </a:t>
            </a:r>
            <a:r>
              <a:rPr lang="ko-KR" altLang="en-US" sz="1600" dirty="0" smtClean="0"/>
              <a:t>실행</a:t>
            </a:r>
            <a:endParaRPr lang="ko-KR" altLang="en-US" sz="1600" dirty="0"/>
          </a:p>
        </p:txBody>
      </p:sp>
      <p:sp>
        <p:nvSpPr>
          <p:cNvPr id="29" name="액자 28"/>
          <p:cNvSpPr/>
          <p:nvPr/>
        </p:nvSpPr>
        <p:spPr>
          <a:xfrm>
            <a:off x="5517962" y="2761714"/>
            <a:ext cx="6036478" cy="265463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28" idx="0"/>
            <a:endCxn id="29" idx="2"/>
          </p:cNvCxnSpPr>
          <p:nvPr/>
        </p:nvCxnSpPr>
        <p:spPr>
          <a:xfrm rot="16200000" flipV="1">
            <a:off x="6987071" y="4576308"/>
            <a:ext cx="3240093" cy="141832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9" idx="1"/>
          </p:cNvCxnSpPr>
          <p:nvPr/>
        </p:nvCxnSpPr>
        <p:spPr>
          <a:xfrm rot="10800000">
            <a:off x="3976482" y="2894446"/>
            <a:ext cx="1541481" cy="1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27"/>
          <p:cNvSpPr txBox="1"/>
          <p:nvPr/>
        </p:nvSpPr>
        <p:spPr>
          <a:xfrm>
            <a:off x="858450" y="2725168"/>
            <a:ext cx="3118032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DB</a:t>
            </a:r>
            <a:r>
              <a:rPr lang="ko-KR" altLang="en-US" sz="1600" dirty="0" smtClean="0"/>
              <a:t>에 회원 정보가 </a:t>
            </a:r>
            <a:r>
              <a:rPr lang="en-US" altLang="ko-KR" sz="1600" dirty="0" smtClean="0"/>
              <a:t>UPDATE </a:t>
            </a:r>
            <a:r>
              <a:rPr lang="ko-KR" altLang="en-US" sz="1600" dirty="0" smtClean="0"/>
              <a:t>됨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28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0" y="1297753"/>
            <a:ext cx="8725580" cy="46928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3" y="1285006"/>
            <a:ext cx="5452822" cy="3764666"/>
          </a:xfrm>
          <a:prstGeom prst="rect">
            <a:avLst/>
          </a:prstGeom>
        </p:spPr>
      </p:pic>
      <p:sp>
        <p:nvSpPr>
          <p:cNvPr id="8" name="TextBox 81"/>
          <p:cNvSpPr txBox="1"/>
          <p:nvPr/>
        </p:nvSpPr>
        <p:spPr>
          <a:xfrm>
            <a:off x="7087541" y="192869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박한솔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SELECT</a:t>
            </a:r>
          </a:p>
        </p:txBody>
      </p:sp>
      <p:sp>
        <p:nvSpPr>
          <p:cNvPr id="10" name="액자 9"/>
          <p:cNvSpPr/>
          <p:nvPr/>
        </p:nvSpPr>
        <p:spPr>
          <a:xfrm>
            <a:off x="4523129" y="5275321"/>
            <a:ext cx="2045866" cy="680319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10" idx="2"/>
            <a:endCxn id="12" idx="1"/>
          </p:cNvCxnSpPr>
          <p:nvPr/>
        </p:nvCxnSpPr>
        <p:spPr>
          <a:xfrm rot="16200000" flipH="1">
            <a:off x="5617270" y="5884432"/>
            <a:ext cx="421600" cy="564016"/>
          </a:xfrm>
          <a:prstGeom prst="bentConnector2">
            <a:avLst/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9"/>
          <p:cNvSpPr txBox="1"/>
          <p:nvPr/>
        </p:nvSpPr>
        <p:spPr>
          <a:xfrm>
            <a:off x="6110078" y="6207963"/>
            <a:ext cx="2596056" cy="338554"/>
          </a:xfrm>
          <a:prstGeom prst="rect">
            <a:avLst/>
          </a:prstGeom>
          <a:noFill/>
          <a:ln w="22225">
            <a:solidFill>
              <a:srgbClr val="FF965B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smtClean="0"/>
              <a:t>회원탈퇴 </a:t>
            </a:r>
            <a:r>
              <a:rPr lang="ko-KR" altLang="en-US" sz="1600" dirty="0" err="1" smtClean="0"/>
              <a:t>클릭시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새창</a:t>
            </a:r>
            <a:r>
              <a:rPr lang="ko-KR" altLang="en-US" sz="1600" dirty="0" smtClean="0"/>
              <a:t> 생성</a:t>
            </a:r>
            <a:endParaRPr lang="ko-KR" altLang="en-US" sz="1600" dirty="0"/>
          </a:p>
        </p:txBody>
      </p:sp>
      <p:sp>
        <p:nvSpPr>
          <p:cNvPr id="13" name="액자 12"/>
          <p:cNvSpPr/>
          <p:nvPr/>
        </p:nvSpPr>
        <p:spPr>
          <a:xfrm>
            <a:off x="6393636" y="2578987"/>
            <a:ext cx="3917559" cy="265463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0" y="3718864"/>
            <a:ext cx="4936602" cy="1362075"/>
          </a:xfrm>
          <a:prstGeom prst="rect">
            <a:avLst/>
          </a:prstGeom>
        </p:spPr>
      </p:pic>
      <p:sp>
        <p:nvSpPr>
          <p:cNvPr id="16" name="액자 15"/>
          <p:cNvSpPr/>
          <p:nvPr/>
        </p:nvSpPr>
        <p:spPr>
          <a:xfrm>
            <a:off x="1895208" y="3718864"/>
            <a:ext cx="2469931" cy="265463"/>
          </a:xfrm>
          <a:prstGeom prst="frame">
            <a:avLst/>
          </a:prstGeom>
          <a:solidFill>
            <a:srgbClr val="FF965B"/>
          </a:solidFill>
          <a:ln w="9525"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6745094" y="3644196"/>
            <a:ext cx="1782143" cy="265463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7" idx="1"/>
            <a:endCxn id="16" idx="3"/>
          </p:cNvCxnSpPr>
          <p:nvPr/>
        </p:nvCxnSpPr>
        <p:spPr>
          <a:xfrm rot="10800000" flipV="1">
            <a:off x="4365140" y="3776928"/>
            <a:ext cx="2379955" cy="74668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5400000">
            <a:off x="7236294" y="3244323"/>
            <a:ext cx="799744" cy="3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47136" y="3025770"/>
            <a:ext cx="1386189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5400000">
            <a:off x="9855497" y="2459005"/>
            <a:ext cx="252659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액자 21"/>
          <p:cNvSpPr/>
          <p:nvPr/>
        </p:nvSpPr>
        <p:spPr>
          <a:xfrm>
            <a:off x="2883346" y="3715113"/>
            <a:ext cx="1366177" cy="265463"/>
          </a:xfrm>
          <a:prstGeom prst="fram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3" name="꺾인 연결선 22"/>
          <p:cNvCxnSpPr/>
          <p:nvPr/>
        </p:nvCxnSpPr>
        <p:spPr>
          <a:xfrm flipV="1">
            <a:off x="3440232" y="2326321"/>
            <a:ext cx="6541593" cy="63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7"/>
          <p:cNvSpPr txBox="1"/>
          <p:nvPr/>
        </p:nvSpPr>
        <p:spPr>
          <a:xfrm>
            <a:off x="7636843" y="2951936"/>
            <a:ext cx="3761912" cy="584775"/>
          </a:xfrm>
          <a:prstGeom prst="rect">
            <a:avLst/>
          </a:prstGeom>
          <a:solidFill>
            <a:schemeClr val="accent5">
              <a:alpha val="60000"/>
            </a:schemeClr>
          </a:solidFill>
          <a:ln w="25400">
            <a:solidFill>
              <a:srgbClr val="FF965B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chemeClr val="bg1"/>
                </a:solidFill>
              </a:rPr>
              <a:t>로그인한 아이디를 사용하여 </a:t>
            </a:r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</a:rPr>
              <a:t>에서 해당 아이디에 맞는 비밀번호를 불러옴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34" y="3772076"/>
            <a:ext cx="2724150" cy="2790825"/>
          </a:xfrm>
          <a:prstGeom prst="rect">
            <a:avLst/>
          </a:prstGeom>
        </p:spPr>
      </p:pic>
      <p:sp>
        <p:nvSpPr>
          <p:cNvPr id="26" name="액자 25"/>
          <p:cNvSpPr/>
          <p:nvPr/>
        </p:nvSpPr>
        <p:spPr>
          <a:xfrm>
            <a:off x="8708215" y="5615480"/>
            <a:ext cx="1602980" cy="680319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/>
          <p:nvPr/>
        </p:nvCxnSpPr>
        <p:spPr>
          <a:xfrm rot="10800000">
            <a:off x="766443" y="4873766"/>
            <a:ext cx="8853874" cy="741714"/>
          </a:xfrm>
          <a:prstGeom prst="bentConnector3">
            <a:avLst>
              <a:gd name="adj1" fmla="val -214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rot="5400000" flipH="1" flipV="1">
            <a:off x="328073" y="4454447"/>
            <a:ext cx="889440" cy="12700"/>
          </a:xfrm>
          <a:prstGeom prst="bentConnector3">
            <a:avLst>
              <a:gd name="adj1" fmla="val -812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38"/>
          <p:cNvSpPr txBox="1"/>
          <p:nvPr/>
        </p:nvSpPr>
        <p:spPr>
          <a:xfrm>
            <a:off x="5418167" y="6295799"/>
            <a:ext cx="40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①</a:t>
            </a:r>
          </a:p>
        </p:txBody>
      </p:sp>
      <p:sp>
        <p:nvSpPr>
          <p:cNvPr id="30" name="TextBox 44"/>
          <p:cNvSpPr txBox="1"/>
          <p:nvPr/>
        </p:nvSpPr>
        <p:spPr>
          <a:xfrm>
            <a:off x="9632875" y="4720851"/>
            <a:ext cx="40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②</a:t>
            </a:r>
          </a:p>
        </p:txBody>
      </p:sp>
      <p:sp>
        <p:nvSpPr>
          <p:cNvPr id="31" name="TextBox 45"/>
          <p:cNvSpPr txBox="1"/>
          <p:nvPr/>
        </p:nvSpPr>
        <p:spPr>
          <a:xfrm>
            <a:off x="3440230" y="3059658"/>
            <a:ext cx="40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32" name="TextBox 46"/>
          <p:cNvSpPr txBox="1"/>
          <p:nvPr/>
        </p:nvSpPr>
        <p:spPr>
          <a:xfrm>
            <a:off x="7226940" y="2982673"/>
            <a:ext cx="40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④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0" y="1354601"/>
            <a:ext cx="8725580" cy="46928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0" y="3769979"/>
            <a:ext cx="4936602" cy="1362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13" y="1366514"/>
            <a:ext cx="6524625" cy="3000375"/>
          </a:xfrm>
          <a:prstGeom prst="rect">
            <a:avLst/>
          </a:prstGeom>
        </p:spPr>
      </p:pic>
      <p:sp>
        <p:nvSpPr>
          <p:cNvPr id="10" name="TextBox 81"/>
          <p:cNvSpPr txBox="1"/>
          <p:nvPr/>
        </p:nvSpPr>
        <p:spPr>
          <a:xfrm>
            <a:off x="7087541" y="243984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박한솔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CRU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DELETE</a:t>
            </a:r>
          </a:p>
        </p:txBody>
      </p:sp>
      <p:sp>
        <p:nvSpPr>
          <p:cNvPr id="11" name="액자 10"/>
          <p:cNvSpPr/>
          <p:nvPr/>
        </p:nvSpPr>
        <p:spPr>
          <a:xfrm>
            <a:off x="4523129" y="5326436"/>
            <a:ext cx="2045866" cy="680319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13" idx="1"/>
          </p:cNvCxnSpPr>
          <p:nvPr/>
        </p:nvCxnSpPr>
        <p:spPr>
          <a:xfrm rot="16200000" flipH="1">
            <a:off x="5617270" y="5935547"/>
            <a:ext cx="421600" cy="564016"/>
          </a:xfrm>
          <a:prstGeom prst="bentConnector2">
            <a:avLst/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9"/>
          <p:cNvSpPr txBox="1"/>
          <p:nvPr/>
        </p:nvSpPr>
        <p:spPr>
          <a:xfrm>
            <a:off x="6110078" y="6259078"/>
            <a:ext cx="2596056" cy="33855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smtClean="0"/>
              <a:t>회원탈퇴 </a:t>
            </a:r>
            <a:r>
              <a:rPr lang="ko-KR" altLang="en-US" sz="1600" dirty="0" err="1" smtClean="0"/>
              <a:t>클릭시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새창</a:t>
            </a:r>
            <a:r>
              <a:rPr lang="ko-KR" altLang="en-US" sz="1600" dirty="0" smtClean="0"/>
              <a:t> 생성</a:t>
            </a:r>
            <a:endParaRPr lang="ko-KR" altLang="en-US" sz="1600" dirty="0"/>
          </a:p>
        </p:txBody>
      </p:sp>
      <p:sp>
        <p:nvSpPr>
          <p:cNvPr id="14" name="액자 13"/>
          <p:cNvSpPr/>
          <p:nvPr/>
        </p:nvSpPr>
        <p:spPr>
          <a:xfrm>
            <a:off x="5675948" y="2231907"/>
            <a:ext cx="4201118" cy="265463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14" idx="1"/>
          </p:cNvCxnSpPr>
          <p:nvPr/>
        </p:nvCxnSpPr>
        <p:spPr>
          <a:xfrm rot="10800000">
            <a:off x="4684214" y="2364639"/>
            <a:ext cx="991735" cy="1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27"/>
          <p:cNvSpPr txBox="1"/>
          <p:nvPr/>
        </p:nvSpPr>
        <p:spPr>
          <a:xfrm>
            <a:off x="1566182" y="1826032"/>
            <a:ext cx="3118032" cy="10772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입력 받은 비밀번호를 학인하고 </a:t>
            </a:r>
            <a:endParaRPr lang="en-US" altLang="ko-KR" sz="1600" dirty="0" smtClean="0"/>
          </a:p>
          <a:p>
            <a:r>
              <a:rPr lang="en-US" altLang="ko-KR" sz="1600" dirty="0" smtClean="0"/>
              <a:t>DB</a:t>
            </a:r>
            <a:r>
              <a:rPr lang="ko-KR" altLang="en-US" sz="1600" dirty="0" smtClean="0"/>
              <a:t>의 비밀번호와 유저가 입력한</a:t>
            </a:r>
            <a:endParaRPr lang="en-US" altLang="ko-KR" sz="1600" dirty="0" smtClean="0"/>
          </a:p>
          <a:p>
            <a:r>
              <a:rPr lang="ko-KR" altLang="en-US" sz="1600" dirty="0" smtClean="0"/>
              <a:t>비밀번호가 일치하면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있는 회원 정보 삭제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34" y="3823191"/>
            <a:ext cx="2724150" cy="2790825"/>
          </a:xfrm>
          <a:prstGeom prst="rect">
            <a:avLst/>
          </a:prstGeom>
        </p:spPr>
      </p:pic>
      <p:cxnSp>
        <p:nvCxnSpPr>
          <p:cNvPr id="19" name="꺾인 연결선 18"/>
          <p:cNvCxnSpPr>
            <a:endCxn id="14" idx="2"/>
          </p:cNvCxnSpPr>
          <p:nvPr/>
        </p:nvCxnSpPr>
        <p:spPr>
          <a:xfrm flipV="1">
            <a:off x="3540216" y="2497370"/>
            <a:ext cx="4236291" cy="1582778"/>
          </a:xfrm>
          <a:prstGeom prst="bentConnector2">
            <a:avLst/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액자 19"/>
          <p:cNvSpPr/>
          <p:nvPr/>
        </p:nvSpPr>
        <p:spPr>
          <a:xfrm>
            <a:off x="904230" y="3947417"/>
            <a:ext cx="2635986" cy="265463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0" y="1449940"/>
            <a:ext cx="8725580" cy="4692887"/>
          </a:xfrm>
          <a:prstGeom prst="rect">
            <a:avLst/>
          </a:prstGeom>
        </p:spPr>
      </p:pic>
      <p:sp>
        <p:nvSpPr>
          <p:cNvPr id="7" name="TextBox 81"/>
          <p:cNvSpPr txBox="1"/>
          <p:nvPr/>
        </p:nvSpPr>
        <p:spPr>
          <a:xfrm>
            <a:off x="7087541" y="339323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박한솔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CR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UPDATE</a:t>
            </a:r>
          </a:p>
        </p:txBody>
      </p:sp>
      <p:sp>
        <p:nvSpPr>
          <p:cNvPr id="8" name="액자 7"/>
          <p:cNvSpPr/>
          <p:nvPr/>
        </p:nvSpPr>
        <p:spPr>
          <a:xfrm>
            <a:off x="6589351" y="5416757"/>
            <a:ext cx="2045866" cy="680319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8" idx="2"/>
          </p:cNvCxnSpPr>
          <p:nvPr/>
        </p:nvCxnSpPr>
        <p:spPr>
          <a:xfrm rot="5400000">
            <a:off x="5604788" y="4300380"/>
            <a:ext cx="210800" cy="3804192"/>
          </a:xfrm>
          <a:prstGeom prst="bentConnector2">
            <a:avLst/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0800000" flipV="1">
            <a:off x="5710189" y="1919173"/>
            <a:ext cx="1167294" cy="589051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0" y="3273975"/>
            <a:ext cx="3198632" cy="3244702"/>
          </a:xfrm>
          <a:prstGeom prst="rect">
            <a:avLst/>
          </a:prstGeom>
        </p:spPr>
      </p:pic>
      <p:sp>
        <p:nvSpPr>
          <p:cNvPr id="13" name="액자 12"/>
          <p:cNvSpPr/>
          <p:nvPr/>
        </p:nvSpPr>
        <p:spPr>
          <a:xfrm>
            <a:off x="706279" y="5700018"/>
            <a:ext cx="1407409" cy="607858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14" y="1449940"/>
            <a:ext cx="6524625" cy="3276600"/>
          </a:xfrm>
          <a:prstGeom prst="rect">
            <a:avLst/>
          </a:prstGeom>
        </p:spPr>
      </p:pic>
      <p:sp>
        <p:nvSpPr>
          <p:cNvPr id="16" name="액자 15"/>
          <p:cNvSpPr/>
          <p:nvPr/>
        </p:nvSpPr>
        <p:spPr>
          <a:xfrm>
            <a:off x="5623558" y="2366470"/>
            <a:ext cx="4823197" cy="487913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/>
          <p:nvPr/>
        </p:nvCxnSpPr>
        <p:spPr>
          <a:xfrm>
            <a:off x="3223482" y="5111553"/>
            <a:ext cx="5802015" cy="6348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6200000" flipV="1">
            <a:off x="7816856" y="3893278"/>
            <a:ext cx="2436547" cy="3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9035128" y="3441407"/>
            <a:ext cx="2383781" cy="1077218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chemeClr val="bg1"/>
                </a:solidFill>
              </a:rPr>
              <a:t>회원 아이디와 일치하는 비밀번호데이터를 입력한 비밀번호로 </a:t>
            </a:r>
            <a:r>
              <a:rPr lang="en-US" altLang="ko-KR" sz="1600" dirty="0" smtClean="0">
                <a:solidFill>
                  <a:schemeClr val="bg1"/>
                </a:solidFill>
              </a:rPr>
              <a:t>UPDATE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1766154" y="2610426"/>
            <a:ext cx="2684065" cy="315852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꺾인 연결선 20"/>
          <p:cNvCxnSpPr/>
          <p:nvPr/>
        </p:nvCxnSpPr>
        <p:spPr>
          <a:xfrm>
            <a:off x="2813924" y="1055165"/>
            <a:ext cx="7413094" cy="12700"/>
          </a:xfrm>
          <a:prstGeom prst="bentConnector3">
            <a:avLst>
              <a:gd name="adj1" fmla="val 141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16200000" flipH="1">
            <a:off x="9431471" y="1781694"/>
            <a:ext cx="1453061" cy="1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5400000" flipH="1" flipV="1">
            <a:off x="2042643" y="1839146"/>
            <a:ext cx="1542561" cy="1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6" y="1115385"/>
            <a:ext cx="8641979" cy="46479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r="40781"/>
          <a:stretch/>
        </p:blipFill>
        <p:spPr>
          <a:xfrm>
            <a:off x="7326408" y="1115385"/>
            <a:ext cx="4830436" cy="5646811"/>
          </a:xfrm>
          <a:prstGeom prst="rect">
            <a:avLst/>
          </a:prstGeom>
        </p:spPr>
      </p:pic>
      <p:sp>
        <p:nvSpPr>
          <p:cNvPr id="8" name="TextBox 81"/>
          <p:cNvSpPr txBox="1"/>
          <p:nvPr/>
        </p:nvSpPr>
        <p:spPr>
          <a:xfrm>
            <a:off x="7119351" y="438703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박한솔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READ </a:t>
            </a:r>
          </a:p>
        </p:txBody>
      </p:sp>
      <p:sp>
        <p:nvSpPr>
          <p:cNvPr id="10" name="TextBox 19"/>
          <p:cNvSpPr txBox="1"/>
          <p:nvPr/>
        </p:nvSpPr>
        <p:spPr>
          <a:xfrm>
            <a:off x="7432836" y="2047723"/>
            <a:ext cx="4617580" cy="923330"/>
          </a:xfrm>
          <a:prstGeom prst="rect">
            <a:avLst/>
          </a:prstGeom>
          <a:solidFill>
            <a:schemeClr val="bg1">
              <a:alpha val="72000"/>
            </a:schemeClr>
          </a:solidFill>
          <a:ln w="2222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SQL </a:t>
            </a:r>
            <a:r>
              <a:rPr lang="ko-KR" altLang="en-US" dirty="0" smtClean="0"/>
              <a:t>문법 중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문을 활용하여 </a:t>
            </a:r>
            <a:endParaRPr lang="en-US" altLang="ko-KR" dirty="0" smtClean="0"/>
          </a:p>
          <a:p>
            <a:r>
              <a:rPr lang="en-US" altLang="ko-KR" dirty="0" err="1" smtClean="0"/>
              <a:t>My_albume_bbs</a:t>
            </a:r>
            <a:r>
              <a:rPr lang="en-US" altLang="ko-KR" dirty="0" smtClean="0"/>
              <a:t> Table</a:t>
            </a:r>
            <a:r>
              <a:rPr lang="ko-KR" altLang="en-US" dirty="0" smtClean="0"/>
              <a:t>에 있는 모든 데이터를 가지고 오고 게시판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 출력</a:t>
            </a:r>
            <a:endParaRPr lang="ko-KR" altLang="en-US" dirty="0"/>
          </a:p>
        </p:txBody>
      </p:sp>
      <p:sp>
        <p:nvSpPr>
          <p:cNvPr id="11" name="액자 10"/>
          <p:cNvSpPr/>
          <p:nvPr/>
        </p:nvSpPr>
        <p:spPr>
          <a:xfrm>
            <a:off x="7599398" y="1015915"/>
            <a:ext cx="4014951" cy="334890"/>
          </a:xfrm>
          <a:prstGeom prst="frame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endCxn id="14" idx="0"/>
          </p:cNvCxnSpPr>
          <p:nvPr/>
        </p:nvCxnSpPr>
        <p:spPr>
          <a:xfrm rot="16200000" flipH="1">
            <a:off x="3460357" y="1380576"/>
            <a:ext cx="440848" cy="1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1"/>
          </p:cNvCxnSpPr>
          <p:nvPr/>
        </p:nvCxnSpPr>
        <p:spPr>
          <a:xfrm rot="10800000">
            <a:off x="3680780" y="1183360"/>
            <a:ext cx="3918618" cy="1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27"/>
          <p:cNvSpPr txBox="1"/>
          <p:nvPr/>
        </p:nvSpPr>
        <p:spPr>
          <a:xfrm>
            <a:off x="35156" y="1601001"/>
            <a:ext cx="7291251" cy="4247317"/>
          </a:xfrm>
          <a:prstGeom prst="rect">
            <a:avLst/>
          </a:prstGeom>
          <a:noFill/>
          <a:ln w="25400">
            <a:solidFill>
              <a:srgbClr val="FF965B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1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6" y="1143703"/>
            <a:ext cx="2634714" cy="39298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06" y="1124212"/>
            <a:ext cx="4774932" cy="39298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8"/>
          <a:stretch/>
        </p:blipFill>
        <p:spPr>
          <a:xfrm>
            <a:off x="6427076" y="1232603"/>
            <a:ext cx="5489684" cy="5326342"/>
          </a:xfrm>
          <a:prstGeom prst="rect">
            <a:avLst/>
          </a:prstGeom>
        </p:spPr>
      </p:pic>
      <p:sp>
        <p:nvSpPr>
          <p:cNvPr id="10" name="TextBox 81"/>
          <p:cNvSpPr txBox="1"/>
          <p:nvPr/>
        </p:nvSpPr>
        <p:spPr>
          <a:xfrm>
            <a:off x="7059268" y="299054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박한솔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SELECT</a:t>
            </a:r>
          </a:p>
        </p:txBody>
      </p:sp>
      <p:sp>
        <p:nvSpPr>
          <p:cNvPr id="11" name="액자 10"/>
          <p:cNvSpPr/>
          <p:nvPr/>
        </p:nvSpPr>
        <p:spPr>
          <a:xfrm>
            <a:off x="6564101" y="1158377"/>
            <a:ext cx="5352659" cy="335644"/>
          </a:xfrm>
          <a:prstGeom prst="frame">
            <a:avLst>
              <a:gd name="adj1" fmla="val 16842"/>
            </a:avLst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737074" y="991617"/>
            <a:ext cx="10928354" cy="108326"/>
          </a:xfrm>
          <a:prstGeom prst="bentConnector3">
            <a:avLst>
              <a:gd name="adj1" fmla="val -29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rot="16200000" flipH="1">
            <a:off x="11560277" y="1096768"/>
            <a:ext cx="203952" cy="6350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액자 13"/>
          <p:cNvSpPr/>
          <p:nvPr/>
        </p:nvSpPr>
        <p:spPr>
          <a:xfrm>
            <a:off x="275241" y="1112643"/>
            <a:ext cx="1122233" cy="419478"/>
          </a:xfrm>
          <a:prstGeom prst="frame">
            <a:avLst>
              <a:gd name="adj1" fmla="val 13722"/>
            </a:avLst>
          </a:prstGeom>
          <a:solidFill>
            <a:srgbClr val="FF965B"/>
          </a:solidFill>
          <a:ln cmpd="sng"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6814283" y="2237697"/>
            <a:ext cx="4851145" cy="1200329"/>
          </a:xfrm>
          <a:prstGeom prst="rect">
            <a:avLst/>
          </a:prstGeom>
          <a:solidFill>
            <a:schemeClr val="bg1">
              <a:alpha val="67000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ko-KR" altLang="en-US" dirty="0" smtClean="0"/>
              <a:t>앨범 내부 화면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My_album_bbs</a:t>
            </a:r>
            <a:r>
              <a:rPr lang="en-US" altLang="ko-KR" dirty="0" smtClean="0"/>
              <a:t> Table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게시물 </a:t>
            </a:r>
            <a:r>
              <a:rPr lang="ko-KR" altLang="en-US" dirty="0" smtClean="0"/>
              <a:t>고유번호와 일치하는 모든 정보를</a:t>
            </a:r>
            <a:r>
              <a:rPr lang="en-US" altLang="ko-KR" dirty="0" smtClean="0"/>
              <a:t>SELECT </a:t>
            </a:r>
          </a:p>
          <a:p>
            <a:r>
              <a:rPr lang="ko-KR" altLang="en-US" dirty="0" smtClean="0"/>
              <a:t>읽어온 정보들을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11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3" y="1198042"/>
            <a:ext cx="2634714" cy="39298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883" y="1207579"/>
            <a:ext cx="4774932" cy="3929869"/>
          </a:xfrm>
          <a:prstGeom prst="rect">
            <a:avLst/>
          </a:prstGeom>
        </p:spPr>
      </p:pic>
      <p:sp>
        <p:nvSpPr>
          <p:cNvPr id="8" name="TextBox 81"/>
          <p:cNvSpPr txBox="1"/>
          <p:nvPr/>
        </p:nvSpPr>
        <p:spPr>
          <a:xfrm>
            <a:off x="6944245" y="382421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박한솔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CR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UPDATE</a:t>
            </a:r>
          </a:p>
        </p:txBody>
      </p:sp>
      <p:cxnSp>
        <p:nvCxnSpPr>
          <p:cNvPr id="10" name="꺾인 연결선 9"/>
          <p:cNvCxnSpPr/>
          <p:nvPr/>
        </p:nvCxnSpPr>
        <p:spPr>
          <a:xfrm rot="5400000">
            <a:off x="17113" y="2460163"/>
            <a:ext cx="1950106" cy="1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액자 10"/>
          <p:cNvSpPr/>
          <p:nvPr/>
        </p:nvSpPr>
        <p:spPr>
          <a:xfrm>
            <a:off x="1629250" y="4708433"/>
            <a:ext cx="1122233" cy="419478"/>
          </a:xfrm>
          <a:prstGeom prst="frame">
            <a:avLst>
              <a:gd name="adj1" fmla="val 18263"/>
            </a:avLst>
          </a:prstGeom>
          <a:solidFill>
            <a:schemeClr val="accent5"/>
          </a:solidFill>
          <a:ln cmpd="sng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1258201" y="5275250"/>
            <a:ext cx="4851145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ko-KR" altLang="en-US" dirty="0" smtClean="0"/>
              <a:t>앨범 내부 화면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My_album_bbs</a:t>
            </a:r>
            <a:r>
              <a:rPr lang="en-US" altLang="ko-KR" dirty="0" smtClean="0"/>
              <a:t> Table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게시물 </a:t>
            </a:r>
            <a:r>
              <a:rPr lang="ko-KR" altLang="en-US" dirty="0" smtClean="0"/>
              <a:t>고유번호와 일치하는 </a:t>
            </a:r>
            <a:r>
              <a:rPr lang="en-US" altLang="ko-KR" dirty="0" err="1" smtClean="0"/>
              <a:t>my_album_like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더해서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 smtClean="0"/>
              <a:t>UPDATE</a:t>
            </a: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47" y="1207579"/>
            <a:ext cx="5831155" cy="4067175"/>
          </a:xfrm>
          <a:prstGeom prst="rect">
            <a:avLst/>
          </a:prstGeom>
        </p:spPr>
      </p:pic>
      <p:sp>
        <p:nvSpPr>
          <p:cNvPr id="14" name="액자 13"/>
          <p:cNvSpPr/>
          <p:nvPr/>
        </p:nvSpPr>
        <p:spPr>
          <a:xfrm>
            <a:off x="175298" y="1188517"/>
            <a:ext cx="1227803" cy="331314"/>
          </a:xfrm>
          <a:prstGeom prst="frame">
            <a:avLst>
              <a:gd name="adj1" fmla="val 9429"/>
            </a:avLst>
          </a:prstGeom>
          <a:solidFill>
            <a:srgbClr val="FF965B"/>
          </a:solidFill>
          <a:ln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/>
          <p:nvPr/>
        </p:nvCxnSpPr>
        <p:spPr>
          <a:xfrm>
            <a:off x="992162" y="3410270"/>
            <a:ext cx="10802714" cy="12700"/>
          </a:xfrm>
          <a:prstGeom prst="bentConnector3">
            <a:avLst>
              <a:gd name="adj1" fmla="val 94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5400000" flipH="1" flipV="1">
            <a:off x="11573989" y="3225214"/>
            <a:ext cx="441776" cy="2"/>
          </a:xfrm>
          <a:prstGeom prst="bentConnector3">
            <a:avLst>
              <a:gd name="adj1" fmla="val 50000"/>
            </a:avLst>
          </a:prstGeom>
          <a:ln>
            <a:solidFill>
              <a:srgbClr val="FF965B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48333"/>
            <a:ext cx="11125200" cy="5575300"/>
          </a:xfrm>
          <a:prstGeom prst="rect">
            <a:avLst/>
          </a:prstGeom>
        </p:spPr>
      </p:pic>
      <p:sp>
        <p:nvSpPr>
          <p:cNvPr id="7" name="TextBox 81"/>
          <p:cNvSpPr txBox="1"/>
          <p:nvPr/>
        </p:nvSpPr>
        <p:spPr>
          <a:xfrm>
            <a:off x="7058794" y="234367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박한솔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어플리케이션 기능설명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액자 7"/>
          <p:cNvSpPr/>
          <p:nvPr/>
        </p:nvSpPr>
        <p:spPr>
          <a:xfrm flipV="1">
            <a:off x="2004148" y="2261631"/>
            <a:ext cx="4676051" cy="412300"/>
          </a:xfrm>
          <a:prstGeom prst="frame">
            <a:avLst>
              <a:gd name="adj1" fmla="val 8810"/>
            </a:avLst>
          </a:prstGeom>
          <a:solidFill>
            <a:srgbClr val="FF965B"/>
          </a:solidFill>
          <a:ln cmpd="sng"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4047" y="2801833"/>
            <a:ext cx="4851145" cy="646331"/>
          </a:xfrm>
          <a:prstGeom prst="rect">
            <a:avLst/>
          </a:prstGeom>
          <a:noFill/>
          <a:ln w="25400">
            <a:solidFill>
              <a:srgbClr val="FF965B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체크 박스를 통해</a:t>
            </a:r>
            <a:endParaRPr lang="en-US" altLang="ko-KR" dirty="0" smtClean="0"/>
          </a:p>
          <a:p>
            <a:r>
              <a:rPr lang="ko-KR" altLang="en-US" dirty="0" smtClean="0"/>
              <a:t>나만의 앨범에 알맞은 장르 선택 가능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9" y="3569283"/>
            <a:ext cx="6078207" cy="2825750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6896320" y="4402422"/>
            <a:ext cx="3822479" cy="461665"/>
          </a:xfrm>
          <a:prstGeom prst="rect">
            <a:avLst/>
          </a:prstGeom>
          <a:noFill/>
          <a:ln w="25400">
            <a:solidFill>
              <a:srgbClr val="FF965B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선택되었을 경우 </a:t>
            </a:r>
            <a:r>
              <a:rPr lang="en-US" altLang="ko-KR" sz="1200" dirty="0" smtClean="0"/>
              <a:t>True </a:t>
            </a:r>
            <a:r>
              <a:rPr lang="ko-KR" altLang="en-US" sz="1200" dirty="0" smtClean="0"/>
              <a:t>값 </a:t>
            </a:r>
            <a:endParaRPr lang="en-US" altLang="ko-KR" sz="1200" dirty="0" smtClean="0"/>
          </a:p>
          <a:p>
            <a:r>
              <a:rPr lang="ko-KR" altLang="en-US" sz="1200" dirty="0" smtClean="0"/>
              <a:t>선택되지 않았을 경우 </a:t>
            </a:r>
            <a:r>
              <a:rPr lang="en-US" altLang="ko-KR" sz="1200" dirty="0" smtClean="0"/>
              <a:t>False </a:t>
            </a:r>
            <a:r>
              <a:rPr lang="ko-KR" altLang="en-US" sz="1200" dirty="0" smtClean="0"/>
              <a:t>값을 반환함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708275" y="2550108"/>
            <a:ext cx="628650" cy="19526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2" idx="1"/>
          </p:cNvCxnSpPr>
          <p:nvPr/>
        </p:nvCxnSpPr>
        <p:spPr>
          <a:xfrm>
            <a:off x="3336925" y="4633254"/>
            <a:ext cx="3559395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액자 15"/>
          <p:cNvSpPr/>
          <p:nvPr/>
        </p:nvSpPr>
        <p:spPr>
          <a:xfrm flipV="1">
            <a:off x="2778597" y="5214381"/>
            <a:ext cx="3101504" cy="412300"/>
          </a:xfrm>
          <a:prstGeom prst="frame">
            <a:avLst>
              <a:gd name="adj1" fmla="val 8810"/>
            </a:avLst>
          </a:prstGeom>
          <a:solidFill>
            <a:srgbClr val="FF965B"/>
          </a:solidFill>
          <a:ln cmpd="sng"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219200" y="187046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3824" y="18958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1121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002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4492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003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57128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004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89586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보유 기술</a:t>
            </a:r>
            <a:endParaRPr lang="ko-KR" altLang="en-US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112134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</a:t>
            </a:r>
            <a:r>
              <a:rPr lang="en-US" altLang="ko-KR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(JDBC </a:t>
            </a:r>
            <a:r>
              <a:rPr lang="ko-KR" altLang="en-US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449298"/>
            <a:ext cx="303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</a:t>
            </a:r>
            <a:r>
              <a:rPr lang="en-US" altLang="ko-KR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(MVC1 </a:t>
            </a:r>
            <a:r>
              <a:rPr lang="ko-KR" altLang="en-US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활용</a:t>
            </a:r>
            <a:r>
              <a:rPr lang="en-US" altLang="ko-KR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571289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이력서 및 참고자료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5596" y="2202239"/>
            <a:ext cx="3541394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경험 기술</a:t>
            </a:r>
            <a:r>
              <a:rPr lang="en-US" altLang="ko-KR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 도구</a:t>
            </a:r>
            <a:r>
              <a:rPr lang="en-US" altLang="ko-KR" sz="1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및 구축환경</a:t>
            </a:r>
            <a:endParaRPr lang="ko-KR" altLang="en-US" sz="12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0754" y="3393421"/>
            <a:ext cx="3541394" cy="78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lang="ko-KR" altLang="en-US" sz="1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요</a:t>
            </a:r>
            <a:endParaRPr lang="en-US" altLang="ko-KR" sz="12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 과정  </a:t>
            </a:r>
            <a:r>
              <a:rPr lang="en-US" altLang="ko-KR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개요 </a:t>
            </a:r>
            <a:r>
              <a:rPr lang="en-US" altLang="ko-KR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요약흐름도 </a:t>
            </a:r>
            <a:r>
              <a:rPr lang="en-US" altLang="ko-KR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시스템구성도</a:t>
            </a:r>
            <a:r>
              <a:rPr lang="en-US" altLang="ko-KR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12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기술 설명</a:t>
            </a:r>
            <a:endParaRPr lang="en-US" altLang="ko-KR" sz="12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11213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219200" y="447992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31900" y="567254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24104" y="4717396"/>
            <a:ext cx="3541394" cy="78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lang="ko-KR" altLang="en-US" sz="1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요</a:t>
            </a:r>
            <a:endParaRPr lang="en-US" altLang="ko-KR" sz="12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 과정  </a:t>
            </a:r>
            <a:r>
              <a:rPr lang="en-US" altLang="ko-KR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개요 </a:t>
            </a:r>
            <a:r>
              <a:rPr lang="en-US" altLang="ko-KR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요약흐름도 </a:t>
            </a:r>
            <a:r>
              <a:rPr lang="en-US" altLang="ko-KR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시스템구성도</a:t>
            </a:r>
            <a:r>
              <a:rPr lang="en-US" altLang="ko-KR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12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기술 설명</a:t>
            </a:r>
            <a:endParaRPr lang="en-US" altLang="ko-KR" sz="12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14923"/>
            <a:ext cx="11125200" cy="5409719"/>
          </a:xfrm>
          <a:prstGeom prst="rect">
            <a:avLst/>
          </a:prstGeom>
        </p:spPr>
      </p:pic>
      <p:sp>
        <p:nvSpPr>
          <p:cNvPr id="7" name="TextBox 81"/>
          <p:cNvSpPr txBox="1"/>
          <p:nvPr/>
        </p:nvSpPr>
        <p:spPr>
          <a:xfrm>
            <a:off x="7058794" y="333357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박한솔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어플리케이션 기능설명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액자 7"/>
          <p:cNvSpPr/>
          <p:nvPr/>
        </p:nvSpPr>
        <p:spPr>
          <a:xfrm flipV="1">
            <a:off x="2029547" y="2599636"/>
            <a:ext cx="2720253" cy="529315"/>
          </a:xfrm>
          <a:prstGeom prst="frame">
            <a:avLst>
              <a:gd name="adj1" fmla="val 16008"/>
            </a:avLst>
          </a:prstGeom>
          <a:solidFill>
            <a:srgbClr val="FF965B"/>
          </a:solidFill>
          <a:ln cmpd="sng"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5389" y="1943709"/>
            <a:ext cx="4851145" cy="646331"/>
          </a:xfrm>
          <a:prstGeom prst="rect">
            <a:avLst/>
          </a:prstGeom>
          <a:solidFill>
            <a:schemeClr val="bg1">
              <a:alpha val="53000"/>
            </a:schemeClr>
          </a:solidFill>
          <a:ln w="25400">
            <a:solidFill>
              <a:srgbClr val="FF965B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이미지 불러오기 버튼 클릭 시 </a:t>
            </a:r>
            <a:endParaRPr lang="en-US" altLang="ko-KR" dirty="0" smtClean="0"/>
          </a:p>
          <a:p>
            <a:r>
              <a:rPr lang="ko-KR" altLang="en-US" dirty="0" smtClean="0"/>
              <a:t>컴퓨터에 있는 이미지 선택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11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14923"/>
            <a:ext cx="11125200" cy="5409719"/>
          </a:xfrm>
          <a:prstGeom prst="rect">
            <a:avLst/>
          </a:prstGeom>
        </p:spPr>
      </p:pic>
      <p:sp>
        <p:nvSpPr>
          <p:cNvPr id="7" name="TextBox 81"/>
          <p:cNvSpPr txBox="1"/>
          <p:nvPr/>
        </p:nvSpPr>
        <p:spPr>
          <a:xfrm>
            <a:off x="7058794" y="333357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박한솔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어플리케이션 기능설명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액자 7"/>
          <p:cNvSpPr/>
          <p:nvPr/>
        </p:nvSpPr>
        <p:spPr>
          <a:xfrm flipV="1">
            <a:off x="2029547" y="2599636"/>
            <a:ext cx="2720253" cy="529315"/>
          </a:xfrm>
          <a:prstGeom prst="frame">
            <a:avLst>
              <a:gd name="adj1" fmla="val 16008"/>
            </a:avLst>
          </a:prstGeom>
          <a:solidFill>
            <a:srgbClr val="FF965B"/>
          </a:solidFill>
          <a:ln cmpd="sng"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9025"/>
            <a:ext cx="3162300" cy="225518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1298575" y="2972948"/>
            <a:ext cx="76200" cy="23241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1114923"/>
            <a:ext cx="6486525" cy="2562225"/>
          </a:xfrm>
          <a:prstGeom prst="rect">
            <a:avLst/>
          </a:prstGeom>
        </p:spPr>
      </p:pic>
      <p:sp>
        <p:nvSpPr>
          <p:cNvPr id="13" name="액자 12"/>
          <p:cNvSpPr/>
          <p:nvPr/>
        </p:nvSpPr>
        <p:spPr>
          <a:xfrm flipV="1">
            <a:off x="5087073" y="3191746"/>
            <a:ext cx="2469428" cy="565854"/>
          </a:xfrm>
          <a:prstGeom prst="frame">
            <a:avLst>
              <a:gd name="adj1" fmla="val 18627"/>
            </a:avLst>
          </a:prstGeom>
          <a:solidFill>
            <a:srgbClr val="FF965B"/>
          </a:solidFill>
          <a:ln cmpd="sng"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1946275" y="2496698"/>
            <a:ext cx="3140798" cy="9779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9"/>
          <p:cNvSpPr txBox="1"/>
          <p:nvPr/>
        </p:nvSpPr>
        <p:spPr>
          <a:xfrm>
            <a:off x="3592874" y="4952781"/>
            <a:ext cx="2673128" cy="646331"/>
          </a:xfrm>
          <a:prstGeom prst="rect">
            <a:avLst/>
          </a:prstGeom>
          <a:noFill/>
          <a:ln w="25400">
            <a:solidFill>
              <a:srgbClr val="FF965B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파일을 선택하면 라벨에 </a:t>
            </a:r>
            <a:endParaRPr lang="en-US" altLang="ko-KR" dirty="0" smtClean="0"/>
          </a:p>
          <a:p>
            <a:r>
              <a:rPr lang="ko-KR" altLang="en-US" dirty="0" smtClean="0"/>
              <a:t>이미지 파일이 들어감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1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6" y="1114923"/>
            <a:ext cx="11125200" cy="5409718"/>
          </a:xfrm>
          <a:prstGeom prst="rect">
            <a:avLst/>
          </a:prstGeom>
        </p:spPr>
      </p:pic>
      <p:sp>
        <p:nvSpPr>
          <p:cNvPr id="7" name="TextBox 81"/>
          <p:cNvSpPr txBox="1"/>
          <p:nvPr/>
        </p:nvSpPr>
        <p:spPr>
          <a:xfrm>
            <a:off x="7031900" y="333358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박한솔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어플리케이션 기능설명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액자 7"/>
          <p:cNvSpPr/>
          <p:nvPr/>
        </p:nvSpPr>
        <p:spPr>
          <a:xfrm flipV="1">
            <a:off x="862106" y="4515998"/>
            <a:ext cx="4495799" cy="857250"/>
          </a:xfrm>
          <a:prstGeom prst="frame">
            <a:avLst>
              <a:gd name="adj1" fmla="val 7288"/>
            </a:avLst>
          </a:prstGeom>
          <a:solidFill>
            <a:srgbClr val="FF965B"/>
          </a:solidFill>
          <a:ln cmpd="sng"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93" y="1114922"/>
            <a:ext cx="5167313" cy="3625274"/>
          </a:xfrm>
          <a:prstGeom prst="rect">
            <a:avLst/>
          </a:prstGeom>
        </p:spPr>
      </p:pic>
      <p:sp>
        <p:nvSpPr>
          <p:cNvPr id="11" name="액자 10"/>
          <p:cNvSpPr/>
          <p:nvPr/>
        </p:nvSpPr>
        <p:spPr>
          <a:xfrm flipV="1">
            <a:off x="6402295" y="1052592"/>
            <a:ext cx="5283200" cy="498627"/>
          </a:xfrm>
          <a:prstGeom prst="frame">
            <a:avLst>
              <a:gd name="adj1" fmla="val 12155"/>
            </a:avLst>
          </a:prstGeom>
          <a:solidFill>
            <a:srgbClr val="FF965B"/>
          </a:solidFill>
          <a:ln cmpd="sng"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6748892" y="2188895"/>
            <a:ext cx="4590006" cy="1754326"/>
          </a:xfrm>
          <a:prstGeom prst="rect">
            <a:avLst/>
          </a:prstGeom>
          <a:solidFill>
            <a:schemeClr val="bg1">
              <a:alpha val="57000"/>
            </a:schemeClr>
          </a:solidFill>
          <a:ln w="25400">
            <a:solidFill>
              <a:srgbClr val="FF965B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입력하고 검색 버튼을 눌렀을 경우 노래테이블에서 제목에 검색 어를 포함 하거나 가수이름에 검색 어를 포함하는 값들을 불러옴</a:t>
            </a:r>
            <a:r>
              <a:rPr lang="en-US" altLang="ko-KR" dirty="0" smtClean="0"/>
              <a:t>. ( LIKE </a:t>
            </a:r>
            <a:r>
              <a:rPr lang="ko-KR" altLang="en-US" dirty="0" smtClean="0"/>
              <a:t>문법 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불러온 값들은 가수이름의 오름차순으로 정렬됨</a:t>
            </a:r>
            <a:r>
              <a:rPr lang="en-US" altLang="ko-KR" dirty="0" smtClean="0"/>
              <a:t>. (ORDER BY </a:t>
            </a:r>
            <a:r>
              <a:rPr lang="ko-KR" altLang="en-US" dirty="0" smtClean="0"/>
              <a:t>절 사용</a:t>
            </a:r>
            <a:r>
              <a:rPr lang="en-US" altLang="ko-KR" dirty="0" smtClean="0"/>
              <a:t>)</a:t>
            </a:r>
          </a:p>
        </p:txBody>
      </p:sp>
      <p:cxnSp>
        <p:nvCxnSpPr>
          <p:cNvPr id="13" name="직선 화살표 연결선 12"/>
          <p:cNvCxnSpPr>
            <a:stCxn id="8" idx="3"/>
          </p:cNvCxnSpPr>
          <p:nvPr/>
        </p:nvCxnSpPr>
        <p:spPr>
          <a:xfrm flipV="1">
            <a:off x="5357905" y="3066058"/>
            <a:ext cx="1390987" cy="18785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14922"/>
            <a:ext cx="11125200" cy="5409719"/>
          </a:xfrm>
          <a:prstGeom prst="rect">
            <a:avLst/>
          </a:prstGeom>
        </p:spPr>
      </p:pic>
      <p:sp>
        <p:nvSpPr>
          <p:cNvPr id="7" name="TextBox 81"/>
          <p:cNvSpPr txBox="1"/>
          <p:nvPr/>
        </p:nvSpPr>
        <p:spPr>
          <a:xfrm>
            <a:off x="7058794" y="333358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박한솔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어플리케이션 기능설명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액자 7"/>
          <p:cNvSpPr/>
          <p:nvPr/>
        </p:nvSpPr>
        <p:spPr>
          <a:xfrm flipV="1">
            <a:off x="5057774" y="3349509"/>
            <a:ext cx="2076451" cy="940543"/>
          </a:xfrm>
          <a:prstGeom prst="frame">
            <a:avLst>
              <a:gd name="adj1" fmla="val 9513"/>
            </a:avLst>
          </a:prstGeom>
          <a:solidFill>
            <a:srgbClr val="FF965B"/>
          </a:solidFill>
          <a:ln cmpd="sng"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6792" y="2980282"/>
            <a:ext cx="3937000" cy="923330"/>
          </a:xfrm>
          <a:prstGeom prst="rect">
            <a:avLst/>
          </a:prstGeom>
          <a:solidFill>
            <a:schemeClr val="bg1">
              <a:alpha val="57000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검색 어를 포함한 결과가 없으면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리스트 배열의 크기가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검색 결과가 없다는 메시지 출력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01" y="4476079"/>
            <a:ext cx="4468999" cy="790575"/>
          </a:xfrm>
          <a:prstGeom prst="rect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</p:pic>
      <p:sp>
        <p:nvSpPr>
          <p:cNvPr id="12" name="액자 11"/>
          <p:cNvSpPr/>
          <p:nvPr/>
        </p:nvSpPr>
        <p:spPr>
          <a:xfrm flipV="1">
            <a:off x="6600640" y="4417854"/>
            <a:ext cx="4584886" cy="472561"/>
          </a:xfrm>
          <a:prstGeom prst="frame">
            <a:avLst>
              <a:gd name="adj1" fmla="val 12155"/>
            </a:avLst>
          </a:prstGeom>
          <a:solidFill>
            <a:srgbClr val="FF965B"/>
          </a:solidFill>
          <a:ln cmpd="sng"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endCxn id="8" idx="3"/>
          </p:cNvCxnSpPr>
          <p:nvPr/>
        </p:nvCxnSpPr>
        <p:spPr>
          <a:xfrm flipH="1" flipV="1">
            <a:off x="7134225" y="3819780"/>
            <a:ext cx="1769175" cy="598075"/>
          </a:xfrm>
          <a:prstGeom prst="straightConnector1">
            <a:avLst/>
          </a:prstGeom>
          <a:ln w="25400">
            <a:solidFill>
              <a:srgbClr val="FF96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14922"/>
            <a:ext cx="11125200" cy="5409719"/>
          </a:xfrm>
          <a:prstGeom prst="rect">
            <a:avLst/>
          </a:prstGeom>
        </p:spPr>
      </p:pic>
      <p:sp>
        <p:nvSpPr>
          <p:cNvPr id="7" name="TextBox 81"/>
          <p:cNvSpPr txBox="1"/>
          <p:nvPr/>
        </p:nvSpPr>
        <p:spPr>
          <a:xfrm>
            <a:off x="7058794" y="333358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박한솔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어플리케이션 기능설명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액자 7"/>
          <p:cNvSpPr/>
          <p:nvPr/>
        </p:nvSpPr>
        <p:spPr>
          <a:xfrm flipV="1">
            <a:off x="1543049" y="4072479"/>
            <a:ext cx="3822701" cy="1662720"/>
          </a:xfrm>
          <a:prstGeom prst="frame">
            <a:avLst>
              <a:gd name="adj1" fmla="val 4265"/>
            </a:avLst>
          </a:prstGeom>
          <a:solidFill>
            <a:srgbClr val="FF965B"/>
          </a:solidFill>
          <a:ln cmpd="sng"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6350" y="3226789"/>
            <a:ext cx="3937000" cy="646331"/>
          </a:xfrm>
          <a:prstGeom prst="rect">
            <a:avLst/>
          </a:prstGeom>
          <a:solidFill>
            <a:schemeClr val="bg1">
              <a:alpha val="57000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추가 버튼을 눌렀을 경우 </a:t>
            </a:r>
            <a:endParaRPr lang="en-US" altLang="ko-KR" dirty="0" smtClean="0"/>
          </a:p>
          <a:p>
            <a:r>
              <a:rPr lang="ko-KR" altLang="en-US" dirty="0" smtClean="0"/>
              <a:t>선곡 리스트에 추가</a:t>
            </a:r>
            <a:endParaRPr lang="en-US" altLang="ko-KR" dirty="0" smtClean="0"/>
          </a:p>
        </p:txBody>
      </p:sp>
      <p:cxnSp>
        <p:nvCxnSpPr>
          <p:cNvPr id="11" name="직선 화살표 연결선 10"/>
          <p:cNvCxnSpPr>
            <a:stCxn id="8" idx="3"/>
          </p:cNvCxnSpPr>
          <p:nvPr/>
        </p:nvCxnSpPr>
        <p:spPr>
          <a:xfrm>
            <a:off x="5365750" y="4903839"/>
            <a:ext cx="12763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1114922"/>
            <a:ext cx="11125200" cy="5409719"/>
          </a:xfrm>
          <a:prstGeom prst="rect">
            <a:avLst/>
          </a:prstGeom>
        </p:spPr>
      </p:pic>
      <p:sp>
        <p:nvSpPr>
          <p:cNvPr id="7" name="TextBox 81"/>
          <p:cNvSpPr txBox="1"/>
          <p:nvPr/>
        </p:nvSpPr>
        <p:spPr>
          <a:xfrm>
            <a:off x="7057207" y="333358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박한솔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어플리케이션 기능설명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액자 7"/>
          <p:cNvSpPr/>
          <p:nvPr/>
        </p:nvSpPr>
        <p:spPr>
          <a:xfrm flipV="1">
            <a:off x="3767138" y="6068573"/>
            <a:ext cx="1749425" cy="446542"/>
          </a:xfrm>
          <a:prstGeom prst="frame">
            <a:avLst>
              <a:gd name="adj1" fmla="val 11139"/>
            </a:avLst>
          </a:prstGeom>
          <a:solidFill>
            <a:srgbClr val="FF965B"/>
          </a:solidFill>
          <a:ln cmpd="sng"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9881" y="2444343"/>
            <a:ext cx="3937000" cy="923330"/>
          </a:xfrm>
          <a:prstGeom prst="rect">
            <a:avLst/>
          </a:prstGeom>
          <a:solidFill>
            <a:schemeClr val="bg1">
              <a:alpha val="57000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앨범 올리기 버튼을 누르면 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작성한 모든 데이터들이 </a:t>
            </a:r>
            <a:endParaRPr lang="en-US" altLang="ko-KR" dirty="0" smtClean="0"/>
          </a:p>
          <a:p>
            <a:r>
              <a:rPr lang="en-US" altLang="ko-KR" dirty="0" smtClean="0"/>
              <a:t>INSERT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563" y="1114922"/>
            <a:ext cx="6143625" cy="3305175"/>
          </a:xfrm>
          <a:prstGeom prst="rect">
            <a:avLst/>
          </a:prstGeom>
          <a:solidFill>
            <a:srgbClr val="FF965B"/>
          </a:solidFill>
          <a:ln>
            <a:solidFill>
              <a:srgbClr val="FF965B"/>
            </a:solidFill>
          </a:ln>
        </p:spPr>
      </p:pic>
      <p:sp>
        <p:nvSpPr>
          <p:cNvPr id="12" name="액자 11"/>
          <p:cNvSpPr/>
          <p:nvPr/>
        </p:nvSpPr>
        <p:spPr>
          <a:xfrm flipV="1">
            <a:off x="5824538" y="1696598"/>
            <a:ext cx="5832475" cy="446542"/>
          </a:xfrm>
          <a:prstGeom prst="frame">
            <a:avLst>
              <a:gd name="adj1" fmla="val 11139"/>
            </a:avLst>
          </a:prstGeom>
          <a:solidFill>
            <a:srgbClr val="FF965B"/>
          </a:solidFill>
          <a:ln cmpd="sng">
            <a:solidFill>
              <a:srgbClr val="FF965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8" idx="2"/>
            <a:endCxn id="12" idx="1"/>
          </p:cNvCxnSpPr>
          <p:nvPr/>
        </p:nvCxnSpPr>
        <p:spPr>
          <a:xfrm flipV="1">
            <a:off x="4641851" y="1919869"/>
            <a:ext cx="1182687" cy="41487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01515" y="3872468"/>
            <a:ext cx="9988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https://github.com/handdole/ProjectCollection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1515" y="2959100"/>
            <a:ext cx="981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 허브 주소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9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7783730" cy="769441"/>
            <a:chOff x="510077" y="2691080"/>
            <a:chExt cx="778373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76940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MVC1 </a:t>
              </a:r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모델을 활용한 웹사이트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9713" y="2691080"/>
              <a:ext cx="76940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MVC1 </a:t>
              </a:r>
              <a:r>
                <a:rPr lang="ko-KR" altLang="en-US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모델을 활용한 웹사이트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263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7210" y="105248"/>
            <a:ext cx="4888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MVC1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47701"/>
              </p:ext>
            </p:extLst>
          </p:nvPr>
        </p:nvGraphicFramePr>
        <p:xfrm>
          <a:off x="1259484" y="1618591"/>
          <a:ext cx="9656165" cy="34242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1233"/>
                <a:gridCol w="7724932"/>
              </a:tblGrid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MVC1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모델을 활용한 커플 </a:t>
                      </a: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매칭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웹사이트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인원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 구축 및 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MVC1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설계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매칭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 및 후기 게시판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Windows10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도구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Eclipse ,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DBeaver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MySQL 5.5 , Apache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tomcat 8.5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기술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Java, MySQL , Java-JDBC, Ajax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, jQuery ,DBCP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외부  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없음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62345" y="1618591"/>
            <a:ext cx="419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484" y="5521813"/>
            <a:ext cx="9656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이성과의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매칭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서비스를 제공하는 웹 사이트를 구현하였다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작성한 프로필 및 이상형 프로필을 기준으로 상대방 즉 이성의 프로필을 비교하여 점수를 부여하는 알고리즘을 통해 본인의 이상형에 제일 잘 맞는 이성을 추천해주는 서비스를 제공한다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매칭된 이성에게 쪽지를 보낼 수 있는 서비스도 제공하고 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52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2345" y="1618591"/>
            <a:ext cx="419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188844" y="1041400"/>
            <a:ext cx="224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순서도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210" y="105248"/>
            <a:ext cx="623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MVC1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 흐름도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Picture 2" descr="C:\Users\조은이\Downloads\Untitled Diagram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77" y="1155456"/>
            <a:ext cx="8466992" cy="548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304635" cy="769441"/>
              <a:chOff x="471977" y="2691080"/>
              <a:chExt cx="330463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5442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보유 기술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25442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보유 기술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26384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2345" y="1618591"/>
            <a:ext cx="419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217210" y="1101552"/>
            <a:ext cx="339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210" y="105248"/>
            <a:ext cx="623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MVC1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 흐름도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Picture 2" descr="C:\Users\조은이\Downloads\Copy of Untitled Diagram-Page-2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57186"/>
            <a:ext cx="9158858" cy="54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2345" y="1618591"/>
            <a:ext cx="419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217210" y="1101552"/>
            <a:ext cx="339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210" y="105248"/>
            <a:ext cx="623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MVC1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 흐름도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75" y="1376261"/>
            <a:ext cx="7108825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2345" y="1618591"/>
            <a:ext cx="419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217210" y="1101552"/>
            <a:ext cx="339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210" y="105248"/>
            <a:ext cx="623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MVC1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 흐름도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Picture 2" descr="C:\Users\조은이\Downloads\Copy of Untitled Diagram-Pag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07" y="989148"/>
            <a:ext cx="6807200" cy="559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2345" y="2164691"/>
            <a:ext cx="419362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 웹 사이트의 시스템 구성도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27"/>
          <a:stretch/>
        </p:blipFill>
        <p:spPr>
          <a:xfrm>
            <a:off x="188844" y="950948"/>
            <a:ext cx="4473530" cy="26910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0" y="3778485"/>
            <a:ext cx="6595241" cy="26817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7209" y="105248"/>
            <a:ext cx="665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MVC1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2345" y="2164691"/>
            <a:ext cx="4193628" cy="273921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웹 사이트는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MVC1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적용하여 개발한 웹 사이트 입니다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폼을 이용하여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 가량의 데이터를 저장하였습니다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 , JS , Bootstrap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구현했습니다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서버로는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Apache-Tomcat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구축하였습니다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53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217210" y="1040005"/>
            <a:ext cx="339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나만의 앨범 순서도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3700" y="2400300"/>
            <a:ext cx="1968500" cy="2819400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02015" y="2406650"/>
            <a:ext cx="1968500" cy="2825750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4794523" y="2413000"/>
            <a:ext cx="1968500" cy="2819400"/>
            <a:chOff x="4567511" y="2406650"/>
            <a:chExt cx="1968500" cy="28194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523" y="2672640"/>
              <a:ext cx="1514475" cy="82867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186" y="3899429"/>
              <a:ext cx="1581150" cy="100965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4567511" y="2406650"/>
              <a:ext cx="1968500" cy="28194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2008956" y="3842467"/>
            <a:ext cx="912044" cy="0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242842" y="3810000"/>
            <a:ext cx="912044" cy="0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3700" y="1772479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02015" y="1818790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 SERVER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94522" y="1865101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7209" y="105248"/>
            <a:ext cx="665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MVC1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90" y="3810000"/>
            <a:ext cx="758150" cy="116872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3" r="16342"/>
          <a:stretch/>
        </p:blipFill>
        <p:spPr>
          <a:xfrm>
            <a:off x="2845004" y="2656984"/>
            <a:ext cx="1482521" cy="872686"/>
          </a:xfrm>
          <a:prstGeom prst="rect">
            <a:avLst/>
          </a:prstGeom>
        </p:spPr>
      </p:pic>
      <p:pic>
        <p:nvPicPr>
          <p:cNvPr id="35" name="Picture 10" descr="css] div에 이미지 꽉 채우는 방법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36" y="2841427"/>
            <a:ext cx="1380428" cy="77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3" y="4079960"/>
            <a:ext cx="1707434" cy="6287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462345" y="2164691"/>
            <a:ext cx="419362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 웹 사이트의 시스템 구성도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62345" y="2164691"/>
            <a:ext cx="4193628" cy="273921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웹 사이트는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MVC1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적용하여 개발한 웹 사이트 입니다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폼을 이용하여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 가량의 데이터를 저장하였습니다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 , JS , Bootstrap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구현했습니다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서버로는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Apache-Tomcat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구축하였습니다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3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게시판 관리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3432644"/>
            <a:ext cx="5533587" cy="321359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26" y="1022168"/>
            <a:ext cx="4838700" cy="52482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358480"/>
            <a:ext cx="4248150" cy="7429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2316321"/>
            <a:ext cx="4204634" cy="104122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51905" y="2727938"/>
            <a:ext cx="2786062" cy="3305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112329" y="1892228"/>
            <a:ext cx="1261955" cy="3254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3"/>
            <a:endCxn id="28" idx="1"/>
          </p:cNvCxnSpPr>
          <p:nvPr/>
        </p:nvCxnSpPr>
        <p:spPr>
          <a:xfrm flipV="1">
            <a:off x="3337967" y="2054955"/>
            <a:ext cx="3774362" cy="8382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112328" y="1577284"/>
            <a:ext cx="4459562" cy="2262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427639" y="1826459"/>
            <a:ext cx="3144251" cy="880459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bbs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모든 데이터들을 불러와서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최신순으로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정렬하고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번째 부터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개씩 끊어서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READ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77350" y="2848735"/>
            <a:ext cx="3144251" cy="88045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X=&gt;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현재페이지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*5)-5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지정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Ex)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한 페이지당 게시물이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 일 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1 =&gt; x=0 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2 =&gt; x=5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게시판 관리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59" y="3307428"/>
            <a:ext cx="6326467" cy="322493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6" y="1881587"/>
            <a:ext cx="5589296" cy="285168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86" y="1163763"/>
            <a:ext cx="4689996" cy="16668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034202" y="1366832"/>
            <a:ext cx="4685080" cy="11035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171503" y="2351982"/>
            <a:ext cx="1652745" cy="331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00667" y="1531273"/>
            <a:ext cx="3144251" cy="7006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id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일 경우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로그인이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필요합니다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.”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표시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6" y="4392830"/>
            <a:ext cx="5991225" cy="1647825"/>
          </a:xfrm>
          <a:prstGeom prst="rect">
            <a:avLst/>
          </a:prstGeom>
        </p:spPr>
      </p:pic>
      <p:cxnSp>
        <p:nvCxnSpPr>
          <p:cNvPr id="33" name="직선 화살표 연결선 32"/>
          <p:cNvCxnSpPr>
            <a:stCxn id="19" idx="1"/>
            <a:endCxn id="20" idx="0"/>
          </p:cNvCxnSpPr>
          <p:nvPr/>
        </p:nvCxnSpPr>
        <p:spPr>
          <a:xfrm flipH="1">
            <a:off x="3997876" y="1918628"/>
            <a:ext cx="2036326" cy="43335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076861" y="4884715"/>
            <a:ext cx="3831469" cy="8260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111500" y="3532255"/>
            <a:ext cx="2900999" cy="7006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Id div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text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값을 가져와서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로그인이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안된 상태에서 클릭 이벤트를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실행할 경우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안내 메시지 출력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20" idx="2"/>
          </p:cNvCxnSpPr>
          <p:nvPr/>
        </p:nvCxnSpPr>
        <p:spPr>
          <a:xfrm flipH="1">
            <a:off x="2417570" y="2683751"/>
            <a:ext cx="1580306" cy="220096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4" idx="3"/>
            <a:endCxn id="38" idx="1"/>
          </p:cNvCxnSpPr>
          <p:nvPr/>
        </p:nvCxnSpPr>
        <p:spPr>
          <a:xfrm flipV="1">
            <a:off x="4908330" y="3679925"/>
            <a:ext cx="1445049" cy="161779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353379" y="3330774"/>
            <a:ext cx="3263587" cy="6983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게시판 관리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481956"/>
            <a:ext cx="6857891" cy="40787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867" y="4480412"/>
            <a:ext cx="3895725" cy="111442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62666" y="3521316"/>
            <a:ext cx="6363348" cy="115578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817867" y="4656083"/>
            <a:ext cx="2881664" cy="4692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955590" y="1502976"/>
            <a:ext cx="3530810" cy="8513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138500" y="4711261"/>
            <a:ext cx="2900999" cy="7006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content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Input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Value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값을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contentValue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저장  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5" idx="3"/>
          </p:cNvCxnSpPr>
          <p:nvPr/>
        </p:nvCxnSpPr>
        <p:spPr>
          <a:xfrm>
            <a:off x="7126014" y="4099210"/>
            <a:ext cx="691853" cy="7914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00" y="4711261"/>
            <a:ext cx="3390900" cy="39052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7625645" y="3118452"/>
            <a:ext cx="2302680" cy="7006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contentValue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공백일 경우 메시지 출력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26" idx="0"/>
          </p:cNvCxnSpPr>
          <p:nvPr/>
        </p:nvCxnSpPr>
        <p:spPr>
          <a:xfrm flipH="1" flipV="1">
            <a:off x="5486400" y="1928646"/>
            <a:ext cx="3772299" cy="27274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게시판 관리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3422007"/>
            <a:ext cx="5955589" cy="31078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6" y="2607522"/>
            <a:ext cx="4382284" cy="39285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1520270"/>
            <a:ext cx="4587821" cy="19017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62666" y="3459211"/>
            <a:ext cx="5375375" cy="3464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3"/>
            <a:endCxn id="14" idx="1"/>
          </p:cNvCxnSpPr>
          <p:nvPr/>
        </p:nvCxnSpPr>
        <p:spPr>
          <a:xfrm flipV="1">
            <a:off x="6138041" y="3062271"/>
            <a:ext cx="698135" cy="57018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836176" y="2928439"/>
            <a:ext cx="3774716" cy="267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3075" y="1299559"/>
            <a:ext cx="1926872" cy="22071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tx1"/>
                </a:solidFill>
              </a:rPr>
              <a:t>controlBbs.jsp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812" y="4398561"/>
            <a:ext cx="5640657" cy="1235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36176" y="3185593"/>
            <a:ext cx="3774716" cy="267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3"/>
          </p:cNvCxnSpPr>
          <p:nvPr/>
        </p:nvCxnSpPr>
        <p:spPr>
          <a:xfrm flipV="1">
            <a:off x="6064469" y="3350955"/>
            <a:ext cx="771707" cy="166557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23811" y="5739605"/>
            <a:ext cx="3612161" cy="3573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40372" y="3648052"/>
            <a:ext cx="4378088" cy="2837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21" idx="1"/>
          </p:cNvCxnSpPr>
          <p:nvPr/>
        </p:nvCxnSpPr>
        <p:spPr>
          <a:xfrm flipV="1">
            <a:off x="4035972" y="3789939"/>
            <a:ext cx="2804400" cy="212834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40372" y="3961675"/>
            <a:ext cx="2900999" cy="7006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insert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할 항목들을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각각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Value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값으로 선언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게시판 관리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3484112"/>
            <a:ext cx="5955589" cy="310784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6" y="2669627"/>
            <a:ext cx="4382284" cy="392857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1582375"/>
            <a:ext cx="4587821" cy="190173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36176" y="2775430"/>
            <a:ext cx="3774716" cy="267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3075" y="1361664"/>
            <a:ext cx="1926872" cy="22071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tx1"/>
                </a:solidFill>
              </a:rPr>
              <a:t>controlBbs.jsp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51945" y="3463092"/>
            <a:ext cx="4099833" cy="3101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36185" y="3941302"/>
            <a:ext cx="3594707" cy="3101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17069" y="2301767"/>
            <a:ext cx="3476560" cy="389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486063" y="2364828"/>
            <a:ext cx="2408726" cy="59275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Action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insert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선언하고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action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값에 맞는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기능을 수행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8" idx="1"/>
            <a:endCxn id="29" idx="3"/>
          </p:cNvCxnSpPr>
          <p:nvPr/>
        </p:nvCxnSpPr>
        <p:spPr>
          <a:xfrm flipH="1" flipV="1">
            <a:off x="4193629" y="2496558"/>
            <a:ext cx="2642556" cy="159980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210" y="105248"/>
            <a:ext cx="208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보유 기술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 descr="이클립스 이미지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3" y="1090612"/>
            <a:ext cx="3816585" cy="212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3" y="3367965"/>
            <a:ext cx="1674965" cy="149828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61" y="3366489"/>
            <a:ext cx="1238250" cy="13144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62" y="5928375"/>
            <a:ext cx="1781175" cy="685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0" y="4451908"/>
            <a:ext cx="1514475" cy="8286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365" y="3014064"/>
            <a:ext cx="1581150" cy="1009650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62" y="2950045"/>
            <a:ext cx="1122832" cy="17308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3" r="16342"/>
          <a:stretch/>
        </p:blipFill>
        <p:spPr>
          <a:xfrm>
            <a:off x="5509809" y="3395664"/>
            <a:ext cx="2183427" cy="1285275"/>
          </a:xfrm>
          <a:prstGeom prst="rect">
            <a:avLst/>
          </a:prstGeom>
        </p:spPr>
      </p:pic>
      <p:pic>
        <p:nvPicPr>
          <p:cNvPr id="16" name="Picture 2" descr="jQuery Basics | PoiemaWe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32" y="5107114"/>
            <a:ext cx="1949275" cy="8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css] div에 이미지 꽉 채우는 방법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22" y="1608288"/>
            <a:ext cx="1923625" cy="108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925" y="1701661"/>
            <a:ext cx="2439030" cy="8982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11743" y="2759293"/>
            <a:ext cx="343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</a:rPr>
              <a:t>Tern Eclipse IDE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0952" y="5202343"/>
            <a:ext cx="1985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DBCP</a:t>
            </a:r>
            <a:endParaRPr lang="ko-KR" altLang="en-US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" name="Picture 4" descr="Ajax - 위키백과, 우리 모두의 백과사전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50" y="5045170"/>
            <a:ext cx="2293336" cy="92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게시판 관리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3484112"/>
            <a:ext cx="5955589" cy="31078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6" y="2669627"/>
            <a:ext cx="4382284" cy="39285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1582375"/>
            <a:ext cx="4587821" cy="19017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3075" y="1361664"/>
            <a:ext cx="1926872" cy="22071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tx1"/>
                </a:solidFill>
              </a:rPr>
              <a:t>controlBbs.jsp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6185" y="4677105"/>
            <a:ext cx="3674160" cy="19210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1905" y="1939158"/>
            <a:ext cx="4235198" cy="3153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 flipH="1">
            <a:off x="2121344" y="2254469"/>
            <a:ext cx="438160" cy="41515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224301" y="3187734"/>
            <a:ext cx="2408726" cy="59275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Ajax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데이터를 보냄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endCxn id="14" idx="3"/>
          </p:cNvCxnSpPr>
          <p:nvPr/>
        </p:nvCxnSpPr>
        <p:spPr>
          <a:xfrm flipH="1" flipV="1">
            <a:off x="4677103" y="2096814"/>
            <a:ext cx="2159083" cy="35408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011803" y="1382111"/>
            <a:ext cx="2408726" cy="59275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받아온 데이터들을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DTO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넣음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33027" y="1344985"/>
            <a:ext cx="2408726" cy="43067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성공 결과로 화면에 바로 뿌려짐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26522" y="2669627"/>
            <a:ext cx="2189644" cy="3153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게시판 관리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03" y="933450"/>
            <a:ext cx="4083245" cy="16740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13002" y="1477274"/>
            <a:ext cx="4083245" cy="11923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3484112"/>
            <a:ext cx="5955589" cy="3107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6" y="2669627"/>
            <a:ext cx="4382284" cy="39285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1582375"/>
            <a:ext cx="4587821" cy="190173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26522" y="2669627"/>
            <a:ext cx="2189644" cy="3153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3"/>
          </p:cNvCxnSpPr>
          <p:nvPr/>
        </p:nvCxnSpPr>
        <p:spPr>
          <a:xfrm flipV="1">
            <a:off x="3216166" y="2073451"/>
            <a:ext cx="2096836" cy="75383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07137" y="2977341"/>
            <a:ext cx="2408726" cy="59275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DTO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넣은 값들을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insert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호출하여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insert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480682" y="932304"/>
            <a:ext cx="2866551" cy="43067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insert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성공 후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bbs.jsp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페이지로 이동되기 때문에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성공 결과로 화면에 바로 뿌려짐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1905" y="1939158"/>
            <a:ext cx="4235198" cy="3153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 flipH="1">
            <a:off x="2121344" y="2254469"/>
            <a:ext cx="438160" cy="41515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73075" y="1361664"/>
            <a:ext cx="1926872" cy="22071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tx1"/>
                </a:solidFill>
              </a:rPr>
              <a:t>controlBbs.jsp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게시판 관리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59"/>
          <a:stretch/>
        </p:blipFill>
        <p:spPr>
          <a:xfrm>
            <a:off x="473075" y="1358481"/>
            <a:ext cx="6497019" cy="28351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84" y="4193629"/>
            <a:ext cx="4048125" cy="2519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5" y="4741275"/>
            <a:ext cx="4029075" cy="1971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6" y="1173814"/>
            <a:ext cx="4419600" cy="22002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98" b="603"/>
          <a:stretch/>
        </p:blipFill>
        <p:spPr>
          <a:xfrm>
            <a:off x="441905" y="3917719"/>
            <a:ext cx="6387479" cy="6423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73075" y="4004441"/>
            <a:ext cx="2327593" cy="5373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2666" y="5150071"/>
            <a:ext cx="3515044" cy="3347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2"/>
            <a:endCxn id="14" idx="0"/>
          </p:cNvCxnSpPr>
          <p:nvPr/>
        </p:nvCxnSpPr>
        <p:spPr>
          <a:xfrm>
            <a:off x="1636872" y="4541825"/>
            <a:ext cx="883316" cy="60824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78092" y="6153809"/>
            <a:ext cx="3615231" cy="3347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0"/>
          </p:cNvCxnSpPr>
          <p:nvPr/>
        </p:nvCxnSpPr>
        <p:spPr>
          <a:xfrm>
            <a:off x="2456442" y="5484819"/>
            <a:ext cx="129266" cy="66899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56383" y="5496398"/>
            <a:ext cx="2408726" cy="59275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pageNum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일경우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pageNum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바꾸어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수가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이되지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않도록 함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게시판 관리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59"/>
          <a:stretch/>
        </p:blipFill>
        <p:spPr>
          <a:xfrm>
            <a:off x="473075" y="1358481"/>
            <a:ext cx="6497019" cy="28351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84" y="4193629"/>
            <a:ext cx="4048125" cy="2519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5" y="4741275"/>
            <a:ext cx="4029075" cy="1971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6" y="1173814"/>
            <a:ext cx="4419600" cy="22002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98" b="603"/>
          <a:stretch/>
        </p:blipFill>
        <p:spPr>
          <a:xfrm>
            <a:off x="441905" y="3917719"/>
            <a:ext cx="6387479" cy="6423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 flipV="1">
            <a:off x="6846095" y="5570481"/>
            <a:ext cx="4087807" cy="6831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57491" y="4013538"/>
            <a:ext cx="2327593" cy="5373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2"/>
            <a:endCxn id="13" idx="1"/>
          </p:cNvCxnSpPr>
          <p:nvPr/>
        </p:nvCxnSpPr>
        <p:spPr>
          <a:xfrm>
            <a:off x="5621288" y="4550922"/>
            <a:ext cx="1224807" cy="136114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120052" y="5231494"/>
            <a:ext cx="2408726" cy="59275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다음 버튼을 눌렀을 경우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pageNum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+1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하여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다음 페이지로 넘어감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게시판 관리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59"/>
          <a:stretch/>
        </p:blipFill>
        <p:spPr>
          <a:xfrm>
            <a:off x="473075" y="1358481"/>
            <a:ext cx="6497019" cy="283514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5" y="4741275"/>
            <a:ext cx="4029075" cy="19716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6" y="1173814"/>
            <a:ext cx="4419600" cy="22002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98" b="603"/>
          <a:stretch/>
        </p:blipFill>
        <p:spPr>
          <a:xfrm>
            <a:off x="441905" y="3917719"/>
            <a:ext cx="6387479" cy="6423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026095" y="2084765"/>
            <a:ext cx="4439931" cy="12893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105176" y="3406162"/>
            <a:ext cx="2408726" cy="724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에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게시물을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개씩 받아오고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List.size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 미만일 경우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더 이상의 게시물이 없습니다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메시지 출력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7" idx="2"/>
            <a:endCxn id="39" idx="0"/>
          </p:cNvCxnSpPr>
          <p:nvPr/>
        </p:nvCxnSpPr>
        <p:spPr>
          <a:xfrm flipH="1">
            <a:off x="8889999" y="3374089"/>
            <a:ext cx="356062" cy="7830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310882" y="1353224"/>
            <a:ext cx="2902249" cy="9207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9" idx="1"/>
          </p:cNvCxnSpPr>
          <p:nvPr/>
        </p:nvCxnSpPr>
        <p:spPr>
          <a:xfrm flipH="1" flipV="1">
            <a:off x="3762009" y="2231912"/>
            <a:ext cx="3084086" cy="24427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678" y="4172609"/>
            <a:ext cx="4086225" cy="2540341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846095" y="4157112"/>
            <a:ext cx="4087807" cy="1035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0675" y="1358480"/>
            <a:ext cx="5054447" cy="5017104"/>
            <a:chOff x="1380086" y="871702"/>
            <a:chExt cx="5054447" cy="501710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086" y="871702"/>
              <a:ext cx="5054447" cy="277538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086" y="3672619"/>
              <a:ext cx="5054447" cy="2216187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78" y="312738"/>
            <a:ext cx="5991225" cy="11239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76" y="1597570"/>
            <a:ext cx="4813828" cy="4762391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053959" y="874712"/>
            <a:ext cx="4255929" cy="4075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273159" y="2228193"/>
            <a:ext cx="3867845" cy="2244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8" idx="2"/>
            <a:endCxn id="29" idx="0"/>
          </p:cNvCxnSpPr>
          <p:nvPr/>
        </p:nvCxnSpPr>
        <p:spPr>
          <a:xfrm>
            <a:off x="8181924" y="1282261"/>
            <a:ext cx="1025158" cy="94593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20675" y="1820644"/>
            <a:ext cx="2527223" cy="23387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53960" y="1078486"/>
            <a:ext cx="441434" cy="203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56634" y="2452627"/>
            <a:ext cx="3386182" cy="90017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string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받고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Myinfo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파라메터로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지정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Myinfo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에서는 받아온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파라메터로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맞는 데이터를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055137" y="2145625"/>
            <a:ext cx="2734540" cy="3627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가져온 데이터를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form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맞게 뿌려</a:t>
            </a:r>
            <a:r>
              <a:rPr lang="ko-KR" altLang="en-US" sz="1200" b="1" dirty="0">
                <a:solidFill>
                  <a:schemeClr val="tx1"/>
                </a:solidFill>
              </a:rPr>
              <a:t>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32" idx="1"/>
            <a:endCxn id="31" idx="3"/>
          </p:cNvCxnSpPr>
          <p:nvPr/>
        </p:nvCxnSpPr>
        <p:spPr>
          <a:xfrm flipH="1">
            <a:off x="2847898" y="1180374"/>
            <a:ext cx="3206062" cy="180964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81"/>
          <p:cNvSpPr txBox="1"/>
          <p:nvPr/>
        </p:nvSpPr>
        <p:spPr>
          <a:xfrm>
            <a:off x="188844" y="832063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MyPage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Read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81"/>
          <p:cNvSpPr txBox="1"/>
          <p:nvPr/>
        </p:nvSpPr>
        <p:spPr>
          <a:xfrm>
            <a:off x="188844" y="832063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MyPage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Read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60" y="720640"/>
            <a:ext cx="4257675" cy="60007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60" y="1529330"/>
            <a:ext cx="5547480" cy="4846254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320675" y="1358480"/>
            <a:ext cx="5054447" cy="5017104"/>
            <a:chOff x="1380086" y="871702"/>
            <a:chExt cx="5054447" cy="5017104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086" y="871702"/>
              <a:ext cx="5054447" cy="2775388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086" y="3672619"/>
              <a:ext cx="5054447" cy="2216187"/>
            </a:xfrm>
            <a:prstGeom prst="rect">
              <a:avLst/>
            </a:prstGeom>
          </p:spPr>
        </p:pic>
      </p:grpSp>
      <p:sp>
        <p:nvSpPr>
          <p:cNvPr id="41" name="직사각형 40"/>
          <p:cNvSpPr/>
          <p:nvPr/>
        </p:nvSpPr>
        <p:spPr>
          <a:xfrm>
            <a:off x="6053959" y="720640"/>
            <a:ext cx="4255929" cy="6000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273159" y="2207173"/>
            <a:ext cx="4328281" cy="2244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41" idx="2"/>
            <a:endCxn id="42" idx="0"/>
          </p:cNvCxnSpPr>
          <p:nvPr/>
        </p:nvCxnSpPr>
        <p:spPr>
          <a:xfrm>
            <a:off x="8181924" y="1320715"/>
            <a:ext cx="1255376" cy="88645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847899" y="1807434"/>
            <a:ext cx="2527223" cy="23387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53960" y="1078486"/>
            <a:ext cx="441434" cy="203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935304" y="2442116"/>
            <a:ext cx="3386182" cy="68996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myProfile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파라메터로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지정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myProfile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에서는 받아온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파라메터로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맞는 데이터를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111500" y="1282260"/>
            <a:ext cx="2734540" cy="3627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가져온 데이터를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form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맞게 뿌려</a:t>
            </a:r>
            <a:r>
              <a:rPr lang="ko-KR" altLang="en-US" sz="1200" b="1" dirty="0">
                <a:solidFill>
                  <a:schemeClr val="tx1"/>
                </a:solidFill>
              </a:rPr>
              <a:t>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45" idx="1"/>
            <a:endCxn id="44" idx="3"/>
          </p:cNvCxnSpPr>
          <p:nvPr/>
        </p:nvCxnSpPr>
        <p:spPr>
          <a:xfrm flipH="1">
            <a:off x="5375122" y="1180374"/>
            <a:ext cx="678838" cy="17964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81"/>
          <p:cNvSpPr txBox="1"/>
          <p:nvPr/>
        </p:nvSpPr>
        <p:spPr>
          <a:xfrm>
            <a:off x="188844" y="832063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MyPage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Read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60" y="729779"/>
            <a:ext cx="4255928" cy="58042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059" y="1358479"/>
            <a:ext cx="4368381" cy="5095875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320675" y="1358480"/>
            <a:ext cx="5054447" cy="5017104"/>
            <a:chOff x="1380086" y="871702"/>
            <a:chExt cx="5054447" cy="5017104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086" y="871702"/>
              <a:ext cx="5054447" cy="2775388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086" y="3672619"/>
              <a:ext cx="5054447" cy="2216187"/>
            </a:xfrm>
            <a:prstGeom prst="rect">
              <a:avLst/>
            </a:prstGeom>
          </p:spPr>
        </p:pic>
      </p:grpSp>
      <p:sp>
        <p:nvSpPr>
          <p:cNvPr id="41" name="직사각형 40"/>
          <p:cNvSpPr/>
          <p:nvPr/>
        </p:nvSpPr>
        <p:spPr>
          <a:xfrm>
            <a:off x="6053959" y="720640"/>
            <a:ext cx="4255929" cy="6000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74902" y="2207173"/>
            <a:ext cx="3526538" cy="2349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41" idx="2"/>
            <a:endCxn id="42" idx="0"/>
          </p:cNvCxnSpPr>
          <p:nvPr/>
        </p:nvCxnSpPr>
        <p:spPr>
          <a:xfrm>
            <a:off x="8181924" y="1320715"/>
            <a:ext cx="1656247" cy="88645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20675" y="4098113"/>
            <a:ext cx="2527223" cy="23387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53960" y="1078486"/>
            <a:ext cx="441434" cy="203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15258" y="2473646"/>
            <a:ext cx="3386182" cy="68996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Iinfo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파라메터로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지정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Iinfo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에서는 받아온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파라메터로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맞는 데이터를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450929" y="2995447"/>
            <a:ext cx="2734540" cy="6621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가져온 데이터를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form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맞게 뿌려</a:t>
            </a:r>
            <a:r>
              <a:rPr lang="ko-KR" altLang="en-US" sz="1200" b="1" dirty="0">
                <a:solidFill>
                  <a:schemeClr val="tx1"/>
                </a:solidFill>
              </a:rPr>
              <a:t>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45" idx="1"/>
            <a:endCxn id="44" idx="3"/>
          </p:cNvCxnSpPr>
          <p:nvPr/>
        </p:nvCxnSpPr>
        <p:spPr>
          <a:xfrm flipH="1">
            <a:off x="2847898" y="1180374"/>
            <a:ext cx="3206062" cy="40871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81"/>
          <p:cNvSpPr txBox="1"/>
          <p:nvPr/>
        </p:nvSpPr>
        <p:spPr>
          <a:xfrm>
            <a:off x="188844" y="832063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MyPage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Read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65" y="1368990"/>
            <a:ext cx="4067175" cy="5362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59" y="729779"/>
            <a:ext cx="4255930" cy="59093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20675" y="1358480"/>
            <a:ext cx="5054447" cy="5017104"/>
            <a:chOff x="1380086" y="871702"/>
            <a:chExt cx="5054447" cy="501710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086" y="871702"/>
              <a:ext cx="5054447" cy="277538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086" y="3672619"/>
              <a:ext cx="5054447" cy="2216187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6053959" y="720640"/>
            <a:ext cx="4255929" cy="6000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74902" y="2207173"/>
            <a:ext cx="3526538" cy="2349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4" idx="2"/>
            <a:endCxn id="16" idx="0"/>
          </p:cNvCxnSpPr>
          <p:nvPr/>
        </p:nvCxnSpPr>
        <p:spPr>
          <a:xfrm>
            <a:off x="8181924" y="1320715"/>
            <a:ext cx="1656247" cy="88645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847898" y="4115601"/>
            <a:ext cx="2527223" cy="23387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53960" y="1078486"/>
            <a:ext cx="441434" cy="203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215258" y="2473646"/>
            <a:ext cx="3386182" cy="68996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qInfo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파라메터로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지정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qInfo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에서는 받아온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파라메터로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맞는 데이터를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50929" y="2995447"/>
            <a:ext cx="2734540" cy="6621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가져온 데이터를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form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맞게 뿌려</a:t>
            </a:r>
            <a:r>
              <a:rPr lang="ko-KR" altLang="en-US" sz="1200" b="1" dirty="0">
                <a:solidFill>
                  <a:schemeClr val="tx1"/>
                </a:solidFill>
              </a:rPr>
              <a:t>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9" idx="1"/>
            <a:endCxn id="18" idx="3"/>
          </p:cNvCxnSpPr>
          <p:nvPr/>
        </p:nvCxnSpPr>
        <p:spPr>
          <a:xfrm flipH="1">
            <a:off x="5375121" y="1180374"/>
            <a:ext cx="678839" cy="410460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MyPage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UPDATE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522488"/>
            <a:ext cx="5306820" cy="3774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93" y="1130483"/>
            <a:ext cx="5650107" cy="40595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33311" y="2133600"/>
            <a:ext cx="4610442" cy="4519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20808" y="1522488"/>
            <a:ext cx="4572406" cy="6111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07032" y="2153162"/>
            <a:ext cx="3386182" cy="68996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숫자가 아닌 다른 숫자를 입력할 경우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강제로 문자의 입력을 차단함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" name="직선 화살표 연결선 12"/>
          <p:cNvCxnSpPr>
            <a:stCxn id="10" idx="1"/>
            <a:endCxn id="8" idx="3"/>
          </p:cNvCxnSpPr>
          <p:nvPr/>
        </p:nvCxnSpPr>
        <p:spPr>
          <a:xfrm flipH="1">
            <a:off x="5843753" y="1828044"/>
            <a:ext cx="977055" cy="53152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695359" cy="769441"/>
            <a:chOff x="510077" y="2691080"/>
            <a:chExt cx="6695359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9731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프로젝트 </a:t>
              </a:r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JDBC</a:t>
              </a:r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59731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프로젝트 </a:t>
              </a:r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JDBC</a:t>
              </a:r>
              <a:r>
                <a:rPr lang="ko-KR" altLang="en-US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263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MyPage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UPDATE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522488"/>
            <a:ext cx="5306820" cy="3774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93" y="1130483"/>
            <a:ext cx="5650107" cy="40595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33310" y="2133600"/>
            <a:ext cx="4610442" cy="4519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20808" y="4599076"/>
            <a:ext cx="2670033" cy="3302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99789" y="3134340"/>
            <a:ext cx="3386182" cy="68996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비밀번호가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자리가 아닐 경우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숫자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자리를 입력해주세요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Input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아래에 있는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div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표시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0" idx="0"/>
          </p:cNvCxnSpPr>
          <p:nvPr/>
        </p:nvCxnSpPr>
        <p:spPr>
          <a:xfrm flipH="1" flipV="1">
            <a:off x="5843753" y="2359572"/>
            <a:ext cx="2312072" cy="223950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MyPage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UPDATE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522488"/>
            <a:ext cx="5306820" cy="3774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86"/>
          <a:stretch/>
        </p:blipFill>
        <p:spPr>
          <a:xfrm>
            <a:off x="6237093" y="1130483"/>
            <a:ext cx="5650107" cy="30736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33310" y="2133600"/>
            <a:ext cx="4610442" cy="4519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11" idx="1"/>
          </p:cNvCxnSpPr>
          <p:nvPr/>
        </p:nvCxnSpPr>
        <p:spPr>
          <a:xfrm>
            <a:off x="5843752" y="2359573"/>
            <a:ext cx="924910" cy="37950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768662" y="2068314"/>
            <a:ext cx="3584028" cy="13415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88" y="4520991"/>
            <a:ext cx="3228975" cy="11620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0" y="3962400"/>
            <a:ext cx="4733925" cy="263137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946188" y="4520991"/>
            <a:ext cx="3228975" cy="11620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1" idx="2"/>
            <a:endCxn id="13" idx="0"/>
          </p:cNvCxnSpPr>
          <p:nvPr/>
        </p:nvCxnSpPr>
        <p:spPr>
          <a:xfrm>
            <a:off x="8560676" y="3409850"/>
            <a:ext cx="0" cy="111114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592206" y="3596396"/>
            <a:ext cx="3386182" cy="68996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받아온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actionValue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실행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Ajax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보낸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값을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파라메터로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pwCheck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Dao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실행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6" idx="1"/>
          </p:cNvCxnSpPr>
          <p:nvPr/>
        </p:nvCxnSpPr>
        <p:spPr>
          <a:xfrm flipH="1">
            <a:off x="5570482" y="5102016"/>
            <a:ext cx="1375706" cy="7097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498097" y="4502219"/>
            <a:ext cx="4072385" cy="13415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98097" y="5843755"/>
            <a:ext cx="3386182" cy="7500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pwCheck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DAO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에서는 받아온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id,pw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조건으로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데이터가 있는지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있으면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result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 return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없으면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 </a:t>
            </a:r>
            <a:r>
              <a:rPr lang="en-US" altLang="ko-KR" sz="1200" b="1" dirty="0">
                <a:solidFill>
                  <a:schemeClr val="tx1"/>
                </a:solidFill>
              </a:rPr>
              <a:t>return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62712" y="4186731"/>
            <a:ext cx="1553307" cy="37500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tx1"/>
                </a:solidFill>
              </a:rPr>
              <a:t>Mypagecontrol.jsp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MyPage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UPDATE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522488"/>
            <a:ext cx="5306820" cy="3774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86"/>
          <a:stretch/>
        </p:blipFill>
        <p:spPr>
          <a:xfrm>
            <a:off x="6237093" y="1130482"/>
            <a:ext cx="5650107" cy="30736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31118" y="3321269"/>
            <a:ext cx="4656082" cy="8828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88" y="4520991"/>
            <a:ext cx="3228975" cy="11620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0" y="3962400"/>
            <a:ext cx="4733925" cy="263137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33311" y="6243146"/>
            <a:ext cx="1089476" cy="2875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85711" y="2186151"/>
            <a:ext cx="4426510" cy="4084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30262" y="5102016"/>
            <a:ext cx="2333296" cy="68918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Mypagecontrol.jsp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거쳐서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result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값이 전달됨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직선 화살표 연결선 16"/>
          <p:cNvCxnSpPr>
            <a:stCxn id="13" idx="3"/>
            <a:endCxn id="8" idx="1"/>
          </p:cNvCxnSpPr>
          <p:nvPr/>
        </p:nvCxnSpPr>
        <p:spPr>
          <a:xfrm flipV="1">
            <a:off x="2322787" y="3762704"/>
            <a:ext cx="4908331" cy="26242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728850" y="2183156"/>
            <a:ext cx="2333296" cy="68918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비밀번호의 일치 여부를 뿌려줌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4" idx="3"/>
          </p:cNvCxnSpPr>
          <p:nvPr/>
        </p:nvCxnSpPr>
        <p:spPr>
          <a:xfrm flipH="1" flipV="1">
            <a:off x="5812221" y="2390369"/>
            <a:ext cx="3746938" cy="9309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MyPage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UPDATE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522488"/>
            <a:ext cx="5306820" cy="37747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75201" y="2648606"/>
            <a:ext cx="4426510" cy="3783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38" y="1477688"/>
            <a:ext cx="4800600" cy="3819525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7" idx="3"/>
            <a:endCxn id="11" idx="1"/>
          </p:cNvCxnSpPr>
          <p:nvPr/>
        </p:nvCxnSpPr>
        <p:spPr>
          <a:xfrm flipV="1">
            <a:off x="5801711" y="2155113"/>
            <a:ext cx="878926" cy="68268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80637" y="1472433"/>
            <a:ext cx="4617983" cy="13653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63558" y="2848303"/>
            <a:ext cx="2333296" cy="68918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숫자만 입력 받는 처리와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자리 숫자인지 확인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MyPage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UPDATE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522488"/>
            <a:ext cx="5306820" cy="37747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75201" y="3079532"/>
            <a:ext cx="4426510" cy="4579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38" y="1477688"/>
            <a:ext cx="4800600" cy="3819525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7" idx="3"/>
            <a:endCxn id="11" idx="1"/>
          </p:cNvCxnSpPr>
          <p:nvPr/>
        </p:nvCxnSpPr>
        <p:spPr>
          <a:xfrm>
            <a:off x="5801711" y="3308510"/>
            <a:ext cx="906516" cy="80678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708227" y="2933370"/>
            <a:ext cx="4773011" cy="23638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80638" y="2250197"/>
            <a:ext cx="4800600" cy="68918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숫자만 입력 받는 처리와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자리 숫자인지 확인 및 비밀번호 일치 여부 확인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MyPage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UPDATE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38" y="761309"/>
            <a:ext cx="5334000" cy="514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62539" y="761309"/>
            <a:ext cx="5334000" cy="51434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62538" y="5446853"/>
            <a:ext cx="4800600" cy="68918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모든 값의 공백여부 및 현재 비밀번호 일치 여부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새 비밀번호 일치 여부를 확인하고 모든 조건이 일치 할 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522488"/>
            <a:ext cx="5306820" cy="3774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25474" y="1477687"/>
            <a:ext cx="5218277" cy="381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3"/>
            <a:endCxn id="7" idx="1"/>
          </p:cNvCxnSpPr>
          <p:nvPr/>
        </p:nvCxnSpPr>
        <p:spPr>
          <a:xfrm flipV="1">
            <a:off x="5843751" y="3333059"/>
            <a:ext cx="618788" cy="5439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MyPage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UPDATE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38" y="761309"/>
            <a:ext cx="5334000" cy="514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829801" y="4199335"/>
            <a:ext cx="1966737" cy="4519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성공 후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메시지 출력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522488"/>
            <a:ext cx="5306820" cy="3774725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6" idx="1"/>
            <a:endCxn id="13" idx="3"/>
          </p:cNvCxnSpPr>
          <p:nvPr/>
        </p:nvCxnSpPr>
        <p:spPr>
          <a:xfrm flipH="1">
            <a:off x="4230415" y="3333059"/>
            <a:ext cx="2232123" cy="116168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14" y="3713303"/>
            <a:ext cx="3352800" cy="17335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77615" y="3692283"/>
            <a:ext cx="3352800" cy="16049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62539" y="2974428"/>
            <a:ext cx="5334000" cy="18708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30415" y="4488369"/>
            <a:ext cx="1966737" cy="713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받아온 데이터들을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DTO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담아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DAO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보내고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실행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MVC1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활용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6" y="1764992"/>
            <a:ext cx="3920906" cy="48005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8271" y="1368799"/>
            <a:ext cx="3987261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Mypf.jsp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32" y="1764992"/>
            <a:ext cx="7122068" cy="480056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55532" y="1444372"/>
            <a:ext cx="7122068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5733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MVC1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활용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6" y="1764992"/>
            <a:ext cx="3920906" cy="48005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76552" y="1334242"/>
            <a:ext cx="4011010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myPagecontrol.jsp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8271" y="1389819"/>
            <a:ext cx="4008281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Mypf.jsp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04" y="1764992"/>
            <a:ext cx="3962394" cy="3943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32" y="1764992"/>
            <a:ext cx="4011010" cy="480056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124504" y="1308192"/>
            <a:ext cx="3962394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someDAO.java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83575" y="1914180"/>
            <a:ext cx="1797170" cy="2404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54330" y="4188397"/>
            <a:ext cx="1625504" cy="2404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13011" y="3858810"/>
            <a:ext cx="2725532" cy="2404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3"/>
            <a:endCxn id="19" idx="1"/>
          </p:cNvCxnSpPr>
          <p:nvPr/>
        </p:nvCxnSpPr>
        <p:spPr>
          <a:xfrm flipV="1">
            <a:off x="3638543" y="1883931"/>
            <a:ext cx="516989" cy="209509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155532" y="1775502"/>
            <a:ext cx="2005505" cy="2168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76552" y="3302999"/>
            <a:ext cx="1578086" cy="2404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3"/>
            <a:endCxn id="22" idx="1"/>
          </p:cNvCxnSpPr>
          <p:nvPr/>
        </p:nvCxnSpPr>
        <p:spPr>
          <a:xfrm flipV="1">
            <a:off x="5754638" y="3147476"/>
            <a:ext cx="2369866" cy="27574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124504" y="1764992"/>
            <a:ext cx="3962394" cy="27649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4" idx="3"/>
          </p:cNvCxnSpPr>
          <p:nvPr/>
        </p:nvCxnSpPr>
        <p:spPr>
          <a:xfrm>
            <a:off x="2280745" y="2034400"/>
            <a:ext cx="1616292" cy="897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MVC1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활용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8271" y="1368799"/>
            <a:ext cx="3987261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myideal.jsp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55532" y="1444372"/>
            <a:ext cx="7122068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UI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3" y="1764992"/>
            <a:ext cx="4456280" cy="34031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63" y="1764992"/>
            <a:ext cx="6852740" cy="46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7210" y="105248"/>
            <a:ext cx="4888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79201"/>
              </p:ext>
            </p:extLst>
          </p:nvPr>
        </p:nvGraphicFramePr>
        <p:xfrm>
          <a:off x="1259484" y="1618591"/>
          <a:ext cx="9656165" cy="34242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1233"/>
                <a:gridCol w="7724932"/>
              </a:tblGrid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JDBC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활용한 음악 어플리케이션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인원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 Java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환경 구축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및 회원정보 관리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관련 기능 구현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Windows10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도구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Eclipse ,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DBeaver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MySQL 5.5 ,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WindowBuilder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기술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Java, MySQL , Java-JDBC, draw.io , Java –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ObjectAid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, Java-Swing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  <a:tr h="428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외부  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없음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62345" y="1618591"/>
            <a:ext cx="419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484" y="5648813"/>
            <a:ext cx="965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나만의 앨범을 만들 수 있는 기능이 있는 음악 어플리케이션이다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좋아하는 노래들을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수록곡으로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올리거나 주제를 설정하여 수록 곡들을 설정할 수 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 형식으로 운영된다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CRUD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회원가입 및 탈퇴 정보 수정 기능을 적용하였다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MVC1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활용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76552" y="1334242"/>
            <a:ext cx="4011010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myPagecontrol.jsp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3" y="1764992"/>
            <a:ext cx="4456280" cy="34031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5211" y="1389819"/>
            <a:ext cx="4071341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myideal.jsp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32" y="1764992"/>
            <a:ext cx="4011010" cy="48005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124504" y="1308192"/>
            <a:ext cx="3962394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someDAO.java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1845" y="1861630"/>
            <a:ext cx="1552956" cy="2404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2666" y="3450795"/>
            <a:ext cx="1306345" cy="2404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0137" y="3140739"/>
            <a:ext cx="2036939" cy="2404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3"/>
            <a:endCxn id="18" idx="1"/>
          </p:cNvCxnSpPr>
          <p:nvPr/>
        </p:nvCxnSpPr>
        <p:spPr>
          <a:xfrm>
            <a:off x="2617076" y="3260959"/>
            <a:ext cx="1559475" cy="38823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76551" y="3540765"/>
            <a:ext cx="2005505" cy="2168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76552" y="4711385"/>
            <a:ext cx="1578086" cy="2404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  <a:endCxn id="23" idx="1"/>
          </p:cNvCxnSpPr>
          <p:nvPr/>
        </p:nvCxnSpPr>
        <p:spPr>
          <a:xfrm flipV="1">
            <a:off x="5754638" y="3026607"/>
            <a:ext cx="2369866" cy="180499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3"/>
          </p:cNvCxnSpPr>
          <p:nvPr/>
        </p:nvCxnSpPr>
        <p:spPr>
          <a:xfrm>
            <a:off x="1794801" y="1981850"/>
            <a:ext cx="1602012" cy="14689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05" y="1764992"/>
            <a:ext cx="3962394" cy="385804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124504" y="1764992"/>
            <a:ext cx="3962394" cy="25232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MVC1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활용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8271" y="1368799"/>
            <a:ext cx="3987261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qinfo.jsp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55532" y="1444372"/>
            <a:ext cx="7122068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UI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1" y="1746719"/>
            <a:ext cx="3987261" cy="48188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32" y="1725699"/>
            <a:ext cx="7500440" cy="454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MVC1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활용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1" y="1746719"/>
            <a:ext cx="3987261" cy="48188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76552" y="1334242"/>
            <a:ext cx="4011010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myPagecontrol.jsp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8271" y="1389819"/>
            <a:ext cx="3987261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qinfo.jsp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32" y="1764992"/>
            <a:ext cx="4011010" cy="48005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124504" y="1308192"/>
            <a:ext cx="3962394" cy="3569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someDAO.java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3613" y="1931283"/>
            <a:ext cx="2353962" cy="2404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67507" y="4319751"/>
            <a:ext cx="1684148" cy="2404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31827" y="3946974"/>
            <a:ext cx="2851897" cy="2196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3"/>
            <a:endCxn id="18" idx="1"/>
          </p:cNvCxnSpPr>
          <p:nvPr/>
        </p:nvCxnSpPr>
        <p:spPr>
          <a:xfrm>
            <a:off x="3783724" y="4056811"/>
            <a:ext cx="371808" cy="101127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55532" y="4959661"/>
            <a:ext cx="2245268" cy="2168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76552" y="6245894"/>
            <a:ext cx="1730262" cy="2404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  <a:endCxn id="23" idx="1"/>
          </p:cNvCxnSpPr>
          <p:nvPr/>
        </p:nvCxnSpPr>
        <p:spPr>
          <a:xfrm flipV="1">
            <a:off x="5906814" y="3230676"/>
            <a:ext cx="2217690" cy="313543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3"/>
            <a:endCxn id="16" idx="3"/>
          </p:cNvCxnSpPr>
          <p:nvPr/>
        </p:nvCxnSpPr>
        <p:spPr>
          <a:xfrm>
            <a:off x="2767575" y="2051503"/>
            <a:ext cx="1016149" cy="20053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48" y="1780353"/>
            <a:ext cx="3981450" cy="397931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124504" y="1764992"/>
            <a:ext cx="3962394" cy="29313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10" y="1173814"/>
            <a:ext cx="6761999" cy="495486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075434" y="3353076"/>
            <a:ext cx="2247242" cy="5963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1984371"/>
            <a:ext cx="4124325" cy="333375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01864" y="2301759"/>
            <a:ext cx="2280643" cy="2732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904134" y="2515462"/>
            <a:ext cx="1966737" cy="713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2.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Mbti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유형을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입력받고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Mbtivalue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값 저장 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3" idx="1"/>
            <a:endCxn id="25" idx="3"/>
          </p:cNvCxnSpPr>
          <p:nvPr/>
        </p:nvCxnSpPr>
        <p:spPr>
          <a:xfrm flipH="1" flipV="1">
            <a:off x="2982507" y="2438394"/>
            <a:ext cx="4092927" cy="121285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41905" y="2140223"/>
            <a:ext cx="2540602" cy="1615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473075" y="2301759"/>
            <a:ext cx="0" cy="344104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869779" y="5444635"/>
            <a:ext cx="4329276" cy="5963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1"/>
          </p:cNvCxnSpPr>
          <p:nvPr/>
        </p:nvCxnSpPr>
        <p:spPr>
          <a:xfrm>
            <a:off x="473075" y="5742805"/>
            <a:ext cx="33967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903042" y="5029005"/>
            <a:ext cx="1966737" cy="713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버튼 클릭 이벤트를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실시하면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59686" y="3292322"/>
            <a:ext cx="3271786" cy="10274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77893" y="3774506"/>
            <a:ext cx="2406686" cy="713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3. Main-div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empty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시키고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Matchingcontrol.jsp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result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Append</a:t>
            </a:r>
            <a:r>
              <a:rPr lang="ko-KR" altLang="en-US" sz="1200" b="1" smtClean="0">
                <a:solidFill>
                  <a:schemeClr val="tx1"/>
                </a:solidFill>
              </a:rPr>
              <a:t>시킴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1984371"/>
            <a:ext cx="4124325" cy="33337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49567" y="3274245"/>
            <a:ext cx="2359663" cy="4779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98" y="980815"/>
            <a:ext cx="7615598" cy="5020592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7" idx="3"/>
            <a:endCxn id="11" idx="1"/>
          </p:cNvCxnSpPr>
          <p:nvPr/>
        </p:nvCxnSpPr>
        <p:spPr>
          <a:xfrm flipV="1">
            <a:off x="3309230" y="3424401"/>
            <a:ext cx="1063068" cy="8881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372298" y="952500"/>
            <a:ext cx="7615598" cy="49438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09436" y="3752193"/>
            <a:ext cx="1966737" cy="45194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결과 화면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90148" y="1853274"/>
            <a:ext cx="4057650" cy="3690786"/>
            <a:chOff x="4692650" y="2164441"/>
            <a:chExt cx="4057650" cy="369078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2164441"/>
              <a:ext cx="4057650" cy="354330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5050167" y="2382890"/>
              <a:ext cx="3342615" cy="294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프로필 점수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= </a:t>
              </a:r>
              <a:r>
                <a:rPr lang="en-US" altLang="ko-KR" sz="1200" b="1" dirty="0" err="1" smtClean="0">
                  <a:solidFill>
                    <a:schemeClr val="tx1"/>
                  </a:solidFill>
                </a:rPr>
                <a:t>Pscore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050167" y="3310418"/>
              <a:ext cx="3342615" cy="294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질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문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 점수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= 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Q</a:t>
              </a:r>
              <a:r>
                <a:rPr lang="en-US" altLang="ko-KR" sz="1200" b="1" dirty="0" err="1" smtClean="0">
                  <a:solidFill>
                    <a:schemeClr val="tx1"/>
                  </a:solidFill>
                </a:rPr>
                <a:t>score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29147" y="4182679"/>
              <a:ext cx="3342615" cy="294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혈액형 궁합 점수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= </a:t>
              </a:r>
              <a:r>
                <a:rPr lang="en-US" altLang="ko-KR" sz="1200" b="1" dirty="0" err="1" smtClean="0">
                  <a:solidFill>
                    <a:schemeClr val="tx1"/>
                  </a:solidFill>
                </a:rPr>
                <a:t>Bscore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50167" y="5031922"/>
              <a:ext cx="3342615" cy="294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MBTI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궁합 점수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= 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M</a:t>
              </a:r>
              <a:r>
                <a:rPr lang="en-US" altLang="ko-KR" sz="1200" b="1" dirty="0" err="1" smtClean="0">
                  <a:solidFill>
                    <a:schemeClr val="tx1"/>
                  </a:solidFill>
                </a:rPr>
                <a:t>score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87062" y="5560255"/>
              <a:ext cx="3342615" cy="294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</a:rPr>
                <a:t>매칭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 점수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점수 총합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= 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T</a:t>
              </a:r>
              <a:r>
                <a:rPr lang="en-US" altLang="ko-KR" sz="1200" b="1" dirty="0" err="1" smtClean="0">
                  <a:solidFill>
                    <a:schemeClr val="tx1"/>
                  </a:solidFill>
                </a:rPr>
                <a:t>score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02" r="27131"/>
          <a:stretch/>
        </p:blipFill>
        <p:spPr>
          <a:xfrm>
            <a:off x="336817" y="2604977"/>
            <a:ext cx="5549468" cy="21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2661852"/>
            <a:ext cx="4219575" cy="2486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03" y="914400"/>
            <a:ext cx="4019550" cy="28328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03" y="3904865"/>
            <a:ext cx="6877050" cy="28040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856233" y="3587974"/>
            <a:ext cx="1734207" cy="1878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7" idx="2"/>
            <a:endCxn id="13" idx="0"/>
          </p:cNvCxnSpPr>
          <p:nvPr/>
        </p:nvCxnSpPr>
        <p:spPr>
          <a:xfrm flipH="1">
            <a:off x="7045873" y="3747203"/>
            <a:ext cx="62405" cy="6986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098503" y="4445875"/>
            <a:ext cx="3894740" cy="7777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98854" y="5223640"/>
            <a:ext cx="3090041" cy="8502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2.Gender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매칭자의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성별이기 때문에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이성의 정보를 가져오기 위해서는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설정하여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불러와야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3075" y="3479740"/>
            <a:ext cx="3426263" cy="8502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매칭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점수를 구하는 알고리즘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필요한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파라메터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두개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중 하나는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이성의 정보를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담은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DTO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배열로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arraylist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3074" y="2774731"/>
            <a:ext cx="4219575" cy="6997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2661852"/>
            <a:ext cx="4219575" cy="2486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074" y="3005959"/>
            <a:ext cx="4219575" cy="4834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03" y="962025"/>
            <a:ext cx="4019550" cy="27851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03" y="3904865"/>
            <a:ext cx="6877050" cy="28040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23599" y="3587974"/>
            <a:ext cx="446580" cy="1878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92489" y="5656418"/>
            <a:ext cx="6383064" cy="3134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92489" y="4289604"/>
            <a:ext cx="1312808" cy="1878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0"/>
            <a:endCxn id="14" idx="2"/>
          </p:cNvCxnSpPr>
          <p:nvPr/>
        </p:nvCxnSpPr>
        <p:spPr>
          <a:xfrm flipH="1" flipV="1">
            <a:off x="6248893" y="4477408"/>
            <a:ext cx="2535128" cy="117901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4" idx="0"/>
            <a:endCxn id="11" idx="2"/>
          </p:cNvCxnSpPr>
          <p:nvPr/>
        </p:nvCxnSpPr>
        <p:spPr>
          <a:xfrm flipH="1" flipV="1">
            <a:off x="5546889" y="3775778"/>
            <a:ext cx="702004" cy="5138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3"/>
          </p:cNvCxnSpPr>
          <p:nvPr/>
        </p:nvCxnSpPr>
        <p:spPr>
          <a:xfrm flipH="1" flipV="1">
            <a:off x="4692649" y="3247696"/>
            <a:ext cx="630950" cy="43418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914416" y="4798516"/>
            <a:ext cx="3090041" cy="8502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Member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테이블과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question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테이블을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기준으로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하여 알고리즘에 필요한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정보들을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2661852"/>
            <a:ext cx="4219575" cy="2486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074" y="2738217"/>
            <a:ext cx="4219575" cy="7512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18" y="1173814"/>
            <a:ext cx="6286500" cy="50577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11818" y="1173813"/>
            <a:ext cx="6286500" cy="5057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>
            <a:off x="4692649" y="3113825"/>
            <a:ext cx="519169" cy="58887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607441" y="3113825"/>
            <a:ext cx="5495254" cy="251586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matAlgori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설명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파라메터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두가지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나의 정보가 담긴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DTO</a:t>
            </a:r>
          </a:p>
          <a:p>
            <a:pPr marL="228600" indent="-228600" algn="ctr"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회원인 모든 이성의 정보들이 담긴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DTO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제네릭으로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하는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arraylist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Return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나와 이성의 정보를 기반으로 구한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매칭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점수가 담긴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DTO</a:t>
            </a:r>
            <a:r>
              <a:rPr lang="ko-KR" altLang="en-US" sz="1200" b="1" dirty="0">
                <a:solidFill>
                  <a:schemeClr val="tx1"/>
                </a:solidFill>
              </a:rPr>
              <a:t>들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2661852"/>
            <a:ext cx="4219575" cy="2486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074" y="2738217"/>
            <a:ext cx="4219575" cy="7512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18" y="1173814"/>
            <a:ext cx="6286500" cy="50577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11818" y="1173813"/>
            <a:ext cx="6286500" cy="5057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>
            <a:off x="4692649" y="3113825"/>
            <a:ext cx="519169" cy="58887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271639" y="1877459"/>
            <a:ext cx="3090041" cy="8502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Foreach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구문을 사용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List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한 명의 정보를 가져와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매칭자와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비교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21777" y="5344827"/>
            <a:ext cx="3090041" cy="8502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Tscore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에는 모든 항목마다 점수를 더하고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프로필 점수를 산정하는 구간은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Pscore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점수를 더한다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2345" y="1618591"/>
            <a:ext cx="419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34" y="1618591"/>
            <a:ext cx="10260532" cy="4405564"/>
          </a:xfrm>
          <a:prstGeom prst="rect">
            <a:avLst/>
          </a:prstGeom>
        </p:spPr>
      </p:pic>
      <p:sp>
        <p:nvSpPr>
          <p:cNvPr id="11" name="TextBox 8"/>
          <p:cNvSpPr txBox="1"/>
          <p:nvPr/>
        </p:nvSpPr>
        <p:spPr>
          <a:xfrm>
            <a:off x="188844" y="1041400"/>
            <a:ext cx="224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 순서도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요약흐름</a:t>
            </a:r>
            <a:r>
              <a:rPr lang="ko-KR" altLang="en-US" sz="3200" spc="-15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val="30868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2661852"/>
            <a:ext cx="4219575" cy="2486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074" y="2738217"/>
            <a:ext cx="4219575" cy="7512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4692649" y="3113825"/>
            <a:ext cx="519169" cy="58887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34811" y="1478882"/>
            <a:ext cx="3090041" cy="8502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Foreach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구문을 사용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List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한 명의 정보를 가져와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매칭자와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비교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18" y="2452301"/>
            <a:ext cx="5610225" cy="29051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11818" y="2452301"/>
            <a:ext cx="5610225" cy="29051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45212" y="3489433"/>
            <a:ext cx="2476832" cy="8502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질문 점수를 산정하는 구간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2661852"/>
            <a:ext cx="4219575" cy="2486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074" y="2738217"/>
            <a:ext cx="4219575" cy="7512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13" idx="1"/>
          </p:cNvCxnSpPr>
          <p:nvPr/>
        </p:nvCxnSpPr>
        <p:spPr>
          <a:xfrm>
            <a:off x="4692649" y="3113825"/>
            <a:ext cx="1706838" cy="7200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34811" y="1478882"/>
            <a:ext cx="3090041" cy="8502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Foreach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구문을 사용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List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한 명의 정보를 가져와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매칭자와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비교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87" y="1478882"/>
            <a:ext cx="4132210" cy="47099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399487" y="1478882"/>
            <a:ext cx="4132210" cy="47099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69296" y="1890717"/>
            <a:ext cx="3793903" cy="4796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매칭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하는 사람의 성별을 구분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99488" y="1452074"/>
            <a:ext cx="3206967" cy="2295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83972" y="960612"/>
            <a:ext cx="3447725" cy="45365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혈액형 궁합 점수를 산정하는 구간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2661852"/>
            <a:ext cx="4219575" cy="2486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074" y="2738217"/>
            <a:ext cx="4219575" cy="7512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13" idx="1"/>
          </p:cNvCxnSpPr>
          <p:nvPr/>
        </p:nvCxnSpPr>
        <p:spPr>
          <a:xfrm>
            <a:off x="4692649" y="3113825"/>
            <a:ext cx="1706838" cy="7200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34811" y="1478882"/>
            <a:ext cx="3090041" cy="8502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Foreach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구문을 사용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List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한 명의 정보를 가져와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매칭자와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비교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87" y="1478882"/>
            <a:ext cx="4132210" cy="47099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399487" y="1478882"/>
            <a:ext cx="4132210" cy="47099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68640" y="2258567"/>
            <a:ext cx="3793903" cy="8552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매칭하는 사람의 성별을 구분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매칭자의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혈액형을 구분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95090" y="1819924"/>
            <a:ext cx="3026979" cy="2295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83972" y="960612"/>
            <a:ext cx="3447725" cy="45365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혈액형 궁합 점수를 산정하는 구간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2661852"/>
            <a:ext cx="4219575" cy="2486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074" y="2738217"/>
            <a:ext cx="4219575" cy="7512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13" idx="1"/>
          </p:cNvCxnSpPr>
          <p:nvPr/>
        </p:nvCxnSpPr>
        <p:spPr>
          <a:xfrm>
            <a:off x="4692649" y="3113825"/>
            <a:ext cx="1706838" cy="7200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34811" y="1478882"/>
            <a:ext cx="3090041" cy="8502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Foreach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구문을 사용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List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한 명의 정보를 가져와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매칭자와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비교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87" y="1478882"/>
            <a:ext cx="4132210" cy="47099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399487" y="1478882"/>
            <a:ext cx="4132210" cy="47099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68640" y="4548032"/>
            <a:ext cx="3793903" cy="119969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매칭하는 사람의 성별을 구분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매칭자의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혈액형을 구분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이성의 혈액형을 구분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83972" y="3155865"/>
            <a:ext cx="3026979" cy="2295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83972" y="2203821"/>
            <a:ext cx="3026979" cy="2295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83972" y="4086030"/>
            <a:ext cx="3026979" cy="2295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2661852"/>
            <a:ext cx="4219575" cy="2486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074" y="2738217"/>
            <a:ext cx="4219575" cy="7512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13" idx="1"/>
          </p:cNvCxnSpPr>
          <p:nvPr/>
        </p:nvCxnSpPr>
        <p:spPr>
          <a:xfrm>
            <a:off x="4692649" y="3113825"/>
            <a:ext cx="1254893" cy="7910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34811" y="1478882"/>
            <a:ext cx="3090041" cy="8502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Foreach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구문을 사용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List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한 명의 정보를 가져와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매칭자와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비교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7541" y="1358480"/>
            <a:ext cx="5610225" cy="49009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MBTI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궁합 점수를 산정하는 구간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42" y="1878555"/>
            <a:ext cx="5610225" cy="405261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947542" y="1878555"/>
            <a:ext cx="5610225" cy="40526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47541" y="1953206"/>
            <a:ext cx="4552293" cy="2295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10831" y="2223685"/>
            <a:ext cx="3793903" cy="4796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나의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Mbtitype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2661852"/>
            <a:ext cx="4219575" cy="2486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074" y="2738217"/>
            <a:ext cx="4219575" cy="7512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13" idx="1"/>
          </p:cNvCxnSpPr>
          <p:nvPr/>
        </p:nvCxnSpPr>
        <p:spPr>
          <a:xfrm>
            <a:off x="4692649" y="3113825"/>
            <a:ext cx="1254893" cy="7910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34811" y="1478882"/>
            <a:ext cx="3090041" cy="8502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Foreach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구문을 사용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List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한 명의 정보를 가져와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매칭자와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비교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7541" y="1358480"/>
            <a:ext cx="5610225" cy="49009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MBTI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궁합 점수를 산정하는 구간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42" y="1878555"/>
            <a:ext cx="5610225" cy="405261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947542" y="1878555"/>
            <a:ext cx="5610225" cy="40526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76506" y="2127714"/>
            <a:ext cx="4552293" cy="2295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60959" y="4308961"/>
            <a:ext cx="3793903" cy="8389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나의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Mbtitype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상대방의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Mbtitype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76505" y="2780257"/>
            <a:ext cx="4552293" cy="2295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81765" y="3426627"/>
            <a:ext cx="4552293" cy="2295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2661852"/>
            <a:ext cx="4219575" cy="2486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075" y="3331779"/>
            <a:ext cx="2638426" cy="1786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5" y="2082629"/>
            <a:ext cx="4936817" cy="30652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99045" y="2082628"/>
            <a:ext cx="4936818" cy="30652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99044" y="4771697"/>
            <a:ext cx="1731163" cy="3687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70500" y="3706069"/>
            <a:ext cx="3793903" cy="8389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한 사람과의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매칭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점수 산정이 끝나면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Arraylist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매칭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점수가 들어간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dto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add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함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62321" y="4308961"/>
            <a:ext cx="3793903" cy="8389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Foreach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구문이 끝나면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result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라는 리스트를 반환 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endCxn id="7" idx="3"/>
          </p:cNvCxnSpPr>
          <p:nvPr/>
        </p:nvCxnSpPr>
        <p:spPr>
          <a:xfrm flipH="1" flipV="1">
            <a:off x="3111501" y="3421116"/>
            <a:ext cx="2987543" cy="15559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6522" y="989148"/>
            <a:ext cx="2084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8"/>
          <a:stretch/>
        </p:blipFill>
        <p:spPr>
          <a:xfrm>
            <a:off x="473075" y="2743166"/>
            <a:ext cx="5101231" cy="13184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9" y="898947"/>
            <a:ext cx="5101231" cy="50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96" y="1252713"/>
            <a:ext cx="5457901" cy="49155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4" y="1521493"/>
            <a:ext cx="5964251" cy="48898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1557" y="1758956"/>
            <a:ext cx="164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Score.get</a:t>
            </a:r>
            <a:r>
              <a:rPr lang="en-US" altLang="ko-KR" sz="1200" dirty="0" smtClean="0"/>
              <a:t>(idx1).</a:t>
            </a:r>
            <a:r>
              <a:rPr lang="en-US" altLang="ko-KR" sz="1200" dirty="0" err="1" smtClean="0"/>
              <a:t>getId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423445" y="1758955"/>
            <a:ext cx="164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Score.get</a:t>
            </a:r>
            <a:r>
              <a:rPr lang="en-US" altLang="ko-KR" sz="1200" dirty="0" smtClean="0"/>
              <a:t>(idx2).</a:t>
            </a:r>
            <a:r>
              <a:rPr lang="en-US" altLang="ko-KR" sz="1200" dirty="0" err="1" smtClean="0"/>
              <a:t>getId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87766" y="1737934"/>
            <a:ext cx="164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Score.get</a:t>
            </a:r>
            <a:r>
              <a:rPr lang="en-US" altLang="ko-KR" sz="1200" dirty="0" smtClean="0"/>
              <a:t>(idx3).</a:t>
            </a:r>
            <a:r>
              <a:rPr lang="en-US" altLang="ko-KR" sz="1200" dirty="0" err="1" smtClean="0"/>
              <a:t>getId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275" y="3571991"/>
            <a:ext cx="193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Score.get</a:t>
            </a:r>
            <a:r>
              <a:rPr lang="en-US" altLang="ko-KR" sz="1200" dirty="0" smtClean="0"/>
              <a:t>(idx1).</a:t>
            </a:r>
            <a:r>
              <a:rPr lang="en-US" altLang="ko-KR" sz="1200" dirty="0" err="1" smtClean="0"/>
              <a:t>getTscore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180582" y="3561481"/>
            <a:ext cx="193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Score.get</a:t>
            </a:r>
            <a:r>
              <a:rPr lang="en-US" altLang="ko-KR" sz="1200" dirty="0" smtClean="0"/>
              <a:t>(idx2).</a:t>
            </a:r>
            <a:r>
              <a:rPr lang="en-US" altLang="ko-KR" sz="1200" dirty="0" err="1" smtClean="0"/>
              <a:t>getTscore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0328" y="3547918"/>
            <a:ext cx="193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Score.get</a:t>
            </a:r>
            <a:r>
              <a:rPr lang="en-US" altLang="ko-KR" sz="1200" dirty="0" smtClean="0"/>
              <a:t>(idx3).</a:t>
            </a:r>
            <a:r>
              <a:rPr lang="en-US" altLang="ko-KR" sz="1200" dirty="0" err="1" smtClean="0"/>
              <a:t>getTscore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192892" y="4796447"/>
            <a:ext cx="222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Score.get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idx</a:t>
            </a:r>
            <a:r>
              <a:rPr lang="en-US" altLang="ko-KR" sz="1200" dirty="0" smtClean="0"/>
              <a:t>?).</a:t>
            </a:r>
            <a:r>
              <a:rPr lang="en-US" altLang="ko-KR" sz="1200" dirty="0" err="1" smtClean="0"/>
              <a:t>getPscore</a:t>
            </a:r>
            <a:r>
              <a:rPr lang="en-US" altLang="ko-KR" sz="1200" dirty="0" smtClean="0"/>
              <a:t>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03562" y="5001397"/>
            <a:ext cx="222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Score.get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idx</a:t>
            </a:r>
            <a:r>
              <a:rPr lang="en-US" altLang="ko-KR" sz="1200" dirty="0" smtClean="0"/>
              <a:t>?).</a:t>
            </a:r>
            <a:r>
              <a:rPr lang="en-US" altLang="ko-KR" sz="1200" dirty="0" err="1" smtClean="0"/>
              <a:t>getQscore</a:t>
            </a:r>
            <a:r>
              <a:rPr lang="en-US" altLang="ko-KR" sz="1200" dirty="0" smtClean="0"/>
              <a:t>()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2232" y="5190577"/>
            <a:ext cx="222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Score.get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idx</a:t>
            </a:r>
            <a:r>
              <a:rPr lang="en-US" altLang="ko-KR" sz="1200" dirty="0" smtClean="0"/>
              <a:t>?).</a:t>
            </a:r>
            <a:r>
              <a:rPr lang="en-US" altLang="ko-KR" sz="1200" dirty="0" err="1" smtClean="0"/>
              <a:t>getBscore</a:t>
            </a:r>
            <a:r>
              <a:rPr lang="en-US" altLang="ko-KR" sz="1200" dirty="0" smtClean="0"/>
              <a:t>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40192" y="5400777"/>
            <a:ext cx="222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Score.get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idx</a:t>
            </a:r>
            <a:r>
              <a:rPr lang="en-US" altLang="ko-KR" sz="1200" dirty="0" smtClean="0"/>
              <a:t>?).</a:t>
            </a:r>
            <a:r>
              <a:rPr lang="en-US" altLang="ko-KR" sz="1200" dirty="0" err="1" smtClean="0"/>
              <a:t>getMscore</a:t>
            </a:r>
            <a:r>
              <a:rPr lang="en-US" altLang="ko-KR" sz="12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358480"/>
            <a:ext cx="6303544" cy="483474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5706" y="3734681"/>
            <a:ext cx="1849478" cy="3687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29" y="1358480"/>
            <a:ext cx="4095750" cy="33432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826479" y="3141937"/>
            <a:ext cx="3080100" cy="6339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32501" y="3775850"/>
            <a:ext cx="3793903" cy="8389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모든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매칭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시작 버튼의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클레스는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Gomatchbtn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으로 되어있음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버튼 클릭 시 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매칭자가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원하는 이성의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Url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포함하여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gomatch.jsp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보냄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  <a:endCxn id="10" idx="1"/>
          </p:cNvCxnSpPr>
          <p:nvPr/>
        </p:nvCxnSpPr>
        <p:spPr>
          <a:xfrm flipV="1">
            <a:off x="2525184" y="3458894"/>
            <a:ext cx="6301295" cy="46015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2345" y="1618591"/>
            <a:ext cx="419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217210" y="1101552"/>
            <a:ext cx="339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및 로그인  순서도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618591"/>
            <a:ext cx="6362700" cy="45843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요약흐름</a:t>
            </a:r>
            <a:r>
              <a:rPr lang="ko-KR" altLang="en-US" sz="3200" spc="-15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val="9333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825" y="845389"/>
            <a:ext cx="8735968" cy="537720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56238" y="4248751"/>
            <a:ext cx="2628251" cy="1589690"/>
            <a:chOff x="134313" y="3964916"/>
            <a:chExt cx="2628251" cy="158969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11" t="67120" r="27016" b="11741"/>
            <a:stretch/>
          </p:blipFill>
          <p:spPr>
            <a:xfrm>
              <a:off x="1743061" y="4248751"/>
              <a:ext cx="1019503" cy="102202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20" r="74479"/>
            <a:stretch/>
          </p:blipFill>
          <p:spPr>
            <a:xfrm>
              <a:off x="134313" y="3964916"/>
              <a:ext cx="1608748" cy="1589690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461293" y="4248751"/>
            <a:ext cx="2439562" cy="14058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81817" y="4056337"/>
            <a:ext cx="2209383" cy="20291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3"/>
            <a:endCxn id="14" idx="1"/>
          </p:cNvCxnSpPr>
          <p:nvPr/>
        </p:nvCxnSpPr>
        <p:spPr>
          <a:xfrm>
            <a:off x="2900855" y="4951659"/>
            <a:ext cx="680962" cy="119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800" y="3533992"/>
            <a:ext cx="3426372" cy="6340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매칭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상세 점수를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chart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표시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41336" y="1358480"/>
            <a:ext cx="8740457" cy="25717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55421" y="3974884"/>
            <a:ext cx="3426372" cy="55770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사용하여 매칭된 회원의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프로필을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화면에 뿌려줌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설명</a:t>
            </a:r>
            <a:endParaRPr lang="ko-KR" altLang="en-US" sz="3200" spc="-15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7059441" y="252176"/>
            <a:ext cx="4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알고리즘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825" y="845389"/>
            <a:ext cx="8735968" cy="537720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238" y="4248751"/>
            <a:ext cx="2628251" cy="1589690"/>
            <a:chOff x="134313" y="3964916"/>
            <a:chExt cx="2628251" cy="158969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11" t="67120" r="27016" b="11741"/>
            <a:stretch/>
          </p:blipFill>
          <p:spPr>
            <a:xfrm>
              <a:off x="1743061" y="4248751"/>
              <a:ext cx="1019503" cy="102202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20" r="74479"/>
            <a:stretch/>
          </p:blipFill>
          <p:spPr>
            <a:xfrm>
              <a:off x="134313" y="3964916"/>
              <a:ext cx="1608748" cy="1589690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461293" y="4248751"/>
            <a:ext cx="2439562" cy="14058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1817" y="4056337"/>
            <a:ext cx="2209383" cy="20291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3"/>
            <a:endCxn id="13" idx="1"/>
          </p:cNvCxnSpPr>
          <p:nvPr/>
        </p:nvCxnSpPr>
        <p:spPr>
          <a:xfrm>
            <a:off x="2900855" y="4951659"/>
            <a:ext cx="680962" cy="119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800" y="3533992"/>
            <a:ext cx="3426372" cy="6340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매칭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상세 점수를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chart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표시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41336" y="1358480"/>
            <a:ext cx="8740457" cy="25717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421" y="3974884"/>
            <a:ext cx="3426372" cy="55770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사용하여 매칭된 회원의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프로필을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화면에 뿌려줌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024179" cy="769441"/>
            <a:chOff x="510077" y="2691080"/>
            <a:chExt cx="4024179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6575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3019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Reference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263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7745" y="30588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지원자 유새별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188844" y="829680"/>
            <a:ext cx="4572342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725025" y="6515100"/>
            <a:ext cx="23812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2345" y="1618591"/>
            <a:ext cx="419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217210" y="1040005"/>
            <a:ext cx="339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나만의 앨범 순서도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1926368"/>
            <a:ext cx="5219700" cy="42957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210" y="105248"/>
            <a:ext cx="605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프로젝트 </a:t>
            </a:r>
            <a:r>
              <a:rPr lang="en-US" altLang="ko-KR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pc="-15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요약흐름</a:t>
            </a:r>
            <a:r>
              <a:rPr lang="ko-KR" altLang="en-US" sz="3200" spc="-15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val="23795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2298</Words>
  <Application>Microsoft Office PowerPoint</Application>
  <PresentationFormat>사용자 지정</PresentationFormat>
  <Paragraphs>522</Paragraphs>
  <Slides>83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조은이</cp:lastModifiedBy>
  <cp:revision>130</cp:revision>
  <dcterms:created xsi:type="dcterms:W3CDTF">2015-07-07T04:48:58Z</dcterms:created>
  <dcterms:modified xsi:type="dcterms:W3CDTF">2020-04-24T06:15:26Z</dcterms:modified>
</cp:coreProperties>
</file>