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1"/>
  </p:notesMasterIdLst>
  <p:sldIdLst>
    <p:sldId id="256" r:id="rId3"/>
    <p:sldId id="257" r:id="rId4"/>
    <p:sldId id="264" r:id="rId5"/>
    <p:sldId id="261" r:id="rId6"/>
    <p:sldId id="266" r:id="rId7"/>
    <p:sldId id="269" r:id="rId8"/>
    <p:sldId id="265" r:id="rId9"/>
    <p:sldId id="268" r:id="rId10"/>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p:restoredTop sz="95799"/>
  </p:normalViewPr>
  <p:slideViewPr>
    <p:cSldViewPr snapToGrid="0">
      <p:cViewPr varScale="1">
        <p:scale>
          <a:sx n="126" d="100"/>
          <a:sy n="126" d="100"/>
        </p:scale>
        <p:origin x="1160" y="176"/>
      </p:cViewPr>
      <p:guideLst>
        <p:guide orient="horz" pos="293"/>
        <p:guide pos="5535"/>
        <p:guide pos="119"/>
        <p:guide pos="366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alpcan/Downloads/AEMR-2%202/P1-Q1.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lpcan/Downloads/AEMR-2%202/P2-Q1.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lpcan/Downloads/AEMR-2%202/P1-Q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pcan/Downloads/AEMR-2%202/P2-Q2.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alpcan/Downloads/AEMR-2%202/P2-Q2.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lpcan/Downloads/AEMR-2%202/P2-Q3.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alpcan/Downloads/AEMR-2%202/P1-Q3.2.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alpcan/Downloads/AEMR-2%202/P2-Q3.2.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alpcan/Downloads/AEMR-2%202/P2-Q3.2.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[P1-Q1.5.xlsx]Sheet2!PivotTable3</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Sheet2!$B$1:$B$2</c:f>
              <c:strCache>
                <c:ptCount val="1"/>
                <c:pt idx="0">
                  <c:v>Consequential</c:v>
                </c:pt>
              </c:strCache>
            </c:strRef>
          </c:tx>
          <c:spPr>
            <a:solidFill>
              <a:schemeClr val="accent1"/>
            </a:solidFill>
            <a:ln>
              <a:noFill/>
            </a:ln>
            <a:effectLst/>
          </c:spPr>
          <c:invertIfNegative val="0"/>
          <c:cat>
            <c:strRef>
              <c:f>Sheet2!$A$3:$A$5</c:f>
              <c:strCache>
                <c:ptCount val="2"/>
                <c:pt idx="0">
                  <c:v>2016</c:v>
                </c:pt>
                <c:pt idx="1">
                  <c:v>2017</c:v>
                </c:pt>
              </c:strCache>
            </c:strRef>
          </c:cat>
          <c:val>
            <c:numRef>
              <c:f>Sheet2!$B$3:$B$5</c:f>
              <c:numCache>
                <c:formatCode>General</c:formatCode>
                <c:ptCount val="2"/>
                <c:pt idx="0">
                  <c:v>181</c:v>
                </c:pt>
                <c:pt idx="1">
                  <c:v>127</c:v>
                </c:pt>
              </c:numCache>
            </c:numRef>
          </c:val>
          <c:extLst>
            <c:ext xmlns:c16="http://schemas.microsoft.com/office/drawing/2014/chart" uri="{C3380CC4-5D6E-409C-BE32-E72D297353CC}">
              <c16:uniqueId val="{00000000-BB16-C048-8D65-E9DC1FCAD006}"/>
            </c:ext>
          </c:extLst>
        </c:ser>
        <c:ser>
          <c:idx val="1"/>
          <c:order val="1"/>
          <c:tx>
            <c:strRef>
              <c:f>Sheet2!$C$1:$C$2</c:f>
              <c:strCache>
                <c:ptCount val="1"/>
                <c:pt idx="0">
                  <c:v>Forced</c:v>
                </c:pt>
              </c:strCache>
            </c:strRef>
          </c:tx>
          <c:spPr>
            <a:solidFill>
              <a:schemeClr val="accent2"/>
            </a:solidFill>
            <a:ln>
              <a:noFill/>
            </a:ln>
            <a:effectLst/>
          </c:spPr>
          <c:invertIfNegative val="0"/>
          <c:cat>
            <c:strRef>
              <c:f>Sheet2!$A$3:$A$5</c:f>
              <c:strCache>
                <c:ptCount val="2"/>
                <c:pt idx="0">
                  <c:v>2016</c:v>
                </c:pt>
                <c:pt idx="1">
                  <c:v>2017</c:v>
                </c:pt>
              </c:strCache>
            </c:strRef>
          </c:cat>
          <c:val>
            <c:numRef>
              <c:f>Sheet2!$C$3:$C$5</c:f>
              <c:numCache>
                <c:formatCode>General</c:formatCode>
                <c:ptCount val="2"/>
                <c:pt idx="0">
                  <c:v>1264</c:v>
                </c:pt>
                <c:pt idx="1">
                  <c:v>1622</c:v>
                </c:pt>
              </c:numCache>
            </c:numRef>
          </c:val>
          <c:extLst>
            <c:ext xmlns:c16="http://schemas.microsoft.com/office/drawing/2014/chart" uri="{C3380CC4-5D6E-409C-BE32-E72D297353CC}">
              <c16:uniqueId val="{00000001-BB16-C048-8D65-E9DC1FCAD006}"/>
            </c:ext>
          </c:extLst>
        </c:ser>
        <c:ser>
          <c:idx val="2"/>
          <c:order val="2"/>
          <c:tx>
            <c:strRef>
              <c:f>Sheet2!$D$1:$D$2</c:f>
              <c:strCache>
                <c:ptCount val="1"/>
                <c:pt idx="0">
                  <c:v>Opportunistic Maintenance (Planned)</c:v>
                </c:pt>
              </c:strCache>
            </c:strRef>
          </c:tx>
          <c:spPr>
            <a:solidFill>
              <a:schemeClr val="accent3"/>
            </a:solidFill>
            <a:ln>
              <a:noFill/>
            </a:ln>
            <a:effectLst/>
          </c:spPr>
          <c:invertIfNegative val="0"/>
          <c:cat>
            <c:strRef>
              <c:f>Sheet2!$A$3:$A$5</c:f>
              <c:strCache>
                <c:ptCount val="2"/>
                <c:pt idx="0">
                  <c:v>2016</c:v>
                </c:pt>
                <c:pt idx="1">
                  <c:v>2017</c:v>
                </c:pt>
              </c:strCache>
            </c:strRef>
          </c:cat>
          <c:val>
            <c:numRef>
              <c:f>Sheet2!$D$3:$D$5</c:f>
              <c:numCache>
                <c:formatCode>General</c:formatCode>
                <c:ptCount val="2"/>
                <c:pt idx="0">
                  <c:v>106</c:v>
                </c:pt>
                <c:pt idx="1">
                  <c:v>102</c:v>
                </c:pt>
              </c:numCache>
            </c:numRef>
          </c:val>
          <c:extLst>
            <c:ext xmlns:c16="http://schemas.microsoft.com/office/drawing/2014/chart" uri="{C3380CC4-5D6E-409C-BE32-E72D297353CC}">
              <c16:uniqueId val="{00000002-BB16-C048-8D65-E9DC1FCAD006}"/>
            </c:ext>
          </c:extLst>
        </c:ser>
        <c:ser>
          <c:idx val="3"/>
          <c:order val="3"/>
          <c:tx>
            <c:strRef>
              <c:f>Sheet2!$E$1:$E$2</c:f>
              <c:strCache>
                <c:ptCount val="1"/>
                <c:pt idx="0">
                  <c:v>Scheduled (Planned)</c:v>
                </c:pt>
              </c:strCache>
            </c:strRef>
          </c:tx>
          <c:spPr>
            <a:solidFill>
              <a:schemeClr val="accent4"/>
            </a:solidFill>
            <a:ln>
              <a:noFill/>
            </a:ln>
            <a:effectLst/>
          </c:spPr>
          <c:invertIfNegative val="0"/>
          <c:cat>
            <c:strRef>
              <c:f>Sheet2!$A$3:$A$5</c:f>
              <c:strCache>
                <c:ptCount val="2"/>
                <c:pt idx="0">
                  <c:v>2016</c:v>
                </c:pt>
                <c:pt idx="1">
                  <c:v>2017</c:v>
                </c:pt>
              </c:strCache>
            </c:strRef>
          </c:cat>
          <c:val>
            <c:numRef>
              <c:f>Sheet2!$E$3:$E$5</c:f>
              <c:numCache>
                <c:formatCode>General</c:formatCode>
                <c:ptCount val="2"/>
                <c:pt idx="0">
                  <c:v>380</c:v>
                </c:pt>
                <c:pt idx="1">
                  <c:v>320</c:v>
                </c:pt>
              </c:numCache>
            </c:numRef>
          </c:val>
          <c:extLst>
            <c:ext xmlns:c16="http://schemas.microsoft.com/office/drawing/2014/chart" uri="{C3380CC4-5D6E-409C-BE32-E72D297353CC}">
              <c16:uniqueId val="{00000003-BB16-C048-8D65-E9DC1FCAD006}"/>
            </c:ext>
          </c:extLst>
        </c:ser>
        <c:dLbls>
          <c:showLegendKey val="0"/>
          <c:showVal val="0"/>
          <c:showCatName val="0"/>
          <c:showSerName val="0"/>
          <c:showPercent val="0"/>
          <c:showBubbleSize val="0"/>
        </c:dLbls>
        <c:gapWidth val="219"/>
        <c:overlap val="-27"/>
        <c:axId val="362508031"/>
        <c:axId val="362509711"/>
      </c:barChart>
      <c:catAx>
        <c:axId val="362508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509711"/>
        <c:crosses val="autoZero"/>
        <c:auto val="1"/>
        <c:lblAlgn val="ctr"/>
        <c:lblOffset val="100"/>
        <c:noMultiLvlLbl val="0"/>
      </c:catAx>
      <c:valAx>
        <c:axId val="362509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5080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[P2-Q1.2.xlsx]Sheet1!PivotTable6</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of Forced Outages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Sheet1!$A$2:$A$4</c:f>
              <c:strCache>
                <c:ptCount val="2"/>
                <c:pt idx="0">
                  <c:v>2016</c:v>
                </c:pt>
                <c:pt idx="1">
                  <c:v>2017</c:v>
                </c:pt>
              </c:strCache>
            </c:strRef>
          </c:cat>
          <c:val>
            <c:numRef>
              <c:f>Sheet1!$B$2:$B$4</c:f>
              <c:numCache>
                <c:formatCode>General</c:formatCode>
                <c:ptCount val="2"/>
                <c:pt idx="0">
                  <c:v>65.459999999999994</c:v>
                </c:pt>
                <c:pt idx="1">
                  <c:v>74.709999999999994</c:v>
                </c:pt>
              </c:numCache>
            </c:numRef>
          </c:val>
          <c:extLst>
            <c:ext xmlns:c16="http://schemas.microsoft.com/office/drawing/2014/chart" uri="{C3380CC4-5D6E-409C-BE32-E72D297353CC}">
              <c16:uniqueId val="{00000000-D9CD-D34F-8453-90BB22C2FC58}"/>
            </c:ext>
          </c:extLst>
        </c:ser>
        <c:dLbls>
          <c:showLegendKey val="0"/>
          <c:showVal val="0"/>
          <c:showCatName val="0"/>
          <c:showSerName val="0"/>
          <c:showPercent val="0"/>
          <c:showBubbleSize val="0"/>
        </c:dLbls>
        <c:gapWidth val="219"/>
        <c:overlap val="-27"/>
        <c:axId val="553645855"/>
        <c:axId val="553639855"/>
      </c:barChart>
      <c:catAx>
        <c:axId val="553645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639855"/>
        <c:crosses val="autoZero"/>
        <c:auto val="1"/>
        <c:lblAlgn val="ctr"/>
        <c:lblOffset val="100"/>
        <c:noMultiLvlLbl val="0"/>
      </c:catAx>
      <c:valAx>
        <c:axId val="553639855"/>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3645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[P1-Q2.3.xlsx]Sheet1!PivotTable4</c:name>
    <c:fmtId val="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s>
    <c:plotArea>
      <c:layout/>
      <c:barChart>
        <c:barDir val="col"/>
        <c:grouping val="clustered"/>
        <c:varyColors val="0"/>
        <c:ser>
          <c:idx val="0"/>
          <c:order val="0"/>
          <c:tx>
            <c:strRef>
              <c:f>Sheet1!$B$1:$B$2</c:f>
              <c:strCache>
                <c:ptCount val="1"/>
                <c:pt idx="0">
                  <c:v>1</c:v>
                </c:pt>
              </c:strCache>
            </c:strRef>
          </c:tx>
          <c:spPr>
            <a:solidFill>
              <a:schemeClr val="accent1"/>
            </a:solidFill>
            <a:ln>
              <a:noFill/>
            </a:ln>
            <a:effectLst/>
          </c:spPr>
          <c:invertIfNegative val="0"/>
          <c:cat>
            <c:strRef>
              <c:f>Sheet1!$A$3:$A$5</c:f>
              <c:strCache>
                <c:ptCount val="2"/>
                <c:pt idx="0">
                  <c:v>2016</c:v>
                </c:pt>
                <c:pt idx="1">
                  <c:v>2017</c:v>
                </c:pt>
              </c:strCache>
            </c:strRef>
          </c:cat>
          <c:val>
            <c:numRef>
              <c:f>Sheet1!$B$3:$B$5</c:f>
              <c:numCache>
                <c:formatCode>General</c:formatCode>
                <c:ptCount val="2"/>
                <c:pt idx="0">
                  <c:v>191</c:v>
                </c:pt>
                <c:pt idx="1">
                  <c:v>103</c:v>
                </c:pt>
              </c:numCache>
            </c:numRef>
          </c:val>
          <c:extLst>
            <c:ext xmlns:c16="http://schemas.microsoft.com/office/drawing/2014/chart" uri="{C3380CC4-5D6E-409C-BE32-E72D297353CC}">
              <c16:uniqueId val="{00000000-4FEA-AE4D-8515-60D798E80DC9}"/>
            </c:ext>
          </c:extLst>
        </c:ser>
        <c:ser>
          <c:idx val="1"/>
          <c:order val="1"/>
          <c:tx>
            <c:strRef>
              <c:f>Sheet1!$C$1:$C$2</c:f>
              <c:strCache>
                <c:ptCount val="1"/>
                <c:pt idx="0">
                  <c:v>2</c:v>
                </c:pt>
              </c:strCache>
            </c:strRef>
          </c:tx>
          <c:spPr>
            <a:solidFill>
              <a:schemeClr val="accent2"/>
            </a:solidFill>
            <a:ln>
              <a:noFill/>
            </a:ln>
            <a:effectLst/>
          </c:spPr>
          <c:invertIfNegative val="0"/>
          <c:cat>
            <c:strRef>
              <c:f>Sheet1!$A$3:$A$5</c:f>
              <c:strCache>
                <c:ptCount val="2"/>
                <c:pt idx="0">
                  <c:v>2016</c:v>
                </c:pt>
                <c:pt idx="1">
                  <c:v>2017</c:v>
                </c:pt>
              </c:strCache>
            </c:strRef>
          </c:cat>
          <c:val>
            <c:numRef>
              <c:f>Sheet1!$C$3:$C$5</c:f>
              <c:numCache>
                <c:formatCode>General</c:formatCode>
                <c:ptCount val="2"/>
                <c:pt idx="0">
                  <c:v>227</c:v>
                </c:pt>
                <c:pt idx="1">
                  <c:v>150</c:v>
                </c:pt>
              </c:numCache>
            </c:numRef>
          </c:val>
          <c:extLst>
            <c:ext xmlns:c16="http://schemas.microsoft.com/office/drawing/2014/chart" uri="{C3380CC4-5D6E-409C-BE32-E72D297353CC}">
              <c16:uniqueId val="{00000001-4FEA-AE4D-8515-60D798E80DC9}"/>
            </c:ext>
          </c:extLst>
        </c:ser>
        <c:ser>
          <c:idx val="2"/>
          <c:order val="2"/>
          <c:tx>
            <c:strRef>
              <c:f>Sheet1!$D$1:$D$2</c:f>
              <c:strCache>
                <c:ptCount val="1"/>
                <c:pt idx="0">
                  <c:v>3</c:v>
                </c:pt>
              </c:strCache>
            </c:strRef>
          </c:tx>
          <c:spPr>
            <a:solidFill>
              <a:schemeClr val="accent3"/>
            </a:solidFill>
            <a:ln>
              <a:noFill/>
            </a:ln>
            <a:effectLst/>
          </c:spPr>
          <c:invertIfNegative val="0"/>
          <c:cat>
            <c:strRef>
              <c:f>Sheet1!$A$3:$A$5</c:f>
              <c:strCache>
                <c:ptCount val="2"/>
                <c:pt idx="0">
                  <c:v>2016</c:v>
                </c:pt>
                <c:pt idx="1">
                  <c:v>2017</c:v>
                </c:pt>
              </c:strCache>
            </c:strRef>
          </c:cat>
          <c:val>
            <c:numRef>
              <c:f>Sheet1!$D$3:$D$5</c:f>
              <c:numCache>
                <c:formatCode>General</c:formatCode>
                <c:ptCount val="2"/>
                <c:pt idx="0">
                  <c:v>136</c:v>
                </c:pt>
                <c:pt idx="1">
                  <c:v>109</c:v>
                </c:pt>
              </c:numCache>
            </c:numRef>
          </c:val>
          <c:extLst>
            <c:ext xmlns:c16="http://schemas.microsoft.com/office/drawing/2014/chart" uri="{C3380CC4-5D6E-409C-BE32-E72D297353CC}">
              <c16:uniqueId val="{00000002-4FEA-AE4D-8515-60D798E80DC9}"/>
            </c:ext>
          </c:extLst>
        </c:ser>
        <c:ser>
          <c:idx val="3"/>
          <c:order val="3"/>
          <c:tx>
            <c:strRef>
              <c:f>Sheet1!$E$1:$E$2</c:f>
              <c:strCache>
                <c:ptCount val="1"/>
                <c:pt idx="0">
                  <c:v>4</c:v>
                </c:pt>
              </c:strCache>
            </c:strRef>
          </c:tx>
          <c:spPr>
            <a:solidFill>
              <a:schemeClr val="accent4"/>
            </a:solidFill>
            <a:ln>
              <a:noFill/>
            </a:ln>
            <a:effectLst/>
          </c:spPr>
          <c:invertIfNegative val="0"/>
          <c:cat>
            <c:strRef>
              <c:f>Sheet1!$A$3:$A$5</c:f>
              <c:strCache>
                <c:ptCount val="2"/>
                <c:pt idx="0">
                  <c:v>2016</c:v>
                </c:pt>
                <c:pt idx="1">
                  <c:v>2017</c:v>
                </c:pt>
              </c:strCache>
            </c:strRef>
          </c:cat>
          <c:val>
            <c:numRef>
              <c:f>Sheet1!$E$3:$E$5</c:f>
              <c:numCache>
                <c:formatCode>General</c:formatCode>
                <c:ptCount val="2"/>
                <c:pt idx="0">
                  <c:v>135</c:v>
                </c:pt>
                <c:pt idx="1">
                  <c:v>127</c:v>
                </c:pt>
              </c:numCache>
            </c:numRef>
          </c:val>
          <c:extLst>
            <c:ext xmlns:c16="http://schemas.microsoft.com/office/drawing/2014/chart" uri="{C3380CC4-5D6E-409C-BE32-E72D297353CC}">
              <c16:uniqueId val="{00000003-4FEA-AE4D-8515-60D798E80DC9}"/>
            </c:ext>
          </c:extLst>
        </c:ser>
        <c:ser>
          <c:idx val="4"/>
          <c:order val="4"/>
          <c:tx>
            <c:strRef>
              <c:f>Sheet1!$F$1:$F$2</c:f>
              <c:strCache>
                <c:ptCount val="1"/>
                <c:pt idx="0">
                  <c:v>5</c:v>
                </c:pt>
              </c:strCache>
            </c:strRef>
          </c:tx>
          <c:spPr>
            <a:solidFill>
              <a:schemeClr val="accent5"/>
            </a:solidFill>
            <a:ln>
              <a:noFill/>
            </a:ln>
            <a:effectLst/>
          </c:spPr>
          <c:invertIfNegative val="0"/>
          <c:cat>
            <c:strRef>
              <c:f>Sheet1!$A$3:$A$5</c:f>
              <c:strCache>
                <c:ptCount val="2"/>
                <c:pt idx="0">
                  <c:v>2016</c:v>
                </c:pt>
                <c:pt idx="1">
                  <c:v>2017</c:v>
                </c:pt>
              </c:strCache>
            </c:strRef>
          </c:cat>
          <c:val>
            <c:numRef>
              <c:f>Sheet1!$F$3:$F$5</c:f>
              <c:numCache>
                <c:formatCode>General</c:formatCode>
                <c:ptCount val="2"/>
                <c:pt idx="0">
                  <c:v>173</c:v>
                </c:pt>
                <c:pt idx="1">
                  <c:v>170</c:v>
                </c:pt>
              </c:numCache>
            </c:numRef>
          </c:val>
          <c:extLst>
            <c:ext xmlns:c16="http://schemas.microsoft.com/office/drawing/2014/chart" uri="{C3380CC4-5D6E-409C-BE32-E72D297353CC}">
              <c16:uniqueId val="{00000004-4FEA-AE4D-8515-60D798E80DC9}"/>
            </c:ext>
          </c:extLst>
        </c:ser>
        <c:ser>
          <c:idx val="5"/>
          <c:order val="5"/>
          <c:tx>
            <c:strRef>
              <c:f>Sheet1!$G$1:$G$2</c:f>
              <c:strCache>
                <c:ptCount val="1"/>
                <c:pt idx="0">
                  <c:v>6</c:v>
                </c:pt>
              </c:strCache>
            </c:strRef>
          </c:tx>
          <c:spPr>
            <a:solidFill>
              <a:schemeClr val="accent6"/>
            </a:solidFill>
            <a:ln>
              <a:noFill/>
            </a:ln>
            <a:effectLst/>
          </c:spPr>
          <c:invertIfNegative val="0"/>
          <c:cat>
            <c:strRef>
              <c:f>Sheet1!$A$3:$A$5</c:f>
              <c:strCache>
                <c:ptCount val="2"/>
                <c:pt idx="0">
                  <c:v>2016</c:v>
                </c:pt>
                <c:pt idx="1">
                  <c:v>2017</c:v>
                </c:pt>
              </c:strCache>
            </c:strRef>
          </c:cat>
          <c:val>
            <c:numRef>
              <c:f>Sheet1!$G$3:$G$5</c:f>
              <c:numCache>
                <c:formatCode>General</c:formatCode>
                <c:ptCount val="2"/>
                <c:pt idx="0">
                  <c:v>169</c:v>
                </c:pt>
                <c:pt idx="1">
                  <c:v>200</c:v>
                </c:pt>
              </c:numCache>
            </c:numRef>
          </c:val>
          <c:extLst>
            <c:ext xmlns:c16="http://schemas.microsoft.com/office/drawing/2014/chart" uri="{C3380CC4-5D6E-409C-BE32-E72D297353CC}">
              <c16:uniqueId val="{00000005-4FEA-AE4D-8515-60D798E80DC9}"/>
            </c:ext>
          </c:extLst>
        </c:ser>
        <c:ser>
          <c:idx val="6"/>
          <c:order val="6"/>
          <c:tx>
            <c:strRef>
              <c:f>Sheet1!$H$1:$H$2</c:f>
              <c:strCache>
                <c:ptCount val="1"/>
                <c:pt idx="0">
                  <c:v>7</c:v>
                </c:pt>
              </c:strCache>
            </c:strRef>
          </c:tx>
          <c:spPr>
            <a:solidFill>
              <a:schemeClr val="accent1">
                <a:lumMod val="60000"/>
              </a:schemeClr>
            </a:solidFill>
            <a:ln>
              <a:noFill/>
            </a:ln>
            <a:effectLst/>
          </c:spPr>
          <c:invertIfNegative val="0"/>
          <c:cat>
            <c:strRef>
              <c:f>Sheet1!$A$3:$A$5</c:f>
              <c:strCache>
                <c:ptCount val="2"/>
                <c:pt idx="0">
                  <c:v>2016</c:v>
                </c:pt>
                <c:pt idx="1">
                  <c:v>2017</c:v>
                </c:pt>
              </c:strCache>
            </c:strRef>
          </c:cat>
          <c:val>
            <c:numRef>
              <c:f>Sheet1!$H$3:$H$5</c:f>
              <c:numCache>
                <c:formatCode>General</c:formatCode>
                <c:ptCount val="2"/>
                <c:pt idx="0">
                  <c:v>146</c:v>
                </c:pt>
                <c:pt idx="1">
                  <c:v>211</c:v>
                </c:pt>
              </c:numCache>
            </c:numRef>
          </c:val>
          <c:extLst>
            <c:ext xmlns:c16="http://schemas.microsoft.com/office/drawing/2014/chart" uri="{C3380CC4-5D6E-409C-BE32-E72D297353CC}">
              <c16:uniqueId val="{00000006-4FEA-AE4D-8515-60D798E80DC9}"/>
            </c:ext>
          </c:extLst>
        </c:ser>
        <c:ser>
          <c:idx val="7"/>
          <c:order val="7"/>
          <c:tx>
            <c:strRef>
              <c:f>Sheet1!$I$1:$I$2</c:f>
              <c:strCache>
                <c:ptCount val="1"/>
                <c:pt idx="0">
                  <c:v>8</c:v>
                </c:pt>
              </c:strCache>
            </c:strRef>
          </c:tx>
          <c:spPr>
            <a:solidFill>
              <a:schemeClr val="accent2">
                <a:lumMod val="60000"/>
              </a:schemeClr>
            </a:solidFill>
            <a:ln>
              <a:noFill/>
            </a:ln>
            <a:effectLst/>
          </c:spPr>
          <c:invertIfNegative val="0"/>
          <c:cat>
            <c:strRef>
              <c:f>Sheet1!$A$3:$A$5</c:f>
              <c:strCache>
                <c:ptCount val="2"/>
                <c:pt idx="0">
                  <c:v>2016</c:v>
                </c:pt>
                <c:pt idx="1">
                  <c:v>2017</c:v>
                </c:pt>
              </c:strCache>
            </c:strRef>
          </c:cat>
          <c:val>
            <c:numRef>
              <c:f>Sheet1!$I$3:$I$5</c:f>
              <c:numCache>
                <c:formatCode>General</c:formatCode>
                <c:ptCount val="2"/>
                <c:pt idx="0">
                  <c:v>194</c:v>
                </c:pt>
                <c:pt idx="1">
                  <c:v>212</c:v>
                </c:pt>
              </c:numCache>
            </c:numRef>
          </c:val>
          <c:extLst>
            <c:ext xmlns:c16="http://schemas.microsoft.com/office/drawing/2014/chart" uri="{C3380CC4-5D6E-409C-BE32-E72D297353CC}">
              <c16:uniqueId val="{00000007-4FEA-AE4D-8515-60D798E80DC9}"/>
            </c:ext>
          </c:extLst>
        </c:ser>
        <c:ser>
          <c:idx val="8"/>
          <c:order val="8"/>
          <c:tx>
            <c:strRef>
              <c:f>Sheet1!$J$1:$J$2</c:f>
              <c:strCache>
                <c:ptCount val="1"/>
                <c:pt idx="0">
                  <c:v>9</c:v>
                </c:pt>
              </c:strCache>
            </c:strRef>
          </c:tx>
          <c:spPr>
            <a:solidFill>
              <a:schemeClr val="accent3">
                <a:lumMod val="60000"/>
              </a:schemeClr>
            </a:solidFill>
            <a:ln>
              <a:noFill/>
            </a:ln>
            <a:effectLst/>
          </c:spPr>
          <c:invertIfNegative val="0"/>
          <c:cat>
            <c:strRef>
              <c:f>Sheet1!$A$3:$A$5</c:f>
              <c:strCache>
                <c:ptCount val="2"/>
                <c:pt idx="0">
                  <c:v>2016</c:v>
                </c:pt>
                <c:pt idx="1">
                  <c:v>2017</c:v>
                </c:pt>
              </c:strCache>
            </c:strRef>
          </c:cat>
          <c:val>
            <c:numRef>
              <c:f>Sheet1!$J$3:$J$5</c:f>
              <c:numCache>
                <c:formatCode>General</c:formatCode>
                <c:ptCount val="2"/>
                <c:pt idx="0">
                  <c:v>124</c:v>
                </c:pt>
                <c:pt idx="1">
                  <c:v>168</c:v>
                </c:pt>
              </c:numCache>
            </c:numRef>
          </c:val>
          <c:extLst>
            <c:ext xmlns:c16="http://schemas.microsoft.com/office/drawing/2014/chart" uri="{C3380CC4-5D6E-409C-BE32-E72D297353CC}">
              <c16:uniqueId val="{00000008-4FEA-AE4D-8515-60D798E80DC9}"/>
            </c:ext>
          </c:extLst>
        </c:ser>
        <c:ser>
          <c:idx val="9"/>
          <c:order val="9"/>
          <c:tx>
            <c:strRef>
              <c:f>Sheet1!$K$1:$K$2</c:f>
              <c:strCache>
                <c:ptCount val="1"/>
                <c:pt idx="0">
                  <c:v>10</c:v>
                </c:pt>
              </c:strCache>
            </c:strRef>
          </c:tx>
          <c:spPr>
            <a:solidFill>
              <a:schemeClr val="accent4">
                <a:lumMod val="60000"/>
              </a:schemeClr>
            </a:solidFill>
            <a:ln>
              <a:noFill/>
            </a:ln>
            <a:effectLst/>
          </c:spPr>
          <c:invertIfNegative val="0"/>
          <c:cat>
            <c:strRef>
              <c:f>Sheet1!$A$3:$A$5</c:f>
              <c:strCache>
                <c:ptCount val="2"/>
                <c:pt idx="0">
                  <c:v>2016</c:v>
                </c:pt>
                <c:pt idx="1">
                  <c:v>2017</c:v>
                </c:pt>
              </c:strCache>
            </c:strRef>
          </c:cat>
          <c:val>
            <c:numRef>
              <c:f>Sheet1!$K$3:$K$5</c:f>
              <c:numCache>
                <c:formatCode>General</c:formatCode>
                <c:ptCount val="2"/>
                <c:pt idx="0">
                  <c:v>124</c:v>
                </c:pt>
                <c:pt idx="1">
                  <c:v>276</c:v>
                </c:pt>
              </c:numCache>
            </c:numRef>
          </c:val>
          <c:extLst>
            <c:ext xmlns:c16="http://schemas.microsoft.com/office/drawing/2014/chart" uri="{C3380CC4-5D6E-409C-BE32-E72D297353CC}">
              <c16:uniqueId val="{00000009-4FEA-AE4D-8515-60D798E80DC9}"/>
            </c:ext>
          </c:extLst>
        </c:ser>
        <c:ser>
          <c:idx val="10"/>
          <c:order val="10"/>
          <c:tx>
            <c:strRef>
              <c:f>Sheet1!$L$1:$L$2</c:f>
              <c:strCache>
                <c:ptCount val="1"/>
                <c:pt idx="0">
                  <c:v>11</c:v>
                </c:pt>
              </c:strCache>
            </c:strRef>
          </c:tx>
          <c:spPr>
            <a:solidFill>
              <a:schemeClr val="accent5">
                <a:lumMod val="60000"/>
              </a:schemeClr>
            </a:solidFill>
            <a:ln>
              <a:noFill/>
            </a:ln>
            <a:effectLst/>
          </c:spPr>
          <c:invertIfNegative val="0"/>
          <c:cat>
            <c:strRef>
              <c:f>Sheet1!$A$3:$A$5</c:f>
              <c:strCache>
                <c:ptCount val="2"/>
                <c:pt idx="0">
                  <c:v>2016</c:v>
                </c:pt>
                <c:pt idx="1">
                  <c:v>2017</c:v>
                </c:pt>
              </c:strCache>
            </c:strRef>
          </c:cat>
          <c:val>
            <c:numRef>
              <c:f>Sheet1!$L$3:$L$5</c:f>
              <c:numCache>
                <c:formatCode>General</c:formatCode>
                <c:ptCount val="2"/>
                <c:pt idx="0">
                  <c:v>200</c:v>
                </c:pt>
                <c:pt idx="1">
                  <c:v>198</c:v>
                </c:pt>
              </c:numCache>
            </c:numRef>
          </c:val>
          <c:extLst>
            <c:ext xmlns:c16="http://schemas.microsoft.com/office/drawing/2014/chart" uri="{C3380CC4-5D6E-409C-BE32-E72D297353CC}">
              <c16:uniqueId val="{0000000A-4FEA-AE4D-8515-60D798E80DC9}"/>
            </c:ext>
          </c:extLst>
        </c:ser>
        <c:ser>
          <c:idx val="11"/>
          <c:order val="11"/>
          <c:tx>
            <c:strRef>
              <c:f>Sheet1!$M$1:$M$2</c:f>
              <c:strCache>
                <c:ptCount val="1"/>
                <c:pt idx="0">
                  <c:v>12</c:v>
                </c:pt>
              </c:strCache>
            </c:strRef>
          </c:tx>
          <c:spPr>
            <a:solidFill>
              <a:schemeClr val="accent6">
                <a:lumMod val="60000"/>
              </a:schemeClr>
            </a:solidFill>
            <a:ln>
              <a:noFill/>
            </a:ln>
            <a:effectLst/>
          </c:spPr>
          <c:invertIfNegative val="0"/>
          <c:cat>
            <c:strRef>
              <c:f>Sheet1!$A$3:$A$5</c:f>
              <c:strCache>
                <c:ptCount val="2"/>
                <c:pt idx="0">
                  <c:v>2016</c:v>
                </c:pt>
                <c:pt idx="1">
                  <c:v>2017</c:v>
                </c:pt>
              </c:strCache>
            </c:strRef>
          </c:cat>
          <c:val>
            <c:numRef>
              <c:f>Sheet1!$M$3:$M$5</c:f>
              <c:numCache>
                <c:formatCode>General</c:formatCode>
                <c:ptCount val="2"/>
                <c:pt idx="0">
                  <c:v>112</c:v>
                </c:pt>
                <c:pt idx="1">
                  <c:v>247</c:v>
                </c:pt>
              </c:numCache>
            </c:numRef>
          </c:val>
          <c:extLst>
            <c:ext xmlns:c16="http://schemas.microsoft.com/office/drawing/2014/chart" uri="{C3380CC4-5D6E-409C-BE32-E72D297353CC}">
              <c16:uniqueId val="{0000000B-4FEA-AE4D-8515-60D798E80DC9}"/>
            </c:ext>
          </c:extLst>
        </c:ser>
        <c:dLbls>
          <c:showLegendKey val="0"/>
          <c:showVal val="0"/>
          <c:showCatName val="0"/>
          <c:showSerName val="0"/>
          <c:showPercent val="0"/>
          <c:showBubbleSize val="0"/>
        </c:dLbls>
        <c:gapWidth val="219"/>
        <c:overlap val="-27"/>
        <c:axId val="377740175"/>
        <c:axId val="377741855"/>
      </c:barChart>
      <c:catAx>
        <c:axId val="377740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741855"/>
        <c:crosses val="autoZero"/>
        <c:auto val="1"/>
        <c:lblAlgn val="ctr"/>
        <c:lblOffset val="100"/>
        <c:noMultiLvlLbl val="0"/>
      </c:catAx>
      <c:valAx>
        <c:axId val="37774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7401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[P2-Q2.2.xlsx]Sheet1!PivotTable7</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Sheet1!$B$1:$B$2</c:f>
              <c:strCache>
                <c:ptCount val="1"/>
                <c:pt idx="0">
                  <c:v>2016</c:v>
                </c:pt>
              </c:strCache>
            </c:strRef>
          </c:tx>
          <c:spPr>
            <a:solidFill>
              <a:schemeClr val="accent1"/>
            </a:solidFill>
            <a:ln>
              <a:noFill/>
            </a:ln>
            <a:effectLst/>
          </c:spPr>
          <c:invertIfNegative val="0"/>
          <c:cat>
            <c:strRef>
              <c:f>Sheet1!$A$3:$A$7</c:f>
              <c:strCache>
                <c:ptCount val="4"/>
                <c:pt idx="0">
                  <c:v>Consequential</c:v>
                </c:pt>
                <c:pt idx="1">
                  <c:v>Forced</c:v>
                </c:pt>
                <c:pt idx="2">
                  <c:v>Opportunistic Maintenance (Planned)</c:v>
                </c:pt>
                <c:pt idx="3">
                  <c:v>Scheduled (Planned)</c:v>
                </c:pt>
              </c:strCache>
            </c:strRef>
          </c:cat>
          <c:val>
            <c:numRef>
              <c:f>Sheet1!$B$3:$B$7</c:f>
              <c:numCache>
                <c:formatCode>General</c:formatCode>
                <c:ptCount val="4"/>
                <c:pt idx="0">
                  <c:v>53.06</c:v>
                </c:pt>
                <c:pt idx="1">
                  <c:v>55.62</c:v>
                </c:pt>
                <c:pt idx="2">
                  <c:v>103.66</c:v>
                </c:pt>
                <c:pt idx="3">
                  <c:v>99.1</c:v>
                </c:pt>
              </c:numCache>
            </c:numRef>
          </c:val>
          <c:extLst>
            <c:ext xmlns:c16="http://schemas.microsoft.com/office/drawing/2014/chart" uri="{C3380CC4-5D6E-409C-BE32-E72D297353CC}">
              <c16:uniqueId val="{00000000-F2F6-3845-937E-03FC27CC1EBD}"/>
            </c:ext>
          </c:extLst>
        </c:ser>
        <c:ser>
          <c:idx val="1"/>
          <c:order val="1"/>
          <c:tx>
            <c:strRef>
              <c:f>Sheet1!$C$1:$C$2</c:f>
              <c:strCache>
                <c:ptCount val="1"/>
                <c:pt idx="0">
                  <c:v>2017</c:v>
                </c:pt>
              </c:strCache>
            </c:strRef>
          </c:tx>
          <c:spPr>
            <a:solidFill>
              <a:schemeClr val="accent2"/>
            </a:solidFill>
            <a:ln>
              <a:noFill/>
            </a:ln>
            <a:effectLst/>
          </c:spPr>
          <c:invertIfNegative val="0"/>
          <c:cat>
            <c:strRef>
              <c:f>Sheet1!$A$3:$A$7</c:f>
              <c:strCache>
                <c:ptCount val="4"/>
                <c:pt idx="0">
                  <c:v>Consequential</c:v>
                </c:pt>
                <c:pt idx="1">
                  <c:v>Forced</c:v>
                </c:pt>
                <c:pt idx="2">
                  <c:v>Opportunistic Maintenance (Planned)</c:v>
                </c:pt>
                <c:pt idx="3">
                  <c:v>Scheduled (Planned)</c:v>
                </c:pt>
              </c:strCache>
            </c:strRef>
          </c:cat>
          <c:val>
            <c:numRef>
              <c:f>Sheet1!$C$3:$C$7</c:f>
              <c:numCache>
                <c:formatCode>General</c:formatCode>
                <c:ptCount val="4"/>
                <c:pt idx="0">
                  <c:v>51.03</c:v>
                </c:pt>
                <c:pt idx="1">
                  <c:v>50.56</c:v>
                </c:pt>
                <c:pt idx="2">
                  <c:v>84.4</c:v>
                </c:pt>
                <c:pt idx="3">
                  <c:v>85.47</c:v>
                </c:pt>
              </c:numCache>
            </c:numRef>
          </c:val>
          <c:extLst>
            <c:ext xmlns:c16="http://schemas.microsoft.com/office/drawing/2014/chart" uri="{C3380CC4-5D6E-409C-BE32-E72D297353CC}">
              <c16:uniqueId val="{00000001-F2F6-3845-937E-03FC27CC1EBD}"/>
            </c:ext>
          </c:extLst>
        </c:ser>
        <c:dLbls>
          <c:showLegendKey val="0"/>
          <c:showVal val="0"/>
          <c:showCatName val="0"/>
          <c:showSerName val="0"/>
          <c:showPercent val="0"/>
          <c:showBubbleSize val="0"/>
        </c:dLbls>
        <c:gapWidth val="219"/>
        <c:overlap val="-27"/>
        <c:axId val="552221999"/>
        <c:axId val="552223679"/>
      </c:barChart>
      <c:catAx>
        <c:axId val="552221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223679"/>
        <c:crosses val="autoZero"/>
        <c:auto val="1"/>
        <c:lblAlgn val="ctr"/>
        <c:lblOffset val="100"/>
        <c:noMultiLvlLbl val="0"/>
      </c:catAx>
      <c:valAx>
        <c:axId val="552223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221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[P2-Q2.2.xlsx]Sheet1 (2)!PivotTable7</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s>
    <c:plotArea>
      <c:layout/>
      <c:barChart>
        <c:barDir val="col"/>
        <c:grouping val="clustered"/>
        <c:varyColors val="0"/>
        <c:ser>
          <c:idx val="0"/>
          <c:order val="0"/>
          <c:tx>
            <c:strRef>
              <c:f>'Sheet1 (2)'!$B$1:$B$2</c:f>
              <c:strCache>
                <c:ptCount val="1"/>
                <c:pt idx="0">
                  <c:v>2016</c:v>
                </c:pt>
              </c:strCache>
            </c:strRef>
          </c:tx>
          <c:spPr>
            <a:solidFill>
              <a:schemeClr val="accent1"/>
            </a:solidFill>
            <a:ln>
              <a:noFill/>
            </a:ln>
            <a:effectLst/>
          </c:spPr>
          <c:invertIfNegative val="0"/>
          <c:cat>
            <c:strRef>
              <c:f>'Sheet1 (2)'!$A$3:$A$7</c:f>
              <c:strCache>
                <c:ptCount val="4"/>
                <c:pt idx="0">
                  <c:v>Consequential</c:v>
                </c:pt>
                <c:pt idx="1">
                  <c:v>Forced</c:v>
                </c:pt>
                <c:pt idx="2">
                  <c:v>Opportunistic Maintenance (Planned)</c:v>
                </c:pt>
                <c:pt idx="3">
                  <c:v>Scheduled (Planned)</c:v>
                </c:pt>
              </c:strCache>
            </c:strRef>
          </c:cat>
          <c:val>
            <c:numRef>
              <c:f>'Sheet1 (2)'!$B$3:$B$7</c:f>
              <c:numCache>
                <c:formatCode>General</c:formatCode>
                <c:ptCount val="4"/>
                <c:pt idx="0">
                  <c:v>518.78</c:v>
                </c:pt>
                <c:pt idx="1">
                  <c:v>812.92</c:v>
                </c:pt>
                <c:pt idx="2">
                  <c:v>456.51</c:v>
                </c:pt>
                <c:pt idx="3">
                  <c:v>6582.32</c:v>
                </c:pt>
              </c:numCache>
            </c:numRef>
          </c:val>
          <c:extLst>
            <c:ext xmlns:c16="http://schemas.microsoft.com/office/drawing/2014/chart" uri="{C3380CC4-5D6E-409C-BE32-E72D297353CC}">
              <c16:uniqueId val="{00000000-9C6A-804F-A10C-17E71193F9E8}"/>
            </c:ext>
          </c:extLst>
        </c:ser>
        <c:ser>
          <c:idx val="1"/>
          <c:order val="1"/>
          <c:tx>
            <c:strRef>
              <c:f>'Sheet1 (2)'!$C$1:$C$2</c:f>
              <c:strCache>
                <c:ptCount val="1"/>
                <c:pt idx="0">
                  <c:v>2017</c:v>
                </c:pt>
              </c:strCache>
            </c:strRef>
          </c:tx>
          <c:spPr>
            <a:solidFill>
              <a:schemeClr val="accent2"/>
            </a:solidFill>
            <a:ln>
              <a:noFill/>
            </a:ln>
            <a:effectLst/>
          </c:spPr>
          <c:invertIfNegative val="0"/>
          <c:cat>
            <c:strRef>
              <c:f>'Sheet1 (2)'!$A$3:$A$7</c:f>
              <c:strCache>
                <c:ptCount val="4"/>
                <c:pt idx="0">
                  <c:v>Consequential</c:v>
                </c:pt>
                <c:pt idx="1">
                  <c:v>Forced</c:v>
                </c:pt>
                <c:pt idx="2">
                  <c:v>Opportunistic Maintenance (Planned)</c:v>
                </c:pt>
                <c:pt idx="3">
                  <c:v>Scheduled (Planned)</c:v>
                </c:pt>
              </c:strCache>
            </c:strRef>
          </c:cat>
          <c:val>
            <c:numRef>
              <c:f>'Sheet1 (2)'!$C$3:$C$7</c:f>
              <c:numCache>
                <c:formatCode>General</c:formatCode>
                <c:ptCount val="4"/>
                <c:pt idx="0">
                  <c:v>481.89</c:v>
                </c:pt>
                <c:pt idx="1">
                  <c:v>1144.0899999999999</c:v>
                </c:pt>
                <c:pt idx="2">
                  <c:v>387.35</c:v>
                </c:pt>
                <c:pt idx="3">
                  <c:v>8034.75</c:v>
                </c:pt>
              </c:numCache>
            </c:numRef>
          </c:val>
          <c:extLst>
            <c:ext xmlns:c16="http://schemas.microsoft.com/office/drawing/2014/chart" uri="{C3380CC4-5D6E-409C-BE32-E72D297353CC}">
              <c16:uniqueId val="{00000001-9C6A-804F-A10C-17E71193F9E8}"/>
            </c:ext>
          </c:extLst>
        </c:ser>
        <c:dLbls>
          <c:showLegendKey val="0"/>
          <c:showVal val="0"/>
          <c:showCatName val="0"/>
          <c:showSerName val="0"/>
          <c:showPercent val="0"/>
          <c:showBubbleSize val="0"/>
        </c:dLbls>
        <c:gapWidth val="219"/>
        <c:overlap val="-27"/>
        <c:axId val="552221999"/>
        <c:axId val="552223679"/>
      </c:barChart>
      <c:catAx>
        <c:axId val="552221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223679"/>
        <c:crosses val="autoZero"/>
        <c:auto val="1"/>
        <c:lblAlgn val="ctr"/>
        <c:lblOffset val="100"/>
        <c:noMultiLvlLbl val="0"/>
      </c:catAx>
      <c:valAx>
        <c:axId val="552223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221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[P2-Q3.2.xlsx]Sheet1 (3)!PivotTable1</c:name>
    <c:fmtId val="1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'Sheet1 (3)'!$B$1:$B$2</c:f>
              <c:strCache>
                <c:ptCount val="1"/>
                <c:pt idx="0">
                  <c:v>2016</c:v>
                </c:pt>
              </c:strCache>
            </c:strRef>
          </c:tx>
          <c:spPr>
            <a:solidFill>
              <a:schemeClr val="accent1"/>
            </a:solidFill>
            <a:ln>
              <a:noFill/>
            </a:ln>
            <a:effectLst/>
          </c:spPr>
          <c:invertIfNegative val="0"/>
          <c:cat>
            <c:strRef>
              <c:f>'Sheet1 (3)'!$A$3:$A$21</c:f>
              <c:strCache>
                <c:ptCount val="18"/>
                <c:pt idx="0">
                  <c:v>AURICON</c:v>
                </c:pt>
                <c:pt idx="1">
                  <c:v>AUXC</c:v>
                </c:pt>
                <c:pt idx="2">
                  <c:v>COLLGAR</c:v>
                </c:pt>
                <c:pt idx="3">
                  <c:v>DNHR</c:v>
                </c:pt>
                <c:pt idx="4">
                  <c:v>ENRG</c:v>
                </c:pt>
                <c:pt idx="5">
                  <c:v>EUCT</c:v>
                </c:pt>
                <c:pt idx="6">
                  <c:v>GW</c:v>
                </c:pt>
                <c:pt idx="7">
                  <c:v>KORL</c:v>
                </c:pt>
                <c:pt idx="8">
                  <c:v>MCG</c:v>
                </c:pt>
                <c:pt idx="9">
                  <c:v>MELK</c:v>
                </c:pt>
                <c:pt idx="10">
                  <c:v>MUND</c:v>
                </c:pt>
                <c:pt idx="11">
                  <c:v>PJRH</c:v>
                </c:pt>
                <c:pt idx="12">
                  <c:v>PMC</c:v>
                </c:pt>
                <c:pt idx="13">
                  <c:v>PUG</c:v>
                </c:pt>
                <c:pt idx="14">
                  <c:v>STHRNCRS</c:v>
                </c:pt>
                <c:pt idx="15">
                  <c:v>TRMOS</c:v>
                </c:pt>
                <c:pt idx="16">
                  <c:v>TSLA_MGT</c:v>
                </c:pt>
                <c:pt idx="17">
                  <c:v>WGUTD</c:v>
                </c:pt>
              </c:strCache>
            </c:strRef>
          </c:cat>
          <c:val>
            <c:numRef>
              <c:f>'Sheet1 (3)'!$B$3:$B$21</c:f>
              <c:numCache>
                <c:formatCode>0</c:formatCode>
                <c:ptCount val="18"/>
                <c:pt idx="0">
                  <c:v>208.01789187086737</c:v>
                </c:pt>
                <c:pt idx="1">
                  <c:v>206.03918613413714</c:v>
                </c:pt>
                <c:pt idx="2">
                  <c:v>28.999060402684563</c:v>
                </c:pt>
                <c:pt idx="3">
                  <c:v>1</c:v>
                </c:pt>
                <c:pt idx="4">
                  <c:v>21.001420454545453</c:v>
                </c:pt>
                <c:pt idx="5">
                  <c:v>11.001697792869271</c:v>
                </c:pt>
                <c:pt idx="6">
                  <c:v>316.99295632924128</c:v>
                </c:pt>
                <c:pt idx="7">
                  <c:v>53.001705365341728</c:v>
                </c:pt>
                <c:pt idx="8">
                  <c:v>1</c:v>
                </c:pt>
                <c:pt idx="9">
                  <c:v>157.00684072511686</c:v>
                </c:pt>
                <c:pt idx="10">
                  <c:v>4</c:v>
                </c:pt>
                <c:pt idx="11">
                  <c:v>81.001514942845347</c:v>
                </c:pt>
                <c:pt idx="12">
                  <c:v>69.002048869327666</c:v>
                </c:pt>
                <c:pt idx="13">
                  <c:v>23.998528546203652</c:v>
                </c:pt>
                <c:pt idx="14">
                  <c:v>13</c:v>
                </c:pt>
                <c:pt idx="15">
                  <c:v>65.00158227848101</c:v>
                </c:pt>
                <c:pt idx="16">
                  <c:v>2</c:v>
                </c:pt>
                <c:pt idx="17">
                  <c:v>2</c:v>
                </c:pt>
              </c:numCache>
            </c:numRef>
          </c:val>
          <c:extLst>
            <c:ext xmlns:c16="http://schemas.microsoft.com/office/drawing/2014/chart" uri="{C3380CC4-5D6E-409C-BE32-E72D297353CC}">
              <c16:uniqueId val="{00000000-62B4-9747-9351-41CCA3A2C5BF}"/>
            </c:ext>
          </c:extLst>
        </c:ser>
        <c:ser>
          <c:idx val="1"/>
          <c:order val="1"/>
          <c:tx>
            <c:strRef>
              <c:f>'Sheet1 (3)'!$C$1:$C$2</c:f>
              <c:strCache>
                <c:ptCount val="1"/>
                <c:pt idx="0">
                  <c:v>2017</c:v>
                </c:pt>
              </c:strCache>
            </c:strRef>
          </c:tx>
          <c:spPr>
            <a:solidFill>
              <a:schemeClr val="accent2"/>
            </a:solidFill>
            <a:ln>
              <a:noFill/>
            </a:ln>
            <a:effectLst/>
          </c:spPr>
          <c:invertIfNegative val="0"/>
          <c:cat>
            <c:strRef>
              <c:f>'Sheet1 (3)'!$A$3:$A$21</c:f>
              <c:strCache>
                <c:ptCount val="18"/>
                <c:pt idx="0">
                  <c:v>AURICON</c:v>
                </c:pt>
                <c:pt idx="1">
                  <c:v>AUXC</c:v>
                </c:pt>
                <c:pt idx="2">
                  <c:v>COLLGAR</c:v>
                </c:pt>
                <c:pt idx="3">
                  <c:v>DNHR</c:v>
                </c:pt>
                <c:pt idx="4">
                  <c:v>ENRG</c:v>
                </c:pt>
                <c:pt idx="5">
                  <c:v>EUCT</c:v>
                </c:pt>
                <c:pt idx="6">
                  <c:v>GW</c:v>
                </c:pt>
                <c:pt idx="7">
                  <c:v>KORL</c:v>
                </c:pt>
                <c:pt idx="8">
                  <c:v>MCG</c:v>
                </c:pt>
                <c:pt idx="9">
                  <c:v>MELK</c:v>
                </c:pt>
                <c:pt idx="10">
                  <c:v>MUND</c:v>
                </c:pt>
                <c:pt idx="11">
                  <c:v>PJRH</c:v>
                </c:pt>
                <c:pt idx="12">
                  <c:v>PMC</c:v>
                </c:pt>
                <c:pt idx="13">
                  <c:v>PUG</c:v>
                </c:pt>
                <c:pt idx="14">
                  <c:v>STHRNCRS</c:v>
                </c:pt>
                <c:pt idx="15">
                  <c:v>TRMOS</c:v>
                </c:pt>
                <c:pt idx="16">
                  <c:v>TSLA_MGT</c:v>
                </c:pt>
                <c:pt idx="17">
                  <c:v>WGUTD</c:v>
                </c:pt>
              </c:strCache>
            </c:strRef>
          </c:cat>
          <c:val>
            <c:numRef>
              <c:f>'Sheet1 (3)'!$C$3:$C$21</c:f>
              <c:numCache>
                <c:formatCode>0</c:formatCode>
                <c:ptCount val="18"/>
                <c:pt idx="0">
                  <c:v>490.02604166666669</c:v>
                </c:pt>
                <c:pt idx="1">
                  <c:v>119.99728629579376</c:v>
                </c:pt>
                <c:pt idx="2">
                  <c:v>45.003390925238172</c:v>
                </c:pt>
                <c:pt idx="3">
                  <c:v>1</c:v>
                </c:pt>
                <c:pt idx="4">
                  <c:v>6.9996351696461154</c:v>
                </c:pt>
                <c:pt idx="5">
                  <c:v>2.9999999999999996</c:v>
                </c:pt>
                <c:pt idx="6">
                  <c:v>226.99741602067184</c:v>
                </c:pt>
                <c:pt idx="7">
                  <c:v>76.00584700341075</c:v>
                </c:pt>
                <c:pt idx="8">
                  <c:v>12.00106518960375</c:v>
                </c:pt>
                <c:pt idx="9">
                  <c:v>176.99879538805712</c:v>
                </c:pt>
                <c:pt idx="10">
                  <c:v>15.001129092961987</c:v>
                </c:pt>
                <c:pt idx="11">
                  <c:v>72.002380598125285</c:v>
                </c:pt>
                <c:pt idx="12">
                  <c:v>40.000283266057643</c:v>
                </c:pt>
                <c:pt idx="13">
                  <c:v>135</c:v>
                </c:pt>
                <c:pt idx="14">
                  <c:v>18.00123001230012</c:v>
                </c:pt>
                <c:pt idx="15">
                  <c:v>171.98045937607131</c:v>
                </c:pt>
                <c:pt idx="16">
                  <c:v>4.000470920649871</c:v>
                </c:pt>
                <c:pt idx="17">
                  <c:v>8.0003615328994933</c:v>
                </c:pt>
              </c:numCache>
            </c:numRef>
          </c:val>
          <c:extLst>
            <c:ext xmlns:c16="http://schemas.microsoft.com/office/drawing/2014/chart" uri="{C3380CC4-5D6E-409C-BE32-E72D297353CC}">
              <c16:uniqueId val="{00000001-62B4-9747-9351-41CCA3A2C5BF}"/>
            </c:ext>
          </c:extLst>
        </c:ser>
        <c:dLbls>
          <c:showLegendKey val="0"/>
          <c:showVal val="0"/>
          <c:showCatName val="0"/>
          <c:showSerName val="0"/>
          <c:showPercent val="0"/>
          <c:showBubbleSize val="0"/>
        </c:dLbls>
        <c:gapWidth val="219"/>
        <c:overlap val="-27"/>
        <c:axId val="2080133567"/>
        <c:axId val="2080140479"/>
      </c:barChart>
      <c:catAx>
        <c:axId val="208013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140479"/>
        <c:crosses val="autoZero"/>
        <c:auto val="1"/>
        <c:lblAlgn val="ctr"/>
        <c:lblOffset val="100"/>
        <c:noMultiLvlLbl val="0"/>
      </c:catAx>
      <c:valAx>
        <c:axId val="20801404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133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[P1-Q3.2.xlsx]Sheet1!PivotTable5</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s>
    <c:plotArea>
      <c:layout/>
      <c:barChart>
        <c:barDir val="col"/>
        <c:grouping val="clustered"/>
        <c:varyColors val="0"/>
        <c:ser>
          <c:idx val="0"/>
          <c:order val="0"/>
          <c:tx>
            <c:strRef>
              <c:f>Sheet1!$B$1:$B$2</c:f>
              <c:strCache>
                <c:ptCount val="1"/>
                <c:pt idx="0">
                  <c:v>AURICON</c:v>
                </c:pt>
              </c:strCache>
            </c:strRef>
          </c:tx>
          <c:spPr>
            <a:solidFill>
              <a:schemeClr val="accent1"/>
            </a:solidFill>
            <a:ln>
              <a:noFill/>
            </a:ln>
            <a:effectLst/>
          </c:spPr>
          <c:invertIfNegative val="0"/>
          <c:cat>
            <c:strRef>
              <c:f>Sheet1!$A$3:$A$5</c:f>
              <c:strCache>
                <c:ptCount val="2"/>
                <c:pt idx="0">
                  <c:v>2016</c:v>
                </c:pt>
                <c:pt idx="1">
                  <c:v>2017</c:v>
                </c:pt>
              </c:strCache>
            </c:strRef>
          </c:cat>
          <c:val>
            <c:numRef>
              <c:f>Sheet1!$B$3:$B$5</c:f>
              <c:numCache>
                <c:formatCode>General</c:formatCode>
                <c:ptCount val="2"/>
                <c:pt idx="0">
                  <c:v>0.32</c:v>
                </c:pt>
                <c:pt idx="1">
                  <c:v>0.24</c:v>
                </c:pt>
              </c:numCache>
            </c:numRef>
          </c:val>
          <c:extLst>
            <c:ext xmlns:c16="http://schemas.microsoft.com/office/drawing/2014/chart" uri="{C3380CC4-5D6E-409C-BE32-E72D297353CC}">
              <c16:uniqueId val="{00000000-BBD7-A841-B67D-A839A453C7AE}"/>
            </c:ext>
          </c:extLst>
        </c:ser>
        <c:ser>
          <c:idx val="1"/>
          <c:order val="1"/>
          <c:tx>
            <c:strRef>
              <c:f>Sheet1!$C$1:$C$2</c:f>
              <c:strCache>
                <c:ptCount val="1"/>
                <c:pt idx="0">
                  <c:v>AUXC</c:v>
                </c:pt>
              </c:strCache>
            </c:strRef>
          </c:tx>
          <c:spPr>
            <a:solidFill>
              <a:schemeClr val="accent2"/>
            </a:solidFill>
            <a:ln>
              <a:noFill/>
            </a:ln>
            <a:effectLst/>
          </c:spPr>
          <c:invertIfNegative val="0"/>
          <c:cat>
            <c:strRef>
              <c:f>Sheet1!$A$3:$A$5</c:f>
              <c:strCache>
                <c:ptCount val="2"/>
                <c:pt idx="0">
                  <c:v>2016</c:v>
                </c:pt>
                <c:pt idx="1">
                  <c:v>2017</c:v>
                </c:pt>
              </c:strCache>
            </c:strRef>
          </c:cat>
          <c:val>
            <c:numRef>
              <c:f>Sheet1!$C$3:$C$5</c:f>
              <c:numCache>
                <c:formatCode>General</c:formatCode>
                <c:ptCount val="2"/>
                <c:pt idx="0">
                  <c:v>0.09</c:v>
                </c:pt>
                <c:pt idx="1">
                  <c:v>0.3</c:v>
                </c:pt>
              </c:numCache>
            </c:numRef>
          </c:val>
          <c:extLst>
            <c:ext xmlns:c16="http://schemas.microsoft.com/office/drawing/2014/chart" uri="{C3380CC4-5D6E-409C-BE32-E72D297353CC}">
              <c16:uniqueId val="{00000001-BBD7-A841-B67D-A839A453C7AE}"/>
            </c:ext>
          </c:extLst>
        </c:ser>
        <c:ser>
          <c:idx val="2"/>
          <c:order val="2"/>
          <c:tx>
            <c:strRef>
              <c:f>Sheet1!$D$1:$D$2</c:f>
              <c:strCache>
                <c:ptCount val="1"/>
                <c:pt idx="0">
                  <c:v>COLLGAR</c:v>
                </c:pt>
              </c:strCache>
            </c:strRef>
          </c:tx>
          <c:spPr>
            <a:solidFill>
              <a:schemeClr val="accent3"/>
            </a:solidFill>
            <a:ln>
              <a:noFill/>
            </a:ln>
            <a:effectLst/>
          </c:spPr>
          <c:invertIfNegative val="0"/>
          <c:cat>
            <c:strRef>
              <c:f>Sheet1!$A$3:$A$5</c:f>
              <c:strCache>
                <c:ptCount val="2"/>
                <c:pt idx="0">
                  <c:v>2016</c:v>
                </c:pt>
                <c:pt idx="1">
                  <c:v>2017</c:v>
                </c:pt>
              </c:strCache>
            </c:strRef>
          </c:cat>
          <c:val>
            <c:numRef>
              <c:f>Sheet1!$D$3:$D$5</c:f>
              <c:numCache>
                <c:formatCode>General</c:formatCode>
                <c:ptCount val="2"/>
                <c:pt idx="0">
                  <c:v>1.59</c:v>
                </c:pt>
                <c:pt idx="1">
                  <c:v>3.09</c:v>
                </c:pt>
              </c:numCache>
            </c:numRef>
          </c:val>
          <c:extLst>
            <c:ext xmlns:c16="http://schemas.microsoft.com/office/drawing/2014/chart" uri="{C3380CC4-5D6E-409C-BE32-E72D297353CC}">
              <c16:uniqueId val="{00000002-BBD7-A841-B67D-A839A453C7AE}"/>
            </c:ext>
          </c:extLst>
        </c:ser>
        <c:ser>
          <c:idx val="3"/>
          <c:order val="3"/>
          <c:tx>
            <c:strRef>
              <c:f>Sheet1!$E$1:$E$2</c:f>
              <c:strCache>
                <c:ptCount val="1"/>
                <c:pt idx="0">
                  <c:v>DNHR</c:v>
                </c:pt>
              </c:strCache>
            </c:strRef>
          </c:tx>
          <c:spPr>
            <a:solidFill>
              <a:schemeClr val="accent4"/>
            </a:solidFill>
            <a:ln>
              <a:noFill/>
            </a:ln>
            <a:effectLst/>
          </c:spPr>
          <c:invertIfNegative val="0"/>
          <c:cat>
            <c:strRef>
              <c:f>Sheet1!$A$3:$A$5</c:f>
              <c:strCache>
                <c:ptCount val="2"/>
                <c:pt idx="0">
                  <c:v>2016</c:v>
                </c:pt>
                <c:pt idx="1">
                  <c:v>2017</c:v>
                </c:pt>
              </c:strCache>
            </c:strRef>
          </c:cat>
          <c:val>
            <c:numRef>
              <c:f>Sheet1!$E$3:$E$5</c:f>
              <c:numCache>
                <c:formatCode>General</c:formatCode>
                <c:ptCount val="2"/>
                <c:pt idx="0">
                  <c:v>0.25</c:v>
                </c:pt>
                <c:pt idx="1">
                  <c:v>0.26</c:v>
                </c:pt>
              </c:numCache>
            </c:numRef>
          </c:val>
          <c:extLst>
            <c:ext xmlns:c16="http://schemas.microsoft.com/office/drawing/2014/chart" uri="{C3380CC4-5D6E-409C-BE32-E72D297353CC}">
              <c16:uniqueId val="{00000003-BBD7-A841-B67D-A839A453C7AE}"/>
            </c:ext>
          </c:extLst>
        </c:ser>
        <c:ser>
          <c:idx val="4"/>
          <c:order val="4"/>
          <c:tx>
            <c:strRef>
              <c:f>Sheet1!$F$1:$F$2</c:f>
              <c:strCache>
                <c:ptCount val="1"/>
                <c:pt idx="0">
                  <c:v>ENRG</c:v>
                </c:pt>
              </c:strCache>
            </c:strRef>
          </c:tx>
          <c:spPr>
            <a:solidFill>
              <a:schemeClr val="accent5"/>
            </a:solidFill>
            <a:ln>
              <a:noFill/>
            </a:ln>
            <a:effectLst/>
          </c:spPr>
          <c:invertIfNegative val="0"/>
          <c:cat>
            <c:strRef>
              <c:f>Sheet1!$A$3:$A$5</c:f>
              <c:strCache>
                <c:ptCount val="2"/>
                <c:pt idx="0">
                  <c:v>2016</c:v>
                </c:pt>
                <c:pt idx="1">
                  <c:v>2017</c:v>
                </c:pt>
              </c:strCache>
            </c:strRef>
          </c:cat>
          <c:val>
            <c:numRef>
              <c:f>Sheet1!$F$3:$F$5</c:f>
              <c:numCache>
                <c:formatCode>General</c:formatCode>
                <c:ptCount val="2"/>
                <c:pt idx="0">
                  <c:v>7.16</c:v>
                </c:pt>
                <c:pt idx="1">
                  <c:v>6.42</c:v>
                </c:pt>
              </c:numCache>
            </c:numRef>
          </c:val>
          <c:extLst>
            <c:ext xmlns:c16="http://schemas.microsoft.com/office/drawing/2014/chart" uri="{C3380CC4-5D6E-409C-BE32-E72D297353CC}">
              <c16:uniqueId val="{00000004-BBD7-A841-B67D-A839A453C7AE}"/>
            </c:ext>
          </c:extLst>
        </c:ser>
        <c:ser>
          <c:idx val="5"/>
          <c:order val="5"/>
          <c:tx>
            <c:strRef>
              <c:f>Sheet1!$G$1:$G$2</c:f>
              <c:strCache>
                <c:ptCount val="1"/>
                <c:pt idx="0">
                  <c:v>EUCT</c:v>
                </c:pt>
              </c:strCache>
            </c:strRef>
          </c:tx>
          <c:spPr>
            <a:solidFill>
              <a:schemeClr val="accent6"/>
            </a:solidFill>
            <a:ln>
              <a:noFill/>
            </a:ln>
            <a:effectLst/>
          </c:spPr>
          <c:invertIfNegative val="0"/>
          <c:cat>
            <c:strRef>
              <c:f>Sheet1!$A$3:$A$5</c:f>
              <c:strCache>
                <c:ptCount val="2"/>
                <c:pt idx="0">
                  <c:v>2016</c:v>
                </c:pt>
                <c:pt idx="1">
                  <c:v>2017</c:v>
                </c:pt>
              </c:strCache>
            </c:strRef>
          </c:cat>
          <c:val>
            <c:numRef>
              <c:f>Sheet1!$G$3:$G$5</c:f>
              <c:numCache>
                <c:formatCode>General</c:formatCode>
                <c:ptCount val="2"/>
                <c:pt idx="0">
                  <c:v>4.04</c:v>
                </c:pt>
                <c:pt idx="1">
                  <c:v>0.27</c:v>
                </c:pt>
              </c:numCache>
            </c:numRef>
          </c:val>
          <c:extLst>
            <c:ext xmlns:c16="http://schemas.microsoft.com/office/drawing/2014/chart" uri="{C3380CC4-5D6E-409C-BE32-E72D297353CC}">
              <c16:uniqueId val="{00000005-BBD7-A841-B67D-A839A453C7AE}"/>
            </c:ext>
          </c:extLst>
        </c:ser>
        <c:ser>
          <c:idx val="6"/>
          <c:order val="6"/>
          <c:tx>
            <c:strRef>
              <c:f>Sheet1!$H$1:$H$2</c:f>
              <c:strCache>
                <c:ptCount val="1"/>
                <c:pt idx="0">
                  <c:v>GW</c:v>
                </c:pt>
              </c:strCache>
            </c:strRef>
          </c:tx>
          <c:spPr>
            <a:solidFill>
              <a:schemeClr val="accent1">
                <a:lumMod val="60000"/>
              </a:schemeClr>
            </a:solidFill>
            <a:ln>
              <a:noFill/>
            </a:ln>
            <a:effectLst/>
          </c:spPr>
          <c:invertIfNegative val="0"/>
          <c:cat>
            <c:strRef>
              <c:f>Sheet1!$A$3:$A$5</c:f>
              <c:strCache>
                <c:ptCount val="2"/>
                <c:pt idx="0">
                  <c:v>2016</c:v>
                </c:pt>
                <c:pt idx="1">
                  <c:v>2017</c:v>
                </c:pt>
              </c:strCache>
            </c:strRef>
          </c:cat>
          <c:val>
            <c:numRef>
              <c:f>Sheet1!$H$3:$H$5</c:f>
              <c:numCache>
                <c:formatCode>General</c:formatCode>
                <c:ptCount val="2"/>
                <c:pt idx="0">
                  <c:v>0.97</c:v>
                </c:pt>
                <c:pt idx="1">
                  <c:v>1.02</c:v>
                </c:pt>
              </c:numCache>
            </c:numRef>
          </c:val>
          <c:extLst>
            <c:ext xmlns:c16="http://schemas.microsoft.com/office/drawing/2014/chart" uri="{C3380CC4-5D6E-409C-BE32-E72D297353CC}">
              <c16:uniqueId val="{00000006-BBD7-A841-B67D-A839A453C7AE}"/>
            </c:ext>
          </c:extLst>
        </c:ser>
        <c:ser>
          <c:idx val="7"/>
          <c:order val="7"/>
          <c:tx>
            <c:strRef>
              <c:f>Sheet1!$I$1:$I$2</c:f>
              <c:strCache>
                <c:ptCount val="1"/>
                <c:pt idx="0">
                  <c:v>KORL</c:v>
                </c:pt>
              </c:strCache>
            </c:strRef>
          </c:tx>
          <c:spPr>
            <a:solidFill>
              <a:schemeClr val="accent2">
                <a:lumMod val="60000"/>
              </a:schemeClr>
            </a:solidFill>
            <a:ln>
              <a:noFill/>
            </a:ln>
            <a:effectLst/>
          </c:spPr>
          <c:invertIfNegative val="0"/>
          <c:cat>
            <c:strRef>
              <c:f>Sheet1!$A$3:$A$5</c:f>
              <c:strCache>
                <c:ptCount val="2"/>
                <c:pt idx="0">
                  <c:v>2016</c:v>
                </c:pt>
                <c:pt idx="1">
                  <c:v>2017</c:v>
                </c:pt>
              </c:strCache>
            </c:strRef>
          </c:cat>
          <c:val>
            <c:numRef>
              <c:f>Sheet1!$I$3:$I$5</c:f>
              <c:numCache>
                <c:formatCode>General</c:formatCode>
                <c:ptCount val="2"/>
                <c:pt idx="0">
                  <c:v>2.12</c:v>
                </c:pt>
                <c:pt idx="1">
                  <c:v>1.49</c:v>
                </c:pt>
              </c:numCache>
            </c:numRef>
          </c:val>
          <c:extLst>
            <c:ext xmlns:c16="http://schemas.microsoft.com/office/drawing/2014/chart" uri="{C3380CC4-5D6E-409C-BE32-E72D297353CC}">
              <c16:uniqueId val="{00000007-BBD7-A841-B67D-A839A453C7AE}"/>
            </c:ext>
          </c:extLst>
        </c:ser>
        <c:ser>
          <c:idx val="8"/>
          <c:order val="8"/>
          <c:tx>
            <c:strRef>
              <c:f>Sheet1!$J$1:$J$2</c:f>
              <c:strCache>
                <c:ptCount val="1"/>
                <c:pt idx="0">
                  <c:v>MCG</c:v>
                </c:pt>
              </c:strCache>
            </c:strRef>
          </c:tx>
          <c:spPr>
            <a:solidFill>
              <a:schemeClr val="accent3">
                <a:lumMod val="60000"/>
              </a:schemeClr>
            </a:solidFill>
            <a:ln>
              <a:noFill/>
            </a:ln>
            <a:effectLst/>
          </c:spPr>
          <c:invertIfNegative val="0"/>
          <c:cat>
            <c:strRef>
              <c:f>Sheet1!$A$3:$A$5</c:f>
              <c:strCache>
                <c:ptCount val="2"/>
                <c:pt idx="0">
                  <c:v>2016</c:v>
                </c:pt>
                <c:pt idx="1">
                  <c:v>2017</c:v>
                </c:pt>
              </c:strCache>
            </c:strRef>
          </c:cat>
          <c:val>
            <c:numRef>
              <c:f>Sheet1!$J$3:$J$5</c:f>
              <c:numCache>
                <c:formatCode>General</c:formatCode>
                <c:ptCount val="2"/>
                <c:pt idx="0">
                  <c:v>0.81</c:v>
                </c:pt>
                <c:pt idx="1">
                  <c:v>0.17</c:v>
                </c:pt>
              </c:numCache>
            </c:numRef>
          </c:val>
          <c:extLst>
            <c:ext xmlns:c16="http://schemas.microsoft.com/office/drawing/2014/chart" uri="{C3380CC4-5D6E-409C-BE32-E72D297353CC}">
              <c16:uniqueId val="{00000008-BBD7-A841-B67D-A839A453C7AE}"/>
            </c:ext>
          </c:extLst>
        </c:ser>
        <c:ser>
          <c:idx val="9"/>
          <c:order val="9"/>
          <c:tx>
            <c:strRef>
              <c:f>Sheet1!$K$1:$K$2</c:f>
              <c:strCache>
                <c:ptCount val="1"/>
                <c:pt idx="0">
                  <c:v>MELK</c:v>
                </c:pt>
              </c:strCache>
            </c:strRef>
          </c:tx>
          <c:spPr>
            <a:solidFill>
              <a:schemeClr val="accent4">
                <a:lumMod val="60000"/>
              </a:schemeClr>
            </a:solidFill>
            <a:ln>
              <a:noFill/>
            </a:ln>
            <a:effectLst/>
          </c:spPr>
          <c:invertIfNegative val="0"/>
          <c:cat>
            <c:strRef>
              <c:f>Sheet1!$A$3:$A$5</c:f>
              <c:strCache>
                <c:ptCount val="2"/>
                <c:pt idx="0">
                  <c:v>2016</c:v>
                </c:pt>
                <c:pt idx="1">
                  <c:v>2017</c:v>
                </c:pt>
              </c:strCache>
            </c:strRef>
          </c:cat>
          <c:val>
            <c:numRef>
              <c:f>Sheet1!$K$3:$K$5</c:f>
              <c:numCache>
                <c:formatCode>General</c:formatCode>
                <c:ptCount val="2"/>
                <c:pt idx="0">
                  <c:v>2.19</c:v>
                </c:pt>
                <c:pt idx="1">
                  <c:v>5.82</c:v>
                </c:pt>
              </c:numCache>
            </c:numRef>
          </c:val>
          <c:extLst>
            <c:ext xmlns:c16="http://schemas.microsoft.com/office/drawing/2014/chart" uri="{C3380CC4-5D6E-409C-BE32-E72D297353CC}">
              <c16:uniqueId val="{00000009-BBD7-A841-B67D-A839A453C7AE}"/>
            </c:ext>
          </c:extLst>
        </c:ser>
        <c:ser>
          <c:idx val="10"/>
          <c:order val="10"/>
          <c:tx>
            <c:strRef>
              <c:f>Sheet1!$L$1:$L$2</c:f>
              <c:strCache>
                <c:ptCount val="1"/>
                <c:pt idx="0">
                  <c:v>MUND</c:v>
                </c:pt>
              </c:strCache>
            </c:strRef>
          </c:tx>
          <c:spPr>
            <a:solidFill>
              <a:schemeClr val="accent5">
                <a:lumMod val="60000"/>
              </a:schemeClr>
            </a:solidFill>
            <a:ln>
              <a:noFill/>
            </a:ln>
            <a:effectLst/>
          </c:spPr>
          <c:invertIfNegative val="0"/>
          <c:cat>
            <c:strRef>
              <c:f>Sheet1!$A$3:$A$5</c:f>
              <c:strCache>
                <c:ptCount val="2"/>
                <c:pt idx="0">
                  <c:v>2016</c:v>
                </c:pt>
                <c:pt idx="1">
                  <c:v>2017</c:v>
                </c:pt>
              </c:strCache>
            </c:strRef>
          </c:cat>
          <c:val>
            <c:numRef>
              <c:f>Sheet1!$L$3:$L$5</c:f>
              <c:numCache>
                <c:formatCode>General</c:formatCode>
                <c:ptCount val="2"/>
                <c:pt idx="0">
                  <c:v>1.65</c:v>
                </c:pt>
                <c:pt idx="1">
                  <c:v>0.52</c:v>
                </c:pt>
              </c:numCache>
            </c:numRef>
          </c:val>
          <c:extLst>
            <c:ext xmlns:c16="http://schemas.microsoft.com/office/drawing/2014/chart" uri="{C3380CC4-5D6E-409C-BE32-E72D297353CC}">
              <c16:uniqueId val="{0000000A-BBD7-A841-B67D-A839A453C7AE}"/>
            </c:ext>
          </c:extLst>
        </c:ser>
        <c:ser>
          <c:idx val="11"/>
          <c:order val="11"/>
          <c:tx>
            <c:strRef>
              <c:f>Sheet1!$M$1:$M$2</c:f>
              <c:strCache>
                <c:ptCount val="1"/>
                <c:pt idx="0">
                  <c:v>PJRH</c:v>
                </c:pt>
              </c:strCache>
            </c:strRef>
          </c:tx>
          <c:spPr>
            <a:solidFill>
              <a:schemeClr val="accent6">
                <a:lumMod val="60000"/>
              </a:schemeClr>
            </a:solidFill>
            <a:ln>
              <a:noFill/>
            </a:ln>
            <a:effectLst/>
          </c:spPr>
          <c:invertIfNegative val="0"/>
          <c:cat>
            <c:strRef>
              <c:f>Sheet1!$A$3:$A$5</c:f>
              <c:strCache>
                <c:ptCount val="2"/>
                <c:pt idx="0">
                  <c:v>2016</c:v>
                </c:pt>
                <c:pt idx="1">
                  <c:v>2017</c:v>
                </c:pt>
              </c:strCache>
            </c:strRef>
          </c:cat>
          <c:val>
            <c:numRef>
              <c:f>Sheet1!$M$3:$M$5</c:f>
              <c:numCache>
                <c:formatCode>General</c:formatCode>
                <c:ptCount val="2"/>
                <c:pt idx="0">
                  <c:v>1.91</c:v>
                </c:pt>
                <c:pt idx="1">
                  <c:v>1.85</c:v>
                </c:pt>
              </c:numCache>
            </c:numRef>
          </c:val>
          <c:extLst>
            <c:ext xmlns:c16="http://schemas.microsoft.com/office/drawing/2014/chart" uri="{C3380CC4-5D6E-409C-BE32-E72D297353CC}">
              <c16:uniqueId val="{0000000B-BBD7-A841-B67D-A839A453C7AE}"/>
            </c:ext>
          </c:extLst>
        </c:ser>
        <c:ser>
          <c:idx val="12"/>
          <c:order val="12"/>
          <c:tx>
            <c:strRef>
              <c:f>Sheet1!$N$1:$N$2</c:f>
              <c:strCache>
                <c:ptCount val="1"/>
                <c:pt idx="0">
                  <c:v>PMC</c:v>
                </c:pt>
              </c:strCache>
            </c:strRef>
          </c:tx>
          <c:spPr>
            <a:solidFill>
              <a:schemeClr val="accent1">
                <a:lumMod val="80000"/>
                <a:lumOff val="20000"/>
              </a:schemeClr>
            </a:solidFill>
            <a:ln>
              <a:noFill/>
            </a:ln>
            <a:effectLst/>
          </c:spPr>
          <c:invertIfNegative val="0"/>
          <c:cat>
            <c:strRef>
              <c:f>Sheet1!$A$3:$A$5</c:f>
              <c:strCache>
                <c:ptCount val="2"/>
                <c:pt idx="0">
                  <c:v>2016</c:v>
                </c:pt>
                <c:pt idx="1">
                  <c:v>2017</c:v>
                </c:pt>
              </c:strCache>
            </c:strRef>
          </c:cat>
          <c:val>
            <c:numRef>
              <c:f>Sheet1!$N$3:$N$5</c:f>
              <c:numCache>
                <c:formatCode>General</c:formatCode>
                <c:ptCount val="2"/>
                <c:pt idx="0">
                  <c:v>0.56000000000000005</c:v>
                </c:pt>
                <c:pt idx="1">
                  <c:v>0.4</c:v>
                </c:pt>
              </c:numCache>
            </c:numRef>
          </c:val>
          <c:extLst>
            <c:ext xmlns:c16="http://schemas.microsoft.com/office/drawing/2014/chart" uri="{C3380CC4-5D6E-409C-BE32-E72D297353CC}">
              <c16:uniqueId val="{0000000C-BBD7-A841-B67D-A839A453C7AE}"/>
            </c:ext>
          </c:extLst>
        </c:ser>
        <c:ser>
          <c:idx val="13"/>
          <c:order val="13"/>
          <c:tx>
            <c:strRef>
              <c:f>Sheet1!$O$1:$O$2</c:f>
              <c:strCache>
                <c:ptCount val="1"/>
                <c:pt idx="0">
                  <c:v>PUG</c:v>
                </c:pt>
              </c:strCache>
            </c:strRef>
          </c:tx>
          <c:spPr>
            <a:solidFill>
              <a:schemeClr val="accent2">
                <a:lumMod val="80000"/>
                <a:lumOff val="20000"/>
              </a:schemeClr>
            </a:solidFill>
            <a:ln>
              <a:noFill/>
            </a:ln>
            <a:effectLst/>
          </c:spPr>
          <c:invertIfNegative val="0"/>
          <c:cat>
            <c:strRef>
              <c:f>Sheet1!$A$3:$A$5</c:f>
              <c:strCache>
                <c:ptCount val="2"/>
                <c:pt idx="0">
                  <c:v>2016</c:v>
                </c:pt>
                <c:pt idx="1">
                  <c:v>2017</c:v>
                </c:pt>
              </c:strCache>
            </c:strRef>
          </c:cat>
          <c:val>
            <c:numRef>
              <c:f>Sheet1!$O$3:$O$5</c:f>
              <c:numCache>
                <c:formatCode>General</c:formatCode>
                <c:ptCount val="2"/>
                <c:pt idx="0">
                  <c:v>1.61</c:v>
                </c:pt>
                <c:pt idx="1">
                  <c:v>0.34</c:v>
                </c:pt>
              </c:numCache>
            </c:numRef>
          </c:val>
          <c:extLst>
            <c:ext xmlns:c16="http://schemas.microsoft.com/office/drawing/2014/chart" uri="{C3380CC4-5D6E-409C-BE32-E72D297353CC}">
              <c16:uniqueId val="{0000000D-BBD7-A841-B67D-A839A453C7AE}"/>
            </c:ext>
          </c:extLst>
        </c:ser>
        <c:ser>
          <c:idx val="14"/>
          <c:order val="14"/>
          <c:tx>
            <c:strRef>
              <c:f>Sheet1!$P$1:$P$2</c:f>
              <c:strCache>
                <c:ptCount val="1"/>
                <c:pt idx="0">
                  <c:v>STHRNCRS</c:v>
                </c:pt>
              </c:strCache>
            </c:strRef>
          </c:tx>
          <c:spPr>
            <a:solidFill>
              <a:schemeClr val="accent3">
                <a:lumMod val="80000"/>
                <a:lumOff val="20000"/>
              </a:schemeClr>
            </a:solidFill>
            <a:ln>
              <a:noFill/>
            </a:ln>
            <a:effectLst/>
          </c:spPr>
          <c:invertIfNegative val="0"/>
          <c:cat>
            <c:strRef>
              <c:f>Sheet1!$A$3:$A$5</c:f>
              <c:strCache>
                <c:ptCount val="2"/>
                <c:pt idx="0">
                  <c:v>2016</c:v>
                </c:pt>
                <c:pt idx="1">
                  <c:v>2017</c:v>
                </c:pt>
              </c:strCache>
            </c:strRef>
          </c:cat>
          <c:val>
            <c:numRef>
              <c:f>Sheet1!$P$3:$P$5</c:f>
              <c:numCache>
                <c:formatCode>General</c:formatCode>
                <c:ptCount val="2"/>
                <c:pt idx="0">
                  <c:v>0.4</c:v>
                </c:pt>
                <c:pt idx="1">
                  <c:v>0.37</c:v>
                </c:pt>
              </c:numCache>
            </c:numRef>
          </c:val>
          <c:extLst>
            <c:ext xmlns:c16="http://schemas.microsoft.com/office/drawing/2014/chart" uri="{C3380CC4-5D6E-409C-BE32-E72D297353CC}">
              <c16:uniqueId val="{0000000E-BBD7-A841-B67D-A839A453C7AE}"/>
            </c:ext>
          </c:extLst>
        </c:ser>
        <c:ser>
          <c:idx val="15"/>
          <c:order val="15"/>
          <c:tx>
            <c:strRef>
              <c:f>Sheet1!$Q$1:$Q$2</c:f>
              <c:strCache>
                <c:ptCount val="1"/>
                <c:pt idx="0">
                  <c:v>TRMOS</c:v>
                </c:pt>
              </c:strCache>
            </c:strRef>
          </c:tx>
          <c:spPr>
            <a:solidFill>
              <a:schemeClr val="accent4">
                <a:lumMod val="80000"/>
                <a:lumOff val="20000"/>
              </a:schemeClr>
            </a:solidFill>
            <a:ln>
              <a:noFill/>
            </a:ln>
            <a:effectLst/>
          </c:spPr>
          <c:invertIfNegative val="0"/>
          <c:cat>
            <c:strRef>
              <c:f>Sheet1!$A$3:$A$5</c:f>
              <c:strCache>
                <c:ptCount val="2"/>
                <c:pt idx="0">
                  <c:v>2016</c:v>
                </c:pt>
                <c:pt idx="1">
                  <c:v>2017</c:v>
                </c:pt>
              </c:strCache>
            </c:strRef>
          </c:cat>
          <c:val>
            <c:numRef>
              <c:f>Sheet1!$Q$3:$Q$5</c:f>
              <c:numCache>
                <c:formatCode>General</c:formatCode>
                <c:ptCount val="2"/>
                <c:pt idx="0">
                  <c:v>0.7</c:v>
                </c:pt>
                <c:pt idx="1">
                  <c:v>0.09</c:v>
                </c:pt>
              </c:numCache>
            </c:numRef>
          </c:val>
          <c:extLst>
            <c:ext xmlns:c16="http://schemas.microsoft.com/office/drawing/2014/chart" uri="{C3380CC4-5D6E-409C-BE32-E72D297353CC}">
              <c16:uniqueId val="{0000000F-BBD7-A841-B67D-A839A453C7AE}"/>
            </c:ext>
          </c:extLst>
        </c:ser>
        <c:ser>
          <c:idx val="16"/>
          <c:order val="16"/>
          <c:tx>
            <c:strRef>
              <c:f>Sheet1!$R$1:$R$2</c:f>
              <c:strCache>
                <c:ptCount val="1"/>
                <c:pt idx="0">
                  <c:v>TSLA_MGT</c:v>
                </c:pt>
              </c:strCache>
            </c:strRef>
          </c:tx>
          <c:spPr>
            <a:solidFill>
              <a:schemeClr val="accent5">
                <a:lumMod val="80000"/>
                <a:lumOff val="20000"/>
              </a:schemeClr>
            </a:solidFill>
            <a:ln>
              <a:noFill/>
            </a:ln>
            <a:effectLst/>
          </c:spPr>
          <c:invertIfNegative val="0"/>
          <c:cat>
            <c:strRef>
              <c:f>Sheet1!$A$3:$A$5</c:f>
              <c:strCache>
                <c:ptCount val="2"/>
                <c:pt idx="0">
                  <c:v>2016</c:v>
                </c:pt>
                <c:pt idx="1">
                  <c:v>2017</c:v>
                </c:pt>
              </c:strCache>
            </c:strRef>
          </c:cat>
          <c:val>
            <c:numRef>
              <c:f>Sheet1!$R$3:$R$5</c:f>
              <c:numCache>
                <c:formatCode>General</c:formatCode>
                <c:ptCount val="2"/>
                <c:pt idx="0">
                  <c:v>0.64</c:v>
                </c:pt>
                <c:pt idx="1">
                  <c:v>0.79</c:v>
                </c:pt>
              </c:numCache>
            </c:numRef>
          </c:val>
          <c:extLst>
            <c:ext xmlns:c16="http://schemas.microsoft.com/office/drawing/2014/chart" uri="{C3380CC4-5D6E-409C-BE32-E72D297353CC}">
              <c16:uniqueId val="{00000010-BBD7-A841-B67D-A839A453C7AE}"/>
            </c:ext>
          </c:extLst>
        </c:ser>
        <c:ser>
          <c:idx val="17"/>
          <c:order val="17"/>
          <c:tx>
            <c:strRef>
              <c:f>Sheet1!$S$1:$S$2</c:f>
              <c:strCache>
                <c:ptCount val="1"/>
                <c:pt idx="0">
                  <c:v>WGUTD</c:v>
                </c:pt>
              </c:strCache>
            </c:strRef>
          </c:tx>
          <c:spPr>
            <a:solidFill>
              <a:schemeClr val="accent6">
                <a:lumMod val="80000"/>
                <a:lumOff val="20000"/>
              </a:schemeClr>
            </a:solidFill>
            <a:ln>
              <a:noFill/>
            </a:ln>
            <a:effectLst/>
          </c:spPr>
          <c:invertIfNegative val="0"/>
          <c:cat>
            <c:strRef>
              <c:f>Sheet1!$A$3:$A$5</c:f>
              <c:strCache>
                <c:ptCount val="2"/>
                <c:pt idx="0">
                  <c:v>2016</c:v>
                </c:pt>
                <c:pt idx="1">
                  <c:v>2017</c:v>
                </c:pt>
              </c:strCache>
            </c:strRef>
          </c:cat>
          <c:val>
            <c:numRef>
              <c:f>Sheet1!$S$3:$S$5</c:f>
              <c:numCache>
                <c:formatCode>General</c:formatCode>
                <c:ptCount val="2"/>
                <c:pt idx="0">
                  <c:v>1.29</c:v>
                </c:pt>
                <c:pt idx="1">
                  <c:v>1.28</c:v>
                </c:pt>
              </c:numCache>
            </c:numRef>
          </c:val>
          <c:extLst>
            <c:ext xmlns:c16="http://schemas.microsoft.com/office/drawing/2014/chart" uri="{C3380CC4-5D6E-409C-BE32-E72D297353CC}">
              <c16:uniqueId val="{00000011-BBD7-A841-B67D-A839A453C7AE}"/>
            </c:ext>
          </c:extLst>
        </c:ser>
        <c:dLbls>
          <c:showLegendKey val="0"/>
          <c:showVal val="0"/>
          <c:showCatName val="0"/>
          <c:showSerName val="0"/>
          <c:showPercent val="0"/>
          <c:showBubbleSize val="0"/>
        </c:dLbls>
        <c:gapWidth val="219"/>
        <c:overlap val="-27"/>
        <c:axId val="362383599"/>
        <c:axId val="362385279"/>
      </c:barChart>
      <c:catAx>
        <c:axId val="362383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385279"/>
        <c:crosses val="autoZero"/>
        <c:auto val="1"/>
        <c:lblAlgn val="ctr"/>
        <c:lblOffset val="100"/>
        <c:noMultiLvlLbl val="0"/>
      </c:catAx>
      <c:valAx>
        <c:axId val="362385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3835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[P2-Q3.2.xlsx]Sheet1 (2)!PivotTable1</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barChart>
        <c:barDir val="col"/>
        <c:grouping val="clustered"/>
        <c:varyColors val="0"/>
        <c:ser>
          <c:idx val="0"/>
          <c:order val="0"/>
          <c:tx>
            <c:strRef>
              <c:f>'Sheet1 (2)'!$B$1:$B$2</c:f>
              <c:strCache>
                <c:ptCount val="1"/>
                <c:pt idx="0">
                  <c:v>2016</c:v>
                </c:pt>
              </c:strCache>
            </c:strRef>
          </c:tx>
          <c:spPr>
            <a:solidFill>
              <a:schemeClr val="accent1"/>
            </a:solidFill>
            <a:ln>
              <a:noFill/>
            </a:ln>
            <a:effectLst/>
          </c:spPr>
          <c:invertIfNegative val="0"/>
          <c:cat>
            <c:strRef>
              <c:f>'Sheet1 (2)'!$A$3:$A$21</c:f>
              <c:strCache>
                <c:ptCount val="18"/>
                <c:pt idx="0">
                  <c:v>AURICON</c:v>
                </c:pt>
                <c:pt idx="1">
                  <c:v>AUXC</c:v>
                </c:pt>
                <c:pt idx="2">
                  <c:v>COLLGAR</c:v>
                </c:pt>
                <c:pt idx="3">
                  <c:v>DNHR</c:v>
                </c:pt>
                <c:pt idx="4">
                  <c:v>ENRG</c:v>
                </c:pt>
                <c:pt idx="5">
                  <c:v>EUCT</c:v>
                </c:pt>
                <c:pt idx="6">
                  <c:v>GW</c:v>
                </c:pt>
                <c:pt idx="7">
                  <c:v>KORL</c:v>
                </c:pt>
                <c:pt idx="8">
                  <c:v>MCG</c:v>
                </c:pt>
                <c:pt idx="9">
                  <c:v>MELK</c:v>
                </c:pt>
                <c:pt idx="10">
                  <c:v>MUND</c:v>
                </c:pt>
                <c:pt idx="11">
                  <c:v>PJRH</c:v>
                </c:pt>
                <c:pt idx="12">
                  <c:v>PMC</c:v>
                </c:pt>
                <c:pt idx="13">
                  <c:v>PUG</c:v>
                </c:pt>
                <c:pt idx="14">
                  <c:v>STHRNCRS</c:v>
                </c:pt>
                <c:pt idx="15">
                  <c:v>TRMOS</c:v>
                </c:pt>
                <c:pt idx="16">
                  <c:v>TSLA_MGT</c:v>
                </c:pt>
                <c:pt idx="17">
                  <c:v>WGUTD</c:v>
                </c:pt>
              </c:strCache>
            </c:strRef>
          </c:cat>
          <c:val>
            <c:numRef>
              <c:f>'Sheet1 (2)'!$B$3:$B$21</c:f>
              <c:numCache>
                <c:formatCode>General</c:formatCode>
                <c:ptCount val="18"/>
                <c:pt idx="0">
                  <c:v>10696.28</c:v>
                </c:pt>
                <c:pt idx="1">
                  <c:v>2734.14</c:v>
                </c:pt>
                <c:pt idx="2">
                  <c:v>4320.8599999999997</c:v>
                </c:pt>
                <c:pt idx="3">
                  <c:v>1.44</c:v>
                </c:pt>
                <c:pt idx="4">
                  <c:v>1182.8</c:v>
                </c:pt>
                <c:pt idx="5">
                  <c:v>64.8</c:v>
                </c:pt>
                <c:pt idx="6">
                  <c:v>15751.38</c:v>
                </c:pt>
                <c:pt idx="7">
                  <c:v>4040.32</c:v>
                </c:pt>
                <c:pt idx="8">
                  <c:v>55</c:v>
                </c:pt>
                <c:pt idx="9">
                  <c:v>13771.07</c:v>
                </c:pt>
                <c:pt idx="10">
                  <c:v>147.19999999999999</c:v>
                </c:pt>
                <c:pt idx="11">
                  <c:v>5881.52</c:v>
                </c:pt>
                <c:pt idx="12">
                  <c:v>9093.09</c:v>
                </c:pt>
                <c:pt idx="13">
                  <c:v>815.47</c:v>
                </c:pt>
                <c:pt idx="14">
                  <c:v>299</c:v>
                </c:pt>
                <c:pt idx="15">
                  <c:v>1232.43</c:v>
                </c:pt>
                <c:pt idx="16">
                  <c:v>160</c:v>
                </c:pt>
                <c:pt idx="17">
                  <c:v>54</c:v>
                </c:pt>
              </c:numCache>
            </c:numRef>
          </c:val>
          <c:extLst>
            <c:ext xmlns:c16="http://schemas.microsoft.com/office/drawing/2014/chart" uri="{C3380CC4-5D6E-409C-BE32-E72D297353CC}">
              <c16:uniqueId val="{00000000-1729-4142-B53F-F2D5C0F54CC3}"/>
            </c:ext>
          </c:extLst>
        </c:ser>
        <c:ser>
          <c:idx val="1"/>
          <c:order val="1"/>
          <c:tx>
            <c:strRef>
              <c:f>'Sheet1 (2)'!$C$1:$C$2</c:f>
              <c:strCache>
                <c:ptCount val="1"/>
                <c:pt idx="0">
                  <c:v>2017</c:v>
                </c:pt>
              </c:strCache>
            </c:strRef>
          </c:tx>
          <c:spPr>
            <a:solidFill>
              <a:schemeClr val="accent2"/>
            </a:solidFill>
            <a:ln>
              <a:noFill/>
            </a:ln>
            <a:effectLst/>
          </c:spPr>
          <c:invertIfNegative val="0"/>
          <c:cat>
            <c:strRef>
              <c:f>'Sheet1 (2)'!$A$3:$A$21</c:f>
              <c:strCache>
                <c:ptCount val="18"/>
                <c:pt idx="0">
                  <c:v>AURICON</c:v>
                </c:pt>
                <c:pt idx="1">
                  <c:v>AUXC</c:v>
                </c:pt>
                <c:pt idx="2">
                  <c:v>COLLGAR</c:v>
                </c:pt>
                <c:pt idx="3">
                  <c:v>DNHR</c:v>
                </c:pt>
                <c:pt idx="4">
                  <c:v>ENRG</c:v>
                </c:pt>
                <c:pt idx="5">
                  <c:v>EUCT</c:v>
                </c:pt>
                <c:pt idx="6">
                  <c:v>GW</c:v>
                </c:pt>
                <c:pt idx="7">
                  <c:v>KORL</c:v>
                </c:pt>
                <c:pt idx="8">
                  <c:v>MCG</c:v>
                </c:pt>
                <c:pt idx="9">
                  <c:v>MELK</c:v>
                </c:pt>
                <c:pt idx="10">
                  <c:v>MUND</c:v>
                </c:pt>
                <c:pt idx="11">
                  <c:v>PJRH</c:v>
                </c:pt>
                <c:pt idx="12">
                  <c:v>PMC</c:v>
                </c:pt>
                <c:pt idx="13">
                  <c:v>PUG</c:v>
                </c:pt>
                <c:pt idx="14">
                  <c:v>STHRNCRS</c:v>
                </c:pt>
                <c:pt idx="15">
                  <c:v>TRMOS</c:v>
                </c:pt>
                <c:pt idx="16">
                  <c:v>TSLA_MGT</c:v>
                </c:pt>
                <c:pt idx="17">
                  <c:v>WGUTD</c:v>
                </c:pt>
              </c:strCache>
            </c:strRef>
          </c:cat>
          <c:val>
            <c:numRef>
              <c:f>'Sheet1 (2)'!$C$3:$C$21</c:f>
              <c:numCache>
                <c:formatCode>General</c:formatCode>
                <c:ptCount val="18"/>
                <c:pt idx="0">
                  <c:v>21639.55</c:v>
                </c:pt>
                <c:pt idx="1">
                  <c:v>1768.76</c:v>
                </c:pt>
                <c:pt idx="2">
                  <c:v>2787.06</c:v>
                </c:pt>
                <c:pt idx="3">
                  <c:v>1.44</c:v>
                </c:pt>
                <c:pt idx="4">
                  <c:v>191.86</c:v>
                </c:pt>
                <c:pt idx="5">
                  <c:v>64.8</c:v>
                </c:pt>
                <c:pt idx="6">
                  <c:v>19326.560000000001</c:v>
                </c:pt>
                <c:pt idx="7">
                  <c:v>4679.68</c:v>
                </c:pt>
                <c:pt idx="8">
                  <c:v>563.33000000000004</c:v>
                </c:pt>
                <c:pt idx="9">
                  <c:v>10285.4</c:v>
                </c:pt>
                <c:pt idx="10">
                  <c:v>398.58</c:v>
                </c:pt>
                <c:pt idx="11">
                  <c:v>4839.28</c:v>
                </c:pt>
                <c:pt idx="12">
                  <c:v>5648.44</c:v>
                </c:pt>
                <c:pt idx="13">
                  <c:v>4112.1000000000004</c:v>
                </c:pt>
                <c:pt idx="14">
                  <c:v>292.7</c:v>
                </c:pt>
                <c:pt idx="15">
                  <c:v>5016.67</c:v>
                </c:pt>
                <c:pt idx="16">
                  <c:v>169.9</c:v>
                </c:pt>
                <c:pt idx="17">
                  <c:v>221.29</c:v>
                </c:pt>
              </c:numCache>
            </c:numRef>
          </c:val>
          <c:extLst>
            <c:ext xmlns:c16="http://schemas.microsoft.com/office/drawing/2014/chart" uri="{C3380CC4-5D6E-409C-BE32-E72D297353CC}">
              <c16:uniqueId val="{00000001-1729-4142-B53F-F2D5C0F54CC3}"/>
            </c:ext>
          </c:extLst>
        </c:ser>
        <c:dLbls>
          <c:showLegendKey val="0"/>
          <c:showVal val="0"/>
          <c:showCatName val="0"/>
          <c:showSerName val="0"/>
          <c:showPercent val="0"/>
          <c:showBubbleSize val="0"/>
        </c:dLbls>
        <c:gapWidth val="219"/>
        <c:overlap val="-27"/>
        <c:axId val="1946389039"/>
        <c:axId val="1946390719"/>
      </c:barChart>
      <c:catAx>
        <c:axId val="1946389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390719"/>
        <c:crosses val="autoZero"/>
        <c:auto val="1"/>
        <c:lblAlgn val="ctr"/>
        <c:lblOffset val="100"/>
        <c:noMultiLvlLbl val="0"/>
      </c:catAx>
      <c:valAx>
        <c:axId val="1946390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389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[P2-Q3.2.xlsx]Sheet1!PivotTable1</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Sheet1!$B$1:$B$2</c:f>
              <c:strCache>
                <c:ptCount val="1"/>
                <c:pt idx="0">
                  <c:v>2016</c:v>
                </c:pt>
              </c:strCache>
            </c:strRef>
          </c:tx>
          <c:spPr>
            <a:solidFill>
              <a:schemeClr val="accent1"/>
            </a:solidFill>
            <a:ln>
              <a:noFill/>
            </a:ln>
            <a:effectLst/>
          </c:spPr>
          <c:invertIfNegative val="0"/>
          <c:cat>
            <c:strRef>
              <c:f>Sheet1!$A$3:$A$21</c:f>
              <c:strCache>
                <c:ptCount val="18"/>
                <c:pt idx="0">
                  <c:v>AURICON</c:v>
                </c:pt>
                <c:pt idx="1">
                  <c:v>AUXC</c:v>
                </c:pt>
                <c:pt idx="2">
                  <c:v>COLLGAR</c:v>
                </c:pt>
                <c:pt idx="3">
                  <c:v>DNHR</c:v>
                </c:pt>
                <c:pt idx="4">
                  <c:v>ENRG</c:v>
                </c:pt>
                <c:pt idx="5">
                  <c:v>EUCT</c:v>
                </c:pt>
                <c:pt idx="6">
                  <c:v>GW</c:v>
                </c:pt>
                <c:pt idx="7">
                  <c:v>KORL</c:v>
                </c:pt>
                <c:pt idx="8">
                  <c:v>MCG</c:v>
                </c:pt>
                <c:pt idx="9">
                  <c:v>MELK</c:v>
                </c:pt>
                <c:pt idx="10">
                  <c:v>MUND</c:v>
                </c:pt>
                <c:pt idx="11">
                  <c:v>PJRH</c:v>
                </c:pt>
                <c:pt idx="12">
                  <c:v>PMC</c:v>
                </c:pt>
                <c:pt idx="13">
                  <c:v>PUG</c:v>
                </c:pt>
                <c:pt idx="14">
                  <c:v>STHRNCRS</c:v>
                </c:pt>
                <c:pt idx="15">
                  <c:v>TRMOS</c:v>
                </c:pt>
                <c:pt idx="16">
                  <c:v>TSLA_MGT</c:v>
                </c:pt>
                <c:pt idx="17">
                  <c:v>WGUTD</c:v>
                </c:pt>
              </c:strCache>
            </c:strRef>
          </c:cat>
          <c:val>
            <c:numRef>
              <c:f>Sheet1!$B$3:$B$21</c:f>
              <c:numCache>
                <c:formatCode>General</c:formatCode>
                <c:ptCount val="18"/>
                <c:pt idx="0">
                  <c:v>51.42</c:v>
                </c:pt>
                <c:pt idx="1">
                  <c:v>13.27</c:v>
                </c:pt>
                <c:pt idx="2">
                  <c:v>149</c:v>
                </c:pt>
                <c:pt idx="3">
                  <c:v>1.44</c:v>
                </c:pt>
                <c:pt idx="4">
                  <c:v>56.32</c:v>
                </c:pt>
                <c:pt idx="5">
                  <c:v>5.89</c:v>
                </c:pt>
                <c:pt idx="6">
                  <c:v>49.69</c:v>
                </c:pt>
                <c:pt idx="7">
                  <c:v>76.23</c:v>
                </c:pt>
                <c:pt idx="8">
                  <c:v>55</c:v>
                </c:pt>
                <c:pt idx="9">
                  <c:v>87.71</c:v>
                </c:pt>
                <c:pt idx="10">
                  <c:v>36.799999999999997</c:v>
                </c:pt>
                <c:pt idx="11">
                  <c:v>72.61</c:v>
                </c:pt>
                <c:pt idx="12">
                  <c:v>131.78</c:v>
                </c:pt>
                <c:pt idx="13">
                  <c:v>33.979999999999997</c:v>
                </c:pt>
                <c:pt idx="14">
                  <c:v>23</c:v>
                </c:pt>
                <c:pt idx="15">
                  <c:v>18.96</c:v>
                </c:pt>
                <c:pt idx="16">
                  <c:v>80</c:v>
                </c:pt>
                <c:pt idx="17">
                  <c:v>27</c:v>
                </c:pt>
              </c:numCache>
            </c:numRef>
          </c:val>
          <c:extLst>
            <c:ext xmlns:c16="http://schemas.microsoft.com/office/drawing/2014/chart" uri="{C3380CC4-5D6E-409C-BE32-E72D297353CC}">
              <c16:uniqueId val="{00000000-1D91-694E-945E-C7DE2A77B7A1}"/>
            </c:ext>
          </c:extLst>
        </c:ser>
        <c:ser>
          <c:idx val="1"/>
          <c:order val="1"/>
          <c:tx>
            <c:strRef>
              <c:f>Sheet1!$C$1:$C$2</c:f>
              <c:strCache>
                <c:ptCount val="1"/>
                <c:pt idx="0">
                  <c:v>2017</c:v>
                </c:pt>
              </c:strCache>
            </c:strRef>
          </c:tx>
          <c:spPr>
            <a:solidFill>
              <a:schemeClr val="accent2"/>
            </a:solidFill>
            <a:ln>
              <a:noFill/>
            </a:ln>
            <a:effectLst/>
          </c:spPr>
          <c:invertIfNegative val="0"/>
          <c:cat>
            <c:strRef>
              <c:f>Sheet1!$A$3:$A$21</c:f>
              <c:strCache>
                <c:ptCount val="18"/>
                <c:pt idx="0">
                  <c:v>AURICON</c:v>
                </c:pt>
                <c:pt idx="1">
                  <c:v>AUXC</c:v>
                </c:pt>
                <c:pt idx="2">
                  <c:v>COLLGAR</c:v>
                </c:pt>
                <c:pt idx="3">
                  <c:v>DNHR</c:v>
                </c:pt>
                <c:pt idx="4">
                  <c:v>ENRG</c:v>
                </c:pt>
                <c:pt idx="5">
                  <c:v>EUCT</c:v>
                </c:pt>
                <c:pt idx="6">
                  <c:v>GW</c:v>
                </c:pt>
                <c:pt idx="7">
                  <c:v>KORL</c:v>
                </c:pt>
                <c:pt idx="8">
                  <c:v>MCG</c:v>
                </c:pt>
                <c:pt idx="9">
                  <c:v>MELK</c:v>
                </c:pt>
                <c:pt idx="10">
                  <c:v>MUND</c:v>
                </c:pt>
                <c:pt idx="11">
                  <c:v>PJRH</c:v>
                </c:pt>
                <c:pt idx="12">
                  <c:v>PMC</c:v>
                </c:pt>
                <c:pt idx="13">
                  <c:v>PUG</c:v>
                </c:pt>
                <c:pt idx="14">
                  <c:v>STHRNCRS</c:v>
                </c:pt>
                <c:pt idx="15">
                  <c:v>TRMOS</c:v>
                </c:pt>
                <c:pt idx="16">
                  <c:v>TSLA_MGT</c:v>
                </c:pt>
                <c:pt idx="17">
                  <c:v>WGUTD</c:v>
                </c:pt>
              </c:strCache>
            </c:strRef>
          </c:cat>
          <c:val>
            <c:numRef>
              <c:f>Sheet1!$C$3:$C$21</c:f>
              <c:numCache>
                <c:formatCode>General</c:formatCode>
                <c:ptCount val="18"/>
                <c:pt idx="0">
                  <c:v>44.16</c:v>
                </c:pt>
                <c:pt idx="1">
                  <c:v>14.74</c:v>
                </c:pt>
                <c:pt idx="2">
                  <c:v>61.93</c:v>
                </c:pt>
                <c:pt idx="3">
                  <c:v>1.44</c:v>
                </c:pt>
                <c:pt idx="4">
                  <c:v>27.41</c:v>
                </c:pt>
                <c:pt idx="5">
                  <c:v>21.6</c:v>
                </c:pt>
                <c:pt idx="6">
                  <c:v>85.14</c:v>
                </c:pt>
                <c:pt idx="7">
                  <c:v>61.57</c:v>
                </c:pt>
                <c:pt idx="8">
                  <c:v>46.94</c:v>
                </c:pt>
                <c:pt idx="9">
                  <c:v>58.11</c:v>
                </c:pt>
                <c:pt idx="10">
                  <c:v>26.57</c:v>
                </c:pt>
                <c:pt idx="11">
                  <c:v>67.209999999999994</c:v>
                </c:pt>
                <c:pt idx="12">
                  <c:v>141.21</c:v>
                </c:pt>
                <c:pt idx="13">
                  <c:v>30.46</c:v>
                </c:pt>
                <c:pt idx="14">
                  <c:v>16.260000000000002</c:v>
                </c:pt>
                <c:pt idx="15">
                  <c:v>29.17</c:v>
                </c:pt>
                <c:pt idx="16">
                  <c:v>42.47</c:v>
                </c:pt>
                <c:pt idx="17">
                  <c:v>27.66</c:v>
                </c:pt>
              </c:numCache>
            </c:numRef>
          </c:val>
          <c:extLst>
            <c:ext xmlns:c16="http://schemas.microsoft.com/office/drawing/2014/chart" uri="{C3380CC4-5D6E-409C-BE32-E72D297353CC}">
              <c16:uniqueId val="{00000001-1D91-694E-945E-C7DE2A77B7A1}"/>
            </c:ext>
          </c:extLst>
        </c:ser>
        <c:dLbls>
          <c:showLegendKey val="0"/>
          <c:showVal val="0"/>
          <c:showCatName val="0"/>
          <c:showSerName val="0"/>
          <c:showPercent val="0"/>
          <c:showBubbleSize val="0"/>
        </c:dLbls>
        <c:gapWidth val="219"/>
        <c:overlap val="-27"/>
        <c:axId val="1946389039"/>
        <c:axId val="1946390719"/>
      </c:barChart>
      <c:catAx>
        <c:axId val="1946389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390719"/>
        <c:crosses val="autoZero"/>
        <c:auto val="1"/>
        <c:lblAlgn val="ctr"/>
        <c:lblOffset val="100"/>
        <c:noMultiLvlLbl val="0"/>
      </c:catAx>
      <c:valAx>
        <c:axId val="1946390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63890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dirty="0"/>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18978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4144885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48780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82811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6: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622911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3"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7"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9" r:id="rId5" imgW="158750" imgH="158750" progId="TCLayout.ActiveDocument.1">
                  <p:embed/>
                </p:oleObj>
              </mc:Choice>
              <mc:Fallback>
                <p:oleObj r:id="rId5" imgW="158750" imgH="158750" progId="TCLayout.ActiveDocument.1">
                  <p:embed/>
                  <p:pic>
                    <p:nvPicPr>
                      <p:cNvPr id="8" name="Google Shape;8;p9"/>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chart" Target="../charts/chart1.xml"/><Relationship Id="rId5" Type="http://schemas.openxmlformats.org/officeDocument/2006/relationships/image" Target="../media/image1.png"/><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796274" y="2465464"/>
            <a:ext cx="7368890" cy="984885"/>
          </a:xfrm>
          <a:prstGeom prst="rect">
            <a:avLst/>
          </a:prstGeom>
          <a:noFill/>
          <a:ln>
            <a:noFill/>
          </a:ln>
        </p:spPr>
        <p:txBody>
          <a:bodyPr spcFirstLastPara="1" wrap="square" lIns="0" tIns="0" rIns="0" bIns="0" anchor="t" anchorCtr="0">
            <a:spAutoFit/>
          </a:bodyPr>
          <a:lstStyle/>
          <a:p>
            <a:pPr lvl="0" algn="ctr"/>
            <a:r>
              <a:rPr lang="en-US" dirty="0"/>
              <a:t>American Energy Market Regulator (AEMR) Case Study</a:t>
            </a:r>
            <a:endParaRPr dirty="0"/>
          </a:p>
        </p:txBody>
      </p:sp>
      <p:sp>
        <p:nvSpPr>
          <p:cNvPr id="42" name="Google Shape;42;p1"/>
          <p:cNvSpPr txBox="1"/>
          <p:nvPr/>
        </p:nvSpPr>
        <p:spPr>
          <a:xfrm>
            <a:off x="233362" y="5605977"/>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Date:</a:t>
            </a:r>
            <a:endParaRPr lang="en-US" sz="1400" b="0" i="0" u="none" strike="noStrike" cap="none" dirty="0">
              <a:solidFill>
                <a:srgbClr val="000000"/>
              </a:solidFill>
              <a:latin typeface="Arial"/>
              <a:ea typeface="Arial"/>
              <a:cs typeface="Arial"/>
              <a:sym typeface="Arial"/>
            </a:endParaRPr>
          </a:p>
        </p:txBody>
      </p:sp>
      <p:sp>
        <p:nvSpPr>
          <p:cNvPr id="43" name="Google Shape;43;p1"/>
          <p:cNvSpPr txBox="1"/>
          <p:nvPr/>
        </p:nvSpPr>
        <p:spPr>
          <a:xfrm>
            <a:off x="233361" y="5240062"/>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Hande </a:t>
            </a:r>
            <a:r>
              <a:rPr lang="en-US" sz="1400" b="0" i="0" u="none" strike="noStrike" cap="none" dirty="0" err="1">
                <a:solidFill>
                  <a:schemeClr val="dk1"/>
                </a:solidFill>
                <a:latin typeface="Arial"/>
                <a:ea typeface="Arial"/>
                <a:cs typeface="Arial"/>
                <a:sym typeface="Arial"/>
              </a:rPr>
              <a:t>Tokgoz</a:t>
            </a:r>
            <a:r>
              <a:rPr lang="en-US" sz="1400" b="0" i="0" u="none" strike="noStrike" cap="none" dirty="0">
                <a:solidFill>
                  <a:schemeClr val="dk1"/>
                </a:solidFill>
                <a:latin typeface="Arial"/>
                <a:ea typeface="Arial"/>
                <a:cs typeface="Arial"/>
                <a:sym typeface="Arial"/>
              </a:rPr>
              <a:t> Utku</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28"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68017" y="96962"/>
            <a:ext cx="8618400"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Forced outages are the vast majority of all outages. # of total outages and the share of forced outages are increasing as well as the energy lost. </a:t>
            </a:r>
            <a:br>
              <a:rPr lang="en-US" sz="1600" dirty="0"/>
            </a:br>
            <a:r>
              <a:rPr lang="en-US" sz="1600" dirty="0"/>
              <a:t>Reducing the forced outages to at least the previous year’s share should be the priority.</a:t>
            </a:r>
            <a:endParaRPr dirty="0"/>
          </a:p>
        </p:txBody>
      </p:sp>
      <p:sp>
        <p:nvSpPr>
          <p:cNvPr id="52" name="Google Shape;52;p2"/>
          <p:cNvSpPr txBox="1"/>
          <p:nvPr/>
        </p:nvSpPr>
        <p:spPr>
          <a:xfrm>
            <a:off x="6806871" y="1539960"/>
            <a:ext cx="185073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Forced Outages </a:t>
            </a:r>
            <a:r>
              <a:rPr lang="en-US" sz="1000" b="0" i="0" u="none" strike="noStrike" cap="none" dirty="0">
                <a:solidFill>
                  <a:schemeClr val="dk1"/>
                </a:solidFill>
                <a:latin typeface="Arial"/>
                <a:ea typeface="Arial"/>
                <a:cs typeface="Arial"/>
                <a:sym typeface="Arial"/>
              </a:rPr>
              <a:t>– 65%</a:t>
            </a:r>
            <a:endParaRPr sz="1400" b="0" i="0" u="none" strike="noStrike" cap="none" dirty="0">
              <a:solidFill>
                <a:srgbClr val="000000"/>
              </a:solidFill>
              <a:latin typeface="Arial"/>
              <a:ea typeface="Arial"/>
              <a:cs typeface="Arial"/>
              <a:sym typeface="Arial"/>
            </a:endParaRPr>
          </a:p>
        </p:txBody>
      </p:sp>
      <p:sp>
        <p:nvSpPr>
          <p:cNvPr id="53" name="Google Shape;53;p2"/>
          <p:cNvSpPr txBox="1"/>
          <p:nvPr/>
        </p:nvSpPr>
        <p:spPr>
          <a:xfrm>
            <a:off x="6806872" y="1779918"/>
            <a:ext cx="185073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Outages </a:t>
            </a:r>
            <a:r>
              <a:rPr lang="en-US" sz="1000" b="0" i="0" u="none" strike="noStrike" cap="none" dirty="0">
                <a:solidFill>
                  <a:schemeClr val="dk1"/>
                </a:solidFill>
                <a:latin typeface="Arial"/>
                <a:ea typeface="Arial"/>
                <a:cs typeface="Arial"/>
                <a:sym typeface="Arial"/>
              </a:rPr>
              <a:t>– 1931</a:t>
            </a:r>
            <a:endParaRPr sz="1400" b="0" i="0" u="none" strike="noStrike" cap="none" dirty="0">
              <a:solidFill>
                <a:srgbClr val="000000"/>
              </a:solidFill>
              <a:latin typeface="Arial"/>
              <a:ea typeface="Arial"/>
              <a:cs typeface="Arial"/>
              <a:sym typeface="Arial"/>
            </a:endParaRPr>
          </a:p>
        </p:txBody>
      </p:sp>
      <p:sp>
        <p:nvSpPr>
          <p:cNvPr id="54" name="Google Shape;54;p2"/>
          <p:cNvSpPr txBox="1"/>
          <p:nvPr/>
        </p:nvSpPr>
        <p:spPr>
          <a:xfrm>
            <a:off x="6806872" y="2032154"/>
            <a:ext cx="2247676"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Energy Lost </a:t>
            </a:r>
            <a:r>
              <a:rPr lang="en-US" sz="1000" b="0" i="0" u="none" strike="noStrike" cap="none" dirty="0">
                <a:solidFill>
                  <a:schemeClr val="dk1"/>
                </a:solidFill>
                <a:latin typeface="Arial"/>
                <a:ea typeface="Arial"/>
                <a:cs typeface="Arial"/>
                <a:sym typeface="Arial"/>
              </a:rPr>
              <a:t>– 70300 MW</a:t>
            </a:r>
            <a:endParaRPr sz="1400" b="0" i="0" u="none" strike="noStrike" cap="none" dirty="0">
              <a:solidFill>
                <a:srgbClr val="000000"/>
              </a:solidFill>
              <a:latin typeface="Arial"/>
              <a:ea typeface="Arial"/>
              <a:cs typeface="Arial"/>
              <a:sym typeface="Arial"/>
            </a:endParaRPr>
          </a:p>
        </p:txBody>
      </p:sp>
      <p:sp>
        <p:nvSpPr>
          <p:cNvPr id="57" name="Google Shape;57;p2"/>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AEMR DATASET (2016-2017)</a:t>
            </a:r>
            <a:endParaRPr sz="1400" b="0" i="0" u="none" strike="noStrike" cap="none" dirty="0">
              <a:solidFill>
                <a:srgbClr val="000000"/>
              </a:solidFill>
              <a:latin typeface="Arial"/>
              <a:ea typeface="Arial"/>
              <a:cs typeface="Arial"/>
              <a:sym typeface="Arial"/>
            </a:endParaRPr>
          </a:p>
        </p:txBody>
      </p:sp>
      <p:sp>
        <p:nvSpPr>
          <p:cNvPr id="59" name="Google Shape;59;p2"/>
          <p:cNvSpPr txBox="1"/>
          <p:nvPr/>
        </p:nvSpPr>
        <p:spPr>
          <a:xfrm>
            <a:off x="6818040" y="2729095"/>
            <a:ext cx="2047663"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Forced Outages</a:t>
            </a:r>
            <a:r>
              <a:rPr lang="en-US" sz="1000" b="0" i="0" u="none" strike="noStrike" cap="none" dirty="0">
                <a:solidFill>
                  <a:schemeClr val="dk1"/>
                </a:solidFill>
                <a:latin typeface="Arial"/>
                <a:ea typeface="Arial"/>
                <a:cs typeface="Arial"/>
                <a:sym typeface="Arial"/>
              </a:rPr>
              <a:t>– 75% (+10pp)</a:t>
            </a:r>
            <a:endParaRPr sz="1400" b="0" i="0" u="none" strike="noStrike" cap="none" dirty="0">
              <a:solidFill>
                <a:srgbClr val="000000"/>
              </a:solidFill>
              <a:latin typeface="Arial"/>
              <a:ea typeface="Arial"/>
              <a:cs typeface="Arial"/>
              <a:sym typeface="Arial"/>
            </a:endParaRPr>
          </a:p>
        </p:txBody>
      </p:sp>
      <p:sp>
        <p:nvSpPr>
          <p:cNvPr id="60" name="Google Shape;60;p2"/>
          <p:cNvSpPr txBox="1"/>
          <p:nvPr/>
        </p:nvSpPr>
        <p:spPr>
          <a:xfrm>
            <a:off x="6818042" y="2969053"/>
            <a:ext cx="1850735"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Total Outages- </a:t>
            </a:r>
            <a:r>
              <a:rPr lang="en-US" sz="1000" dirty="0">
                <a:solidFill>
                  <a:schemeClr val="dk1"/>
                </a:solidFill>
              </a:rPr>
              <a:t>2171 (+12%)</a:t>
            </a:r>
            <a:endParaRPr sz="1400" b="0" i="0" u="none" strike="noStrike" cap="none" dirty="0">
              <a:solidFill>
                <a:srgbClr val="000000"/>
              </a:solidFill>
              <a:latin typeface="Arial"/>
              <a:ea typeface="Arial"/>
              <a:cs typeface="Arial"/>
              <a:sym typeface="Arial"/>
            </a:endParaRPr>
          </a:p>
        </p:txBody>
      </p:sp>
      <p:sp>
        <p:nvSpPr>
          <p:cNvPr id="61" name="Google Shape;61;p2"/>
          <p:cNvSpPr txBox="1"/>
          <p:nvPr/>
        </p:nvSpPr>
        <p:spPr>
          <a:xfrm>
            <a:off x="6818042" y="3221289"/>
            <a:ext cx="2143396"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Energy Lost</a:t>
            </a:r>
            <a:r>
              <a:rPr lang="en-US" sz="1000" b="0" i="0" u="none" strike="noStrike" cap="none" dirty="0">
                <a:solidFill>
                  <a:schemeClr val="dk1"/>
                </a:solidFill>
                <a:latin typeface="Arial"/>
                <a:ea typeface="Arial"/>
                <a:cs typeface="Arial"/>
                <a:sym typeface="Arial"/>
              </a:rPr>
              <a:t>– 82007 MW (+17%)</a:t>
            </a:r>
            <a:endParaRPr sz="1400" b="0" i="0" u="none" strike="noStrike" cap="none" dirty="0">
              <a:solidFill>
                <a:srgbClr val="000000"/>
              </a:solidFill>
              <a:latin typeface="Arial"/>
              <a:ea typeface="Arial"/>
              <a:cs typeface="Arial"/>
              <a:sym typeface="Arial"/>
            </a:endParaRPr>
          </a:p>
        </p:txBody>
      </p:sp>
      <p:sp>
        <p:nvSpPr>
          <p:cNvPr id="62" name="Google Shape;62;p2"/>
          <p:cNvSpPr/>
          <p:nvPr/>
        </p:nvSpPr>
        <p:spPr>
          <a:xfrm>
            <a:off x="6878646" y="1295194"/>
            <a:ext cx="641400" cy="21720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2016</a:t>
            </a:r>
            <a:endParaRPr sz="1400" b="0" i="0" u="none" strike="noStrike" cap="none" dirty="0">
              <a:solidFill>
                <a:srgbClr val="000000"/>
              </a:solidFill>
              <a:latin typeface="Arial"/>
              <a:ea typeface="Arial"/>
              <a:cs typeface="Arial"/>
              <a:sym typeface="Arial"/>
            </a:endParaRPr>
          </a:p>
        </p:txBody>
      </p:sp>
      <p:sp>
        <p:nvSpPr>
          <p:cNvPr id="63" name="Google Shape;63;p2"/>
          <p:cNvSpPr/>
          <p:nvPr/>
        </p:nvSpPr>
        <p:spPr>
          <a:xfrm>
            <a:off x="6878646" y="2464678"/>
            <a:ext cx="641444"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2017</a:t>
            </a:r>
            <a:endParaRPr sz="1400" b="0" i="0" u="none" strike="noStrike" cap="none" dirty="0">
              <a:solidFill>
                <a:srgbClr val="000000"/>
              </a:solidFill>
              <a:latin typeface="Arial"/>
              <a:ea typeface="Arial"/>
              <a:cs typeface="Arial"/>
              <a:sym typeface="Arial"/>
            </a:endParaRPr>
          </a:p>
        </p:txBody>
      </p:sp>
      <p:sp>
        <p:nvSpPr>
          <p:cNvPr id="64" name="Google Shape;64;p2"/>
          <p:cNvSpPr txBox="1"/>
          <p:nvPr/>
        </p:nvSpPr>
        <p:spPr>
          <a:xfrm>
            <a:off x="764060" y="4744289"/>
            <a:ext cx="7837084" cy="1785064"/>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dirty="0">
                <a:solidFill>
                  <a:schemeClr val="dk1"/>
                </a:solidFill>
              </a:rPr>
              <a:t>In 2017 we ended up with 2171 total outages with 82000 MW energy loss across all types. The numbers increased 12% and 17% respectively. </a:t>
            </a:r>
          </a:p>
          <a:p>
            <a:pPr marL="171450" indent="-171450">
              <a:buClr>
                <a:schemeClr val="dk1"/>
              </a:buClr>
              <a:buSzPts val="1000"/>
              <a:buFont typeface="Arial" panose="020B0604020202020204" pitchFamily="34" charset="0"/>
              <a:buChar char="•"/>
            </a:pPr>
            <a:r>
              <a:rPr lang="en-US" sz="1000" b="1" i="0" u="none" strike="noStrike" cap="none" dirty="0">
                <a:solidFill>
                  <a:schemeClr val="dk1"/>
                </a:solidFill>
                <a:latin typeface="Arial"/>
                <a:ea typeface="Arial"/>
                <a:cs typeface="Arial"/>
                <a:sym typeface="Arial"/>
              </a:rPr>
              <a:t>Forced outages are the majority among all types, and monthly patterns show that we had far more forced outages in the second half of 2017 compared to the previous year. </a:t>
            </a:r>
            <a:r>
              <a:rPr lang="en-US" sz="1000" b="1" dirty="0">
                <a:solidFill>
                  <a:schemeClr val="dk1"/>
                </a:solidFill>
              </a:rPr>
              <a:t>More maintenance in the months with less operation would be critical since the increase is mostly driven by Forced outages.</a:t>
            </a:r>
            <a:endParaRPr lang="en-US" sz="1000" b="1" i="0" u="none" strike="noStrike" cap="non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dirty="0">
                <a:solidFill>
                  <a:schemeClr val="dk1"/>
                </a:solidFill>
              </a:rPr>
              <a:t>AURICON has the most outages in both years and AURICON, GW and MELK has the most energy lost due to outages. Each plant has a different characteristic of having outages (some have longer duration, some lose more energy during an outage, some has frequent outages). Creating different strategies for different situations would be the key to minimize the total energy loss.</a:t>
            </a:r>
          </a:p>
          <a:p>
            <a:pPr marL="171450" marR="0" lvl="0" indent="-171450" algn="l" rtl="0">
              <a:lnSpc>
                <a:spcPct val="100000"/>
              </a:lnSpc>
              <a:spcBef>
                <a:spcPts val="0"/>
              </a:spcBef>
              <a:spcAft>
                <a:spcPts val="0"/>
              </a:spcAft>
              <a:buClr>
                <a:schemeClr val="dk1"/>
              </a:buClr>
              <a:buSzPts val="1000"/>
              <a:buFont typeface="Arial" panose="020B0604020202020204" pitchFamily="34" charset="0"/>
              <a:buChar char="•"/>
            </a:pPr>
            <a:r>
              <a:rPr lang="en-US" sz="1000" b="1" i="0" u="none" strike="noStrike" cap="none" dirty="0">
                <a:solidFill>
                  <a:schemeClr val="dk1"/>
                </a:solidFill>
                <a:latin typeface="Arial"/>
                <a:ea typeface="Arial"/>
                <a:cs typeface="Arial"/>
                <a:sym typeface="Arial"/>
              </a:rPr>
              <a:t>Moving production over to facilities with lower average energy lost per outage might be a good solution to distribute risk.</a:t>
            </a:r>
          </a:p>
          <a:p>
            <a:pPr marL="171450" marR="0" lvl="0" indent="-171450" algn="l" rtl="0">
              <a:lnSpc>
                <a:spcPct val="100000"/>
              </a:lnSpc>
              <a:spcBef>
                <a:spcPts val="0"/>
              </a:spcBef>
              <a:spcAft>
                <a:spcPts val="0"/>
              </a:spcAft>
              <a:buClr>
                <a:schemeClr val="dk1"/>
              </a:buClr>
              <a:buSzPts val="1000"/>
              <a:buFont typeface="Arial" panose="020B0604020202020204" pitchFamily="34" charset="0"/>
              <a:buChar char="•"/>
            </a:pPr>
            <a:endParaRPr sz="1000" b="1" i="0" u="none" strike="noStrike" cap="none" dirty="0">
              <a:solidFill>
                <a:schemeClr val="dk1"/>
              </a:solidFill>
              <a:latin typeface="Arial"/>
              <a:ea typeface="Arial"/>
              <a:cs typeface="Arial"/>
              <a:sym typeface="Arial"/>
            </a:endParaRPr>
          </a:p>
        </p:txBody>
      </p:sp>
      <p:sp>
        <p:nvSpPr>
          <p:cNvPr id="65" name="Google Shape;65;p2"/>
          <p:cNvSpPr/>
          <p:nvPr/>
        </p:nvSpPr>
        <p:spPr>
          <a:xfrm>
            <a:off x="6823244" y="1186383"/>
            <a:ext cx="2042460" cy="1091992"/>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66" name="Google Shape;66;p2"/>
          <p:cNvSpPr/>
          <p:nvPr/>
        </p:nvSpPr>
        <p:spPr>
          <a:xfrm>
            <a:off x="764059" y="4527117"/>
            <a:ext cx="1031689" cy="217172"/>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24" name="Google Shape;65;p2">
            <a:extLst>
              <a:ext uri="{FF2B5EF4-FFF2-40B4-BE49-F238E27FC236}">
                <a16:creationId xmlns:a16="http://schemas.microsoft.com/office/drawing/2014/main" id="{DD64D3E7-D3BA-D642-8143-7B5DD16AD6BA}"/>
              </a:ext>
            </a:extLst>
          </p:cNvPr>
          <p:cNvSpPr/>
          <p:nvPr/>
        </p:nvSpPr>
        <p:spPr>
          <a:xfrm>
            <a:off x="6830625" y="2393207"/>
            <a:ext cx="2035079" cy="1091992"/>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9" name="Chart 18">
            <a:extLst>
              <a:ext uri="{FF2B5EF4-FFF2-40B4-BE49-F238E27FC236}">
                <a16:creationId xmlns:a16="http://schemas.microsoft.com/office/drawing/2014/main" id="{88A24E65-FDF0-EA4E-8E10-2E4E99B0DDBB}"/>
              </a:ext>
            </a:extLst>
          </p:cNvPr>
          <p:cNvGraphicFramePr>
            <a:graphicFrameLocks/>
          </p:cNvGraphicFramePr>
          <p:nvPr>
            <p:extLst>
              <p:ext uri="{D42A27DB-BD31-4B8C-83A1-F6EECF244321}">
                <p14:modId xmlns:p14="http://schemas.microsoft.com/office/powerpoint/2010/main" val="2356204731"/>
              </p:ext>
            </p:extLst>
          </p:nvPr>
        </p:nvGraphicFramePr>
        <p:xfrm>
          <a:off x="239439" y="1309495"/>
          <a:ext cx="6578600" cy="3055929"/>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a:extLst>
              <a:ext uri="{FF2B5EF4-FFF2-40B4-BE49-F238E27FC236}">
                <a16:creationId xmlns:a16="http://schemas.microsoft.com/office/drawing/2014/main" id="{6FAF3298-149D-144A-8020-CB8A543C3A02}"/>
              </a:ext>
            </a:extLst>
          </p:cNvPr>
          <p:cNvSpPr txBox="1"/>
          <p:nvPr/>
        </p:nvSpPr>
        <p:spPr>
          <a:xfrm>
            <a:off x="1358585" y="1001718"/>
            <a:ext cx="2501006" cy="307777"/>
          </a:xfrm>
          <a:prstGeom prst="rect">
            <a:avLst/>
          </a:prstGeom>
          <a:noFill/>
        </p:spPr>
        <p:txBody>
          <a:bodyPr wrap="none" rtlCol="0">
            <a:spAutoFit/>
          </a:bodyPr>
          <a:lstStyle/>
          <a:p>
            <a:r>
              <a:rPr lang="en-US" dirty="0">
                <a:solidFill>
                  <a:schemeClr val="accent3">
                    <a:lumMod val="50000"/>
                    <a:lumOff val="50000"/>
                  </a:schemeClr>
                </a:solidFill>
              </a:rPr>
              <a:t>Number of Outages per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 Forced Outages</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Forced outages are 10 percentage points more in 2017 than 2016.</a:t>
            </a:r>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Understanding the reasons is key.</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5464366" y="1624059"/>
            <a:ext cx="2963538" cy="432846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198" name="Google Shape;198;p6"/>
          <p:cNvSpPr txBox="1"/>
          <p:nvPr/>
        </p:nvSpPr>
        <p:spPr>
          <a:xfrm>
            <a:off x="5464366" y="1624059"/>
            <a:ext cx="2963538" cy="181584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dirty="0">
                <a:solidFill>
                  <a:schemeClr val="dk1"/>
                </a:solidFill>
              </a:rPr>
              <a:t>The share of forced outages went from 65% to 75%, ten percentage points, from 2016 to 2017 respectively.</a:t>
            </a:r>
          </a:p>
          <a:p>
            <a:pPr marL="285750" indent="-285750">
              <a:buClr>
                <a:schemeClr val="dk1"/>
              </a:buClr>
              <a:buSzPts val="1400"/>
              <a:buFont typeface="Noto Sans Symbols"/>
              <a:buChar char="▪"/>
            </a:pPr>
            <a:r>
              <a:rPr lang="en-US" dirty="0">
                <a:solidFill>
                  <a:schemeClr val="dk1"/>
                </a:solidFill>
              </a:rPr>
              <a:t>We should examine what contributes to this metric and reduce the forced outage share back to 2016 level.</a:t>
            </a:r>
          </a:p>
        </p:txBody>
      </p:sp>
      <p:sp>
        <p:nvSpPr>
          <p:cNvPr id="199" name="Google Shape;199;p6"/>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chemeClr val="dk1"/>
                </a:solidFill>
                <a:latin typeface="Arial"/>
                <a:ea typeface="Arial"/>
                <a:cs typeface="Arial"/>
                <a:sym typeface="Arial"/>
              </a:rPr>
              <a:t>Source: </a:t>
            </a:r>
            <a:r>
              <a:rPr lang="en-US" sz="800" b="0" i="0" u="none" strike="noStrike" cap="none">
                <a:solidFill>
                  <a:schemeClr val="dk1"/>
                </a:solidFill>
                <a:latin typeface="Arial"/>
                <a:ea typeface="Arial"/>
                <a:cs typeface="Arial"/>
                <a:sym typeface="Arial"/>
              </a:rPr>
              <a:t>Southern Water Corp Financial Records (SAP) 2013-2015</a:t>
            </a:r>
            <a:endParaRPr sz="1400" b="0" i="0" u="none" strike="noStrike" cap="none">
              <a:solidFill>
                <a:srgbClr val="000000"/>
              </a:solidFill>
              <a:latin typeface="Arial"/>
              <a:ea typeface="Arial"/>
              <a:cs typeface="Arial"/>
              <a:sym typeface="Arial"/>
            </a:endParaRPr>
          </a:p>
        </p:txBody>
      </p:sp>
      <p:graphicFrame>
        <p:nvGraphicFramePr>
          <p:cNvPr id="12" name="Chart 11">
            <a:extLst>
              <a:ext uri="{FF2B5EF4-FFF2-40B4-BE49-F238E27FC236}">
                <a16:creationId xmlns:a16="http://schemas.microsoft.com/office/drawing/2014/main" id="{BB3218CA-535A-B741-A764-17ED285A787D}"/>
              </a:ext>
            </a:extLst>
          </p:cNvPr>
          <p:cNvGraphicFramePr>
            <a:graphicFrameLocks/>
          </p:cNvGraphicFramePr>
          <p:nvPr>
            <p:extLst>
              <p:ext uri="{D42A27DB-BD31-4B8C-83A1-F6EECF244321}">
                <p14:modId xmlns:p14="http://schemas.microsoft.com/office/powerpoint/2010/main" val="365103475"/>
              </p:ext>
            </p:extLst>
          </p:nvPr>
        </p:nvGraphicFramePr>
        <p:xfrm>
          <a:off x="273451" y="1624059"/>
          <a:ext cx="4896394" cy="43284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702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 of Outages per Month – 2016 and 2017</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Recently in 2017, second half of the year contributed to the number of overall outages the most. Scheduled maintenance during March-</a:t>
            </a:r>
            <a:r>
              <a:rPr lang="en-US" sz="1600" dirty="0">
                <a:solidFill>
                  <a:srgbClr val="002060"/>
                </a:solidFill>
              </a:rPr>
              <a:t>April would be very helpful.</a:t>
            </a:r>
            <a:endParaRPr sz="1600" b="1" i="0" u="none" strike="noStrike" cap="none" dirty="0">
              <a:solidFill>
                <a:srgbClr val="002060"/>
              </a:solidFill>
              <a:latin typeface="Arial"/>
              <a:ea typeface="Arial"/>
              <a:cs typeface="Arial"/>
              <a:sym typeface="Arial"/>
            </a:endParaRPr>
          </a:p>
        </p:txBody>
      </p:sp>
      <p:sp>
        <p:nvSpPr>
          <p:cNvPr id="197" name="Google Shape;197;p6"/>
          <p:cNvSpPr txBox="1"/>
          <p:nvPr/>
        </p:nvSpPr>
        <p:spPr>
          <a:xfrm>
            <a:off x="539451" y="4949757"/>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171450" y="5366935"/>
            <a:ext cx="8386141" cy="9540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Overall, August and November stand out as the months with most outages in average.</a:t>
            </a: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Second half of 2017, especially October and December, the number of outages doubled.</a:t>
            </a:r>
          </a:p>
          <a:p>
            <a:pPr marL="285750" marR="0" lvl="0" indent="-285750" algn="l" rtl="0">
              <a:lnSpc>
                <a:spcPct val="100000"/>
              </a:lnSpc>
              <a:spcBef>
                <a:spcPts val="0"/>
              </a:spcBef>
              <a:spcAft>
                <a:spcPts val="0"/>
              </a:spcAft>
              <a:buClr>
                <a:schemeClr val="dk1"/>
              </a:buClr>
              <a:buSzPts val="1400"/>
              <a:buFont typeface="Noto Sans Symbols"/>
              <a:buChar char="▪"/>
            </a:pPr>
            <a:r>
              <a:rPr lang="en-US" dirty="0">
                <a:solidFill>
                  <a:schemeClr val="dk1"/>
                </a:solidFill>
              </a:rPr>
              <a:t>Since the energy usage tend to be high in those months, it would be a good idea to schedule more maintenance during the March and April, where the outages are consistently less.</a:t>
            </a:r>
            <a:endParaRPr sz="1400" b="0" i="0" u="none" strike="noStrike" cap="none" dirty="0">
              <a:solidFill>
                <a:srgbClr val="000000"/>
              </a:solidFill>
              <a:latin typeface="Arial"/>
              <a:ea typeface="Arial"/>
              <a:cs typeface="Arial"/>
              <a:sym typeface="Arial"/>
            </a:endParaRPr>
          </a:p>
        </p:txBody>
      </p:sp>
      <p:graphicFrame>
        <p:nvGraphicFramePr>
          <p:cNvPr id="11" name="Chart 10">
            <a:extLst>
              <a:ext uri="{FF2B5EF4-FFF2-40B4-BE49-F238E27FC236}">
                <a16:creationId xmlns:a16="http://schemas.microsoft.com/office/drawing/2014/main" id="{5E6FE27F-2C7D-634F-A64C-AD6C7B925FA0}"/>
              </a:ext>
            </a:extLst>
          </p:cNvPr>
          <p:cNvGraphicFramePr>
            <a:graphicFrameLocks/>
          </p:cNvGraphicFramePr>
          <p:nvPr>
            <p:extLst>
              <p:ext uri="{D42A27DB-BD31-4B8C-83A1-F6EECF244321}">
                <p14:modId xmlns:p14="http://schemas.microsoft.com/office/powerpoint/2010/main" val="4011596521"/>
              </p:ext>
            </p:extLst>
          </p:nvPr>
        </p:nvGraphicFramePr>
        <p:xfrm>
          <a:off x="171450" y="1526166"/>
          <a:ext cx="8296689" cy="3314191"/>
        </p:xfrm>
        <a:graphic>
          <a:graphicData uri="http://schemas.openxmlformats.org/drawingml/2006/chart">
            <c:chart xmlns:c="http://schemas.openxmlformats.org/drawingml/2006/chart" xmlns:r="http://schemas.openxmlformats.org/officeDocument/2006/relationships" r:id="rId3"/>
          </a:graphicData>
        </a:graphic>
      </p:graphicFrame>
      <p:sp>
        <p:nvSpPr>
          <p:cNvPr id="12" name="Google Shape;57;p2">
            <a:extLst>
              <a:ext uri="{FF2B5EF4-FFF2-40B4-BE49-F238E27FC236}">
                <a16:creationId xmlns:a16="http://schemas.microsoft.com/office/drawing/2014/main" id="{2176C377-86BA-0848-B7D1-605D246E3089}"/>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AEMR DATASET (2016-2017)</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3203507"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err="1">
                <a:solidFill>
                  <a:srgbClr val="808080"/>
                </a:solidFill>
                <a:latin typeface="Arial"/>
                <a:ea typeface="Arial"/>
                <a:cs typeface="Arial"/>
                <a:sym typeface="Arial"/>
              </a:rPr>
              <a:t>Avg</a:t>
            </a:r>
            <a:r>
              <a:rPr lang="en-US" sz="1196" b="1" i="0" u="none" strike="noStrike" cap="none" dirty="0">
                <a:solidFill>
                  <a:srgbClr val="808080"/>
                </a:solidFill>
                <a:latin typeface="Arial"/>
                <a:ea typeface="Arial"/>
                <a:cs typeface="Arial"/>
                <a:sym typeface="Arial"/>
              </a:rPr>
              <a:t> MW Loss per Outage Type</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Response time to forced outages increased by 40% in 2017 compared to 2016.</a:t>
            </a:r>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Reducing repair time for this type of outage would be a good retroactive solution.</a:t>
            </a:r>
            <a:endParaRPr sz="1600" b="1" i="0" u="none" strike="noStrike" cap="none" dirty="0">
              <a:solidFill>
                <a:srgbClr val="002060"/>
              </a:solidFill>
              <a:latin typeface="Arial"/>
              <a:ea typeface="Arial"/>
              <a:cs typeface="Arial"/>
              <a:sym typeface="Arial"/>
            </a:endParaRPr>
          </a:p>
        </p:txBody>
      </p:sp>
      <p:sp>
        <p:nvSpPr>
          <p:cNvPr id="197" name="Google Shape;197;p6"/>
          <p:cNvSpPr txBox="1"/>
          <p:nvPr/>
        </p:nvSpPr>
        <p:spPr>
          <a:xfrm>
            <a:off x="539451" y="4949757"/>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171450" y="5366935"/>
            <a:ext cx="8386141" cy="738623"/>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dirty="0">
                <a:solidFill>
                  <a:schemeClr val="dk1"/>
                </a:solidFill>
              </a:rPr>
              <a:t>Planned maintenance cause the most average energy lost.</a:t>
            </a: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The repair time to forced maintenance went from 13 </a:t>
            </a:r>
            <a:r>
              <a:rPr lang="en-US" sz="1400" b="0" i="0" u="none" strike="noStrike" cap="none" dirty="0" err="1">
                <a:solidFill>
                  <a:schemeClr val="dk1"/>
                </a:solidFill>
                <a:latin typeface="Arial"/>
                <a:ea typeface="Arial"/>
                <a:cs typeface="Arial"/>
                <a:sym typeface="Arial"/>
              </a:rPr>
              <a:t>hrs</a:t>
            </a:r>
            <a:r>
              <a:rPr lang="en-US" sz="1400" b="0" i="0" u="none" strike="noStrike" cap="none" dirty="0">
                <a:solidFill>
                  <a:schemeClr val="dk1"/>
                </a:solidFill>
                <a:latin typeface="Arial"/>
                <a:ea typeface="Arial"/>
                <a:cs typeface="Arial"/>
                <a:sym typeface="Arial"/>
              </a:rPr>
              <a:t> to 19 hours. Reducing the repair time would be a good solution when working on longer term solutions for forced outages.</a:t>
            </a:r>
            <a:endParaRPr sz="1400" b="0" i="0" u="none" strike="noStrike" cap="none" dirty="0">
              <a:solidFill>
                <a:srgbClr val="000000"/>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4060BB39-3CB3-644A-99D4-13E78A590285}"/>
              </a:ext>
            </a:extLst>
          </p:cNvPr>
          <p:cNvGraphicFramePr>
            <a:graphicFrameLocks/>
          </p:cNvGraphicFramePr>
          <p:nvPr>
            <p:extLst>
              <p:ext uri="{D42A27DB-BD31-4B8C-83A1-F6EECF244321}">
                <p14:modId xmlns:p14="http://schemas.microsoft.com/office/powerpoint/2010/main" val="4160714231"/>
              </p:ext>
            </p:extLst>
          </p:nvPr>
        </p:nvGraphicFramePr>
        <p:xfrm>
          <a:off x="266528" y="1290940"/>
          <a:ext cx="4225959" cy="35494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B61800A-6FE2-F349-8994-87B460D648D6}"/>
              </a:ext>
            </a:extLst>
          </p:cNvPr>
          <p:cNvGraphicFramePr>
            <a:graphicFrameLocks/>
          </p:cNvGraphicFramePr>
          <p:nvPr>
            <p:extLst>
              <p:ext uri="{D42A27DB-BD31-4B8C-83A1-F6EECF244321}">
                <p14:modId xmlns:p14="http://schemas.microsoft.com/office/powerpoint/2010/main" val="308551183"/>
              </p:ext>
            </p:extLst>
          </p:nvPr>
        </p:nvGraphicFramePr>
        <p:xfrm>
          <a:off x="4492487" y="1195387"/>
          <a:ext cx="4180362" cy="3644969"/>
        </p:xfrm>
        <a:graphic>
          <a:graphicData uri="http://schemas.openxmlformats.org/drawingml/2006/chart">
            <c:chart xmlns:c="http://schemas.openxmlformats.org/drawingml/2006/chart" xmlns:r="http://schemas.openxmlformats.org/officeDocument/2006/relationships" r:id="rId4"/>
          </a:graphicData>
        </a:graphic>
      </p:graphicFrame>
      <p:sp>
        <p:nvSpPr>
          <p:cNvPr id="12" name="Google Shape;193;p6">
            <a:extLst>
              <a:ext uri="{FF2B5EF4-FFF2-40B4-BE49-F238E27FC236}">
                <a16:creationId xmlns:a16="http://schemas.microsoft.com/office/drawing/2014/main" id="{E640D9B5-1CEC-B643-8585-7D30279657B3}"/>
              </a:ext>
            </a:extLst>
          </p:cNvPr>
          <p:cNvSpPr txBox="1"/>
          <p:nvPr/>
        </p:nvSpPr>
        <p:spPr>
          <a:xfrm>
            <a:off x="4492487" y="908001"/>
            <a:ext cx="3203507"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err="1">
                <a:solidFill>
                  <a:srgbClr val="808080"/>
                </a:solidFill>
                <a:latin typeface="Arial"/>
                <a:ea typeface="Arial"/>
                <a:cs typeface="Arial"/>
                <a:sym typeface="Arial"/>
              </a:rPr>
              <a:t>Avg</a:t>
            </a:r>
            <a:r>
              <a:rPr lang="en-US" sz="1196" b="1" i="0" u="none" strike="noStrike" cap="none" dirty="0">
                <a:solidFill>
                  <a:srgbClr val="808080"/>
                </a:solidFill>
                <a:latin typeface="Arial"/>
                <a:ea typeface="Arial"/>
                <a:cs typeface="Arial"/>
                <a:sym typeface="Arial"/>
              </a:rPr>
              <a:t> Duration (Min) per </a:t>
            </a:r>
            <a:r>
              <a:rPr lang="en-US" sz="1196" b="1" i="0" u="none" strike="noStrike" cap="none" dirty="0" err="1">
                <a:solidFill>
                  <a:srgbClr val="808080"/>
                </a:solidFill>
                <a:latin typeface="Arial"/>
                <a:ea typeface="Arial"/>
                <a:cs typeface="Arial"/>
                <a:sym typeface="Arial"/>
              </a:rPr>
              <a:t>OutageType</a:t>
            </a:r>
            <a:endParaRPr sz="1400" b="0" i="0" u="none" strike="noStrike" cap="none" dirty="0">
              <a:solidFill>
                <a:srgbClr val="000000"/>
              </a:solidFill>
              <a:latin typeface="Arial"/>
              <a:ea typeface="Arial"/>
              <a:cs typeface="Arial"/>
              <a:sym typeface="Arial"/>
            </a:endParaRPr>
          </a:p>
        </p:txBody>
      </p:sp>
      <p:sp>
        <p:nvSpPr>
          <p:cNvPr id="13" name="Google Shape;57;p2">
            <a:extLst>
              <a:ext uri="{FF2B5EF4-FFF2-40B4-BE49-F238E27FC236}">
                <a16:creationId xmlns:a16="http://schemas.microsoft.com/office/drawing/2014/main" id="{8C5171A8-4C99-FB42-9604-DC54995EBA56}"/>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AEMR DATASET (2016-2017)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1943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 of Outages by Facility – 2016 and 2017</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AURICON, GW and MELK had the most outages in both years. TRMOS and PUG spiked in 2017. Increasing maintenance for those facilities would be important.</a:t>
            </a:r>
            <a:endParaRPr sz="1600" b="1" i="0" u="none" strike="noStrike" cap="none" dirty="0">
              <a:solidFill>
                <a:srgbClr val="002060"/>
              </a:solidFill>
              <a:latin typeface="Arial"/>
              <a:ea typeface="Arial"/>
              <a:cs typeface="Arial"/>
              <a:sym typeface="Arial"/>
            </a:endParaRPr>
          </a:p>
        </p:txBody>
      </p:sp>
      <p:sp>
        <p:nvSpPr>
          <p:cNvPr id="197" name="Google Shape;197;p6"/>
          <p:cNvSpPr txBox="1"/>
          <p:nvPr/>
        </p:nvSpPr>
        <p:spPr>
          <a:xfrm>
            <a:off x="539451" y="4949757"/>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171450" y="5366935"/>
            <a:ext cx="8386141" cy="9540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AURICON, PUG, TRMOS outages doubled in 2017. </a:t>
            </a:r>
            <a:r>
              <a:rPr lang="en-US" dirty="0">
                <a:solidFill>
                  <a:schemeClr val="dk1"/>
                </a:solidFill>
              </a:rPr>
              <a:t>It would be key to understand the reason behind these.</a:t>
            </a: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Even though reduced in 2017, AUXC and GW still contributes a lot to outages.</a:t>
            </a:r>
            <a:endParaRPr lang="en-US" dirty="0"/>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AURICON and GW should be the priority to evaluate, then MELK and TRMOS would be next.</a:t>
            </a:r>
          </a:p>
        </p:txBody>
      </p:sp>
      <p:graphicFrame>
        <p:nvGraphicFramePr>
          <p:cNvPr id="11" name="Chart 10">
            <a:extLst>
              <a:ext uri="{FF2B5EF4-FFF2-40B4-BE49-F238E27FC236}">
                <a16:creationId xmlns:a16="http://schemas.microsoft.com/office/drawing/2014/main" id="{D6AACD11-1162-7D4A-994E-DC65EE22A272}"/>
              </a:ext>
            </a:extLst>
          </p:cNvPr>
          <p:cNvGraphicFramePr>
            <a:graphicFrameLocks/>
          </p:cNvGraphicFramePr>
          <p:nvPr>
            <p:extLst>
              <p:ext uri="{D42A27DB-BD31-4B8C-83A1-F6EECF244321}">
                <p14:modId xmlns:p14="http://schemas.microsoft.com/office/powerpoint/2010/main" val="192358796"/>
              </p:ext>
            </p:extLst>
          </p:nvPr>
        </p:nvGraphicFramePr>
        <p:xfrm>
          <a:off x="258417" y="1277396"/>
          <a:ext cx="8299174" cy="3454941"/>
        </p:xfrm>
        <a:graphic>
          <a:graphicData uri="http://schemas.openxmlformats.org/drawingml/2006/chart">
            <c:chart xmlns:c="http://schemas.openxmlformats.org/drawingml/2006/chart" xmlns:r="http://schemas.openxmlformats.org/officeDocument/2006/relationships" r:id="rId3"/>
          </a:graphicData>
        </a:graphic>
      </p:graphicFrame>
      <p:sp>
        <p:nvSpPr>
          <p:cNvPr id="13" name="Google Shape;57;p2">
            <a:extLst>
              <a:ext uri="{FF2B5EF4-FFF2-40B4-BE49-F238E27FC236}">
                <a16:creationId xmlns:a16="http://schemas.microsoft.com/office/drawing/2014/main" id="{3431ED94-D405-0648-9722-6B2D2F87DA7F}"/>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AEMR DATASET (2016-2017)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29081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Outage Duration by Facility – 2016 and 2017</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ENRG, MELK and COLLGAR had the longest average outage duration in 2017.</a:t>
            </a:r>
            <a:endParaRPr sz="1600" b="1" i="0" u="none" strike="noStrike" cap="none" dirty="0">
              <a:solidFill>
                <a:srgbClr val="002060"/>
              </a:solidFill>
              <a:latin typeface="Arial"/>
              <a:ea typeface="Arial"/>
              <a:cs typeface="Arial"/>
              <a:sym typeface="Arial"/>
            </a:endParaRPr>
          </a:p>
        </p:txBody>
      </p:sp>
      <p:sp>
        <p:nvSpPr>
          <p:cNvPr id="197" name="Google Shape;197;p6"/>
          <p:cNvSpPr txBox="1"/>
          <p:nvPr/>
        </p:nvSpPr>
        <p:spPr>
          <a:xfrm>
            <a:off x="539451" y="4949757"/>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98" name="Google Shape;198;p6"/>
          <p:cNvSpPr txBox="1"/>
          <p:nvPr/>
        </p:nvSpPr>
        <p:spPr>
          <a:xfrm>
            <a:off x="171450" y="5366935"/>
            <a:ext cx="8386141" cy="9540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Understanding the reasons for long outage times and reducing it is very important. MELK outage durations almost tripled in 2017.</a:t>
            </a:r>
          </a:p>
          <a:p>
            <a:pPr marL="285750" marR="0" lvl="0" indent="-285750" algn="l" rtl="0">
              <a:lnSpc>
                <a:spcPct val="100000"/>
              </a:lnSpc>
              <a:spcBef>
                <a:spcPts val="0"/>
              </a:spcBef>
              <a:spcAft>
                <a:spcPts val="0"/>
              </a:spcAft>
              <a:buClr>
                <a:schemeClr val="dk1"/>
              </a:buClr>
              <a:buSzPts val="1400"/>
              <a:buFont typeface="Noto Sans Symbols"/>
              <a:buChar char="▪"/>
            </a:pPr>
            <a:r>
              <a:rPr lang="en-US" dirty="0">
                <a:solidFill>
                  <a:schemeClr val="dk1"/>
                </a:solidFill>
              </a:rPr>
              <a:t>More analysis to understand what drives these long and short outage durations would be valuable. We can use the best practices applied in EUCT to reduce outage durations in other facilities.</a:t>
            </a:r>
            <a:endParaRPr sz="1400" b="0" i="0" u="none" strike="noStrike" cap="none" dirty="0">
              <a:solidFill>
                <a:srgbClr val="000000"/>
              </a:solidFill>
              <a:latin typeface="Arial"/>
              <a:ea typeface="Arial"/>
              <a:cs typeface="Arial"/>
              <a:sym typeface="Arial"/>
            </a:endParaRPr>
          </a:p>
        </p:txBody>
      </p:sp>
      <p:graphicFrame>
        <p:nvGraphicFramePr>
          <p:cNvPr id="9" name="Chart 8">
            <a:extLst>
              <a:ext uri="{FF2B5EF4-FFF2-40B4-BE49-F238E27FC236}">
                <a16:creationId xmlns:a16="http://schemas.microsoft.com/office/drawing/2014/main" id="{633FFC54-72B0-9944-A3A8-D99BB953FF8E}"/>
              </a:ext>
            </a:extLst>
          </p:cNvPr>
          <p:cNvGraphicFramePr>
            <a:graphicFrameLocks/>
          </p:cNvGraphicFramePr>
          <p:nvPr>
            <p:extLst>
              <p:ext uri="{D42A27DB-BD31-4B8C-83A1-F6EECF244321}">
                <p14:modId xmlns:p14="http://schemas.microsoft.com/office/powerpoint/2010/main" val="45148367"/>
              </p:ext>
            </p:extLst>
          </p:nvPr>
        </p:nvGraphicFramePr>
        <p:xfrm>
          <a:off x="171450" y="1367113"/>
          <a:ext cx="8386141" cy="3517900"/>
        </p:xfrm>
        <a:graphic>
          <a:graphicData uri="http://schemas.openxmlformats.org/drawingml/2006/chart">
            <c:chart xmlns:c="http://schemas.openxmlformats.org/drawingml/2006/chart" xmlns:r="http://schemas.openxmlformats.org/officeDocument/2006/relationships" r:id="rId3"/>
          </a:graphicData>
        </a:graphic>
      </p:graphicFrame>
      <p:sp>
        <p:nvSpPr>
          <p:cNvPr id="10" name="Google Shape;57;p2">
            <a:extLst>
              <a:ext uri="{FF2B5EF4-FFF2-40B4-BE49-F238E27FC236}">
                <a16:creationId xmlns:a16="http://schemas.microsoft.com/office/drawing/2014/main" id="{79FDFF2B-9797-284C-80B7-79AD38FAA017}"/>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AEMR DATASET (2016-2017)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2568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86345" y="1156770"/>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93" name="Google Shape;193;p6"/>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Sum Of Energy Loss per Facility (Top) || </a:t>
            </a:r>
            <a:r>
              <a:rPr lang="en-US" sz="1196" b="1" i="0" u="none" strike="noStrike" cap="none" dirty="0" err="1">
                <a:solidFill>
                  <a:srgbClr val="808080"/>
                </a:solidFill>
                <a:latin typeface="Arial"/>
                <a:ea typeface="Arial"/>
                <a:cs typeface="Arial"/>
                <a:sym typeface="Arial"/>
              </a:rPr>
              <a:t>Avg</a:t>
            </a:r>
            <a:r>
              <a:rPr lang="en-US" sz="1196" b="1" i="0" u="none" strike="noStrike" cap="none" dirty="0">
                <a:solidFill>
                  <a:srgbClr val="808080"/>
                </a:solidFill>
                <a:latin typeface="Arial"/>
                <a:ea typeface="Arial"/>
                <a:cs typeface="Arial"/>
                <a:sym typeface="Arial"/>
              </a:rPr>
              <a:t> Energy Loss per Facility per Outage</a:t>
            </a:r>
            <a:endParaRPr sz="1400" b="0" i="0" u="none" strike="noStrike" cap="none" dirty="0">
              <a:solidFill>
                <a:srgbClr val="000000"/>
              </a:solidFill>
              <a:latin typeface="Arial"/>
              <a:ea typeface="Arial"/>
              <a:cs typeface="Arial"/>
              <a:sym typeface="Arial"/>
            </a:endParaRPr>
          </a:p>
        </p:txBody>
      </p:sp>
      <p:sp>
        <p:nvSpPr>
          <p:cNvPr id="195" name="Google Shape;195;p6"/>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AURICON, GW and MELK has the most energy lost in both years.</a:t>
            </a:r>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PMC has a very high average energy loss per outage.</a:t>
            </a:r>
            <a:endParaRPr sz="1600" b="1" i="0" u="none" strike="noStrike" cap="none" dirty="0">
              <a:solidFill>
                <a:srgbClr val="002060"/>
              </a:solidFill>
              <a:latin typeface="Arial"/>
              <a:ea typeface="Arial"/>
              <a:cs typeface="Arial"/>
              <a:sym typeface="Arial"/>
            </a:endParaRPr>
          </a:p>
        </p:txBody>
      </p:sp>
      <p:sp>
        <p:nvSpPr>
          <p:cNvPr id="196" name="Google Shape;196;p6"/>
          <p:cNvSpPr/>
          <p:nvPr/>
        </p:nvSpPr>
        <p:spPr>
          <a:xfrm>
            <a:off x="5464366" y="1624059"/>
            <a:ext cx="2963538" cy="4328462"/>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97" name="Google Shape;197;p6"/>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198" name="Google Shape;198;p6"/>
          <p:cNvSpPr txBox="1"/>
          <p:nvPr/>
        </p:nvSpPr>
        <p:spPr>
          <a:xfrm>
            <a:off x="5464366" y="1624059"/>
            <a:ext cx="2963538" cy="41857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Due to the high number of outages, the total energy loss of AURICON and GW  has been very high especially in 2017.</a:t>
            </a:r>
          </a:p>
          <a:p>
            <a:pPr marL="285750" marR="0" lvl="0" indent="-285750" algn="l" rtl="0">
              <a:lnSpc>
                <a:spcPct val="100000"/>
              </a:lnSpc>
              <a:spcBef>
                <a:spcPts val="0"/>
              </a:spcBef>
              <a:spcAft>
                <a:spcPts val="0"/>
              </a:spcAft>
              <a:buClr>
                <a:schemeClr val="dk1"/>
              </a:buClr>
              <a:buSzPts val="1400"/>
              <a:buFont typeface="Noto Sans Symbols"/>
              <a:buChar char="▪"/>
            </a:pPr>
            <a:r>
              <a:rPr lang="en-US" dirty="0">
                <a:solidFill>
                  <a:schemeClr val="dk1"/>
                </a:solidFill>
              </a:rPr>
              <a:t>PMC, even though had low number of outages, have very high average energy loss per outage, which caused the facility to lose high amounts of energy.</a:t>
            </a: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Ave</a:t>
            </a:r>
            <a:r>
              <a:rPr lang="en-US" dirty="0">
                <a:solidFill>
                  <a:schemeClr val="dk1"/>
                </a:solidFill>
              </a:rPr>
              <a:t>rage energy lost per outage for GW has almost doubled.</a:t>
            </a:r>
          </a:p>
          <a:p>
            <a:pPr marL="285750" marR="0" lvl="0" indent="-285750" algn="l" rtl="0">
              <a:lnSpc>
                <a:spcPct val="100000"/>
              </a:lnSpc>
              <a:spcBef>
                <a:spcPts val="0"/>
              </a:spcBef>
              <a:spcAft>
                <a:spcPts val="0"/>
              </a:spcAft>
              <a:buClr>
                <a:schemeClr val="dk1"/>
              </a:buClr>
              <a:buSzPts val="1400"/>
              <a:buFont typeface="Noto Sans Symbols"/>
              <a:buChar char="▪"/>
            </a:pPr>
            <a:r>
              <a:rPr lang="en-US" sz="1400" b="0" i="0" u="none" strike="noStrike" cap="none" dirty="0">
                <a:solidFill>
                  <a:schemeClr val="dk1"/>
                </a:solidFill>
                <a:latin typeface="Arial"/>
                <a:ea typeface="Arial"/>
                <a:cs typeface="Arial"/>
                <a:sym typeface="Arial"/>
              </a:rPr>
              <a:t>We could move production from the facilities with high average energy loss to the ones with low average energy loss such as DNHR, AUXC, EUCT.</a:t>
            </a:r>
            <a:endParaRPr sz="1400" b="0" i="0" u="none" strike="noStrike" cap="none" dirty="0">
              <a:solidFill>
                <a:srgbClr val="000000"/>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5E78A3E4-FBCF-F446-B7EE-934CDC8C8AF1}"/>
              </a:ext>
            </a:extLst>
          </p:cNvPr>
          <p:cNvGraphicFramePr>
            <a:graphicFrameLocks/>
          </p:cNvGraphicFramePr>
          <p:nvPr>
            <p:extLst>
              <p:ext uri="{D42A27DB-BD31-4B8C-83A1-F6EECF244321}">
                <p14:modId xmlns:p14="http://schemas.microsoft.com/office/powerpoint/2010/main" val="4029244920"/>
              </p:ext>
            </p:extLst>
          </p:nvPr>
        </p:nvGraphicFramePr>
        <p:xfrm>
          <a:off x="171449" y="1277396"/>
          <a:ext cx="5243341" cy="24994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42D70CA-FF46-5E43-BF70-FE0C3F2AF24F}"/>
              </a:ext>
            </a:extLst>
          </p:cNvPr>
          <p:cNvGraphicFramePr>
            <a:graphicFrameLocks/>
          </p:cNvGraphicFramePr>
          <p:nvPr>
            <p:extLst>
              <p:ext uri="{D42A27DB-BD31-4B8C-83A1-F6EECF244321}">
                <p14:modId xmlns:p14="http://schemas.microsoft.com/office/powerpoint/2010/main" val="3100461809"/>
              </p:ext>
            </p:extLst>
          </p:nvPr>
        </p:nvGraphicFramePr>
        <p:xfrm>
          <a:off x="171448" y="3897496"/>
          <a:ext cx="5243342" cy="2445424"/>
        </p:xfrm>
        <a:graphic>
          <a:graphicData uri="http://schemas.openxmlformats.org/drawingml/2006/chart">
            <c:chart xmlns:c="http://schemas.openxmlformats.org/drawingml/2006/chart" xmlns:r="http://schemas.openxmlformats.org/officeDocument/2006/relationships" r:id="rId4"/>
          </a:graphicData>
        </a:graphic>
      </p:graphicFrame>
      <p:sp>
        <p:nvSpPr>
          <p:cNvPr id="13" name="Google Shape;57;p2">
            <a:extLst>
              <a:ext uri="{FF2B5EF4-FFF2-40B4-BE49-F238E27FC236}">
                <a16:creationId xmlns:a16="http://schemas.microsoft.com/office/drawing/2014/main" id="{96D8B1C7-26AB-5A4F-A398-E54CAD44C60C}"/>
              </a:ext>
            </a:extLst>
          </p:cNvPr>
          <p:cNvSpPr/>
          <p:nvPr/>
        </p:nvSpPr>
        <p:spPr>
          <a:xfrm>
            <a:off x="539451" y="6485919"/>
            <a:ext cx="332014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dirty="0">
                <a:solidFill>
                  <a:schemeClr val="dk1"/>
                </a:solidFill>
                <a:latin typeface="Arial"/>
                <a:ea typeface="Arial"/>
                <a:cs typeface="Arial"/>
                <a:sym typeface="Arial"/>
              </a:rPr>
              <a:t>Source: AEMR DATASET (2016-2017)</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864067902"/>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907</Words>
  <Application>Microsoft Macintosh PowerPoint</Application>
  <PresentationFormat>Custom</PresentationFormat>
  <Paragraphs>63</Paragraphs>
  <Slides>8</Slides>
  <Notes>8</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3" baseType="lpstr">
      <vt:lpstr>Arial</vt:lpstr>
      <vt:lpstr>Noto Sans Symbols</vt:lpstr>
      <vt:lpstr>Synergy_CF_YNR002</vt:lpstr>
      <vt:lpstr>1_Synergy_CF_YNR002</vt:lpstr>
      <vt:lpstr>TCLayout.ActiveDocument.1</vt:lpstr>
      <vt:lpstr>American Energy Market Regulator (AEMR) Case Study</vt:lpstr>
      <vt:lpstr>Forced outages are the vast majority of all outages. # of total outages and the share of forced outages are increasing as well as the energy lost.  Reducing the forced outages to at least the previous year’s share should be the priority.</vt:lpstr>
      <vt:lpstr>Forced outages are 10 percentage points more in 2017 than 2016. Understanding the reasons is key.</vt:lpstr>
      <vt:lpstr>Recently in 2017, second half of the year contributed to the number of overall outages the most. Scheduled maintenance during March-April would be very helpful.</vt:lpstr>
      <vt:lpstr>Response time to forced outages increased by 40% in 2017 compared to 2016. Reducing repair time for this type of outage would be a good retroactive solution.</vt:lpstr>
      <vt:lpstr>AURICON, GW and MELK had the most outages in both years. TRMOS and PUG spiked in 2017. Increasing maintenance for those facilities would be important.</vt:lpstr>
      <vt:lpstr>ENRG, MELK and COLLGAR had the longest average outage duration in 2017.</vt:lpstr>
      <vt:lpstr>AURICON, GW and MELK has the most energy lost in both years. PMC has a very high average energy loss per outage.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Hande Utku</cp:lastModifiedBy>
  <cp:revision>27</cp:revision>
  <dcterms:created xsi:type="dcterms:W3CDTF">2015-09-14T11:37:31Z</dcterms:created>
  <dcterms:modified xsi:type="dcterms:W3CDTF">2020-10-05T20:26:14Z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