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07"/>
    <p:restoredTop sz="94580"/>
  </p:normalViewPr>
  <p:slideViewPr>
    <p:cSldViewPr snapToGrid="0">
      <p:cViewPr varScale="1">
        <p:scale>
          <a:sx n="121" d="100"/>
          <a:sy n="121" d="100"/>
        </p:scale>
        <p:origin x="1584"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61434"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19154" y="3134978"/>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5</a:t>
            </a:r>
            <a:endParaRPr sz="1400" b="0" i="0" u="none" strike="noStrike" cap="none" dirty="0">
              <a:solidFill>
                <a:srgbClr val="000000"/>
              </a:solidFill>
              <a:latin typeface="Arial"/>
              <a:ea typeface="Arial"/>
              <a:cs typeface="Arial"/>
              <a:sym typeface="Arial"/>
            </a:endParaRPr>
          </a:p>
        </p:txBody>
      </p:sp>
      <p:sp>
        <p:nvSpPr>
          <p:cNvPr id="27" name="Google Shape;27;p1"/>
          <p:cNvSpPr/>
          <p:nvPr/>
        </p:nvSpPr>
        <p:spPr>
          <a:xfrm>
            <a:off x="181171" y="3689283"/>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507251" y="3707767"/>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41349" y="3166256"/>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181171" y="519623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469487" y="5198157"/>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Scope of solution space </a:t>
            </a:r>
            <a:endParaRPr sz="1400" b="0" i="0" u="none" strike="noStrike" cap="none" dirty="0">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248066" y="1893519"/>
            <a:ext cx="4324418" cy="1820130"/>
          </a:xfrm>
          <a:prstGeom prst="rect">
            <a:avLst/>
          </a:prstGeom>
          <a:noFill/>
          <a:ln>
            <a:noFill/>
          </a:ln>
        </p:spPr>
        <p:txBody>
          <a:bodyPr spcFirstLastPara="1" wrap="square" lIns="91425" tIns="45700" rIns="91425" bIns="45700" anchor="t" anchorCtr="0">
            <a:noAutofit/>
          </a:bodyPr>
          <a:lstStyle/>
          <a:p>
            <a:pPr lvl="0"/>
            <a:r>
              <a:rPr lang="en-US" sz="1000" dirty="0"/>
              <a:t>As a leading producer of chemicals, </a:t>
            </a:r>
            <a:r>
              <a:rPr lang="en-US" sz="1000" dirty="0" err="1"/>
              <a:t>ChemCorp</a:t>
            </a:r>
            <a:r>
              <a:rPr lang="en-US" sz="1000" dirty="0"/>
              <a:t> has observed that market demand has been strong over the past few years with growth averaging 7% Year-on-Year. As a Fortune 500 corporation, this is impressive growth and has led to continual operation and distribution center expansions across 48 states in the US. With favorable growth rates and lowered barriers to entry due to government regulation, this has attracted increased competition. </a:t>
            </a:r>
            <a:r>
              <a:rPr lang="en-US" sz="1000" dirty="0" err="1"/>
              <a:t>ChemCorp</a:t>
            </a:r>
            <a:r>
              <a:rPr lang="en-US" sz="1000" dirty="0"/>
              <a:t> didn’t think these competitors were a primary concern until recently when discussions with five long-term customers revealed that </a:t>
            </a:r>
            <a:r>
              <a:rPr lang="en-US" sz="1000" dirty="0" err="1"/>
              <a:t>ChemCorp</a:t>
            </a:r>
            <a:r>
              <a:rPr lang="en-US" sz="1000" dirty="0"/>
              <a:t> was no longer these firms’ preferred provider of chemicals. After these customers left, the sales management team found that ~ 10% of sales revenue came from these customers.</a:t>
            </a:r>
            <a:endParaRPr sz="1000" dirty="0"/>
          </a:p>
        </p:txBody>
      </p:sp>
      <p:sp>
        <p:nvSpPr>
          <p:cNvPr id="35" name="Google Shape;35;p1"/>
          <p:cNvSpPr txBox="1"/>
          <p:nvPr/>
        </p:nvSpPr>
        <p:spPr>
          <a:xfrm>
            <a:off x="108792" y="4004647"/>
            <a:ext cx="4324418" cy="1235225"/>
          </a:xfrm>
          <a:prstGeom prst="rect">
            <a:avLst/>
          </a:prstGeom>
          <a:noFill/>
          <a:ln>
            <a:noFill/>
          </a:ln>
        </p:spPr>
        <p:txBody>
          <a:bodyPr spcFirstLastPara="1" wrap="square" lIns="91425" tIns="45700" rIns="91425" bIns="45700" anchor="t" anchorCtr="0">
            <a:noAutofit/>
          </a:bodyPr>
          <a:lstStyle/>
          <a:p>
            <a:pPr marL="171450" indent="-171450">
              <a:buFont typeface="Arial" panose="020B0604020202020204" pitchFamily="34" charset="0"/>
              <a:buChar char="•"/>
            </a:pPr>
            <a:r>
              <a:rPr lang="en-AU" sz="1071" i="0" u="none" strike="noStrike" cap="none" dirty="0">
                <a:solidFill>
                  <a:srgbClr val="000000"/>
                </a:solidFill>
                <a:latin typeface="Arial"/>
                <a:ea typeface="Arial"/>
                <a:cs typeface="Arial"/>
                <a:sym typeface="Arial"/>
              </a:rPr>
              <a:t>The company wants to understand the products and industries that performs the best and worst the product metrics to look at </a:t>
            </a:r>
            <a:r>
              <a:rPr lang="en-AU" sz="1071" dirty="0"/>
              <a:t>are unit sold revenue and profitability the industry metrics revenue, profitability and these broken down to customer segments.</a:t>
            </a:r>
          </a:p>
          <a:p>
            <a:pPr marL="171450" indent="-171450">
              <a:buFont typeface="Arial" panose="020B0604020202020204" pitchFamily="34" charset="0"/>
              <a:buChar char="•"/>
            </a:pPr>
            <a:r>
              <a:rPr lang="en-AU" sz="1071" i="0" u="none" strike="noStrike" cap="none" dirty="0">
                <a:solidFill>
                  <a:srgbClr val="000000"/>
                </a:solidFill>
                <a:latin typeface="Arial"/>
                <a:ea typeface="Arial"/>
                <a:cs typeface="Arial"/>
                <a:sym typeface="Arial"/>
              </a:rPr>
              <a:t>The analysis should be organized into 3 groups: Costumer Strategy, Market Opportunities, Product Divestment.</a:t>
            </a:r>
          </a:p>
        </p:txBody>
      </p:sp>
      <p:sp>
        <p:nvSpPr>
          <p:cNvPr id="36" name="Google Shape;36;p1"/>
          <p:cNvSpPr txBox="1"/>
          <p:nvPr/>
        </p:nvSpPr>
        <p:spPr>
          <a:xfrm>
            <a:off x="181172" y="5511601"/>
            <a:ext cx="4324418" cy="745475"/>
          </a:xfrm>
          <a:prstGeom prst="rect">
            <a:avLst/>
          </a:prstGeom>
          <a:noFill/>
          <a:ln>
            <a:noFill/>
          </a:ln>
        </p:spPr>
        <p:txBody>
          <a:bodyPr spcFirstLastPara="1" wrap="square" lIns="91425" tIns="45700" rIns="91425" bIns="45700" anchor="t" anchorCtr="0">
            <a:noAutofit/>
          </a:bodyPr>
          <a:lstStyle/>
          <a:p>
            <a:pPr marL="171450" lvl="0" indent="-171450">
              <a:buFont typeface="Arial" panose="020B0604020202020204" pitchFamily="34" charset="0"/>
              <a:buChar char="•"/>
            </a:pPr>
            <a:r>
              <a:rPr lang="en-US" sz="1100" dirty="0"/>
              <a:t>Limited to a pivot analysis of the 2015 transaction data focused on products sold to each customer and the market data that summarizes customer types and how many customers are available for each customer type.</a:t>
            </a:r>
            <a:endParaRPr sz="11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20"/>
            <a:ext cx="4324418" cy="884460"/>
          </a:xfrm>
          <a:prstGeom prst="rect">
            <a:avLst/>
          </a:prstGeom>
          <a:noFill/>
          <a:ln>
            <a:noFill/>
          </a:ln>
        </p:spPr>
        <p:txBody>
          <a:bodyPr spcFirstLastPara="1" wrap="square" lIns="91425" tIns="45700" rIns="91425" bIns="45700" anchor="t" anchorCtr="0">
            <a:noAutofit/>
          </a:bodyPr>
          <a:lstStyle/>
          <a:p>
            <a:pPr marL="171450" lvl="0" indent="-171450">
              <a:buFont typeface="Arial" panose="020B0604020202020204" pitchFamily="34" charset="0"/>
              <a:buChar char="•"/>
            </a:pPr>
            <a:r>
              <a:rPr lang="en-US" sz="1100" dirty="0"/>
              <a:t>The data is only for one year.</a:t>
            </a:r>
          </a:p>
          <a:p>
            <a:pPr marL="171450" lvl="0" indent="-171450">
              <a:buFont typeface="Arial" panose="020B0604020202020204" pitchFamily="34" charset="0"/>
              <a:buChar char="•"/>
            </a:pPr>
            <a:r>
              <a:rPr lang="en-US" sz="1100" dirty="0"/>
              <a:t>The industry data is very limited</a:t>
            </a:r>
          </a:p>
          <a:p>
            <a:pPr lvl="0"/>
            <a:endParaRPr lang="en-US" sz="1100" dirty="0"/>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171450" indent="-171450">
              <a:buFont typeface="Arial" panose="020B0604020202020204" pitchFamily="34" charset="0"/>
              <a:buChar char="•"/>
            </a:pPr>
            <a:r>
              <a:rPr lang="en-US" sz="1100" dirty="0"/>
              <a:t>2015 transactions data for </a:t>
            </a:r>
            <a:r>
              <a:rPr lang="en-US" sz="1100" dirty="0" err="1"/>
              <a:t>ChemCorp</a:t>
            </a:r>
            <a:endParaRPr lang="en-US" sz="1100" dirty="0"/>
          </a:p>
          <a:p>
            <a:pPr marL="171450" indent="-171450">
              <a:buFont typeface="Arial" panose="020B0604020202020204" pitchFamily="34" charset="0"/>
              <a:buChar char="•"/>
            </a:pPr>
            <a:r>
              <a:rPr lang="en-US" sz="1100" dirty="0"/>
              <a:t>2015 market data for chemicals industry customers</a:t>
            </a:r>
          </a:p>
          <a:p>
            <a:pPr marL="171450" marR="0" lvl="0" indent="-171450" algn="l" rtl="0">
              <a:lnSpc>
                <a:spcPct val="100000"/>
              </a:lnSpc>
              <a:spcBef>
                <a:spcPts val="0"/>
              </a:spcBef>
              <a:spcAft>
                <a:spcPts val="0"/>
              </a:spcAft>
              <a:buFont typeface="Arial" panose="020B0604020202020204" pitchFamily="34" charset="0"/>
              <a:buChar char="•"/>
            </a:pPr>
            <a:endParaRPr sz="1100"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Problem Statement-</a:t>
            </a:r>
            <a:r>
              <a:rPr lang="en-AU" sz="2000" dirty="0" err="1">
                <a:solidFill>
                  <a:srgbClr val="29748D"/>
                </a:solidFill>
                <a:latin typeface="Quattrocento Sans"/>
                <a:ea typeface="Quattrocento Sans"/>
                <a:cs typeface="Quattrocento Sans"/>
                <a:sym typeface="Quattrocento Sans"/>
              </a:rPr>
              <a:t>ChemCorp</a:t>
            </a:r>
            <a:r>
              <a:rPr lang="en-AU" sz="2000" dirty="0">
                <a:solidFill>
                  <a:srgbClr val="29748D"/>
                </a:solidFill>
                <a:latin typeface="Quattrocento Sans"/>
                <a:ea typeface="Quattrocento Sans"/>
                <a:cs typeface="Quattrocento Sans"/>
                <a:sym typeface="Quattrocento Sans"/>
              </a:rPr>
              <a:t> Incorporated</a:t>
            </a:r>
            <a:endParaRPr dirty="0"/>
          </a:p>
        </p:txBody>
      </p:sp>
      <p:sp>
        <p:nvSpPr>
          <p:cNvPr id="47" name="Google Shape;47;p1"/>
          <p:cNvSpPr txBox="1"/>
          <p:nvPr/>
        </p:nvSpPr>
        <p:spPr>
          <a:xfrm>
            <a:off x="4590928" y="3467541"/>
            <a:ext cx="4324418" cy="1116271"/>
          </a:xfrm>
          <a:prstGeom prst="rect">
            <a:avLst/>
          </a:prstGeom>
          <a:noFill/>
          <a:ln>
            <a:noFill/>
          </a:ln>
        </p:spPr>
        <p:txBody>
          <a:bodyPr spcFirstLastPara="1" wrap="square" lIns="91425" tIns="45700" rIns="91425" bIns="45700" anchor="t" anchorCtr="0">
            <a:noAutofit/>
          </a:bodyPr>
          <a:lstStyle/>
          <a:p>
            <a:pPr marL="285750" lvl="0" indent="-285750">
              <a:buFont typeface="Arial" panose="020B0604020202020204" pitchFamily="34" charset="0"/>
              <a:buChar char="•"/>
            </a:pPr>
            <a:r>
              <a:rPr lang="en-US" sz="1100" dirty="0"/>
              <a:t>Amelia Edwards - Chief Sales Officer</a:t>
            </a:r>
            <a:endParaRPr sz="11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Arial"/>
                <a:ea typeface="Arial"/>
                <a:cs typeface="Arial"/>
                <a:sym typeface="Arial"/>
              </a:rPr>
              <a:t>How can </a:t>
            </a:r>
            <a:r>
              <a:rPr lang="en-US" sz="1400" b="1" i="0" u="none" strike="noStrike" cap="none" dirty="0" err="1">
                <a:solidFill>
                  <a:srgbClr val="000000"/>
                </a:solidFill>
                <a:latin typeface="Arial"/>
                <a:ea typeface="Arial"/>
                <a:cs typeface="Arial"/>
                <a:sym typeface="Arial"/>
              </a:rPr>
              <a:t>ChemCorp</a:t>
            </a:r>
            <a:r>
              <a:rPr lang="en-US" sz="1400" b="1" i="0" u="none" strike="noStrike" cap="none" dirty="0">
                <a:solidFill>
                  <a:srgbClr val="000000"/>
                </a:solidFill>
                <a:latin typeface="Arial"/>
                <a:ea typeface="Arial"/>
                <a:cs typeface="Arial"/>
                <a:sym typeface="Arial"/>
              </a:rPr>
              <a:t> recover from the downturn that is cause by the loss of five major customers and 10% of the revenue in the next quarter</a:t>
            </a:r>
            <a:r>
              <a:rPr lang="en-US" b="1" dirty="0"/>
              <a:t>?</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4057</TotalTime>
  <Words>613</Words>
  <Application>Microsoft Macintosh PowerPoint</Application>
  <PresentationFormat>On-screen Show (4:3)</PresentationFormat>
  <Paragraphs>44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Statement-ChemCorp Incorporated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Hande Utku</cp:lastModifiedBy>
  <cp:revision>20</cp:revision>
  <dcterms:modified xsi:type="dcterms:W3CDTF">2020-07-11T19:24:59Z</dcterms:modified>
</cp:coreProperties>
</file>