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5" r:id="rId6"/>
    <p:sldId id="266" r:id="rId7"/>
    <p:sldId id="267" r:id="rId8"/>
    <p:sldId id="268" r:id="rId9"/>
    <p:sldId id="260" r:id="rId10"/>
    <p:sldId id="259" r:id="rId11"/>
    <p:sldId id="276" r:id="rId12"/>
    <p:sldId id="277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/>
    <p:restoredTop sz="95755"/>
  </p:normalViewPr>
  <p:slideViewPr>
    <p:cSldViewPr snapToGrid="0" snapToObjects="1">
      <p:cViewPr varScale="1">
        <p:scale>
          <a:sx n="113" d="100"/>
          <a:sy n="113" d="100"/>
        </p:scale>
        <p:origin x="2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5B857-D380-5141-B1BF-ADC0F67DB8D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91AEB-A0B7-DC46-9B43-D7D3A323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91AEB-A0B7-DC46-9B43-D7D3A3239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91AEB-A0B7-DC46-9B43-D7D3A3239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91AEB-A0B7-DC46-9B43-D7D3A3239D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602F-758E-1341-907E-ACB2CE497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HOUSING MARKET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C68A-5E26-164F-A2B9-EE7848653DD4}"/>
              </a:ext>
            </a:extLst>
          </p:cNvPr>
          <p:cNvSpPr txBox="1">
            <a:spLocks/>
          </p:cNvSpPr>
          <p:nvPr/>
        </p:nvSpPr>
        <p:spPr>
          <a:xfrm>
            <a:off x="1115568" y="5359940"/>
            <a:ext cx="3794760" cy="13521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HANDE TOKGOZ UTKU</a:t>
            </a:r>
          </a:p>
          <a:p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21431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840399"/>
          </a:xfrm>
        </p:spPr>
        <p:txBody>
          <a:bodyPr>
            <a:normAutofit fontScale="90000"/>
          </a:bodyPr>
          <a:lstStyle/>
          <a:p>
            <a:r>
              <a:rPr lang="en-US" dirty="0"/>
              <a:t>Prices for year built and renovated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BA5D-9363-AB46-A185-B1B71339D9AC}"/>
              </a:ext>
            </a:extLst>
          </p:cNvPr>
          <p:cNvSpPr txBox="1"/>
          <p:nvPr/>
        </p:nvSpPr>
        <p:spPr>
          <a:xfrm>
            <a:off x="889512" y="5422439"/>
            <a:ext cx="1016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Unless the home is built in the last five years, year built has minor impact on price, whereas year renovated is more correlated with price . The newer the renovation, the higher the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8ACB-4D35-1249-BEF8-8AE6F86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79" y="1434171"/>
            <a:ext cx="6546642" cy="37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840399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BA5D-9363-AB46-A185-B1B71339D9AC}"/>
              </a:ext>
            </a:extLst>
          </p:cNvPr>
          <p:cNvSpPr txBox="1"/>
          <p:nvPr/>
        </p:nvSpPr>
        <p:spPr>
          <a:xfrm>
            <a:off x="837187" y="5823828"/>
            <a:ext cx="1016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correlation possible is 1.0.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the correlation analysis above, grade, </a:t>
            </a:r>
            <a:r>
              <a:rPr lang="en-US" dirty="0" err="1"/>
              <a:t>sqft</a:t>
            </a:r>
            <a:r>
              <a:rPr lang="en-US" dirty="0"/>
              <a:t> living, </a:t>
            </a:r>
            <a:r>
              <a:rPr lang="en-US" dirty="0" err="1"/>
              <a:t>sqft</a:t>
            </a:r>
            <a:r>
              <a:rPr lang="en-US" dirty="0"/>
              <a:t> above ground, bathrooms and view are important indicators of house price.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433F8C-08C2-A447-AF74-BE2C466F153C}"/>
              </a:ext>
            </a:extLst>
          </p:cNvPr>
          <p:cNvGrpSpPr/>
          <p:nvPr/>
        </p:nvGrpSpPr>
        <p:grpSpPr>
          <a:xfrm>
            <a:off x="2041925" y="1140785"/>
            <a:ext cx="8108150" cy="4628108"/>
            <a:chOff x="1395514" y="1195720"/>
            <a:chExt cx="8108150" cy="46281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3421E2-6B27-F544-B10D-6D21D9AE7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8211"/>
            <a:stretch/>
          </p:blipFill>
          <p:spPr>
            <a:xfrm>
              <a:off x="1395514" y="1195720"/>
              <a:ext cx="5591074" cy="46281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092CD7-E5A5-2041-8BA9-E2610608A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84"/>
            <a:stretch/>
          </p:blipFill>
          <p:spPr>
            <a:xfrm>
              <a:off x="6986588" y="1195720"/>
              <a:ext cx="2517076" cy="4628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83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840399"/>
          </a:xfrm>
        </p:spPr>
        <p:txBody>
          <a:bodyPr>
            <a:normAutofit/>
          </a:bodyPr>
          <a:lstStyle/>
          <a:p>
            <a:r>
              <a:rPr lang="en-US" dirty="0"/>
              <a:t>Regression Model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BA5D-9363-AB46-A185-B1B71339D9AC}"/>
              </a:ext>
            </a:extLst>
          </p:cNvPr>
          <p:cNvSpPr txBox="1"/>
          <p:nvPr/>
        </p:nvSpPr>
        <p:spPr>
          <a:xfrm>
            <a:off x="1013298" y="5464678"/>
            <a:ext cx="1016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we built predicts price as an equation of independent variables bedrooms, bathrooms, floor, waterfront, view, condition, grade, </a:t>
            </a:r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sqft_lot</a:t>
            </a:r>
            <a:r>
              <a:rPr lang="en-US" dirty="0"/>
              <a:t>, </a:t>
            </a:r>
            <a:r>
              <a:rPr lang="en-US" dirty="0" err="1"/>
              <a:t>sqft_above</a:t>
            </a:r>
            <a:r>
              <a:rPr lang="en-US" dirty="0"/>
              <a:t>, </a:t>
            </a:r>
            <a:r>
              <a:rPr lang="en-US" dirty="0" err="1"/>
              <a:t>sqft_basement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,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values show a similar trend with actual prices and the regression model is statistically successful.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61E8E-63B4-4144-8B3F-EFEE9155C41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D1436-ACD7-2C4D-A25F-2C5FD25A6C07}"/>
              </a:ext>
            </a:extLst>
          </p:cNvPr>
          <p:cNvSpPr txBox="1"/>
          <p:nvPr/>
        </p:nvSpPr>
        <p:spPr>
          <a:xfrm>
            <a:off x="330231" y="6581001"/>
            <a:ext cx="496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additional data fields for an improved model are listed in Appendix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CF8CE-F347-F04B-98C6-7A4D9833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13" y="1225566"/>
            <a:ext cx="8702200" cy="42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33F-4C99-5247-95D3-1888A8B4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0527-BC42-4D4F-AFFB-968A755E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We should look at size of the house, number of bathrooms, building construction grade, if the house is waterfront to see how high the home prices should be.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Year renovated is more important than year built.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Our regression equation does a good job when predicting prices, and could perform better with additional data points and a bigger dataset.</a:t>
            </a:r>
          </a:p>
        </p:txBody>
      </p:sp>
    </p:spTree>
    <p:extLst>
      <p:ext uri="{BB962C8B-B14F-4D97-AF65-F5344CB8AC3E}">
        <p14:creationId xmlns:p14="http://schemas.microsoft.com/office/powerpoint/2010/main" val="309593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840399"/>
          </a:xfrm>
        </p:spPr>
        <p:txBody>
          <a:bodyPr>
            <a:normAutofit/>
          </a:bodyPr>
          <a:lstStyle/>
          <a:p>
            <a:r>
              <a:rPr lang="en-US" dirty="0"/>
              <a:t>APPENDIX: FIELD DEFINITIONS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51E3F-E265-714C-82F8-E9C4C724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89" y="1270656"/>
            <a:ext cx="5398021" cy="51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5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840399"/>
          </a:xfrm>
        </p:spPr>
        <p:txBody>
          <a:bodyPr>
            <a:normAutofit/>
          </a:bodyPr>
          <a:lstStyle/>
          <a:p>
            <a:r>
              <a:rPr lang="en-US" dirty="0"/>
              <a:t>APPENDIX 2: OTHER POSSIBLE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8CEFA-92AC-B940-BE89-62AFA51B4C42}"/>
              </a:ext>
            </a:extLst>
          </p:cNvPr>
          <p:cNvSpPr txBox="1"/>
          <p:nvPr/>
        </p:nvSpPr>
        <p:spPr>
          <a:xfrm>
            <a:off x="4555671" y="1600200"/>
            <a:ext cx="3118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Inventory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 type (condo,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HOA cost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City Center or not?</a:t>
            </a:r>
          </a:p>
        </p:txBody>
      </p:sp>
    </p:spTree>
    <p:extLst>
      <p:ext uri="{BB962C8B-B14F-4D97-AF65-F5344CB8AC3E}">
        <p14:creationId xmlns:p14="http://schemas.microsoft.com/office/powerpoint/2010/main" val="1118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A865-BF93-9943-B6D9-32BD03DC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king county real estate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700A-5517-BA46-B48B-5E07B7BF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What are the top 5 data points that impact the prices of homes in the market?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33F-4C99-5247-95D3-1888A8B4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9820"/>
            <a:ext cx="7729728" cy="1188720"/>
          </a:xfrm>
        </p:spPr>
        <p:txBody>
          <a:bodyPr/>
          <a:lstStyle/>
          <a:p>
            <a:r>
              <a:rPr lang="en-US" dirty="0"/>
              <a:t>Summary of 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0527-BC42-4D4F-AFFB-968A755E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19" y="2263515"/>
            <a:ext cx="8709285" cy="421223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dirty="0"/>
              <a:t>The analysis is based on </a:t>
            </a:r>
            <a:r>
              <a:rPr lang="en-US" b="1" dirty="0"/>
              <a:t>King County </a:t>
            </a:r>
            <a:r>
              <a:rPr lang="en-US" dirty="0"/>
              <a:t>(in Washington State) home sales in the years of </a:t>
            </a:r>
            <a:r>
              <a:rPr lang="en-US" b="1" dirty="0"/>
              <a:t>2014 and 2015</a:t>
            </a:r>
            <a:r>
              <a:rPr lang="en-US" dirty="0"/>
              <a:t>.  The dataset has the below fields: </a:t>
            </a:r>
          </a:p>
          <a:p>
            <a:r>
              <a:rPr lang="en-US" sz="1600" dirty="0"/>
              <a:t>Price</a:t>
            </a:r>
          </a:p>
          <a:p>
            <a:r>
              <a:rPr lang="en-US" sz="1600" dirty="0"/>
              <a:t>Square foot of living area</a:t>
            </a:r>
          </a:p>
          <a:p>
            <a:r>
              <a:rPr lang="en-US" sz="1600" dirty="0"/>
              <a:t>Square foot of lot</a:t>
            </a:r>
          </a:p>
          <a:p>
            <a:r>
              <a:rPr lang="en-US" sz="1600" dirty="0"/>
              <a:t>Square foot of above ground</a:t>
            </a:r>
          </a:p>
          <a:p>
            <a:r>
              <a:rPr lang="en-US" sz="1600" dirty="0"/>
              <a:t>Square foot of basement</a:t>
            </a:r>
          </a:p>
          <a:p>
            <a:r>
              <a:rPr lang="en-US" sz="1600" dirty="0"/>
              <a:t>Latitude</a:t>
            </a:r>
          </a:p>
          <a:p>
            <a:r>
              <a:rPr lang="en-US" sz="1600" dirty="0"/>
              <a:t>Longitude</a:t>
            </a:r>
          </a:p>
          <a:p>
            <a:r>
              <a:rPr lang="en-US" sz="1600" dirty="0"/>
              <a:t>Year renovated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E4150-D82B-854E-9C73-596E25ADA94D}"/>
              </a:ext>
            </a:extLst>
          </p:cNvPr>
          <p:cNvSpPr txBox="1"/>
          <p:nvPr/>
        </p:nvSpPr>
        <p:spPr>
          <a:xfrm>
            <a:off x="6096000" y="2864506"/>
            <a:ext cx="1944763" cy="3611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Year built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Zip code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Date of home sale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Waterfront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#Floors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Condition</a:t>
            </a:r>
          </a:p>
          <a:p>
            <a:pPr marL="228600" lvl="0" indent="-228600" defTabSz="914400"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Grade</a:t>
            </a:r>
          </a:p>
          <a:p>
            <a:pPr lvl="0" defTabSz="914400">
              <a:spcBef>
                <a:spcPts val="1000"/>
              </a:spcBef>
              <a:buClr>
                <a:srgbClr val="9BAFB5"/>
              </a:buClr>
            </a:pPr>
            <a:b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237-0268-9B44-B5C6-BCBAD858BF96}"/>
              </a:ext>
            </a:extLst>
          </p:cNvPr>
          <p:cNvSpPr txBox="1"/>
          <p:nvPr/>
        </p:nvSpPr>
        <p:spPr>
          <a:xfrm>
            <a:off x="352673" y="6503727"/>
            <a:ext cx="3801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The definitions of the fields can be found in Appendix 1.</a:t>
            </a:r>
          </a:p>
        </p:txBody>
      </p:sp>
    </p:spTree>
    <p:extLst>
      <p:ext uri="{BB962C8B-B14F-4D97-AF65-F5344CB8AC3E}">
        <p14:creationId xmlns:p14="http://schemas.microsoft.com/office/powerpoint/2010/main" val="803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33F-4C99-5247-95D3-1888A8B4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0527-BC42-4D4F-AFFB-968A755E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inferential and descriptive statistics work we have done, the values below </a:t>
            </a:r>
            <a:r>
              <a:rPr lang="en-US" b="1" dirty="0"/>
              <a:t>has the most impact on housing prices:</a:t>
            </a:r>
          </a:p>
          <a:p>
            <a:r>
              <a:rPr lang="en-US" dirty="0"/>
              <a:t>Bathroom </a:t>
            </a:r>
          </a:p>
          <a:p>
            <a:r>
              <a:rPr lang="en-US" dirty="0"/>
              <a:t>Grade</a:t>
            </a:r>
          </a:p>
          <a:p>
            <a:r>
              <a:rPr lang="en-US" dirty="0"/>
              <a:t>Square foot of lot</a:t>
            </a:r>
          </a:p>
          <a:p>
            <a:r>
              <a:rPr lang="en-US" dirty="0"/>
              <a:t>Waterfront &amp; View</a:t>
            </a:r>
          </a:p>
          <a:p>
            <a:r>
              <a:rPr lang="en-US" dirty="0"/>
              <a:t>Year Renovated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2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3925-A1FA-E14C-8692-67B5D04B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536" y="0"/>
            <a:ext cx="7729728" cy="762000"/>
          </a:xfrm>
        </p:spPr>
        <p:txBody>
          <a:bodyPr>
            <a:normAutofit/>
          </a:bodyPr>
          <a:lstStyle/>
          <a:p>
            <a:r>
              <a:rPr lang="en-US" dirty="0"/>
              <a:t>Price &amp; Bathroom/BEDROOM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CFA58-2ED3-BD42-883A-91AE7F3F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09" y="1198418"/>
            <a:ext cx="4565052" cy="4461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B4A38-4F87-0C4C-BEF5-EDA6073C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1" y="1198417"/>
            <a:ext cx="5392616" cy="446116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6FF7F0E-F59F-0042-96E2-DF2C521024C4}"/>
              </a:ext>
            </a:extLst>
          </p:cNvPr>
          <p:cNvSpPr txBox="1">
            <a:spLocks/>
          </p:cNvSpPr>
          <p:nvPr/>
        </p:nvSpPr>
        <p:spPr>
          <a:xfrm>
            <a:off x="2231135" y="5756563"/>
            <a:ext cx="7729728" cy="1101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bathrooms increase the overall home price and price variety</a:t>
            </a:r>
          </a:p>
          <a:p>
            <a:r>
              <a:rPr lang="en-US" dirty="0"/>
              <a:t>Number of bedrooms increase the overall home price</a:t>
            </a:r>
          </a:p>
        </p:txBody>
      </p:sp>
    </p:spTree>
    <p:extLst>
      <p:ext uri="{BB962C8B-B14F-4D97-AF65-F5344CB8AC3E}">
        <p14:creationId xmlns:p14="http://schemas.microsoft.com/office/powerpoint/2010/main" val="7954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C32-5863-2F4B-B924-063E9D45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942"/>
            <a:ext cx="7729728" cy="820031"/>
          </a:xfrm>
        </p:spPr>
        <p:txBody>
          <a:bodyPr/>
          <a:lstStyle/>
          <a:p>
            <a:r>
              <a:rPr lang="en-US" dirty="0"/>
              <a:t>Price &amp; grade/condition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6FB98-E7EE-3A4C-87BE-01539722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13" y="1337592"/>
            <a:ext cx="4698424" cy="4084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DF152-4C5D-7C40-B976-FC05E1E8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06" y="1337593"/>
            <a:ext cx="3518392" cy="408461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F20C1EA-74D8-4440-9044-5E834F1F8197}"/>
              </a:ext>
            </a:extLst>
          </p:cNvPr>
          <p:cNvSpPr txBox="1">
            <a:spLocks/>
          </p:cNvSpPr>
          <p:nvPr/>
        </p:nvSpPr>
        <p:spPr>
          <a:xfrm>
            <a:off x="2231136" y="5641828"/>
            <a:ext cx="7729728" cy="820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Grade is positively correlated with price, whereas we observe a higher price variety when grade is above 10</a:t>
            </a:r>
          </a:p>
          <a:p>
            <a:r>
              <a:rPr lang="en-US" dirty="0"/>
              <a:t>Condition has minor impact on price</a:t>
            </a:r>
          </a:p>
        </p:txBody>
      </p:sp>
    </p:spTree>
    <p:extLst>
      <p:ext uri="{BB962C8B-B14F-4D97-AF65-F5344CB8AC3E}">
        <p14:creationId xmlns:p14="http://schemas.microsoft.com/office/powerpoint/2010/main" val="33177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C32-5863-2F4B-B924-063E9D45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942"/>
            <a:ext cx="7729728" cy="820031"/>
          </a:xfrm>
        </p:spPr>
        <p:txBody>
          <a:bodyPr/>
          <a:lstStyle/>
          <a:p>
            <a:r>
              <a:rPr lang="en-US" dirty="0"/>
              <a:t>Price &amp; waterfront/view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83B0E-6C47-EA4C-93EE-CEB3AB31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59" y="1316585"/>
            <a:ext cx="3617378" cy="4522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A89D6-BDF7-6C43-8AA5-20DE7334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3" y="1316584"/>
            <a:ext cx="4570261" cy="45227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9D55-ED14-7F48-8F79-CBD53AD1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037969"/>
            <a:ext cx="7729728" cy="820031"/>
          </a:xfrm>
        </p:spPr>
        <p:txBody>
          <a:bodyPr/>
          <a:lstStyle/>
          <a:p>
            <a:r>
              <a:rPr lang="en-US" dirty="0"/>
              <a:t>Waterfront and view are both positively correlated with prices. There is much larger price variety when these metrics are higher</a:t>
            </a:r>
          </a:p>
        </p:txBody>
      </p:sp>
    </p:spTree>
    <p:extLst>
      <p:ext uri="{BB962C8B-B14F-4D97-AF65-F5344CB8AC3E}">
        <p14:creationId xmlns:p14="http://schemas.microsoft.com/office/powerpoint/2010/main" val="1169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C32-5863-2F4B-B924-063E9D45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942"/>
            <a:ext cx="7729728" cy="820031"/>
          </a:xfrm>
        </p:spPr>
        <p:txBody>
          <a:bodyPr/>
          <a:lstStyle/>
          <a:p>
            <a:r>
              <a:rPr lang="en-US" dirty="0"/>
              <a:t>SCATTER PLOTS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BD833F-0CF7-BB4B-866E-CF05E8C23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86"/>
          <a:stretch/>
        </p:blipFill>
        <p:spPr>
          <a:xfrm>
            <a:off x="827809" y="1488830"/>
            <a:ext cx="10536382" cy="4195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EEF54-1FE1-6B44-BE95-7B9917341911}"/>
              </a:ext>
            </a:extLst>
          </p:cNvPr>
          <p:cNvSpPr txBox="1"/>
          <p:nvPr/>
        </p:nvSpPr>
        <p:spPr>
          <a:xfrm>
            <a:off x="5867400" y="2724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357A29-7569-6447-A723-82D5BD61B54C}"/>
              </a:ext>
            </a:extLst>
          </p:cNvPr>
          <p:cNvSpPr txBox="1">
            <a:spLocks/>
          </p:cNvSpPr>
          <p:nvPr/>
        </p:nvSpPr>
        <p:spPr>
          <a:xfrm>
            <a:off x="2231136" y="5920738"/>
            <a:ext cx="7729728" cy="82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Bedrooms and Grade has a high impact on home prices, and condition has the lowest impact among the above six metrics.</a:t>
            </a:r>
          </a:p>
        </p:txBody>
      </p:sp>
    </p:spTree>
    <p:extLst>
      <p:ext uri="{BB962C8B-B14F-4D97-AF65-F5344CB8AC3E}">
        <p14:creationId xmlns:p14="http://schemas.microsoft.com/office/powerpoint/2010/main" val="189737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88FCB-EAC2-6C4C-8291-DD07F83D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79" y="987915"/>
            <a:ext cx="7368642" cy="5102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FD337-22D2-3046-AF45-1664F58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451"/>
            <a:ext cx="7729728" cy="742464"/>
          </a:xfrm>
        </p:spPr>
        <p:txBody>
          <a:bodyPr>
            <a:normAutofit fontScale="90000"/>
          </a:bodyPr>
          <a:lstStyle/>
          <a:p>
            <a:r>
              <a:rPr lang="en-US" dirty="0"/>
              <a:t>Prices for Longitude &amp; latitude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CEBCC-EEFB-F045-83A4-8CA87D0CB07C}"/>
              </a:ext>
            </a:extLst>
          </p:cNvPr>
          <p:cNvSpPr txBox="1"/>
          <p:nvPr/>
        </p:nvSpPr>
        <p:spPr>
          <a:xfrm>
            <a:off x="769047" y="6057729"/>
            <a:ext cx="1016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three extremely high priced homes are all larger homes with waterfront and view, as we can interpret from their geographic location as well.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D8CF4-ED94-4F45-9858-4370C11492DE}"/>
              </a:ext>
            </a:extLst>
          </p:cNvPr>
          <p:cNvCxnSpPr/>
          <p:nvPr/>
        </p:nvCxnSpPr>
        <p:spPr>
          <a:xfrm flipV="1">
            <a:off x="4138246" y="4149969"/>
            <a:ext cx="211016" cy="199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0133D-7ACD-7248-8790-5B8A971BF7A1}"/>
              </a:ext>
            </a:extLst>
          </p:cNvPr>
          <p:cNvCxnSpPr/>
          <p:nvPr/>
        </p:nvCxnSpPr>
        <p:spPr>
          <a:xfrm flipV="1">
            <a:off x="4923688" y="4161693"/>
            <a:ext cx="211016" cy="199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E8138D-9595-764C-84BC-C425874C8A16}"/>
              </a:ext>
            </a:extLst>
          </p:cNvPr>
          <p:cNvCxnSpPr>
            <a:cxnSpLocks/>
          </p:cNvCxnSpPr>
          <p:nvPr/>
        </p:nvCxnSpPr>
        <p:spPr>
          <a:xfrm>
            <a:off x="5134704" y="3581350"/>
            <a:ext cx="234461" cy="17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228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877</TotalTime>
  <Words>551</Words>
  <Application>Microsoft Macintosh PowerPoint</Application>
  <PresentationFormat>Widescreen</PresentationFormat>
  <Paragraphs>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</vt:lpstr>
      <vt:lpstr>Parcel</vt:lpstr>
      <vt:lpstr>King County HOUSING MARKET INSIGHTS</vt:lpstr>
      <vt:lpstr>Questions about king county real estate market</vt:lpstr>
      <vt:lpstr>Summary of DATASET USED</vt:lpstr>
      <vt:lpstr>Summary of insights</vt:lpstr>
      <vt:lpstr>Price &amp; Bathroom/BEDROOM</vt:lpstr>
      <vt:lpstr>Price &amp; grade/condition</vt:lpstr>
      <vt:lpstr>Price &amp; waterfront/view</vt:lpstr>
      <vt:lpstr>SCATTER PLOTS </vt:lpstr>
      <vt:lpstr>Prices for Longitude &amp; latitude</vt:lpstr>
      <vt:lpstr>Prices for year built and renovated</vt:lpstr>
      <vt:lpstr>CORRELATION MATRIX</vt:lpstr>
      <vt:lpstr>Regression Model Success</vt:lpstr>
      <vt:lpstr>CONCLUSION</vt:lpstr>
      <vt:lpstr>APPENDIX: FIELD DEFINITIONS</vt:lpstr>
      <vt:lpstr>APPENDIX 2: OTHER POSSIBLE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ChemCorp INSIGHTS</dc:title>
  <dc:creator>Alp Can Utku</dc:creator>
  <cp:lastModifiedBy>Hande Utku</cp:lastModifiedBy>
  <cp:revision>46</cp:revision>
  <dcterms:created xsi:type="dcterms:W3CDTF">2020-07-18T22:41:59Z</dcterms:created>
  <dcterms:modified xsi:type="dcterms:W3CDTF">2020-10-05T20:17:12Z</dcterms:modified>
</cp:coreProperties>
</file>