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Quattrocento Sans" panose="020B0502050000020003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12" roundtripDataSignature="AMtx7mh25xktGHMJRxX7Qy0FN+pmM3PE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24"/>
    <p:restoredTop sz="94163"/>
  </p:normalViewPr>
  <p:slideViewPr>
    <p:cSldViewPr snapToGrid="0" snapToObjects="1">
      <p:cViewPr varScale="1">
        <p:scale>
          <a:sx n="106" d="100"/>
          <a:sy n="106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theme" Target="theme/theme1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" name="Google Shape;1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AU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type="titleOnly">
  <p:cSld name="TITLE_ONLY">
    <p:bg>
      <p:bgPr>
        <a:solidFill>
          <a:schemeClr val="lt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/>
          <p:nvPr/>
        </p:nvSpPr>
        <p:spPr>
          <a:xfrm>
            <a:off x="8298444" y="37255"/>
            <a:ext cx="670614" cy="124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16"/>
              <a:buFont typeface="Arial"/>
              <a:buNone/>
            </a:pPr>
            <a:endParaRPr sz="816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4"/>
          <p:cNvSpPr txBox="1">
            <a:spLocks noGrp="1"/>
          </p:cNvSpPr>
          <p:nvPr>
            <p:ph type="body" idx="1"/>
          </p:nvPr>
        </p:nvSpPr>
        <p:spPr>
          <a:xfrm>
            <a:off x="2343099" y="2570857"/>
            <a:ext cx="4389768" cy="1256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814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Arial"/>
              <a:buChar char="▪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–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293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58"/>
              <a:buFont typeface="Arial"/>
              <a:buChar char="▫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2080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2080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52"/>
              <a:buFont typeface="Arial"/>
              <a:buChar char="-"/>
              <a:defRPr sz="1632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4"/>
          <p:cNvSpPr txBox="1">
            <a:spLocks noGrp="1"/>
          </p:cNvSpPr>
          <p:nvPr>
            <p:ph type="title"/>
          </p:nvPr>
        </p:nvSpPr>
        <p:spPr>
          <a:xfrm>
            <a:off x="174945" y="234863"/>
            <a:ext cx="8794113" cy="298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939" b="1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"/>
          <p:cNvSpPr/>
          <p:nvPr/>
        </p:nvSpPr>
        <p:spPr>
          <a:xfrm>
            <a:off x="356078" y="3539927"/>
            <a:ext cx="1038595" cy="586663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0" rIns="0" bIns="0" anchor="ctr" anchorCtr="0">
            <a:noAutofit/>
          </a:bodyPr>
          <a:lstStyle/>
          <a:p>
            <a:pPr marL="342900" indent="-342900"/>
            <a:r>
              <a:rPr lang="en-AU" sz="1000" b="1" dirty="0">
                <a:solidFill>
                  <a:schemeClr val="lt1"/>
                </a:solidFill>
              </a:rPr>
              <a:t>Reduce cost by ~20%</a:t>
            </a:r>
            <a:endParaRPr lang="en-AU" sz="1000" dirty="0"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3" name="Google Shape;23;p1"/>
          <p:cNvSpPr/>
          <p:nvPr/>
        </p:nvSpPr>
        <p:spPr>
          <a:xfrm>
            <a:off x="1619267" y="1701048"/>
            <a:ext cx="908050" cy="91745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excess wear</a:t>
            </a:r>
            <a:endParaRPr sz="1000" dirty="0"/>
          </a:p>
        </p:txBody>
      </p:sp>
      <p:sp>
        <p:nvSpPr>
          <p:cNvPr id="26" name="Google Shape;26;p1"/>
          <p:cNvSpPr/>
          <p:nvPr/>
        </p:nvSpPr>
        <p:spPr>
          <a:xfrm>
            <a:off x="1619372" y="4895092"/>
            <a:ext cx="1306333" cy="956094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maintenance cost</a:t>
            </a:r>
            <a:endParaRPr sz="1000" dirty="0"/>
          </a:p>
        </p:txBody>
      </p:sp>
      <p:sp>
        <p:nvSpPr>
          <p:cNvPr id="27" name="Google Shape;27;p1"/>
          <p:cNvSpPr/>
          <p:nvPr/>
        </p:nvSpPr>
        <p:spPr>
          <a:xfrm>
            <a:off x="2752069" y="2186330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2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Optimize workload</a:t>
            </a:r>
            <a:endParaRPr sz="1200" dirty="0"/>
          </a:p>
        </p:txBody>
      </p:sp>
      <p:sp>
        <p:nvSpPr>
          <p:cNvPr id="32" name="Google Shape;32;p1"/>
          <p:cNvSpPr/>
          <p:nvPr/>
        </p:nvSpPr>
        <p:spPr>
          <a:xfrm>
            <a:off x="3150405" y="4840390"/>
            <a:ext cx="1421595" cy="5650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dirty="0">
                <a:solidFill>
                  <a:schemeClr val="lt1"/>
                </a:solidFill>
              </a:rPr>
              <a:t>Reduce maintenance frequency</a:t>
            </a:r>
            <a:endParaRPr sz="1000" dirty="0"/>
          </a:p>
        </p:txBody>
      </p:sp>
      <p:sp>
        <p:nvSpPr>
          <p:cNvPr id="33" name="Google Shape;33;p1"/>
          <p:cNvSpPr/>
          <p:nvPr/>
        </p:nvSpPr>
        <p:spPr>
          <a:xfrm>
            <a:off x="2752069" y="1774598"/>
            <a:ext cx="1165631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b="1" dirty="0">
                <a:solidFill>
                  <a:schemeClr val="lt1"/>
                </a:solidFill>
              </a:rPr>
              <a:t>R</a:t>
            </a:r>
            <a:r>
              <a:rPr lang="en-AU" sz="14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educe use</a:t>
            </a:r>
            <a:endParaRPr dirty="0"/>
          </a:p>
        </p:txBody>
      </p:sp>
      <p:sp>
        <p:nvSpPr>
          <p:cNvPr id="34" name="Google Shape;34;p1"/>
          <p:cNvSpPr/>
          <p:nvPr/>
        </p:nvSpPr>
        <p:spPr>
          <a:xfrm>
            <a:off x="3150404" y="5460187"/>
            <a:ext cx="1306246" cy="565100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lt1"/>
                </a:solidFill>
              </a:rPr>
              <a:t>Reduce cost per maintenance</a:t>
            </a:r>
            <a:endParaRPr sz="1000" b="1" dirty="0">
              <a:solidFill>
                <a:schemeClr val="lt1"/>
              </a:solidFill>
            </a:endParaRPr>
          </a:p>
        </p:txBody>
      </p:sp>
      <p:cxnSp>
        <p:nvCxnSpPr>
          <p:cNvPr id="35" name="Google Shape;35;p1"/>
          <p:cNvCxnSpPr/>
          <p:nvPr/>
        </p:nvCxnSpPr>
        <p:spPr>
          <a:xfrm rot="-5400000">
            <a:off x="678060" y="28812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6" name="Google Shape;36;p1"/>
          <p:cNvCxnSpPr/>
          <p:nvPr/>
        </p:nvCxnSpPr>
        <p:spPr>
          <a:xfrm rot="10800000" flipH="1">
            <a:off x="2527423" y="19676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37" name="Google Shape;37;p1"/>
          <p:cNvCxnSpPr/>
          <p:nvPr/>
        </p:nvCxnSpPr>
        <p:spPr>
          <a:xfrm>
            <a:off x="2527423" y="2173763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2" name="Google Shape;42;p1"/>
          <p:cNvCxnSpPr/>
          <p:nvPr/>
        </p:nvCxnSpPr>
        <p:spPr>
          <a:xfrm rot="10800000" flipH="1">
            <a:off x="2925705" y="520999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3" name="Google Shape;43;p1"/>
          <p:cNvCxnSpPr/>
          <p:nvPr/>
        </p:nvCxnSpPr>
        <p:spPr>
          <a:xfrm>
            <a:off x="2925705" y="5416090"/>
            <a:ext cx="224700" cy="2061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4" name="Google Shape;44;p1"/>
          <p:cNvCxnSpPr/>
          <p:nvPr/>
        </p:nvCxnSpPr>
        <p:spPr>
          <a:xfrm rot="-5400000">
            <a:off x="1090260" y="32934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5" name="Google Shape;45;p1"/>
          <p:cNvCxnSpPr/>
          <p:nvPr/>
        </p:nvCxnSpPr>
        <p:spPr>
          <a:xfrm>
            <a:off x="1385460" y="3822649"/>
            <a:ext cx="233913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6" name="Google Shape;46;p1"/>
          <p:cNvCxnSpPr/>
          <p:nvPr/>
        </p:nvCxnSpPr>
        <p:spPr>
          <a:xfrm rot="-5400000" flipH="1">
            <a:off x="1090260" y="4117849"/>
            <a:ext cx="8244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cxnSp>
        <p:nvCxnSpPr>
          <p:cNvPr id="47" name="Google Shape;47;p1"/>
          <p:cNvCxnSpPr/>
          <p:nvPr/>
        </p:nvCxnSpPr>
        <p:spPr>
          <a:xfrm rot="-5400000" flipH="1">
            <a:off x="678060" y="4530049"/>
            <a:ext cx="1648800" cy="234000"/>
          </a:xfrm>
          <a:prstGeom prst="bentConnector3">
            <a:avLst>
              <a:gd name="adj1" fmla="val 0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48" name="Google Shape;48;p1"/>
          <p:cNvSpPr txBox="1">
            <a:spLocks noGrp="1"/>
          </p:cNvSpPr>
          <p:nvPr>
            <p:ph type="title"/>
          </p:nvPr>
        </p:nvSpPr>
        <p:spPr>
          <a:xfrm>
            <a:off x="171451" y="230188"/>
            <a:ext cx="8618537" cy="298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AU" sz="1900"/>
              <a:t>Issue Tree Template</a:t>
            </a:r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171451" y="17463"/>
            <a:ext cx="259365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AU" sz="1400" b="0" i="0" u="none" strike="noStrike" cap="non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STRUCTURED FOUNDATIONS</a:t>
            </a:r>
            <a:endParaRPr/>
          </a:p>
        </p:txBody>
      </p:sp>
      <p:grpSp>
        <p:nvGrpSpPr>
          <p:cNvPr id="50" name="Google Shape;50;p1"/>
          <p:cNvGrpSpPr/>
          <p:nvPr/>
        </p:nvGrpSpPr>
        <p:grpSpPr>
          <a:xfrm>
            <a:off x="270" y="832713"/>
            <a:ext cx="9143461" cy="472802"/>
            <a:chOff x="0" y="816135"/>
            <a:chExt cx="8961438" cy="463390"/>
          </a:xfrm>
        </p:grpSpPr>
        <p:sp>
          <p:nvSpPr>
            <p:cNvPr id="51" name="Google Shape;51;p1"/>
            <p:cNvSpPr/>
            <p:nvPr/>
          </p:nvSpPr>
          <p:spPr>
            <a:xfrm>
              <a:off x="0" y="816135"/>
              <a:ext cx="8961438" cy="463390"/>
            </a:xfrm>
            <a:prstGeom prst="rect">
              <a:avLst/>
            </a:prstGeom>
            <a:gradFill>
              <a:gsLst>
                <a:gs pos="0">
                  <a:srgbClr val="F2F2F2"/>
                </a:gs>
                <a:gs pos="100000">
                  <a:schemeClr val="lt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28"/>
                <a:buFont typeface="Arial"/>
                <a:buNone/>
              </a:pPr>
              <a:endParaRPr sz="1428" b="0" i="0" u="none" strike="noStrike" cap="none">
                <a:solidFill>
                  <a:srgbClr val="002C4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52" name="Google Shape;52;p1"/>
            <p:cNvCxnSpPr/>
            <p:nvPr/>
          </p:nvCxnSpPr>
          <p:spPr>
            <a:xfrm>
              <a:off x="0" y="816135"/>
              <a:ext cx="8961438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55" name="Google Shape;55;p1"/>
          <p:cNvGrpSpPr/>
          <p:nvPr/>
        </p:nvGrpSpPr>
        <p:grpSpPr>
          <a:xfrm>
            <a:off x="6633337" y="6503004"/>
            <a:ext cx="2044403" cy="226731"/>
            <a:chOff x="6633337" y="6503004"/>
            <a:chExt cx="2044403" cy="226731"/>
          </a:xfrm>
        </p:grpSpPr>
        <p:sp>
          <p:nvSpPr>
            <p:cNvPr id="56" name="Google Shape;56;p1"/>
            <p:cNvSpPr/>
            <p:nvPr/>
          </p:nvSpPr>
          <p:spPr>
            <a:xfrm>
              <a:off x="6633337" y="6524418"/>
              <a:ext cx="432048" cy="205317"/>
            </a:xfrm>
            <a:prstGeom prst="chevron">
              <a:avLst>
                <a:gd name="adj" fmla="val 50000"/>
              </a:avLst>
            </a:prstGeom>
            <a:solidFill>
              <a:schemeClr val="accent4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H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7028512" y="651371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D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7452320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E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7846662" y="6508081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I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8245692" y="6503004"/>
              <a:ext cx="432048" cy="216024"/>
            </a:xfrm>
            <a:prstGeom prst="chevron">
              <a:avLst>
                <a:gd name="adj" fmla="val 50000"/>
              </a:avLst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AU" sz="1200" b="1" i="0" u="none" strike="noStrike" cap="none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P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68" name="Google Shape;37;p1">
            <a:extLst>
              <a:ext uri="{FF2B5EF4-FFF2-40B4-BE49-F238E27FC236}">
                <a16:creationId xmlns:a16="http://schemas.microsoft.com/office/drawing/2014/main" id="{B8D25719-5F23-A74D-B895-DE6CAD7B4E77}"/>
              </a:ext>
            </a:extLst>
          </p:cNvPr>
          <p:cNvCxnSpPr>
            <a:cxnSpLocks/>
          </p:cNvCxnSpPr>
          <p:nvPr/>
        </p:nvCxnSpPr>
        <p:spPr>
          <a:xfrm rot="16200000" flipH="1">
            <a:off x="2310412" y="2493478"/>
            <a:ext cx="764492" cy="125062"/>
          </a:xfrm>
          <a:prstGeom prst="bentConnector3">
            <a:avLst>
              <a:gd name="adj1" fmla="val 75181"/>
            </a:avLst>
          </a:prstGeom>
          <a:noFill/>
          <a:ln w="19050" cap="flat" cmpd="sng">
            <a:solidFill>
              <a:schemeClr val="accent3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69" name="Google Shape;33;p1">
            <a:extLst>
              <a:ext uri="{FF2B5EF4-FFF2-40B4-BE49-F238E27FC236}">
                <a16:creationId xmlns:a16="http://schemas.microsoft.com/office/drawing/2014/main" id="{CA01B4D4-E61B-004F-812C-ED52C5F8B9F6}"/>
              </a:ext>
            </a:extLst>
          </p:cNvPr>
          <p:cNvSpPr/>
          <p:nvPr/>
        </p:nvSpPr>
        <p:spPr>
          <a:xfrm>
            <a:off x="2752041" y="2634680"/>
            <a:ext cx="1306333" cy="390999"/>
          </a:xfrm>
          <a:prstGeom prst="round1Rect">
            <a:avLst>
              <a:gd name="adj" fmla="val 16667"/>
            </a:avLst>
          </a:prstGeom>
          <a:solidFill>
            <a:srgbClr val="00C09D"/>
          </a:solidFill>
          <a:ln>
            <a:noFill/>
          </a:ln>
        </p:spPr>
        <p:txBody>
          <a:bodyPr spcFirstLastPara="1" wrap="square" lIns="54850" tIns="45700" rIns="45700" bIns="45700" anchor="ctr" anchorCtr="0">
            <a:no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AU" sz="1000" b="1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Use durable parts</a:t>
            </a:r>
            <a:endParaRPr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ynergy_CF_YNR002">
  <a:themeElements>
    <a:clrScheme name="Current">
      <a:dk1>
        <a:srgbClr val="002C46"/>
      </a:dk1>
      <a:lt1>
        <a:srgbClr val="FFFFFF"/>
      </a:lt1>
      <a:dk2>
        <a:srgbClr val="FBC14E"/>
      </a:dk2>
      <a:lt2>
        <a:srgbClr val="879C16"/>
      </a:lt2>
      <a:accent1>
        <a:srgbClr val="99AABE"/>
      </a:accent1>
      <a:accent2>
        <a:srgbClr val="406085"/>
      </a:accent2>
      <a:accent3>
        <a:srgbClr val="002C46"/>
      </a:accent3>
      <a:accent4>
        <a:srgbClr val="FBC14E"/>
      </a:accent4>
      <a:accent5>
        <a:srgbClr val="379BBD"/>
      </a:accent5>
      <a:accent6>
        <a:srgbClr val="808080"/>
      </a:accent6>
      <a:hlink>
        <a:srgbClr val="002C46"/>
      </a:hlink>
      <a:folHlink>
        <a:srgbClr val="FBC1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38</Words>
  <Application>Microsoft Macintosh PowerPoint</Application>
  <PresentationFormat>On-screen Show (4:3)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Arial</vt:lpstr>
      <vt:lpstr>Quattrocento Sans</vt:lpstr>
      <vt:lpstr>Synergy_CF_YNR002</vt:lpstr>
      <vt:lpstr>Issue Tree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 Tree Template</dc:title>
  <dc:creator>Hui, Chris</dc:creator>
  <cp:lastModifiedBy>Hande Utku</cp:lastModifiedBy>
  <cp:revision>4</cp:revision>
  <dcterms:created xsi:type="dcterms:W3CDTF">2019-05-15T15:57:18Z</dcterms:created>
  <dcterms:modified xsi:type="dcterms:W3CDTF">2020-02-15T00:51:43Z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c7b3fc-4128-41ae-86b4-e4b1b1ae5e15_Enabled">
    <vt:lpwstr>True</vt:lpwstr>
  </property>
  <property fmtid="{D5CDD505-2E9C-101B-9397-08002B2CF9AE}" pid="3" name="MSIP_Label_97c7b3fc-4128-41ae-86b4-e4b1b1ae5e15_SiteId">
    <vt:lpwstr>97160e56-eb00-44fe-b31d-0d6d351c636d</vt:lpwstr>
  </property>
  <property fmtid="{D5CDD505-2E9C-101B-9397-08002B2CF9AE}" pid="4" name="MSIP_Label_97c7b3fc-4128-41ae-86b4-e4b1b1ae5e15_Owner">
    <vt:lpwstr>Chris.Hui@origin.com.au</vt:lpwstr>
  </property>
  <property fmtid="{D5CDD505-2E9C-101B-9397-08002B2CF9AE}" pid="5" name="MSIP_Label_97c7b3fc-4128-41ae-86b4-e4b1b1ae5e15_SetDate">
    <vt:lpwstr>2019-05-20T07:55:06.5812107Z</vt:lpwstr>
  </property>
  <property fmtid="{D5CDD505-2E9C-101B-9397-08002B2CF9AE}" pid="6" name="MSIP_Label_97c7b3fc-4128-41ae-86b4-e4b1b1ae5e15_Name">
    <vt:lpwstr>General</vt:lpwstr>
  </property>
  <property fmtid="{D5CDD505-2E9C-101B-9397-08002B2CF9AE}" pid="7" name="MSIP_Label_97c7b3fc-4128-41ae-86b4-e4b1b1ae5e15_Application">
    <vt:lpwstr>Microsoft Azure Information Protection</vt:lpwstr>
  </property>
  <property fmtid="{D5CDD505-2E9C-101B-9397-08002B2CF9AE}" pid="8" name="MSIP_Label_97c7b3fc-4128-41ae-86b4-e4b1b1ae5e15_Extended_MSFT_Method">
    <vt:lpwstr>Automatic</vt:lpwstr>
  </property>
  <property fmtid="{D5CDD505-2E9C-101B-9397-08002B2CF9AE}" pid="9" name="Sensitivity">
    <vt:lpwstr>General</vt:lpwstr>
  </property>
</Properties>
</file>