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gGhHlLfOa+tvK/pVGqm+YIgjnI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444"/>
  </p:normalViewPr>
  <p:slideViewPr>
    <p:cSldViewPr snapToGrid="0" snapToObjects="1">
      <p:cViewPr>
        <p:scale>
          <a:sx n="195" d="100"/>
          <a:sy n="195" d="100"/>
        </p:scale>
        <p:origin x="1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1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22" name="Google Shape;22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23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4" name="Google Shape;24;p1"/>
          <p:cNvCxnSpPr/>
          <p:nvPr/>
        </p:nvCxnSpPr>
        <p:spPr>
          <a:xfrm rot="-5400000" flipH="1">
            <a:off x="3937567" y="5252755"/>
            <a:ext cx="806700" cy="133800"/>
          </a:xfrm>
          <a:prstGeom prst="bentConnector2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"/>
          <p:cNvCxnSpPr/>
          <p:nvPr/>
        </p:nvCxnSpPr>
        <p:spPr>
          <a:xfrm rot="-5400000" flipH="1">
            <a:off x="3898327" y="2937945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"/>
          <p:cNvCxnSpPr/>
          <p:nvPr/>
        </p:nvCxnSpPr>
        <p:spPr>
          <a:xfrm rot="-5400000">
            <a:off x="3937442" y="4413787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"/>
          <p:cNvCxnSpPr/>
          <p:nvPr/>
        </p:nvCxnSpPr>
        <p:spPr>
          <a:xfrm rot="-5400000">
            <a:off x="3898327" y="2264745"/>
            <a:ext cx="673200" cy="20430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" name="Google Shape;28;p1"/>
          <p:cNvGrpSpPr/>
          <p:nvPr/>
        </p:nvGrpSpPr>
        <p:grpSpPr>
          <a:xfrm>
            <a:off x="253680" y="3548500"/>
            <a:ext cx="2547935" cy="425774"/>
            <a:chOff x="181335" y="3496200"/>
            <a:chExt cx="2745460" cy="465566"/>
          </a:xfrm>
        </p:grpSpPr>
        <p:grpSp>
          <p:nvGrpSpPr>
            <p:cNvPr id="29" name="Google Shape;29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30" name="Google Shape;30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dirty="0"/>
              </a:p>
            </p:txBody>
          </p:sp>
          <p:sp>
            <p:nvSpPr>
              <p:cNvPr id="31" name="Google Shape;31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32" name="Google Shape;32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33" name="Google Shape;33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$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$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Profitability</a:t>
                </a:r>
                <a:endParaRPr dirty="0"/>
              </a:p>
            </p:txBody>
          </p:sp>
          <p:sp>
            <p:nvSpPr>
              <p:cNvPr id="36" name="Google Shape;36;p1"/>
              <p:cNvSpPr txBox="1"/>
              <p:nvPr/>
            </p:nvSpPr>
            <p:spPr>
              <a:xfrm>
                <a:off x="5713681" y="1080554"/>
                <a:ext cx="329898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</p:grpSp>
      </p:grpSp>
      <p:cxnSp>
        <p:nvCxnSpPr>
          <p:cNvPr id="37" name="Google Shape;37;p1"/>
          <p:cNvCxnSpPr>
            <a:cxnSpLocks/>
            <a:stCxn id="33" idx="3"/>
          </p:cNvCxnSpPr>
          <p:nvPr/>
        </p:nvCxnSpPr>
        <p:spPr>
          <a:xfrm>
            <a:off x="1437220" y="3761387"/>
            <a:ext cx="1481629" cy="110932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38;p1"/>
          <p:cNvCxnSpPr>
            <a:stCxn id="33" idx="3"/>
          </p:cNvCxnSpPr>
          <p:nvPr/>
        </p:nvCxnSpPr>
        <p:spPr>
          <a:xfrm rot="10800000" flipH="1">
            <a:off x="1437220" y="2710487"/>
            <a:ext cx="1515900" cy="10509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5" name="Google Shape;45;p1"/>
          <p:cNvGrpSpPr/>
          <p:nvPr/>
        </p:nvGrpSpPr>
        <p:grpSpPr>
          <a:xfrm>
            <a:off x="4165776" y="4769932"/>
            <a:ext cx="155774" cy="155774"/>
            <a:chOff x="4283114" y="-597224"/>
            <a:chExt cx="170332" cy="170332"/>
          </a:xfrm>
        </p:grpSpPr>
        <p:sp>
          <p:nvSpPr>
            <p:cNvPr id="46" name="Google Shape;46;p1"/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" name="Google Shape;48;p1"/>
          <p:cNvGrpSpPr/>
          <p:nvPr/>
        </p:nvGrpSpPr>
        <p:grpSpPr>
          <a:xfrm>
            <a:off x="2973491" y="2478065"/>
            <a:ext cx="2547936" cy="425774"/>
            <a:chOff x="181335" y="3496200"/>
            <a:chExt cx="2745460" cy="465566"/>
          </a:xfrm>
        </p:grpSpPr>
        <p:grpSp>
          <p:nvGrpSpPr>
            <p:cNvPr id="49" name="Google Shape;49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0" name="Google Shape;50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dirty="0"/>
              </a:p>
            </p:txBody>
          </p:sp>
          <p:sp>
            <p:nvSpPr>
              <p:cNvPr id="51" name="Google Shape;51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52" name="Google Shape;52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53" name="Google Shape;53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$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Revenue</a:t>
                </a:r>
                <a:endParaRPr dirty="0"/>
              </a:p>
            </p:txBody>
          </p:sp>
          <p:sp>
            <p:nvSpPr>
              <p:cNvPr id="56" name="Google Shape;56;p1"/>
              <p:cNvSpPr txBox="1"/>
              <p:nvPr/>
            </p:nvSpPr>
            <p:spPr>
              <a:xfrm>
                <a:off x="5713681" y="1080554"/>
                <a:ext cx="329898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</p:grpSp>
      </p:grpSp>
      <p:grpSp>
        <p:nvGrpSpPr>
          <p:cNvPr id="57" name="Google Shape;57;p1"/>
          <p:cNvGrpSpPr/>
          <p:nvPr/>
        </p:nvGrpSpPr>
        <p:grpSpPr>
          <a:xfrm>
            <a:off x="2973491" y="4617459"/>
            <a:ext cx="2547936" cy="425774"/>
            <a:chOff x="181335" y="3496200"/>
            <a:chExt cx="2745460" cy="465566"/>
          </a:xfrm>
        </p:grpSpPr>
        <p:grpSp>
          <p:nvGrpSpPr>
            <p:cNvPr id="58" name="Google Shape;58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9" name="Google Shape;59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60" name="Google Shape;60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61" name="Google Shape;61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62" name="Google Shape;62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$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Cost</a:t>
                </a:r>
                <a:endParaRPr dirty="0"/>
              </a:p>
            </p:txBody>
          </p:sp>
          <p:sp>
            <p:nvSpPr>
              <p:cNvPr id="65" name="Google Shape;65;p1"/>
              <p:cNvSpPr txBox="1"/>
              <p:nvPr/>
            </p:nvSpPr>
            <p:spPr>
              <a:xfrm>
                <a:off x="5713681" y="1080554"/>
                <a:ext cx="329898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</p:grpSp>
      </p:grpSp>
      <p:grpSp>
        <p:nvGrpSpPr>
          <p:cNvPr id="66" name="Google Shape;66;p1"/>
          <p:cNvGrpSpPr/>
          <p:nvPr/>
        </p:nvGrpSpPr>
        <p:grpSpPr>
          <a:xfrm>
            <a:off x="4407869" y="5465133"/>
            <a:ext cx="2547936" cy="425774"/>
            <a:chOff x="181335" y="3496200"/>
            <a:chExt cx="2745460" cy="465566"/>
          </a:xfrm>
        </p:grpSpPr>
        <p:grpSp>
          <p:nvGrpSpPr>
            <p:cNvPr id="67" name="Google Shape;67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68" name="Google Shape;68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dirty="0"/>
              </a:p>
            </p:txBody>
          </p:sp>
          <p:sp>
            <p:nvSpPr>
              <p:cNvPr id="69" name="Google Shape;69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dirty="0"/>
              </a:p>
            </p:txBody>
          </p:sp>
        </p:grpSp>
        <p:grpSp>
          <p:nvGrpSpPr>
            <p:cNvPr id="70" name="Google Shape;70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71" name="Google Shape;71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$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FFFFFF"/>
                    </a:solidFill>
                  </a:rPr>
                  <a:t>Variable Cost</a:t>
                </a:r>
                <a:endParaRPr dirty="0"/>
              </a:p>
            </p:txBody>
          </p:sp>
          <p:sp>
            <p:nvSpPr>
              <p:cNvPr id="74" name="Google Shape;74;p1"/>
              <p:cNvSpPr txBox="1"/>
              <p:nvPr/>
            </p:nvSpPr>
            <p:spPr>
              <a:xfrm>
                <a:off x="5713681" y="1080554"/>
                <a:ext cx="329898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</p:grpSp>
      </p:grpSp>
      <p:grpSp>
        <p:nvGrpSpPr>
          <p:cNvPr id="75" name="Google Shape;75;p1"/>
          <p:cNvGrpSpPr/>
          <p:nvPr/>
        </p:nvGrpSpPr>
        <p:grpSpPr>
          <a:xfrm>
            <a:off x="4336281" y="1807399"/>
            <a:ext cx="2561306" cy="426015"/>
            <a:chOff x="166928" y="3496200"/>
            <a:chExt cx="2759867" cy="465829"/>
          </a:xfrm>
        </p:grpSpPr>
        <p:grpSp>
          <p:nvGrpSpPr>
            <p:cNvPr id="76" name="Google Shape;76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77" name="Google Shape;77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78" name="Google Shape;78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79" name="Google Shape;79;p1"/>
            <p:cNvGrpSpPr/>
            <p:nvPr/>
          </p:nvGrpSpPr>
          <p:grpSpPr>
            <a:xfrm>
              <a:off x="166928" y="3496200"/>
              <a:ext cx="1289701" cy="465829"/>
              <a:chOff x="4921405" y="1056229"/>
              <a:chExt cx="1144544" cy="444879"/>
            </a:xfrm>
          </p:grpSpPr>
          <p:sp>
            <p:nvSpPr>
              <p:cNvPr id="80" name="Google Shape;80;p1"/>
              <p:cNvSpPr/>
              <p:nvPr/>
            </p:nvSpPr>
            <p:spPr>
              <a:xfrm>
                <a:off x="4921405" y="1056480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Tons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"/>
              <p:cNvSpPr txBox="1"/>
              <p:nvPr/>
            </p:nvSpPr>
            <p:spPr>
              <a:xfrm>
                <a:off x="4954832" y="1080554"/>
                <a:ext cx="856308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Amount of Ore Sold</a:t>
                </a:r>
                <a:endParaRPr dirty="0"/>
              </a:p>
            </p:txBody>
          </p:sp>
        </p:grpSp>
      </p:grpSp>
      <p:grpSp>
        <p:nvGrpSpPr>
          <p:cNvPr id="84" name="Google Shape;84;p1"/>
          <p:cNvGrpSpPr/>
          <p:nvPr/>
        </p:nvGrpSpPr>
        <p:grpSpPr>
          <a:xfrm>
            <a:off x="4337077" y="3142188"/>
            <a:ext cx="2547936" cy="425774"/>
            <a:chOff x="181335" y="3496200"/>
            <a:chExt cx="2745460" cy="465566"/>
          </a:xfrm>
        </p:grpSpPr>
        <p:grpSp>
          <p:nvGrpSpPr>
            <p:cNvPr id="85" name="Google Shape;85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86" name="Google Shape;86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87" name="Google Shape;87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88" name="Google Shape;88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89" name="Google Shape;89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$/Ton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"/>
              <p:cNvSpPr txBox="1"/>
              <p:nvPr/>
            </p:nvSpPr>
            <p:spPr>
              <a:xfrm>
                <a:off x="4954832" y="1080554"/>
                <a:ext cx="846549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Price per ton of ore</a:t>
                </a:r>
                <a:endParaRPr lang="en-US" dirty="0"/>
              </a:p>
            </p:txBody>
          </p:sp>
          <p:sp>
            <p:nvSpPr>
              <p:cNvPr id="92" name="Google Shape;92;p1"/>
              <p:cNvSpPr txBox="1"/>
              <p:nvPr/>
            </p:nvSpPr>
            <p:spPr>
              <a:xfrm>
                <a:off x="5713681" y="1080554"/>
                <a:ext cx="329898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</p:grpSp>
      </p:grpSp>
      <p:grpSp>
        <p:nvGrpSpPr>
          <p:cNvPr id="93" name="Google Shape;93;p1"/>
          <p:cNvGrpSpPr/>
          <p:nvPr/>
        </p:nvGrpSpPr>
        <p:grpSpPr>
          <a:xfrm>
            <a:off x="4366724" y="3924298"/>
            <a:ext cx="2547936" cy="425774"/>
            <a:chOff x="181335" y="3496200"/>
            <a:chExt cx="2745460" cy="465566"/>
          </a:xfrm>
        </p:grpSpPr>
        <p:grpSp>
          <p:nvGrpSpPr>
            <p:cNvPr id="94" name="Google Shape;94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95" name="Google Shape;95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96" name="Google Shape;96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97" name="Google Shape;97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98" name="Google Shape;98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$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Fixed Cost</a:t>
                </a:r>
                <a:endParaRPr dirty="0"/>
              </a:p>
            </p:txBody>
          </p:sp>
          <p:sp>
            <p:nvSpPr>
              <p:cNvPr id="101" name="Google Shape;101;p1"/>
              <p:cNvSpPr txBox="1"/>
              <p:nvPr/>
            </p:nvSpPr>
            <p:spPr>
              <a:xfrm>
                <a:off x="5713681" y="1080554"/>
                <a:ext cx="329898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</p:grpSp>
      </p:grpSp>
      <p:sp>
        <p:nvSpPr>
          <p:cNvPr id="102" name="Google Shape;102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900"/>
              <a:t>Value Driver Tree Template</a:t>
            </a:r>
            <a:endParaRPr/>
          </a:p>
        </p:txBody>
      </p:sp>
      <p:sp>
        <p:nvSpPr>
          <p:cNvPr id="103" name="Google Shape;103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Multiply 1">
            <a:extLst>
              <a:ext uri="{FF2B5EF4-FFF2-40B4-BE49-F238E27FC236}">
                <a16:creationId xmlns:a16="http://schemas.microsoft.com/office/drawing/2014/main" id="{C0232B8B-6523-4844-AABF-C059E79D1BD2}"/>
              </a:ext>
            </a:extLst>
          </p:cNvPr>
          <p:cNvSpPr/>
          <p:nvPr/>
        </p:nvSpPr>
        <p:spPr>
          <a:xfrm>
            <a:off x="4185650" y="2602628"/>
            <a:ext cx="138089" cy="178295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inus 2">
            <a:extLst>
              <a:ext uri="{FF2B5EF4-FFF2-40B4-BE49-F238E27FC236}">
                <a16:creationId xmlns:a16="http://schemas.microsoft.com/office/drawing/2014/main" id="{F61965A6-5DC9-944A-9D59-443F22815261}"/>
              </a:ext>
            </a:extLst>
          </p:cNvPr>
          <p:cNvSpPr/>
          <p:nvPr/>
        </p:nvSpPr>
        <p:spPr>
          <a:xfrm>
            <a:off x="2019224" y="3702851"/>
            <a:ext cx="175945" cy="117075"/>
          </a:xfrm>
          <a:prstGeom prst="mathMin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Google Shape;24;p1">
            <a:extLst>
              <a:ext uri="{FF2B5EF4-FFF2-40B4-BE49-F238E27FC236}">
                <a16:creationId xmlns:a16="http://schemas.microsoft.com/office/drawing/2014/main" id="{33E44862-A458-E64A-A732-D025C2547B0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76875" y="5567538"/>
            <a:ext cx="748452" cy="13286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24;p1">
            <a:extLst>
              <a:ext uri="{FF2B5EF4-FFF2-40B4-BE49-F238E27FC236}">
                <a16:creationId xmlns:a16="http://schemas.microsoft.com/office/drawing/2014/main" id="{5DD34F79-20C3-8349-9EA3-87B902F85306}"/>
              </a:ext>
            </a:extLst>
          </p:cNvPr>
          <p:cNvCxnSpPr>
            <a:cxnSpLocks/>
          </p:cNvCxnSpPr>
          <p:nvPr/>
        </p:nvCxnSpPr>
        <p:spPr>
          <a:xfrm>
            <a:off x="5591409" y="5703871"/>
            <a:ext cx="733918" cy="11424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13" name="Google Shape;93;p1">
            <a:extLst>
              <a:ext uri="{FF2B5EF4-FFF2-40B4-BE49-F238E27FC236}">
                <a16:creationId xmlns:a16="http://schemas.microsoft.com/office/drawing/2014/main" id="{44AAE0FA-D60E-B749-A643-D4E0E8A5238F}"/>
              </a:ext>
            </a:extLst>
          </p:cNvPr>
          <p:cNvGrpSpPr/>
          <p:nvPr/>
        </p:nvGrpSpPr>
        <p:grpSpPr>
          <a:xfrm>
            <a:off x="6327782" y="5427384"/>
            <a:ext cx="1672670" cy="266209"/>
            <a:chOff x="181335" y="3486298"/>
            <a:chExt cx="2745460" cy="556977"/>
          </a:xfrm>
        </p:grpSpPr>
        <p:grpSp>
          <p:nvGrpSpPr>
            <p:cNvPr id="114" name="Google Shape;94;p1">
              <a:extLst>
                <a:ext uri="{FF2B5EF4-FFF2-40B4-BE49-F238E27FC236}">
                  <a16:creationId xmlns:a16="http://schemas.microsoft.com/office/drawing/2014/main" id="{663FF240-137A-B846-999E-EBC6FE8FC4EA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120" name="Google Shape;95;p1">
                <a:extLst>
                  <a:ext uri="{FF2B5EF4-FFF2-40B4-BE49-F238E27FC236}">
                    <a16:creationId xmlns:a16="http://schemas.microsoft.com/office/drawing/2014/main" id="{2AE5C245-8B77-E244-A4AC-AB5E18876561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121" name="Google Shape;96;p1">
                <a:extLst>
                  <a:ext uri="{FF2B5EF4-FFF2-40B4-BE49-F238E27FC236}">
                    <a16:creationId xmlns:a16="http://schemas.microsoft.com/office/drawing/2014/main" id="{91AA6261-CABD-294C-8557-0BA2B84F0811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115" name="Google Shape;97;p1">
              <a:extLst>
                <a:ext uri="{FF2B5EF4-FFF2-40B4-BE49-F238E27FC236}">
                  <a16:creationId xmlns:a16="http://schemas.microsoft.com/office/drawing/2014/main" id="{6EE7335A-8CFB-2347-B40B-EE975889E162}"/>
                </a:ext>
              </a:extLst>
            </p:cNvPr>
            <p:cNvGrpSpPr/>
            <p:nvPr/>
          </p:nvGrpSpPr>
          <p:grpSpPr>
            <a:xfrm>
              <a:off x="181335" y="3486298"/>
              <a:ext cx="1275292" cy="556977"/>
              <a:chOff x="4934192" y="1046770"/>
              <a:chExt cx="1131757" cy="531927"/>
            </a:xfrm>
          </p:grpSpPr>
          <p:sp>
            <p:nvSpPr>
              <p:cNvPr id="116" name="Google Shape;98;p1">
                <a:extLst>
                  <a:ext uri="{FF2B5EF4-FFF2-40B4-BE49-F238E27FC236}">
                    <a16:creationId xmlns:a16="http://schemas.microsoft.com/office/drawing/2014/main" id="{FD146A9E-F868-764C-9E77-500EB0EBF028}"/>
                  </a:ext>
                </a:extLst>
              </p:cNvPr>
              <p:cNvSpPr/>
              <p:nvPr/>
            </p:nvSpPr>
            <p:spPr>
              <a:xfrm>
                <a:off x="4934192" y="1046770"/>
                <a:ext cx="1131757" cy="531927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dirty="0">
                    <a:solidFill>
                      <a:srgbClr val="002C46"/>
                    </a:solidFill>
                  </a:rPr>
                  <a:t>Units</a:t>
                </a: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99;p1">
                <a:extLst>
                  <a:ext uri="{FF2B5EF4-FFF2-40B4-BE49-F238E27FC236}">
                    <a16:creationId xmlns:a16="http://schemas.microsoft.com/office/drawing/2014/main" id="{BF6C4738-7C69-E843-8B53-4801DFC90F2B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00;p1">
                <a:extLst>
                  <a:ext uri="{FF2B5EF4-FFF2-40B4-BE49-F238E27FC236}">
                    <a16:creationId xmlns:a16="http://schemas.microsoft.com/office/drawing/2014/main" id="{FA19BADA-01BC-E04F-AB34-A5F2123A9A9C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2196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Unit Sold</a:t>
                </a:r>
                <a:endParaRPr dirty="0"/>
              </a:p>
            </p:txBody>
          </p:sp>
          <p:sp>
            <p:nvSpPr>
              <p:cNvPr id="119" name="Google Shape;101;p1">
                <a:extLst>
                  <a:ext uri="{FF2B5EF4-FFF2-40B4-BE49-F238E27FC236}">
                    <a16:creationId xmlns:a16="http://schemas.microsoft.com/office/drawing/2014/main" id="{AEB331AE-EAF9-DC4B-96FA-0F8EFEF16443}"/>
                  </a:ext>
                </a:extLst>
              </p:cNvPr>
              <p:cNvSpPr txBox="1"/>
              <p:nvPr/>
            </p:nvSpPr>
            <p:spPr>
              <a:xfrm>
                <a:off x="5713681" y="1080554"/>
                <a:ext cx="329898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</p:grpSp>
      </p:grpSp>
      <p:grpSp>
        <p:nvGrpSpPr>
          <p:cNvPr id="131" name="Google Shape;93;p1">
            <a:extLst>
              <a:ext uri="{FF2B5EF4-FFF2-40B4-BE49-F238E27FC236}">
                <a16:creationId xmlns:a16="http://schemas.microsoft.com/office/drawing/2014/main" id="{CEF81124-15F7-FA45-9CD3-ED8EDD5195CD}"/>
              </a:ext>
            </a:extLst>
          </p:cNvPr>
          <p:cNvGrpSpPr/>
          <p:nvPr/>
        </p:nvGrpSpPr>
        <p:grpSpPr>
          <a:xfrm>
            <a:off x="6328477" y="5725643"/>
            <a:ext cx="1672670" cy="252000"/>
            <a:chOff x="181335" y="3496200"/>
            <a:chExt cx="2745460" cy="527248"/>
          </a:xfrm>
        </p:grpSpPr>
        <p:grpSp>
          <p:nvGrpSpPr>
            <p:cNvPr id="132" name="Google Shape;94;p1">
              <a:extLst>
                <a:ext uri="{FF2B5EF4-FFF2-40B4-BE49-F238E27FC236}">
                  <a16:creationId xmlns:a16="http://schemas.microsoft.com/office/drawing/2014/main" id="{853D3356-A66B-0242-9340-322911989B0B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138" name="Google Shape;95;p1">
                <a:extLst>
                  <a:ext uri="{FF2B5EF4-FFF2-40B4-BE49-F238E27FC236}">
                    <a16:creationId xmlns:a16="http://schemas.microsoft.com/office/drawing/2014/main" id="{353E177D-BE0D-3941-A45F-8BFBCFA782F4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dirty="0"/>
              </a:p>
            </p:txBody>
          </p:sp>
          <p:sp>
            <p:nvSpPr>
              <p:cNvPr id="139" name="Google Shape;96;p1">
                <a:extLst>
                  <a:ext uri="{FF2B5EF4-FFF2-40B4-BE49-F238E27FC236}">
                    <a16:creationId xmlns:a16="http://schemas.microsoft.com/office/drawing/2014/main" id="{44E9DEE6-5539-9C4F-8A35-0A827BD78ED4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133" name="Google Shape;97;p1">
              <a:extLst>
                <a:ext uri="{FF2B5EF4-FFF2-40B4-BE49-F238E27FC236}">
                  <a16:creationId xmlns:a16="http://schemas.microsoft.com/office/drawing/2014/main" id="{E6DA920C-E6DB-FC4F-8E4F-21D9D4134BF8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527248"/>
              <a:chOff x="4934192" y="1056229"/>
              <a:chExt cx="1131757" cy="503536"/>
            </a:xfrm>
          </p:grpSpPr>
          <p:sp>
            <p:nvSpPr>
              <p:cNvPr id="134" name="Google Shape;98;p1">
                <a:extLst>
                  <a:ext uri="{FF2B5EF4-FFF2-40B4-BE49-F238E27FC236}">
                    <a16:creationId xmlns:a16="http://schemas.microsoft.com/office/drawing/2014/main" id="{892A83C5-AF0A-6D49-B6B1-5A2C26E2108E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503536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$/Unit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99;p1">
                <a:extLst>
                  <a:ext uri="{FF2B5EF4-FFF2-40B4-BE49-F238E27FC236}">
                    <a16:creationId xmlns:a16="http://schemas.microsoft.com/office/drawing/2014/main" id="{2BBACAD6-EA1A-5A45-B6DA-5E07D0DCEAE8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00;p1">
                <a:extLst>
                  <a:ext uri="{FF2B5EF4-FFF2-40B4-BE49-F238E27FC236}">
                    <a16:creationId xmlns:a16="http://schemas.microsoft.com/office/drawing/2014/main" id="{23B1B0E3-9992-3840-A3C1-F012BB5D9EB7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1110104" cy="2196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Cost per Unit</a:t>
                </a:r>
                <a:endParaRPr dirty="0"/>
              </a:p>
            </p:txBody>
          </p:sp>
          <p:sp>
            <p:nvSpPr>
              <p:cNvPr id="137" name="Google Shape;101;p1">
                <a:extLst>
                  <a:ext uri="{FF2B5EF4-FFF2-40B4-BE49-F238E27FC236}">
                    <a16:creationId xmlns:a16="http://schemas.microsoft.com/office/drawing/2014/main" id="{CE7B52FA-811C-224B-8242-91E3BB4BDD5B}"/>
                  </a:ext>
                </a:extLst>
              </p:cNvPr>
              <p:cNvSpPr txBox="1"/>
              <p:nvPr/>
            </p:nvSpPr>
            <p:spPr>
              <a:xfrm>
                <a:off x="5713681" y="1080554"/>
                <a:ext cx="329898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</p:grpSp>
      </p:grpSp>
      <p:grpSp>
        <p:nvGrpSpPr>
          <p:cNvPr id="140" name="Google Shape;93;p1">
            <a:extLst>
              <a:ext uri="{FF2B5EF4-FFF2-40B4-BE49-F238E27FC236}">
                <a16:creationId xmlns:a16="http://schemas.microsoft.com/office/drawing/2014/main" id="{ED2C3C14-B9FD-DB48-A3B7-32852AB10B05}"/>
              </a:ext>
            </a:extLst>
          </p:cNvPr>
          <p:cNvGrpSpPr/>
          <p:nvPr/>
        </p:nvGrpSpPr>
        <p:grpSpPr>
          <a:xfrm>
            <a:off x="7865307" y="5534645"/>
            <a:ext cx="1672669" cy="259761"/>
            <a:chOff x="181336" y="3483953"/>
            <a:chExt cx="2745459" cy="543485"/>
          </a:xfrm>
        </p:grpSpPr>
        <p:grpSp>
          <p:nvGrpSpPr>
            <p:cNvPr id="141" name="Google Shape;94;p1">
              <a:extLst>
                <a:ext uri="{FF2B5EF4-FFF2-40B4-BE49-F238E27FC236}">
                  <a16:creationId xmlns:a16="http://schemas.microsoft.com/office/drawing/2014/main" id="{209540CD-E8F5-5746-B354-E020326D2135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147" name="Google Shape;95;p1">
                <a:extLst>
                  <a:ext uri="{FF2B5EF4-FFF2-40B4-BE49-F238E27FC236}">
                    <a16:creationId xmlns:a16="http://schemas.microsoft.com/office/drawing/2014/main" id="{C72E6BBC-ECF8-2E49-980B-3B357EED011C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costs</a:t>
                </a:r>
                <a:endParaRPr dirty="0"/>
              </a:p>
            </p:txBody>
          </p:sp>
          <p:sp>
            <p:nvSpPr>
              <p:cNvPr id="148" name="Google Shape;96;p1">
                <a:extLst>
                  <a:ext uri="{FF2B5EF4-FFF2-40B4-BE49-F238E27FC236}">
                    <a16:creationId xmlns:a16="http://schemas.microsoft.com/office/drawing/2014/main" id="{5F9F5907-BF73-B344-A76E-4AC8B92F6714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</p:grpSp>
        <p:grpSp>
          <p:nvGrpSpPr>
            <p:cNvPr id="142" name="Google Shape;97;p1">
              <a:extLst>
                <a:ext uri="{FF2B5EF4-FFF2-40B4-BE49-F238E27FC236}">
                  <a16:creationId xmlns:a16="http://schemas.microsoft.com/office/drawing/2014/main" id="{0136C39F-CE1D-CA4F-B513-582ECA44B8F1}"/>
                </a:ext>
              </a:extLst>
            </p:cNvPr>
            <p:cNvGrpSpPr/>
            <p:nvPr/>
          </p:nvGrpSpPr>
          <p:grpSpPr>
            <a:xfrm>
              <a:off x="181336" y="3483953"/>
              <a:ext cx="1913295" cy="543485"/>
              <a:chOff x="4934192" y="1044532"/>
              <a:chExt cx="1697952" cy="519043"/>
            </a:xfrm>
          </p:grpSpPr>
          <p:sp>
            <p:nvSpPr>
              <p:cNvPr id="143" name="Google Shape;98;p1">
                <a:extLst>
                  <a:ext uri="{FF2B5EF4-FFF2-40B4-BE49-F238E27FC236}">
                    <a16:creationId xmlns:a16="http://schemas.microsoft.com/office/drawing/2014/main" id="{305EAA30-7394-7B4F-A7DD-6987D55DF9B2}"/>
                  </a:ext>
                </a:extLst>
              </p:cNvPr>
              <p:cNvSpPr/>
              <p:nvPr/>
            </p:nvSpPr>
            <p:spPr>
              <a:xfrm>
                <a:off x="4934193" y="1044532"/>
                <a:ext cx="1133227" cy="519043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$/Unit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99;p1">
                <a:extLst>
                  <a:ext uri="{FF2B5EF4-FFF2-40B4-BE49-F238E27FC236}">
                    <a16:creationId xmlns:a16="http://schemas.microsoft.com/office/drawing/2014/main" id="{67E0A364-2D86-ED4C-91D1-79A7BD993326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00;p1">
                <a:extLst>
                  <a:ext uri="{FF2B5EF4-FFF2-40B4-BE49-F238E27FC236}">
                    <a16:creationId xmlns:a16="http://schemas.microsoft.com/office/drawing/2014/main" id="{5A9ABC52-634E-8D4E-BD4C-ED76272382FB}"/>
                  </a:ext>
                </a:extLst>
              </p:cNvPr>
              <p:cNvSpPr txBox="1"/>
              <p:nvPr/>
            </p:nvSpPr>
            <p:spPr>
              <a:xfrm>
                <a:off x="4954831" y="1080555"/>
                <a:ext cx="1677313" cy="1537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500" b="1" dirty="0">
                    <a:solidFill>
                      <a:srgbClr val="FFFFFF"/>
                    </a:solidFill>
                  </a:rPr>
                  <a:t>Maintenance cost per Unit</a:t>
                </a:r>
                <a:endParaRPr sz="500" dirty="0"/>
              </a:p>
            </p:txBody>
          </p:sp>
          <p:sp>
            <p:nvSpPr>
              <p:cNvPr id="146" name="Google Shape;101;p1">
                <a:extLst>
                  <a:ext uri="{FF2B5EF4-FFF2-40B4-BE49-F238E27FC236}">
                    <a16:creationId xmlns:a16="http://schemas.microsoft.com/office/drawing/2014/main" id="{4E6A737F-34EF-AC46-9449-CA0194B81887}"/>
                  </a:ext>
                </a:extLst>
              </p:cNvPr>
              <p:cNvSpPr txBox="1"/>
              <p:nvPr/>
            </p:nvSpPr>
            <p:spPr>
              <a:xfrm>
                <a:off x="5713681" y="1080554"/>
                <a:ext cx="329898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</p:grpSp>
      </p:grpSp>
      <p:grpSp>
        <p:nvGrpSpPr>
          <p:cNvPr id="151" name="Google Shape;97;p1">
            <a:extLst>
              <a:ext uri="{FF2B5EF4-FFF2-40B4-BE49-F238E27FC236}">
                <a16:creationId xmlns:a16="http://schemas.microsoft.com/office/drawing/2014/main" id="{4EA34E1D-9A0F-2840-8660-038005FEB991}"/>
              </a:ext>
            </a:extLst>
          </p:cNvPr>
          <p:cNvGrpSpPr/>
          <p:nvPr/>
        </p:nvGrpSpPr>
        <p:grpSpPr>
          <a:xfrm>
            <a:off x="7866316" y="5884179"/>
            <a:ext cx="776971" cy="297489"/>
            <a:chOff x="4934192" y="1039636"/>
            <a:chExt cx="1131757" cy="594431"/>
          </a:xfrm>
        </p:grpSpPr>
        <p:sp>
          <p:nvSpPr>
            <p:cNvPr id="152" name="Google Shape;98;p1">
              <a:extLst>
                <a:ext uri="{FF2B5EF4-FFF2-40B4-BE49-F238E27FC236}">
                  <a16:creationId xmlns:a16="http://schemas.microsoft.com/office/drawing/2014/main" id="{29DDE250-8C00-154D-A801-4D7C6E3FE711}"/>
                </a:ext>
              </a:extLst>
            </p:cNvPr>
            <p:cNvSpPr/>
            <p:nvPr/>
          </p:nvSpPr>
          <p:spPr>
            <a:xfrm>
              <a:off x="4934192" y="1056229"/>
              <a:ext cx="1131757" cy="57783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lang="en-US"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r>
                <a: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rPr>
                <a:t>$/Unit</a:t>
              </a:r>
              <a:endParaRPr sz="714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99;p1">
              <a:extLst>
                <a:ext uri="{FF2B5EF4-FFF2-40B4-BE49-F238E27FC236}">
                  <a16:creationId xmlns:a16="http://schemas.microsoft.com/office/drawing/2014/main" id="{217DA55C-65AB-7847-983D-A80469CCDAE9}"/>
                </a:ext>
              </a:extLst>
            </p:cNvPr>
            <p:cNvSpPr/>
            <p:nvPr/>
          </p:nvSpPr>
          <p:spPr>
            <a:xfrm>
              <a:off x="4934192" y="1056229"/>
              <a:ext cx="1131757" cy="264464"/>
            </a:xfrm>
            <a:prstGeom prst="rect">
              <a:avLst/>
            </a:prstGeom>
            <a:solidFill>
              <a:srgbClr val="00C09D"/>
            </a:solidFill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14"/>
                <a:buFont typeface="Arial"/>
                <a:buNone/>
              </a:pPr>
              <a:endParaRPr sz="71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00;p1">
              <a:extLst>
                <a:ext uri="{FF2B5EF4-FFF2-40B4-BE49-F238E27FC236}">
                  <a16:creationId xmlns:a16="http://schemas.microsoft.com/office/drawing/2014/main" id="{3855421C-BA4A-2244-9553-68214DA90845}"/>
                </a:ext>
              </a:extLst>
            </p:cNvPr>
            <p:cNvSpPr txBox="1"/>
            <p:nvPr/>
          </p:nvSpPr>
          <p:spPr>
            <a:xfrm>
              <a:off x="4960486" y="1039636"/>
              <a:ext cx="1094869" cy="1537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r>
                <a:rPr lang="en-US" sz="500" b="1" dirty="0">
                  <a:solidFill>
                    <a:srgbClr val="FFFFFF"/>
                  </a:solidFill>
                </a:rPr>
                <a:t>Cost per Unit Sold</a:t>
              </a:r>
              <a:endParaRPr sz="500" dirty="0"/>
            </a:p>
          </p:txBody>
        </p:sp>
        <p:sp>
          <p:nvSpPr>
            <p:cNvPr id="155" name="Google Shape;101;p1">
              <a:extLst>
                <a:ext uri="{FF2B5EF4-FFF2-40B4-BE49-F238E27FC236}">
                  <a16:creationId xmlns:a16="http://schemas.microsoft.com/office/drawing/2014/main" id="{E6035774-76B7-E449-8800-9A7AD8AFBD09}"/>
                </a:ext>
              </a:extLst>
            </p:cNvPr>
            <p:cNvSpPr txBox="1"/>
            <p:nvPr/>
          </p:nvSpPr>
          <p:spPr>
            <a:xfrm>
              <a:off x="5713681" y="1080555"/>
              <a:ext cx="329898" cy="2249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C16"/>
                </a:buClr>
                <a:buSzPts val="714"/>
                <a:buFont typeface="Arial"/>
                <a:buNone/>
              </a:pPr>
              <a:endParaRPr dirty="0"/>
            </a:p>
          </p:txBody>
        </p:sp>
      </p:grpSp>
      <p:cxnSp>
        <p:nvCxnSpPr>
          <p:cNvPr id="158" name="Google Shape;24;p1">
            <a:extLst>
              <a:ext uri="{FF2B5EF4-FFF2-40B4-BE49-F238E27FC236}">
                <a16:creationId xmlns:a16="http://schemas.microsoft.com/office/drawing/2014/main" id="{B9893B43-4D13-CE45-84CD-10330BEE9CF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04389" y="5704627"/>
            <a:ext cx="748452" cy="13286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" name="Google Shape;24;p1">
            <a:extLst>
              <a:ext uri="{FF2B5EF4-FFF2-40B4-BE49-F238E27FC236}">
                <a16:creationId xmlns:a16="http://schemas.microsoft.com/office/drawing/2014/main" id="{96EF64E1-B66B-3747-8FE3-C3ABF6EC7551}"/>
              </a:ext>
            </a:extLst>
          </p:cNvPr>
          <p:cNvCxnSpPr>
            <a:cxnSpLocks/>
          </p:cNvCxnSpPr>
          <p:nvPr/>
        </p:nvCxnSpPr>
        <p:spPr>
          <a:xfrm>
            <a:off x="7118923" y="5840960"/>
            <a:ext cx="733918" cy="11424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Multiply 10">
            <a:extLst>
              <a:ext uri="{FF2B5EF4-FFF2-40B4-BE49-F238E27FC236}">
                <a16:creationId xmlns:a16="http://schemas.microsoft.com/office/drawing/2014/main" id="{80ABA6D7-97ED-DC44-BC37-CE5C0EC12DE5}"/>
              </a:ext>
            </a:extLst>
          </p:cNvPr>
          <p:cNvSpPr/>
          <p:nvPr/>
        </p:nvSpPr>
        <p:spPr>
          <a:xfrm>
            <a:off x="5797568" y="5625561"/>
            <a:ext cx="145951" cy="161126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lus 11">
            <a:extLst>
              <a:ext uri="{FF2B5EF4-FFF2-40B4-BE49-F238E27FC236}">
                <a16:creationId xmlns:a16="http://schemas.microsoft.com/office/drawing/2014/main" id="{8AD09457-9B5E-604A-9699-188270205147}"/>
              </a:ext>
            </a:extLst>
          </p:cNvPr>
          <p:cNvSpPr/>
          <p:nvPr/>
        </p:nvSpPr>
        <p:spPr>
          <a:xfrm>
            <a:off x="7328056" y="5787828"/>
            <a:ext cx="144696" cy="110252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94</Words>
  <Application>Microsoft Macintosh PowerPoint</Application>
  <PresentationFormat>On-screen Show (4:3)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Value Driver Tree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Driver Tree Template</dc:title>
  <dc:creator>Hui, Chris</dc:creator>
  <cp:lastModifiedBy>Hande Utku</cp:lastModifiedBy>
  <cp:revision>6</cp:revision>
  <dcterms:created xsi:type="dcterms:W3CDTF">2019-05-15T15:57:18Z</dcterms:created>
  <dcterms:modified xsi:type="dcterms:W3CDTF">2020-02-17T19:59:36Z</dcterms:modified>
</cp:coreProperties>
</file>