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8.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48" r:id="rId1"/>
    <p:sldMasterId id="2147483651" r:id="rId2"/>
  </p:sldMasterIdLst>
  <p:notesMasterIdLst>
    <p:notesMasterId r:id="rId11"/>
  </p:notesMasterIdLst>
  <p:sldIdLst>
    <p:sldId id="256" r:id="rId3"/>
    <p:sldId id="257" r:id="rId4"/>
    <p:sldId id="258" r:id="rId5"/>
    <p:sldId id="259" r:id="rId6"/>
    <p:sldId id="260" r:id="rId7"/>
    <p:sldId id="261" r:id="rId8"/>
    <p:sldId id="262" r:id="rId9"/>
    <p:sldId id="263" r:id="rId10"/>
  </p:sldIdLst>
  <p:sldSz cx="8961438" cy="6721475"/>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93">
          <p15:clr>
            <a:srgbClr val="A4A3A4"/>
          </p15:clr>
        </p15:guide>
        <p15:guide id="2" pos="5535">
          <p15:clr>
            <a:srgbClr val="A4A3A4"/>
          </p15:clr>
        </p15:guide>
        <p15:guide id="3" pos="119">
          <p15:clr>
            <a:srgbClr val="A4A3A4"/>
          </p15:clr>
        </p15:guide>
        <p15:guide id="4" pos="3664">
          <p15:clr>
            <a:srgbClr val="A4A3A4"/>
          </p15:clr>
        </p15:guide>
      </p15:sldGuideLst>
    </p:ext>
    <p:ext uri="{2D200454-40CA-4A62-9FC3-DE9A4176ACB9}">
      <p15:notesGuideLst xmlns:p15="http://schemas.microsoft.com/office/powerpoint/2012/main">
        <p15:guide id="1" orient="horz" pos="3127">
          <p15:clr>
            <a:srgbClr val="A4A3A4"/>
          </p15:clr>
        </p15:guide>
        <p15:guide id="2" pos="2142">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5" roundtripDataSignature="AMtx7mhm9BQygXBgTJ2GTFksXcKVEpy+p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73"/>
    <p:restoredTop sz="95859"/>
  </p:normalViewPr>
  <p:slideViewPr>
    <p:cSldViewPr snapToGrid="0">
      <p:cViewPr varScale="1">
        <p:scale>
          <a:sx n="110" d="100"/>
          <a:sy n="110" d="100"/>
        </p:scale>
        <p:origin x="1528" y="176"/>
      </p:cViewPr>
      <p:guideLst>
        <p:guide orient="horz" pos="293"/>
        <p:guide pos="5535"/>
        <p:guide pos="119"/>
        <p:guide pos="366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7"/>
        <p:guide pos="214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customschemas.google.com/relationships/presentationmetadata" Target="metadata"/><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Users/alpcan/Downloads/Economics-SW%20Corp%20Student%20Facing%20Complete%20Revision%2011122019HandeTokgozUtku1.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Users/hande/Desktop/Economics-SW%20Corp%20Student%20Facing%20Complete%20Revision%2011122019HandeTokgozUtku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alpcan/Downloads/Economics-SW%20Corp%20Student%20Facing%20Complete%20Revision%2011122019HandeTokgozUtku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hande/Downloads/Economics-SW%20Corp%20Student%20Facing%20Complete%20Revision%2011122019HandeTokgozUtku1_July19.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alpcan/Downloads/Economics-SW%20Corp%20Student%20Facing%20Complete%20Revision%2011122019HandeTokgozUtku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hande/Downloads/Economics-SW%20Corp%20Student%20Facing%20Complete%20Revision%2011122019HandeTokgozUtku1_July19.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b="1"/>
              <a:t>Rolling Year-to-Date</a:t>
            </a:r>
            <a:r>
              <a:rPr lang="en-AU" b="1" baseline="0"/>
              <a:t> Cost to Produce per MegaLitre ($/Mega-Litre) Actual 2013-Jul to 2014-Jun Versus 2014-2015 Forecast [Overall]</a:t>
            </a:r>
            <a:endParaRPr lang="en-AU"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ndard"/>
        <c:varyColors val="0"/>
        <c:ser>
          <c:idx val="0"/>
          <c:order val="0"/>
          <c:tx>
            <c:v/>
          </c:tx>
          <c:spPr>
            <a:solidFill>
              <a:schemeClr val="accent3">
                <a:lumMod val="40000"/>
                <a:lumOff val="60000"/>
              </a:schemeClr>
            </a:solidFill>
            <a:ln>
              <a:noFill/>
            </a:ln>
            <a:effectLst/>
          </c:spPr>
          <c:cat>
            <c:strRef>
              <c:f>'Cost to Produce Forecast'!$C$36:$N$36</c:f>
              <c:strCache>
                <c:ptCount val="12"/>
                <c:pt idx="0">
                  <c:v>2013/Jul</c:v>
                </c:pt>
                <c:pt idx="1">
                  <c:v>2013/Aug</c:v>
                </c:pt>
                <c:pt idx="2">
                  <c:v>2013/Sep</c:v>
                </c:pt>
                <c:pt idx="3">
                  <c:v>2013/Oct</c:v>
                </c:pt>
                <c:pt idx="4">
                  <c:v>2013/Nov</c:v>
                </c:pt>
                <c:pt idx="5">
                  <c:v>2013/Dec</c:v>
                </c:pt>
                <c:pt idx="6">
                  <c:v>2014/Jan</c:v>
                </c:pt>
                <c:pt idx="7">
                  <c:v>2014/Feb</c:v>
                </c:pt>
                <c:pt idx="8">
                  <c:v>2014/Mar</c:v>
                </c:pt>
                <c:pt idx="9">
                  <c:v>2014/Apr</c:v>
                </c:pt>
                <c:pt idx="10">
                  <c:v>2014/May</c:v>
                </c:pt>
                <c:pt idx="11">
                  <c:v>2014/Jun</c:v>
                </c:pt>
              </c:strCache>
            </c:strRef>
          </c:cat>
          <c:val>
            <c:numRef>
              <c:f>'Cost to Produce Forecast'!$C$11:$N$11</c:f>
              <c:numCache>
                <c:formatCode>"$"#,##0.00;[Red]\-"$"#,##0.00</c:formatCode>
                <c:ptCount val="12"/>
                <c:pt idx="0">
                  <c:v>38.943067984802724</c:v>
                </c:pt>
                <c:pt idx="1">
                  <c:v>40.982085995288685</c:v>
                </c:pt>
                <c:pt idx="2">
                  <c:v>44.817619174921163</c:v>
                </c:pt>
                <c:pt idx="3">
                  <c:v>44.361881339882686</c:v>
                </c:pt>
                <c:pt idx="4">
                  <c:v>47.651292660949061</c:v>
                </c:pt>
                <c:pt idx="5">
                  <c:v>50.263580785289378</c:v>
                </c:pt>
                <c:pt idx="6">
                  <c:v>56.222393729850936</c:v>
                </c:pt>
                <c:pt idx="7">
                  <c:v>62.274076170740628</c:v>
                </c:pt>
                <c:pt idx="8">
                  <c:v>69.446144140815235</c:v>
                </c:pt>
                <c:pt idx="9">
                  <c:v>74.315847830643136</c:v>
                </c:pt>
                <c:pt idx="10">
                  <c:v>72.4987115615005</c:v>
                </c:pt>
                <c:pt idx="11">
                  <c:v>71.67517138959883</c:v>
                </c:pt>
              </c:numCache>
            </c:numRef>
          </c:val>
          <c:extLst>
            <c:ext xmlns:c16="http://schemas.microsoft.com/office/drawing/2014/chart" uri="{C3380CC4-5D6E-409C-BE32-E72D297353CC}">
              <c16:uniqueId val="{00000000-A459-1B4A-934D-5007646476C0}"/>
            </c:ext>
          </c:extLst>
        </c:ser>
        <c:ser>
          <c:idx val="1"/>
          <c:order val="1"/>
          <c:tx>
            <c:v/>
          </c:tx>
          <c:spPr>
            <a:solidFill>
              <a:schemeClr val="bg1"/>
            </a:solidFill>
            <a:ln>
              <a:noFill/>
            </a:ln>
            <a:effectLst/>
          </c:spPr>
          <c:cat>
            <c:strRef>
              <c:f>'Cost to Produce Forecast'!$C$36:$N$36</c:f>
              <c:strCache>
                <c:ptCount val="12"/>
                <c:pt idx="0">
                  <c:v>2013/Jul</c:v>
                </c:pt>
                <c:pt idx="1">
                  <c:v>2013/Aug</c:v>
                </c:pt>
                <c:pt idx="2">
                  <c:v>2013/Sep</c:v>
                </c:pt>
                <c:pt idx="3">
                  <c:v>2013/Oct</c:v>
                </c:pt>
                <c:pt idx="4">
                  <c:v>2013/Nov</c:v>
                </c:pt>
                <c:pt idx="5">
                  <c:v>2013/Dec</c:v>
                </c:pt>
                <c:pt idx="6">
                  <c:v>2014/Jan</c:v>
                </c:pt>
                <c:pt idx="7">
                  <c:v>2014/Feb</c:v>
                </c:pt>
                <c:pt idx="8">
                  <c:v>2014/Mar</c:v>
                </c:pt>
                <c:pt idx="9">
                  <c:v>2014/Apr</c:v>
                </c:pt>
                <c:pt idx="10">
                  <c:v>2014/May</c:v>
                </c:pt>
                <c:pt idx="11">
                  <c:v>2014/Jun</c:v>
                </c:pt>
              </c:strCache>
            </c:strRef>
          </c:cat>
          <c:val>
            <c:numRef>
              <c:f>'Cost to Produce Forecast'!$C$43:$N$43</c:f>
              <c:numCache>
                <c:formatCode>"$"#,##0.00;[Red]\-"$"#,##0.00</c:formatCode>
                <c:ptCount val="12"/>
                <c:pt idx="0">
                  <c:v>32.51713711737181</c:v>
                </c:pt>
                <c:pt idx="1">
                  <c:v>35.274262321141215</c:v>
                </c:pt>
                <c:pt idx="2">
                  <c:v>36.512178207603895</c:v>
                </c:pt>
                <c:pt idx="3">
                  <c:v>37.655397913008898</c:v>
                </c:pt>
                <c:pt idx="4">
                  <c:v>40.260721514487528</c:v>
                </c:pt>
                <c:pt idx="5">
                  <c:v>38.688207095620903</c:v>
                </c:pt>
                <c:pt idx="6">
                  <c:v>36.941136420629164</c:v>
                </c:pt>
                <c:pt idx="7">
                  <c:v>35.699638303730488</c:v>
                </c:pt>
                <c:pt idx="8">
                  <c:v>34.4419628489632</c:v>
                </c:pt>
                <c:pt idx="9">
                  <c:v>34.058425845177709</c:v>
                </c:pt>
                <c:pt idx="10">
                  <c:v>34.114232796761726</c:v>
                </c:pt>
                <c:pt idx="11">
                  <c:v>33.657442894960795</c:v>
                </c:pt>
              </c:numCache>
            </c:numRef>
          </c:val>
          <c:extLst>
            <c:ext xmlns:c16="http://schemas.microsoft.com/office/drawing/2014/chart" uri="{C3380CC4-5D6E-409C-BE32-E72D297353CC}">
              <c16:uniqueId val="{00000001-A459-1B4A-934D-5007646476C0}"/>
            </c:ext>
          </c:extLst>
        </c:ser>
        <c:dLbls>
          <c:showLegendKey val="0"/>
          <c:showVal val="0"/>
          <c:showCatName val="0"/>
          <c:showSerName val="0"/>
          <c:showPercent val="0"/>
          <c:showBubbleSize val="0"/>
        </c:dLbls>
        <c:axId val="463427416"/>
        <c:axId val="463425448"/>
      </c:areaChart>
      <c:lineChart>
        <c:grouping val="standard"/>
        <c:varyColors val="0"/>
        <c:ser>
          <c:idx val="2"/>
          <c:order val="2"/>
          <c:tx>
            <c:v>Forecast</c:v>
          </c:tx>
          <c:spPr>
            <a:ln w="28575" cap="rnd">
              <a:solidFill>
                <a:schemeClr val="accent3"/>
              </a:solidFill>
              <a:round/>
            </a:ln>
            <a:effectLst/>
          </c:spPr>
          <c:marker>
            <c:symbol val="none"/>
          </c:marker>
          <c:dLbls>
            <c:spPr>
              <a:solidFill>
                <a:schemeClr val="accent5">
                  <a:lumMod val="20000"/>
                  <a:lumOff val="80000"/>
                </a:schemeClr>
              </a:solid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'Cost to Produce Forecast'!$C$11:$N$11</c:f>
              <c:numCache>
                <c:formatCode>"$"#,##0.00;[Red]\-"$"#,##0.00</c:formatCode>
                <c:ptCount val="12"/>
                <c:pt idx="0">
                  <c:v>38.943067984802724</c:v>
                </c:pt>
                <c:pt idx="1">
                  <c:v>40.982085995288685</c:v>
                </c:pt>
                <c:pt idx="2">
                  <c:v>44.817619174921163</c:v>
                </c:pt>
                <c:pt idx="3">
                  <c:v>44.361881339882686</c:v>
                </c:pt>
                <c:pt idx="4">
                  <c:v>47.651292660949061</c:v>
                </c:pt>
                <c:pt idx="5">
                  <c:v>50.263580785289378</c:v>
                </c:pt>
                <c:pt idx="6">
                  <c:v>56.222393729850936</c:v>
                </c:pt>
                <c:pt idx="7">
                  <c:v>62.274076170740628</c:v>
                </c:pt>
                <c:pt idx="8">
                  <c:v>69.446144140815235</c:v>
                </c:pt>
                <c:pt idx="9">
                  <c:v>74.315847830643136</c:v>
                </c:pt>
                <c:pt idx="10">
                  <c:v>72.4987115615005</c:v>
                </c:pt>
                <c:pt idx="11">
                  <c:v>71.67517138959883</c:v>
                </c:pt>
              </c:numCache>
            </c:numRef>
          </c:val>
          <c:smooth val="0"/>
          <c:extLst>
            <c:ext xmlns:c16="http://schemas.microsoft.com/office/drawing/2014/chart" uri="{C3380CC4-5D6E-409C-BE32-E72D297353CC}">
              <c16:uniqueId val="{00000002-A459-1B4A-934D-5007646476C0}"/>
            </c:ext>
          </c:extLst>
        </c:ser>
        <c:ser>
          <c:idx val="3"/>
          <c:order val="3"/>
          <c:tx>
            <c:v>Actuals</c:v>
          </c:tx>
          <c:spPr>
            <a:ln w="28575" cap="rnd">
              <a:solidFill>
                <a:schemeClr val="accent4"/>
              </a:solidFill>
              <a:round/>
            </a:ln>
            <a:effectLst/>
          </c:spPr>
          <c:marker>
            <c:symbol val="none"/>
          </c:marker>
          <c:dLbls>
            <c:spPr>
              <a:solidFill>
                <a:schemeClr val="accent4">
                  <a:lumMod val="20000"/>
                  <a:lumOff val="80000"/>
                </a:schemeClr>
              </a:solid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b"/>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'Cost to Produce Forecast'!$C$43:$N$43</c:f>
              <c:numCache>
                <c:formatCode>"$"#,##0.00;[Red]\-"$"#,##0.00</c:formatCode>
                <c:ptCount val="12"/>
                <c:pt idx="0">
                  <c:v>32.51713711737181</c:v>
                </c:pt>
                <c:pt idx="1">
                  <c:v>35.274262321141215</c:v>
                </c:pt>
                <c:pt idx="2">
                  <c:v>36.512178207603895</c:v>
                </c:pt>
                <c:pt idx="3">
                  <c:v>37.655397913008898</c:v>
                </c:pt>
                <c:pt idx="4">
                  <c:v>40.260721514487528</c:v>
                </c:pt>
                <c:pt idx="5">
                  <c:v>38.688207095620903</c:v>
                </c:pt>
                <c:pt idx="6">
                  <c:v>36.941136420629164</c:v>
                </c:pt>
                <c:pt idx="7">
                  <c:v>35.699638303730488</c:v>
                </c:pt>
                <c:pt idx="8">
                  <c:v>34.4419628489632</c:v>
                </c:pt>
                <c:pt idx="9">
                  <c:v>34.058425845177709</c:v>
                </c:pt>
                <c:pt idx="10">
                  <c:v>34.114232796761726</c:v>
                </c:pt>
                <c:pt idx="11">
                  <c:v>33.657442894960795</c:v>
                </c:pt>
              </c:numCache>
            </c:numRef>
          </c:val>
          <c:smooth val="0"/>
          <c:extLst>
            <c:ext xmlns:c16="http://schemas.microsoft.com/office/drawing/2014/chart" uri="{C3380CC4-5D6E-409C-BE32-E72D297353CC}">
              <c16:uniqueId val="{00000003-A459-1B4A-934D-5007646476C0}"/>
            </c:ext>
          </c:extLst>
        </c:ser>
        <c:dLbls>
          <c:showLegendKey val="0"/>
          <c:showVal val="0"/>
          <c:showCatName val="0"/>
          <c:showSerName val="0"/>
          <c:showPercent val="0"/>
          <c:showBubbleSize val="0"/>
        </c:dLbls>
        <c:marker val="1"/>
        <c:smooth val="0"/>
        <c:axId val="463427416"/>
        <c:axId val="463425448"/>
      </c:lineChart>
      <c:catAx>
        <c:axId val="46342741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463425448"/>
        <c:crosses val="autoZero"/>
        <c:auto val="1"/>
        <c:lblAlgn val="ctr"/>
        <c:lblOffset val="100"/>
        <c:noMultiLvlLbl val="0"/>
      </c:catAx>
      <c:valAx>
        <c:axId val="463425448"/>
        <c:scaling>
          <c:orientation val="minMax"/>
        </c:scaling>
        <c:delete val="0"/>
        <c:axPos val="l"/>
        <c:numFmt formatCode="&quot;$&quot;#,##0.0&quot;/MegaLitre&quot;"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463427416"/>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a:t>$/ML</a:t>
            </a:r>
            <a:r>
              <a:rPr lang="en-AU" baseline="0"/>
              <a:t> versus Market Price</a:t>
            </a:r>
            <a:endParaRPr lang="en-AU"/>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ndard"/>
        <c:varyColors val="0"/>
        <c:ser>
          <c:idx val="1"/>
          <c:order val="0"/>
          <c:tx>
            <c:strRef>
              <c:f>'Pseudo Cost Curve'!$B$15</c:f>
              <c:strCache>
                <c:ptCount val="1"/>
                <c:pt idx="0">
                  <c:v>Jutik</c:v>
                </c:pt>
              </c:strCache>
            </c:strRef>
          </c:tx>
          <c:spPr>
            <a:solidFill>
              <a:schemeClr val="accent5">
                <a:tint val="77000"/>
              </a:schemeClr>
            </a:solidFill>
            <a:ln>
              <a:noFill/>
            </a:ln>
            <a:effectLst/>
          </c:spPr>
          <c:dLbls>
            <c:dLbl>
              <c:idx val="0"/>
              <c:layout>
                <c:manualLayout>
                  <c:x val="5.6939501779359428E-2"/>
                  <c:y val="-0.14600550964187328"/>
                </c:manualLayout>
              </c:layout>
              <c:numFmt formatCode="&quot;$&quot;0.0\ &quot;M/L&quot;"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1"/>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583B-7545-9693-332A1AEFFDAA}"/>
                </c:ext>
              </c:extLst>
            </c:dLbl>
            <c:dLbl>
              <c:idx val="1"/>
              <c:delete val="1"/>
              <c:extLst>
                <c:ext xmlns:c15="http://schemas.microsoft.com/office/drawing/2012/chart" uri="{CE6537A1-D6FC-4f65-9D91-7224C49458BB}"/>
                <c:ext xmlns:c16="http://schemas.microsoft.com/office/drawing/2014/chart" uri="{C3380CC4-5D6E-409C-BE32-E72D297353CC}">
                  <c16:uniqueId val="{00000001-583B-7545-9693-332A1AEFFDAA}"/>
                </c:ext>
              </c:extLst>
            </c:dLbl>
            <c:dLbl>
              <c:idx val="2"/>
              <c:delete val="1"/>
              <c:extLst>
                <c:ext xmlns:c15="http://schemas.microsoft.com/office/drawing/2012/chart" uri="{CE6537A1-D6FC-4f65-9D91-7224C49458BB}"/>
                <c:ext xmlns:c16="http://schemas.microsoft.com/office/drawing/2014/chart" uri="{C3380CC4-5D6E-409C-BE32-E72D297353CC}">
                  <c16:uniqueId val="{00000002-583B-7545-9693-332A1AEFFDAA}"/>
                </c:ext>
              </c:extLst>
            </c:dLbl>
            <c:dLbl>
              <c:idx val="3"/>
              <c:delete val="1"/>
              <c:extLst>
                <c:ext xmlns:c15="http://schemas.microsoft.com/office/drawing/2012/chart" uri="{CE6537A1-D6FC-4f65-9D91-7224C49458BB}"/>
                <c:ext xmlns:c16="http://schemas.microsoft.com/office/drawing/2014/chart" uri="{C3380CC4-5D6E-409C-BE32-E72D297353CC}">
                  <c16:uniqueId val="{00000003-583B-7545-9693-332A1AEFFDAA}"/>
                </c:ext>
              </c:extLst>
            </c:dLbl>
            <c:dLbl>
              <c:idx val="4"/>
              <c:delete val="1"/>
              <c:extLst>
                <c:ext xmlns:c15="http://schemas.microsoft.com/office/drawing/2012/chart" uri="{CE6537A1-D6FC-4f65-9D91-7224C49458BB}"/>
                <c:ext xmlns:c16="http://schemas.microsoft.com/office/drawing/2014/chart" uri="{C3380CC4-5D6E-409C-BE32-E72D297353CC}">
                  <c16:uniqueId val="{00000004-583B-7545-9693-332A1AEFFDAA}"/>
                </c:ext>
              </c:extLst>
            </c:dLbl>
            <c:dLbl>
              <c:idx val="5"/>
              <c:delete val="1"/>
              <c:extLst>
                <c:ext xmlns:c15="http://schemas.microsoft.com/office/drawing/2012/chart" uri="{CE6537A1-D6FC-4f65-9D91-7224C49458BB}"/>
                <c:ext xmlns:c16="http://schemas.microsoft.com/office/drawing/2014/chart" uri="{C3380CC4-5D6E-409C-BE32-E72D297353CC}">
                  <c16:uniqueId val="{00000005-583B-7545-9693-332A1AEFFDAA}"/>
                </c:ext>
              </c:extLst>
            </c:dLbl>
            <c:dLbl>
              <c:idx val="6"/>
              <c:delete val="1"/>
              <c:extLst>
                <c:ext xmlns:c15="http://schemas.microsoft.com/office/drawing/2012/chart" uri="{CE6537A1-D6FC-4f65-9D91-7224C49458BB}"/>
                <c:ext xmlns:c16="http://schemas.microsoft.com/office/drawing/2014/chart" uri="{C3380CC4-5D6E-409C-BE32-E72D297353CC}">
                  <c16:uniqueId val="{00000006-583B-7545-9693-332A1AEFFDAA}"/>
                </c:ext>
              </c:extLst>
            </c:dLbl>
            <c:dLbl>
              <c:idx val="7"/>
              <c:delete val="1"/>
              <c:extLst>
                <c:ext xmlns:c15="http://schemas.microsoft.com/office/drawing/2012/chart" uri="{CE6537A1-D6FC-4f65-9D91-7224C49458BB}"/>
                <c:ext xmlns:c16="http://schemas.microsoft.com/office/drawing/2014/chart" uri="{C3380CC4-5D6E-409C-BE32-E72D297353CC}">
                  <c16:uniqueId val="{00000007-583B-7545-9693-332A1AEFFDAA}"/>
                </c:ext>
              </c:extLst>
            </c:dLbl>
            <c:dLbl>
              <c:idx val="8"/>
              <c:delete val="1"/>
              <c:extLst>
                <c:ext xmlns:c15="http://schemas.microsoft.com/office/drawing/2012/chart" uri="{CE6537A1-D6FC-4f65-9D91-7224C49458BB}"/>
                <c:ext xmlns:c16="http://schemas.microsoft.com/office/drawing/2014/chart" uri="{C3380CC4-5D6E-409C-BE32-E72D297353CC}">
                  <c16:uniqueId val="{00000008-583B-7545-9693-332A1AEFFDAA}"/>
                </c:ext>
              </c:extLst>
            </c:dLbl>
            <c:dLbl>
              <c:idx val="9"/>
              <c:delete val="1"/>
              <c:extLst>
                <c:ext xmlns:c15="http://schemas.microsoft.com/office/drawing/2012/chart" uri="{CE6537A1-D6FC-4f65-9D91-7224C49458BB}"/>
                <c:ext xmlns:c16="http://schemas.microsoft.com/office/drawing/2014/chart" uri="{C3380CC4-5D6E-409C-BE32-E72D297353CC}">
                  <c16:uniqueId val="{00000009-583B-7545-9693-332A1AEFFDAA}"/>
                </c:ext>
              </c:extLst>
            </c:dLbl>
            <c:dLbl>
              <c:idx val="10"/>
              <c:delete val="1"/>
              <c:extLst>
                <c:ext xmlns:c15="http://schemas.microsoft.com/office/drawing/2012/chart" uri="{CE6537A1-D6FC-4f65-9D91-7224C49458BB}"/>
                <c:ext xmlns:c16="http://schemas.microsoft.com/office/drawing/2014/chart" uri="{C3380CC4-5D6E-409C-BE32-E72D297353CC}">
                  <c16:uniqueId val="{0000000A-583B-7545-9693-332A1AEFFDA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'Pseudo Cost Curve'!$A$16:$A$26</c:f>
              <c:numCache>
                <c:formatCode>0</c:formatCode>
                <c:ptCount val="11"/>
                <c:pt idx="0">
                  <c:v>0</c:v>
                </c:pt>
                <c:pt idx="1">
                  <c:v>300</c:v>
                </c:pt>
                <c:pt idx="2">
                  <c:v>300</c:v>
                </c:pt>
                <c:pt idx="3">
                  <c:v>300</c:v>
                </c:pt>
                <c:pt idx="4">
                  <c:v>530</c:v>
                </c:pt>
                <c:pt idx="5">
                  <c:v>530</c:v>
                </c:pt>
                <c:pt idx="6">
                  <c:v>530</c:v>
                </c:pt>
                <c:pt idx="7">
                  <c:v>950</c:v>
                </c:pt>
                <c:pt idx="8">
                  <c:v>950</c:v>
                </c:pt>
                <c:pt idx="9">
                  <c:v>950</c:v>
                </c:pt>
                <c:pt idx="10">
                  <c:v>1900</c:v>
                </c:pt>
              </c:numCache>
            </c:numRef>
          </c:cat>
          <c:val>
            <c:numRef>
              <c:f>'Pseudo Cost Curve'!$B$16:$B$26</c:f>
              <c:numCache>
                <c:formatCode>"$"#,##0.00;[Red]\-"$"#,##0.00</c:formatCode>
                <c:ptCount val="11"/>
                <c:pt idx="0">
                  <c:v>38.5209934230272</c:v>
                </c:pt>
                <c:pt idx="1">
                  <c:v>38.5209934230272</c:v>
                </c:pt>
                <c:pt idx="2" formatCode="General">
                  <c:v>0</c:v>
                </c:pt>
                <c:pt idx="3" formatCode="General">
                  <c:v>0</c:v>
                </c:pt>
                <c:pt idx="4" formatCode="General">
                  <c:v>0</c:v>
                </c:pt>
                <c:pt idx="5" formatCode="General">
                  <c:v>0</c:v>
                </c:pt>
                <c:pt idx="6" formatCode="General">
                  <c:v>0</c:v>
                </c:pt>
                <c:pt idx="7" formatCode="General">
                  <c:v>0</c:v>
                </c:pt>
                <c:pt idx="8" formatCode="General">
                  <c:v>0</c:v>
                </c:pt>
                <c:pt idx="9" formatCode="General">
                  <c:v>0</c:v>
                </c:pt>
                <c:pt idx="10" formatCode="General">
                  <c:v>0</c:v>
                </c:pt>
              </c:numCache>
            </c:numRef>
          </c:val>
          <c:extLst>
            <c:ext xmlns:c16="http://schemas.microsoft.com/office/drawing/2014/chart" uri="{C3380CC4-5D6E-409C-BE32-E72D297353CC}">
              <c16:uniqueId val="{0000000B-583B-7545-9693-332A1AEFFDAA}"/>
            </c:ext>
          </c:extLst>
        </c:ser>
        <c:ser>
          <c:idx val="2"/>
          <c:order val="1"/>
          <c:tx>
            <c:strRef>
              <c:f>'Pseudo Cost Curve'!$C$15</c:f>
              <c:strCache>
                <c:ptCount val="1"/>
                <c:pt idx="0">
                  <c:v>Kootha</c:v>
                </c:pt>
              </c:strCache>
            </c:strRef>
          </c:tx>
          <c:spPr>
            <a:solidFill>
              <a:schemeClr val="accent5"/>
            </a:solidFill>
            <a:ln>
              <a:noFill/>
            </a:ln>
            <a:effectLst/>
          </c:spPr>
          <c:dLbls>
            <c:dLbl>
              <c:idx val="0"/>
              <c:delete val="1"/>
              <c:extLst>
                <c:ext xmlns:c15="http://schemas.microsoft.com/office/drawing/2012/chart" uri="{CE6537A1-D6FC-4f65-9D91-7224C49458BB}"/>
                <c:ext xmlns:c16="http://schemas.microsoft.com/office/drawing/2014/chart" uri="{C3380CC4-5D6E-409C-BE32-E72D297353CC}">
                  <c16:uniqueId val="{0000000C-583B-7545-9693-332A1AEFFDAA}"/>
                </c:ext>
              </c:extLst>
            </c:dLbl>
            <c:dLbl>
              <c:idx val="1"/>
              <c:delete val="1"/>
              <c:extLst>
                <c:ext xmlns:c15="http://schemas.microsoft.com/office/drawing/2012/chart" uri="{CE6537A1-D6FC-4f65-9D91-7224C49458BB}"/>
                <c:ext xmlns:c16="http://schemas.microsoft.com/office/drawing/2014/chart" uri="{C3380CC4-5D6E-409C-BE32-E72D297353CC}">
                  <c16:uniqueId val="{0000000D-583B-7545-9693-332A1AEFFDAA}"/>
                </c:ext>
              </c:extLst>
            </c:dLbl>
            <c:dLbl>
              <c:idx val="2"/>
              <c:delete val="1"/>
              <c:extLst>
                <c:ext xmlns:c15="http://schemas.microsoft.com/office/drawing/2012/chart" uri="{CE6537A1-D6FC-4f65-9D91-7224C49458BB}"/>
                <c:ext xmlns:c16="http://schemas.microsoft.com/office/drawing/2014/chart" uri="{C3380CC4-5D6E-409C-BE32-E72D297353CC}">
                  <c16:uniqueId val="{0000000E-583B-7545-9693-332A1AEFFDAA}"/>
                </c:ext>
              </c:extLst>
            </c:dLbl>
            <c:dLbl>
              <c:idx val="3"/>
              <c:layout>
                <c:manualLayout>
                  <c:x val="5.4528339662460054E-2"/>
                  <c:y val="-0.19167886669952089"/>
                </c:manualLayout>
              </c:layout>
              <c:numFmt formatCode="&quot;$&quot;0.0\ &quot;M/L&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1"/>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F-583B-7545-9693-332A1AEFFDAA}"/>
                </c:ext>
              </c:extLst>
            </c:dLbl>
            <c:dLbl>
              <c:idx val="4"/>
              <c:delete val="1"/>
              <c:extLst>
                <c:ext xmlns:c15="http://schemas.microsoft.com/office/drawing/2012/chart" uri="{CE6537A1-D6FC-4f65-9D91-7224C49458BB}"/>
                <c:ext xmlns:c16="http://schemas.microsoft.com/office/drawing/2014/chart" uri="{C3380CC4-5D6E-409C-BE32-E72D297353CC}">
                  <c16:uniqueId val="{00000010-583B-7545-9693-332A1AEFFDAA}"/>
                </c:ext>
              </c:extLst>
            </c:dLbl>
            <c:dLbl>
              <c:idx val="5"/>
              <c:delete val="1"/>
              <c:extLst>
                <c:ext xmlns:c15="http://schemas.microsoft.com/office/drawing/2012/chart" uri="{CE6537A1-D6FC-4f65-9D91-7224C49458BB}"/>
                <c:ext xmlns:c16="http://schemas.microsoft.com/office/drawing/2014/chart" uri="{C3380CC4-5D6E-409C-BE32-E72D297353CC}">
                  <c16:uniqueId val="{00000011-583B-7545-9693-332A1AEFFDAA}"/>
                </c:ext>
              </c:extLst>
            </c:dLbl>
            <c:dLbl>
              <c:idx val="6"/>
              <c:delete val="1"/>
              <c:extLst>
                <c:ext xmlns:c15="http://schemas.microsoft.com/office/drawing/2012/chart" uri="{CE6537A1-D6FC-4f65-9D91-7224C49458BB}"/>
                <c:ext xmlns:c16="http://schemas.microsoft.com/office/drawing/2014/chart" uri="{C3380CC4-5D6E-409C-BE32-E72D297353CC}">
                  <c16:uniqueId val="{00000012-583B-7545-9693-332A1AEFFDAA}"/>
                </c:ext>
              </c:extLst>
            </c:dLbl>
            <c:dLbl>
              <c:idx val="7"/>
              <c:delete val="1"/>
              <c:extLst>
                <c:ext xmlns:c15="http://schemas.microsoft.com/office/drawing/2012/chart" uri="{CE6537A1-D6FC-4f65-9D91-7224C49458BB}"/>
                <c:ext xmlns:c16="http://schemas.microsoft.com/office/drawing/2014/chart" uri="{C3380CC4-5D6E-409C-BE32-E72D297353CC}">
                  <c16:uniqueId val="{00000013-583B-7545-9693-332A1AEFFDAA}"/>
                </c:ext>
              </c:extLst>
            </c:dLbl>
            <c:dLbl>
              <c:idx val="8"/>
              <c:delete val="1"/>
              <c:extLst>
                <c:ext xmlns:c15="http://schemas.microsoft.com/office/drawing/2012/chart" uri="{CE6537A1-D6FC-4f65-9D91-7224C49458BB}"/>
                <c:ext xmlns:c16="http://schemas.microsoft.com/office/drawing/2014/chart" uri="{C3380CC4-5D6E-409C-BE32-E72D297353CC}">
                  <c16:uniqueId val="{00000014-583B-7545-9693-332A1AEFFDAA}"/>
                </c:ext>
              </c:extLst>
            </c:dLbl>
            <c:dLbl>
              <c:idx val="9"/>
              <c:delete val="1"/>
              <c:extLst>
                <c:ext xmlns:c15="http://schemas.microsoft.com/office/drawing/2012/chart" uri="{CE6537A1-D6FC-4f65-9D91-7224C49458BB}"/>
                <c:ext xmlns:c16="http://schemas.microsoft.com/office/drawing/2014/chart" uri="{C3380CC4-5D6E-409C-BE32-E72D297353CC}">
                  <c16:uniqueId val="{00000015-583B-7545-9693-332A1AEFFDAA}"/>
                </c:ext>
              </c:extLst>
            </c:dLbl>
            <c:dLbl>
              <c:idx val="10"/>
              <c:delete val="1"/>
              <c:extLst>
                <c:ext xmlns:c15="http://schemas.microsoft.com/office/drawing/2012/chart" uri="{CE6537A1-D6FC-4f65-9D91-7224C49458BB}"/>
                <c:ext xmlns:c16="http://schemas.microsoft.com/office/drawing/2014/chart" uri="{C3380CC4-5D6E-409C-BE32-E72D297353CC}">
                  <c16:uniqueId val="{00000016-583B-7545-9693-332A1AEFFDAA}"/>
                </c:ext>
              </c:extLst>
            </c:dLbl>
            <c:numFmt formatCode="&quot;$&quot;0.0\ &quot;M/L&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0"/>
              </c:ext>
            </c:extLst>
          </c:dLbls>
          <c:cat>
            <c:numRef>
              <c:f>'Pseudo Cost Curve'!$A$16:$A$26</c:f>
              <c:numCache>
                <c:formatCode>0</c:formatCode>
                <c:ptCount val="11"/>
                <c:pt idx="0">
                  <c:v>0</c:v>
                </c:pt>
                <c:pt idx="1">
                  <c:v>300</c:v>
                </c:pt>
                <c:pt idx="2">
                  <c:v>300</c:v>
                </c:pt>
                <c:pt idx="3">
                  <c:v>300</c:v>
                </c:pt>
                <c:pt idx="4">
                  <c:v>530</c:v>
                </c:pt>
                <c:pt idx="5">
                  <c:v>530</c:v>
                </c:pt>
                <c:pt idx="6">
                  <c:v>530</c:v>
                </c:pt>
                <c:pt idx="7">
                  <c:v>950</c:v>
                </c:pt>
                <c:pt idx="8">
                  <c:v>950</c:v>
                </c:pt>
                <c:pt idx="9">
                  <c:v>950</c:v>
                </c:pt>
                <c:pt idx="10">
                  <c:v>1900</c:v>
                </c:pt>
              </c:numCache>
            </c:numRef>
          </c:cat>
          <c:val>
            <c:numRef>
              <c:f>'Pseudo Cost Curve'!$C$16:$C$26</c:f>
              <c:numCache>
                <c:formatCode>General</c:formatCode>
                <c:ptCount val="11"/>
                <c:pt idx="0">
                  <c:v>0</c:v>
                </c:pt>
                <c:pt idx="1">
                  <c:v>0</c:v>
                </c:pt>
                <c:pt idx="2">
                  <c:v>0</c:v>
                </c:pt>
                <c:pt idx="3" formatCode="&quot;$&quot;#,##0.00;[Red]\-&quot;$&quot;#,##0.00">
                  <c:v>56.152550267502647</c:v>
                </c:pt>
                <c:pt idx="4" formatCode="&quot;$&quot;#,##0.00;[Red]\-&quot;$&quot;#,##0.00">
                  <c:v>56.152550267502647</c:v>
                </c:pt>
                <c:pt idx="5">
                  <c:v>0</c:v>
                </c:pt>
                <c:pt idx="6">
                  <c:v>0</c:v>
                </c:pt>
                <c:pt idx="7">
                  <c:v>0</c:v>
                </c:pt>
                <c:pt idx="8">
                  <c:v>0</c:v>
                </c:pt>
                <c:pt idx="9">
                  <c:v>0</c:v>
                </c:pt>
                <c:pt idx="10">
                  <c:v>0</c:v>
                </c:pt>
              </c:numCache>
            </c:numRef>
          </c:val>
          <c:extLst>
            <c:ext xmlns:c16="http://schemas.microsoft.com/office/drawing/2014/chart" uri="{C3380CC4-5D6E-409C-BE32-E72D297353CC}">
              <c16:uniqueId val="{00000017-583B-7545-9693-332A1AEFFDAA}"/>
            </c:ext>
          </c:extLst>
        </c:ser>
        <c:ser>
          <c:idx val="3"/>
          <c:order val="2"/>
          <c:tx>
            <c:strRef>
              <c:f>'Pseudo Cost Curve'!$D$15</c:f>
              <c:strCache>
                <c:ptCount val="1"/>
                <c:pt idx="0">
                  <c:v>Surjek</c:v>
                </c:pt>
              </c:strCache>
            </c:strRef>
          </c:tx>
          <c:spPr>
            <a:solidFill>
              <a:schemeClr val="accent5">
                <a:shade val="76000"/>
              </a:schemeClr>
            </a:solidFill>
            <a:ln>
              <a:noFill/>
            </a:ln>
            <a:effectLst/>
          </c:spPr>
          <c:dLbls>
            <c:dLbl>
              <c:idx val="0"/>
              <c:delete val="1"/>
              <c:extLst>
                <c:ext xmlns:c15="http://schemas.microsoft.com/office/drawing/2012/chart" uri="{CE6537A1-D6FC-4f65-9D91-7224C49458BB}"/>
                <c:ext xmlns:c16="http://schemas.microsoft.com/office/drawing/2014/chart" uri="{C3380CC4-5D6E-409C-BE32-E72D297353CC}">
                  <c16:uniqueId val="{00000018-583B-7545-9693-332A1AEFFDAA}"/>
                </c:ext>
              </c:extLst>
            </c:dLbl>
            <c:dLbl>
              <c:idx val="1"/>
              <c:delete val="1"/>
              <c:extLst>
                <c:ext xmlns:c15="http://schemas.microsoft.com/office/drawing/2012/chart" uri="{CE6537A1-D6FC-4f65-9D91-7224C49458BB}"/>
                <c:ext xmlns:c16="http://schemas.microsoft.com/office/drawing/2014/chart" uri="{C3380CC4-5D6E-409C-BE32-E72D297353CC}">
                  <c16:uniqueId val="{00000019-583B-7545-9693-332A1AEFFDAA}"/>
                </c:ext>
              </c:extLst>
            </c:dLbl>
            <c:dLbl>
              <c:idx val="2"/>
              <c:delete val="1"/>
              <c:extLst>
                <c:ext xmlns:c15="http://schemas.microsoft.com/office/drawing/2012/chart" uri="{CE6537A1-D6FC-4f65-9D91-7224C49458BB}"/>
                <c:ext xmlns:c16="http://schemas.microsoft.com/office/drawing/2014/chart" uri="{C3380CC4-5D6E-409C-BE32-E72D297353CC}">
                  <c16:uniqueId val="{0000001A-583B-7545-9693-332A1AEFFDAA}"/>
                </c:ext>
              </c:extLst>
            </c:dLbl>
            <c:dLbl>
              <c:idx val="3"/>
              <c:delete val="1"/>
              <c:extLst>
                <c:ext xmlns:c15="http://schemas.microsoft.com/office/drawing/2012/chart" uri="{CE6537A1-D6FC-4f65-9D91-7224C49458BB}"/>
                <c:ext xmlns:c16="http://schemas.microsoft.com/office/drawing/2014/chart" uri="{C3380CC4-5D6E-409C-BE32-E72D297353CC}">
                  <c16:uniqueId val="{0000001B-583B-7545-9693-332A1AEFFDAA}"/>
                </c:ext>
              </c:extLst>
            </c:dLbl>
            <c:dLbl>
              <c:idx val="4"/>
              <c:delete val="1"/>
              <c:extLst>
                <c:ext xmlns:c15="http://schemas.microsoft.com/office/drawing/2012/chart" uri="{CE6537A1-D6FC-4f65-9D91-7224C49458BB}"/>
                <c:ext xmlns:c16="http://schemas.microsoft.com/office/drawing/2014/chart" uri="{C3380CC4-5D6E-409C-BE32-E72D297353CC}">
                  <c16:uniqueId val="{0000001C-583B-7545-9693-332A1AEFFDAA}"/>
                </c:ext>
              </c:extLst>
            </c:dLbl>
            <c:dLbl>
              <c:idx val="5"/>
              <c:delete val="1"/>
              <c:extLst>
                <c:ext xmlns:c15="http://schemas.microsoft.com/office/drawing/2012/chart" uri="{CE6537A1-D6FC-4f65-9D91-7224C49458BB}"/>
                <c:ext xmlns:c16="http://schemas.microsoft.com/office/drawing/2014/chart" uri="{C3380CC4-5D6E-409C-BE32-E72D297353CC}">
                  <c16:uniqueId val="{0000001D-583B-7545-9693-332A1AEFFDAA}"/>
                </c:ext>
              </c:extLst>
            </c:dLbl>
            <c:dLbl>
              <c:idx val="6"/>
              <c:layout>
                <c:manualLayout>
                  <c:x val="8.890449897082367E-2"/>
                  <c:y val="-0.36511471550059738"/>
                </c:manualLayout>
              </c:layout>
              <c:numFmt formatCode="&quot;$&quot;#,##0.00_);[Red]\(&quot;$&quot;#,##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1"/>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1E-583B-7545-9693-332A1AEFFDAA}"/>
                </c:ext>
              </c:extLst>
            </c:dLbl>
            <c:dLbl>
              <c:idx val="7"/>
              <c:delete val="1"/>
              <c:extLst>
                <c:ext xmlns:c15="http://schemas.microsoft.com/office/drawing/2012/chart" uri="{CE6537A1-D6FC-4f65-9D91-7224C49458BB}"/>
                <c:ext xmlns:c16="http://schemas.microsoft.com/office/drawing/2014/chart" uri="{C3380CC4-5D6E-409C-BE32-E72D297353CC}">
                  <c16:uniqueId val="{0000001F-583B-7545-9693-332A1AEFFDAA}"/>
                </c:ext>
              </c:extLst>
            </c:dLbl>
            <c:dLbl>
              <c:idx val="9"/>
              <c:delete val="1"/>
              <c:extLst>
                <c:ext xmlns:c15="http://schemas.microsoft.com/office/drawing/2012/chart" uri="{CE6537A1-D6FC-4f65-9D91-7224C49458BB}"/>
                <c:ext xmlns:c16="http://schemas.microsoft.com/office/drawing/2014/chart" uri="{C3380CC4-5D6E-409C-BE32-E72D297353CC}">
                  <c16:uniqueId val="{00000020-583B-7545-9693-332A1AEFFDA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'Pseudo Cost Curve'!$A$16:$A$26</c:f>
              <c:numCache>
                <c:formatCode>0</c:formatCode>
                <c:ptCount val="11"/>
                <c:pt idx="0">
                  <c:v>0</c:v>
                </c:pt>
                <c:pt idx="1">
                  <c:v>300</c:v>
                </c:pt>
                <c:pt idx="2">
                  <c:v>300</c:v>
                </c:pt>
                <c:pt idx="3">
                  <c:v>300</c:v>
                </c:pt>
                <c:pt idx="4">
                  <c:v>530</c:v>
                </c:pt>
                <c:pt idx="5">
                  <c:v>530</c:v>
                </c:pt>
                <c:pt idx="6">
                  <c:v>530</c:v>
                </c:pt>
                <c:pt idx="7">
                  <c:v>950</c:v>
                </c:pt>
                <c:pt idx="8">
                  <c:v>950</c:v>
                </c:pt>
                <c:pt idx="9">
                  <c:v>950</c:v>
                </c:pt>
                <c:pt idx="10">
                  <c:v>1900</c:v>
                </c:pt>
              </c:numCache>
            </c:numRef>
          </c:cat>
          <c:val>
            <c:numRef>
              <c:f>'Pseudo Cost Curve'!$D$16:$D$26</c:f>
              <c:numCache>
                <c:formatCode>General</c:formatCode>
                <c:ptCount val="11"/>
                <c:pt idx="0">
                  <c:v>0</c:v>
                </c:pt>
                <c:pt idx="1">
                  <c:v>0</c:v>
                </c:pt>
                <c:pt idx="2">
                  <c:v>0</c:v>
                </c:pt>
                <c:pt idx="3">
                  <c:v>0</c:v>
                </c:pt>
                <c:pt idx="4">
                  <c:v>0</c:v>
                </c:pt>
                <c:pt idx="5">
                  <c:v>0</c:v>
                </c:pt>
                <c:pt idx="6" formatCode="&quot;$&quot;#,##0.00;[Red]\-&quot;$&quot;#,##0.00">
                  <c:v>115.33362993631063</c:v>
                </c:pt>
                <c:pt idx="7" formatCode="&quot;$&quot;#,##0.00;[Red]\-&quot;$&quot;#,##0.00">
                  <c:v>115.33362993631063</c:v>
                </c:pt>
                <c:pt idx="8">
                  <c:v>0</c:v>
                </c:pt>
                <c:pt idx="9">
                  <c:v>0</c:v>
                </c:pt>
                <c:pt idx="10">
                  <c:v>0</c:v>
                </c:pt>
              </c:numCache>
            </c:numRef>
          </c:val>
          <c:extLst>
            <c:ext xmlns:c16="http://schemas.microsoft.com/office/drawing/2014/chart" uri="{C3380CC4-5D6E-409C-BE32-E72D297353CC}">
              <c16:uniqueId val="{00000021-583B-7545-9693-332A1AEFFDAA}"/>
            </c:ext>
          </c:extLst>
        </c:ser>
        <c:ser>
          <c:idx val="4"/>
          <c:order val="3"/>
          <c:tx>
            <c:strRef>
              <c:f>'Pseudo Cost Curve'!$E$15</c:f>
              <c:strCache>
                <c:ptCount val="1"/>
                <c:pt idx="0">
                  <c:v>Overall</c:v>
                </c:pt>
              </c:strCache>
            </c:strRef>
          </c:tx>
          <c:spPr>
            <a:solidFill>
              <a:schemeClr val="accent5">
                <a:shade val="53000"/>
              </a:schemeClr>
            </a:solidFill>
            <a:ln>
              <a:noFill/>
            </a:ln>
            <a:effectLst/>
          </c:spPr>
          <c:dLbls>
            <c:dLbl>
              <c:idx val="0"/>
              <c:delete val="1"/>
              <c:extLst>
                <c:ext xmlns:c15="http://schemas.microsoft.com/office/drawing/2012/chart" uri="{CE6537A1-D6FC-4f65-9D91-7224C49458BB}"/>
                <c:ext xmlns:c16="http://schemas.microsoft.com/office/drawing/2014/chart" uri="{C3380CC4-5D6E-409C-BE32-E72D297353CC}">
                  <c16:uniqueId val="{00000022-583B-7545-9693-332A1AEFFDAA}"/>
                </c:ext>
              </c:extLst>
            </c:dLbl>
            <c:dLbl>
              <c:idx val="1"/>
              <c:delete val="1"/>
              <c:extLst>
                <c:ext xmlns:c15="http://schemas.microsoft.com/office/drawing/2012/chart" uri="{CE6537A1-D6FC-4f65-9D91-7224C49458BB}"/>
                <c:ext xmlns:c16="http://schemas.microsoft.com/office/drawing/2014/chart" uri="{C3380CC4-5D6E-409C-BE32-E72D297353CC}">
                  <c16:uniqueId val="{00000023-583B-7545-9693-332A1AEFFDAA}"/>
                </c:ext>
              </c:extLst>
            </c:dLbl>
            <c:dLbl>
              <c:idx val="2"/>
              <c:delete val="1"/>
              <c:extLst>
                <c:ext xmlns:c15="http://schemas.microsoft.com/office/drawing/2012/chart" uri="{CE6537A1-D6FC-4f65-9D91-7224C49458BB}"/>
                <c:ext xmlns:c16="http://schemas.microsoft.com/office/drawing/2014/chart" uri="{C3380CC4-5D6E-409C-BE32-E72D297353CC}">
                  <c16:uniqueId val="{00000024-583B-7545-9693-332A1AEFFDAA}"/>
                </c:ext>
              </c:extLst>
            </c:dLbl>
            <c:dLbl>
              <c:idx val="3"/>
              <c:delete val="1"/>
              <c:extLst>
                <c:ext xmlns:c15="http://schemas.microsoft.com/office/drawing/2012/chart" uri="{CE6537A1-D6FC-4f65-9D91-7224C49458BB}"/>
                <c:ext xmlns:c16="http://schemas.microsoft.com/office/drawing/2014/chart" uri="{C3380CC4-5D6E-409C-BE32-E72D297353CC}">
                  <c16:uniqueId val="{00000025-583B-7545-9693-332A1AEFFDAA}"/>
                </c:ext>
              </c:extLst>
            </c:dLbl>
            <c:dLbl>
              <c:idx val="4"/>
              <c:delete val="1"/>
              <c:extLst>
                <c:ext xmlns:c15="http://schemas.microsoft.com/office/drawing/2012/chart" uri="{CE6537A1-D6FC-4f65-9D91-7224C49458BB}"/>
                <c:ext xmlns:c16="http://schemas.microsoft.com/office/drawing/2014/chart" uri="{C3380CC4-5D6E-409C-BE32-E72D297353CC}">
                  <c16:uniqueId val="{00000026-583B-7545-9693-332A1AEFFDAA}"/>
                </c:ext>
              </c:extLst>
            </c:dLbl>
            <c:dLbl>
              <c:idx val="5"/>
              <c:delete val="1"/>
              <c:extLst>
                <c:ext xmlns:c15="http://schemas.microsoft.com/office/drawing/2012/chart" uri="{CE6537A1-D6FC-4f65-9D91-7224C49458BB}"/>
                <c:ext xmlns:c16="http://schemas.microsoft.com/office/drawing/2014/chart" uri="{C3380CC4-5D6E-409C-BE32-E72D297353CC}">
                  <c16:uniqueId val="{00000027-583B-7545-9693-332A1AEFFDAA}"/>
                </c:ext>
              </c:extLst>
            </c:dLbl>
            <c:dLbl>
              <c:idx val="6"/>
              <c:delete val="1"/>
              <c:extLst>
                <c:ext xmlns:c15="http://schemas.microsoft.com/office/drawing/2012/chart" uri="{CE6537A1-D6FC-4f65-9D91-7224C49458BB}"/>
                <c:ext xmlns:c16="http://schemas.microsoft.com/office/drawing/2014/chart" uri="{C3380CC4-5D6E-409C-BE32-E72D297353CC}">
                  <c16:uniqueId val="{00000028-583B-7545-9693-332A1AEFFDAA}"/>
                </c:ext>
              </c:extLst>
            </c:dLbl>
            <c:dLbl>
              <c:idx val="7"/>
              <c:delete val="1"/>
              <c:extLst>
                <c:ext xmlns:c15="http://schemas.microsoft.com/office/drawing/2012/chart" uri="{CE6537A1-D6FC-4f65-9D91-7224C49458BB}"/>
                <c:ext xmlns:c16="http://schemas.microsoft.com/office/drawing/2014/chart" uri="{C3380CC4-5D6E-409C-BE32-E72D297353CC}">
                  <c16:uniqueId val="{00000029-583B-7545-9693-332A1AEFFDAA}"/>
                </c:ext>
              </c:extLst>
            </c:dLbl>
            <c:dLbl>
              <c:idx val="8"/>
              <c:delete val="1"/>
              <c:extLst>
                <c:ext xmlns:c15="http://schemas.microsoft.com/office/drawing/2012/chart" uri="{CE6537A1-D6FC-4f65-9D91-7224C49458BB}"/>
                <c:ext xmlns:c16="http://schemas.microsoft.com/office/drawing/2014/chart" uri="{C3380CC4-5D6E-409C-BE32-E72D297353CC}">
                  <c16:uniqueId val="{0000002A-583B-7545-9693-332A1AEFFDAA}"/>
                </c:ext>
              </c:extLst>
            </c:dLbl>
            <c:dLbl>
              <c:idx val="9"/>
              <c:layout>
                <c:manualLayout>
                  <c:x val="0.21945437318260538"/>
                  <c:y val="-0.25009948073639526"/>
                </c:manualLayout>
              </c:layout>
              <c:showLegendKey val="0"/>
              <c:showVal val="1"/>
              <c:showCatName val="0"/>
              <c:showSerName val="1"/>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2B-583B-7545-9693-332A1AEFFDAA}"/>
                </c:ext>
              </c:extLst>
            </c:dLbl>
            <c:dLbl>
              <c:idx val="10"/>
              <c:delete val="1"/>
              <c:extLst>
                <c:ext xmlns:c15="http://schemas.microsoft.com/office/drawing/2012/chart" uri="{CE6537A1-D6FC-4f65-9D91-7224C49458BB}"/>
                <c:ext xmlns:c16="http://schemas.microsoft.com/office/drawing/2014/chart" uri="{C3380CC4-5D6E-409C-BE32-E72D297353CC}">
                  <c16:uniqueId val="{0000002C-583B-7545-9693-332A1AEFFDAA}"/>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0"/>
              </c:ext>
            </c:extLst>
          </c:dLbls>
          <c:cat>
            <c:numRef>
              <c:f>'Pseudo Cost Curve'!$A$16:$A$26</c:f>
              <c:numCache>
                <c:formatCode>0</c:formatCode>
                <c:ptCount val="11"/>
                <c:pt idx="0">
                  <c:v>0</c:v>
                </c:pt>
                <c:pt idx="1">
                  <c:v>300</c:v>
                </c:pt>
                <c:pt idx="2">
                  <c:v>300</c:v>
                </c:pt>
                <c:pt idx="3">
                  <c:v>300</c:v>
                </c:pt>
                <c:pt idx="4">
                  <c:v>530</c:v>
                </c:pt>
                <c:pt idx="5">
                  <c:v>530</c:v>
                </c:pt>
                <c:pt idx="6">
                  <c:v>530</c:v>
                </c:pt>
                <c:pt idx="7">
                  <c:v>950</c:v>
                </c:pt>
                <c:pt idx="8">
                  <c:v>950</c:v>
                </c:pt>
                <c:pt idx="9">
                  <c:v>950</c:v>
                </c:pt>
                <c:pt idx="10">
                  <c:v>1900</c:v>
                </c:pt>
              </c:numCache>
            </c:numRef>
          </c:cat>
          <c:val>
            <c:numRef>
              <c:f>'Pseudo Cost Curve'!$E$16:$E$26</c:f>
              <c:numCache>
                <c:formatCode>General</c:formatCode>
                <c:ptCount val="11"/>
                <c:pt idx="0">
                  <c:v>0</c:v>
                </c:pt>
                <c:pt idx="1">
                  <c:v>0</c:v>
                </c:pt>
                <c:pt idx="2">
                  <c:v>0</c:v>
                </c:pt>
                <c:pt idx="3">
                  <c:v>0</c:v>
                </c:pt>
                <c:pt idx="4">
                  <c:v>0</c:v>
                </c:pt>
                <c:pt idx="5">
                  <c:v>0</c:v>
                </c:pt>
                <c:pt idx="6">
                  <c:v>0</c:v>
                </c:pt>
                <c:pt idx="7">
                  <c:v>0</c:v>
                </c:pt>
                <c:pt idx="8">
                  <c:v>0</c:v>
                </c:pt>
                <c:pt idx="9" formatCode="&quot;$&quot;#,##0.00;[Red]\-&quot;$&quot;#,##0.00">
                  <c:v>71.67517138959883</c:v>
                </c:pt>
                <c:pt idx="10" formatCode="&quot;$&quot;#,##0.00;[Red]\-&quot;$&quot;#,##0.00">
                  <c:v>71.67517138959883</c:v>
                </c:pt>
              </c:numCache>
            </c:numRef>
          </c:val>
          <c:extLst>
            <c:ext xmlns:c16="http://schemas.microsoft.com/office/drawing/2014/chart" uri="{C3380CC4-5D6E-409C-BE32-E72D297353CC}">
              <c16:uniqueId val="{0000002D-583B-7545-9693-332A1AEFFDAA}"/>
            </c:ext>
          </c:extLst>
        </c:ser>
        <c:dLbls>
          <c:showLegendKey val="0"/>
          <c:showVal val="0"/>
          <c:showCatName val="0"/>
          <c:showSerName val="0"/>
          <c:showPercent val="0"/>
          <c:showBubbleSize val="0"/>
        </c:dLbls>
        <c:axId val="709085336"/>
        <c:axId val="709091240"/>
      </c:areaChart>
      <c:lineChart>
        <c:grouping val="standard"/>
        <c:varyColors val="0"/>
        <c:ser>
          <c:idx val="0"/>
          <c:order val="4"/>
          <c:tx>
            <c:v>Market Price</c:v>
          </c:tx>
          <c:spPr>
            <a:ln w="28575" cap="rnd">
              <a:solidFill>
                <a:schemeClr val="accent4"/>
              </a:solidFill>
              <a:prstDash val="sysDash"/>
              <a:round/>
            </a:ln>
            <a:effectLst/>
          </c:spPr>
          <c:marker>
            <c:symbol val="none"/>
          </c:marker>
          <c:val>
            <c:numRef>
              <c:f>'Pseudo Cost Curve'!$F$16:$F$26</c:f>
              <c:numCache>
                <c:formatCode>General</c:formatCode>
                <c:ptCount val="11"/>
                <c:pt idx="0">
                  <c:v>53.98</c:v>
                </c:pt>
                <c:pt idx="1">
                  <c:v>53.98</c:v>
                </c:pt>
                <c:pt idx="2">
                  <c:v>53.98</c:v>
                </c:pt>
                <c:pt idx="3">
                  <c:v>53.98</c:v>
                </c:pt>
                <c:pt idx="4">
                  <c:v>53.98</c:v>
                </c:pt>
                <c:pt idx="5">
                  <c:v>53.98</c:v>
                </c:pt>
                <c:pt idx="6">
                  <c:v>53.98</c:v>
                </c:pt>
                <c:pt idx="7">
                  <c:v>53.98</c:v>
                </c:pt>
                <c:pt idx="8">
                  <c:v>53.98</c:v>
                </c:pt>
                <c:pt idx="9">
                  <c:v>53.98</c:v>
                </c:pt>
                <c:pt idx="10">
                  <c:v>53.98</c:v>
                </c:pt>
              </c:numCache>
            </c:numRef>
          </c:val>
          <c:smooth val="0"/>
          <c:extLst>
            <c:ext xmlns:c16="http://schemas.microsoft.com/office/drawing/2014/chart" uri="{C3380CC4-5D6E-409C-BE32-E72D297353CC}">
              <c16:uniqueId val="{0000002E-583B-7545-9693-332A1AEFFDAA}"/>
            </c:ext>
          </c:extLst>
        </c:ser>
        <c:dLbls>
          <c:showLegendKey val="0"/>
          <c:showVal val="0"/>
          <c:showCatName val="0"/>
          <c:showSerName val="0"/>
          <c:showPercent val="0"/>
          <c:showBubbleSize val="0"/>
        </c:dLbls>
        <c:marker val="1"/>
        <c:smooth val="0"/>
        <c:axId val="448228272"/>
        <c:axId val="448229256"/>
      </c:lineChart>
      <c:dateAx>
        <c:axId val="709085336"/>
        <c:scaling>
          <c:orientation val="minMax"/>
        </c:scaling>
        <c:delete val="1"/>
        <c:axPos val="b"/>
        <c:numFmt formatCode="0" sourceLinked="1"/>
        <c:majorTickMark val="none"/>
        <c:minorTickMark val="none"/>
        <c:tickLblPos val="low"/>
        <c:crossAx val="709091240"/>
        <c:crosses val="autoZero"/>
        <c:auto val="0"/>
        <c:lblOffset val="100"/>
        <c:baseTimeUnit val="days"/>
      </c:dateAx>
      <c:valAx>
        <c:axId val="70909124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AU" b="1"/>
                  <a:t>$/ML</a:t>
                </a:r>
                <a:r>
                  <a:rPr lang="en-AU" b="1" baseline="0"/>
                  <a:t> (Cost to Produce)</a:t>
                </a:r>
                <a:endParaRPr lang="en-AU" b="1"/>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9085336"/>
        <c:crosses val="autoZero"/>
        <c:crossBetween val="midCat"/>
      </c:valAx>
      <c:valAx>
        <c:axId val="448229256"/>
        <c:scaling>
          <c:orientation val="minMax"/>
          <c:max val="140"/>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AU" b="1"/>
                  <a:t>Market Price (Weighted)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228272"/>
        <c:crosses val="max"/>
        <c:crossBetween val="between"/>
      </c:valAx>
      <c:catAx>
        <c:axId val="448228272"/>
        <c:scaling>
          <c:orientation val="minMax"/>
        </c:scaling>
        <c:delete val="1"/>
        <c:axPos val="b"/>
        <c:majorTickMark val="out"/>
        <c:minorTickMark val="none"/>
        <c:tickLblPos val="nextTo"/>
        <c:crossAx val="448229256"/>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2014-2015 Revenue Forecast vs 2013-2014 Revenue Actual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CompRev!$A$2</c:f>
              <c:strCache>
                <c:ptCount val="1"/>
                <c:pt idx="0">
                  <c:v>Forecast</c:v>
                </c:pt>
              </c:strCache>
            </c:strRef>
          </c:tx>
          <c:spPr>
            <a:ln w="28575" cap="rnd">
              <a:solidFill>
                <a:schemeClr val="accent1"/>
              </a:solidFill>
              <a:round/>
            </a:ln>
            <a:effectLst/>
          </c:spPr>
          <c:marker>
            <c:symbol val="none"/>
          </c:marker>
          <c:cat>
            <c:strRef>
              <c:f>CompRev!$B$1:$M$1</c:f>
              <c:strCache>
                <c:ptCount val="12"/>
                <c:pt idx="0">
                  <c:v>2014/Jul</c:v>
                </c:pt>
                <c:pt idx="1">
                  <c:v>2014/Aug</c:v>
                </c:pt>
                <c:pt idx="2">
                  <c:v>2014/Sep</c:v>
                </c:pt>
                <c:pt idx="3">
                  <c:v>2014/Oct</c:v>
                </c:pt>
                <c:pt idx="4">
                  <c:v>2014/Nov</c:v>
                </c:pt>
                <c:pt idx="5">
                  <c:v>2014/Dec</c:v>
                </c:pt>
                <c:pt idx="6">
                  <c:v>2015/Jan</c:v>
                </c:pt>
                <c:pt idx="7">
                  <c:v>2015/Feb</c:v>
                </c:pt>
                <c:pt idx="8">
                  <c:v>2015/Mar</c:v>
                </c:pt>
                <c:pt idx="9">
                  <c:v>2015/Apr</c:v>
                </c:pt>
                <c:pt idx="10">
                  <c:v>2015/May</c:v>
                </c:pt>
                <c:pt idx="11">
                  <c:v>2015/Jun</c:v>
                </c:pt>
              </c:strCache>
            </c:strRef>
          </c:cat>
          <c:val>
            <c:numRef>
              <c:f>CompRev!$B$2:$M$2</c:f>
              <c:numCache>
                <c:formatCode>_("$"* #,##0_);_("$"* \(#,##0\);_("$"* "-"??_);_(@_)</c:formatCode>
                <c:ptCount val="12"/>
                <c:pt idx="0">
                  <c:v>42241174.579999998</c:v>
                </c:pt>
                <c:pt idx="1">
                  <c:v>37986737.340000004</c:v>
                </c:pt>
                <c:pt idx="2">
                  <c:v>39636490.369999997</c:v>
                </c:pt>
                <c:pt idx="3">
                  <c:v>33613615.189999998</c:v>
                </c:pt>
                <c:pt idx="4">
                  <c:v>39175609.289999999</c:v>
                </c:pt>
                <c:pt idx="5">
                  <c:v>39719460.68</c:v>
                </c:pt>
                <c:pt idx="6">
                  <c:v>21155639.609999999</c:v>
                </c:pt>
                <c:pt idx="7">
                  <c:v>20613592.609999999</c:v>
                </c:pt>
                <c:pt idx="8">
                  <c:v>21458206.150000002</c:v>
                </c:pt>
                <c:pt idx="9">
                  <c:v>17841827.610000003</c:v>
                </c:pt>
                <c:pt idx="10">
                  <c:v>43124910.579999998</c:v>
                </c:pt>
                <c:pt idx="11">
                  <c:v>46204211.020000003</c:v>
                </c:pt>
              </c:numCache>
            </c:numRef>
          </c:val>
          <c:smooth val="0"/>
          <c:extLst>
            <c:ext xmlns:c16="http://schemas.microsoft.com/office/drawing/2014/chart" uri="{C3380CC4-5D6E-409C-BE32-E72D297353CC}">
              <c16:uniqueId val="{00000000-7984-CC41-B1F5-049637F351B4}"/>
            </c:ext>
          </c:extLst>
        </c:ser>
        <c:ser>
          <c:idx val="1"/>
          <c:order val="1"/>
          <c:tx>
            <c:strRef>
              <c:f>CompRev!$A$3</c:f>
              <c:strCache>
                <c:ptCount val="1"/>
                <c:pt idx="0">
                  <c:v>Actual</c:v>
                </c:pt>
              </c:strCache>
            </c:strRef>
          </c:tx>
          <c:spPr>
            <a:ln w="28575" cap="rnd">
              <a:solidFill>
                <a:schemeClr val="accent2"/>
              </a:solidFill>
              <a:round/>
            </a:ln>
            <a:effectLst/>
          </c:spPr>
          <c:marker>
            <c:symbol val="none"/>
          </c:marker>
          <c:cat>
            <c:strRef>
              <c:f>CompRev!$B$1:$M$1</c:f>
              <c:strCache>
                <c:ptCount val="12"/>
                <c:pt idx="0">
                  <c:v>2014/Jul</c:v>
                </c:pt>
                <c:pt idx="1">
                  <c:v>2014/Aug</c:v>
                </c:pt>
                <c:pt idx="2">
                  <c:v>2014/Sep</c:v>
                </c:pt>
                <c:pt idx="3">
                  <c:v>2014/Oct</c:v>
                </c:pt>
                <c:pt idx="4">
                  <c:v>2014/Nov</c:v>
                </c:pt>
                <c:pt idx="5">
                  <c:v>2014/Dec</c:v>
                </c:pt>
                <c:pt idx="6">
                  <c:v>2015/Jan</c:v>
                </c:pt>
                <c:pt idx="7">
                  <c:v>2015/Feb</c:v>
                </c:pt>
                <c:pt idx="8">
                  <c:v>2015/Mar</c:v>
                </c:pt>
                <c:pt idx="9">
                  <c:v>2015/Apr</c:v>
                </c:pt>
                <c:pt idx="10">
                  <c:v>2015/May</c:v>
                </c:pt>
                <c:pt idx="11">
                  <c:v>2015/Jun</c:v>
                </c:pt>
              </c:strCache>
            </c:strRef>
          </c:cat>
          <c:val>
            <c:numRef>
              <c:f>CompRev!$B$3:$M$3</c:f>
              <c:numCache>
                <c:formatCode>_("$"* #,##0_);_("$"* \(#,##0\);_("$"* "-"??_);_(@_)</c:formatCode>
                <c:ptCount val="12"/>
                <c:pt idx="0">
                  <c:v>43177586.469999999</c:v>
                </c:pt>
                <c:pt idx="1">
                  <c:v>41352612.920000002</c:v>
                </c:pt>
                <c:pt idx="2">
                  <c:v>41061301.68</c:v>
                </c:pt>
                <c:pt idx="3">
                  <c:v>37704400.920000002</c:v>
                </c:pt>
                <c:pt idx="4">
                  <c:v>37987218.090000004</c:v>
                </c:pt>
                <c:pt idx="5">
                  <c:v>37884541.239999995</c:v>
                </c:pt>
                <c:pt idx="6">
                  <c:v>54693279.079999998</c:v>
                </c:pt>
                <c:pt idx="7">
                  <c:v>50838283.929999992</c:v>
                </c:pt>
                <c:pt idx="8">
                  <c:v>50128489.950000003</c:v>
                </c:pt>
                <c:pt idx="9">
                  <c:v>43751729.420000002</c:v>
                </c:pt>
                <c:pt idx="10">
                  <c:v>42181248.700000003</c:v>
                </c:pt>
                <c:pt idx="11">
                  <c:v>43906729.969999999</c:v>
                </c:pt>
              </c:numCache>
            </c:numRef>
          </c:val>
          <c:smooth val="0"/>
          <c:extLst>
            <c:ext xmlns:c16="http://schemas.microsoft.com/office/drawing/2014/chart" uri="{C3380CC4-5D6E-409C-BE32-E72D297353CC}">
              <c16:uniqueId val="{00000001-7984-CC41-B1F5-049637F351B4}"/>
            </c:ext>
          </c:extLst>
        </c:ser>
        <c:dLbls>
          <c:showLegendKey val="0"/>
          <c:showVal val="0"/>
          <c:showCatName val="0"/>
          <c:showSerName val="0"/>
          <c:showPercent val="0"/>
          <c:showBubbleSize val="0"/>
        </c:dLbls>
        <c:smooth val="0"/>
        <c:axId val="189164911"/>
        <c:axId val="189166591"/>
      </c:lineChart>
      <c:catAx>
        <c:axId val="189164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166591"/>
        <c:crosses val="autoZero"/>
        <c:auto val="1"/>
        <c:lblAlgn val="ctr"/>
        <c:lblOffset val="100"/>
        <c:noMultiLvlLbl val="0"/>
      </c:catAx>
      <c:valAx>
        <c:axId val="189166591"/>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1649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2014-2015 COGS Forecast vs 2013-2014 COGS Actual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CompCOGS!$A$2</c:f>
              <c:strCache>
                <c:ptCount val="1"/>
                <c:pt idx="0">
                  <c:v>Forecast</c:v>
                </c:pt>
              </c:strCache>
            </c:strRef>
          </c:tx>
          <c:spPr>
            <a:ln w="28575" cap="rnd">
              <a:solidFill>
                <a:schemeClr val="accent1"/>
              </a:solidFill>
              <a:round/>
            </a:ln>
            <a:effectLst/>
          </c:spPr>
          <c:marker>
            <c:symbol val="none"/>
          </c:marker>
          <c:cat>
            <c:strRef>
              <c:f>CompCOGS!$B$1:$M$1</c:f>
              <c:strCache>
                <c:ptCount val="12"/>
                <c:pt idx="0">
                  <c:v>2014/Jul</c:v>
                </c:pt>
                <c:pt idx="1">
                  <c:v>2014/Aug</c:v>
                </c:pt>
                <c:pt idx="2">
                  <c:v>2014/Sep</c:v>
                </c:pt>
                <c:pt idx="3">
                  <c:v>2014/Oct</c:v>
                </c:pt>
                <c:pt idx="4">
                  <c:v>2014/Nov</c:v>
                </c:pt>
                <c:pt idx="5">
                  <c:v>2014/Dec</c:v>
                </c:pt>
                <c:pt idx="6">
                  <c:v>2015/Jan</c:v>
                </c:pt>
                <c:pt idx="7">
                  <c:v>2015/Feb</c:v>
                </c:pt>
                <c:pt idx="8">
                  <c:v>2015/Mar</c:v>
                </c:pt>
                <c:pt idx="9">
                  <c:v>2015/Apr</c:v>
                </c:pt>
                <c:pt idx="10">
                  <c:v>2015/May</c:v>
                </c:pt>
                <c:pt idx="11">
                  <c:v>2015/Jun</c:v>
                </c:pt>
              </c:strCache>
            </c:strRef>
          </c:cat>
          <c:val>
            <c:numRef>
              <c:f>CompCOGS!$B$2:$M$2</c:f>
              <c:numCache>
                <c:formatCode>_("$"* #,##0_);_("$"* \(#,##0\);_("$"* "-"??_);_(@_)</c:formatCode>
                <c:ptCount val="12"/>
                <c:pt idx="0">
                  <c:v>1889220.8933999999</c:v>
                </c:pt>
                <c:pt idx="1">
                  <c:v>1860807.9966</c:v>
                </c:pt>
                <c:pt idx="2">
                  <c:v>2168763.8398000002</c:v>
                </c:pt>
                <c:pt idx="3">
                  <c:v>2540599.1751999995</c:v>
                </c:pt>
                <c:pt idx="4">
                  <c:v>2102419.4449999998</c:v>
                </c:pt>
                <c:pt idx="5">
                  <c:v>4418449.8383999998</c:v>
                </c:pt>
                <c:pt idx="6">
                  <c:v>4418449.8383999998</c:v>
                </c:pt>
                <c:pt idx="7">
                  <c:v>6010251.9983999999</c:v>
                </c:pt>
                <c:pt idx="8">
                  <c:v>5996191.9983999999</c:v>
                </c:pt>
                <c:pt idx="9">
                  <c:v>1860947.0957999998</c:v>
                </c:pt>
                <c:pt idx="10">
                  <c:v>2008140.6514000001</c:v>
                </c:pt>
                <c:pt idx="11">
                  <c:v>2081737.4292000001</c:v>
                </c:pt>
              </c:numCache>
            </c:numRef>
          </c:val>
          <c:smooth val="0"/>
          <c:extLst>
            <c:ext xmlns:c16="http://schemas.microsoft.com/office/drawing/2014/chart" uri="{C3380CC4-5D6E-409C-BE32-E72D297353CC}">
              <c16:uniqueId val="{00000000-4907-4844-BD4B-B6F30E63F1C1}"/>
            </c:ext>
          </c:extLst>
        </c:ser>
        <c:ser>
          <c:idx val="1"/>
          <c:order val="1"/>
          <c:tx>
            <c:strRef>
              <c:f>CompCOGS!$A$3</c:f>
              <c:strCache>
                <c:ptCount val="1"/>
                <c:pt idx="0">
                  <c:v>Actual</c:v>
                </c:pt>
              </c:strCache>
            </c:strRef>
          </c:tx>
          <c:spPr>
            <a:ln w="28575" cap="rnd">
              <a:solidFill>
                <a:schemeClr val="accent2"/>
              </a:solidFill>
              <a:round/>
            </a:ln>
            <a:effectLst/>
          </c:spPr>
          <c:marker>
            <c:symbol val="none"/>
          </c:marker>
          <c:cat>
            <c:strRef>
              <c:f>CompCOGS!$B$1:$M$1</c:f>
              <c:strCache>
                <c:ptCount val="12"/>
                <c:pt idx="0">
                  <c:v>2014/Jul</c:v>
                </c:pt>
                <c:pt idx="1">
                  <c:v>2014/Aug</c:v>
                </c:pt>
                <c:pt idx="2">
                  <c:v>2014/Sep</c:v>
                </c:pt>
                <c:pt idx="3">
                  <c:v>2014/Oct</c:v>
                </c:pt>
                <c:pt idx="4">
                  <c:v>2014/Nov</c:v>
                </c:pt>
                <c:pt idx="5">
                  <c:v>2014/Dec</c:v>
                </c:pt>
                <c:pt idx="6">
                  <c:v>2015/Jan</c:v>
                </c:pt>
                <c:pt idx="7">
                  <c:v>2015/Feb</c:v>
                </c:pt>
                <c:pt idx="8">
                  <c:v>2015/Mar</c:v>
                </c:pt>
                <c:pt idx="9">
                  <c:v>2015/Apr</c:v>
                </c:pt>
                <c:pt idx="10">
                  <c:v>2015/May</c:v>
                </c:pt>
                <c:pt idx="11">
                  <c:v>2015/Jun</c:v>
                </c:pt>
              </c:strCache>
            </c:strRef>
          </c:cat>
          <c:val>
            <c:numRef>
              <c:f>CompCOGS!$B$3:$M$3</c:f>
              <c:numCache>
                <c:formatCode>_("$"* #,##0_);_("$"* \(#,##0\);_("$"* "-"??_);_(@_)</c:formatCode>
                <c:ptCount val="12"/>
                <c:pt idx="0">
                  <c:v>1110156.54</c:v>
                </c:pt>
                <c:pt idx="1">
                  <c:v>1234487.23</c:v>
                </c:pt>
                <c:pt idx="2">
                  <c:v>482457.62</c:v>
                </c:pt>
                <c:pt idx="3">
                  <c:v>331080.56</c:v>
                </c:pt>
                <c:pt idx="4">
                  <c:v>431863.41</c:v>
                </c:pt>
                <c:pt idx="5">
                  <c:v>1025934.83</c:v>
                </c:pt>
                <c:pt idx="6">
                  <c:v>915183.29</c:v>
                </c:pt>
                <c:pt idx="7">
                  <c:v>1377569.19</c:v>
                </c:pt>
                <c:pt idx="8">
                  <c:v>813079.7</c:v>
                </c:pt>
                <c:pt idx="9">
                  <c:v>655002.84000000008</c:v>
                </c:pt>
                <c:pt idx="10">
                  <c:v>804959.41</c:v>
                </c:pt>
                <c:pt idx="11">
                  <c:v>597020</c:v>
                </c:pt>
              </c:numCache>
            </c:numRef>
          </c:val>
          <c:smooth val="0"/>
          <c:extLst>
            <c:ext xmlns:c16="http://schemas.microsoft.com/office/drawing/2014/chart" uri="{C3380CC4-5D6E-409C-BE32-E72D297353CC}">
              <c16:uniqueId val="{00000001-4907-4844-BD4B-B6F30E63F1C1}"/>
            </c:ext>
          </c:extLst>
        </c:ser>
        <c:dLbls>
          <c:showLegendKey val="0"/>
          <c:showVal val="0"/>
          <c:showCatName val="0"/>
          <c:showSerName val="0"/>
          <c:showPercent val="0"/>
          <c:showBubbleSize val="0"/>
        </c:dLbls>
        <c:smooth val="0"/>
        <c:axId val="189164911"/>
        <c:axId val="189166591"/>
      </c:lineChart>
      <c:catAx>
        <c:axId val="189164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166591"/>
        <c:crosses val="autoZero"/>
        <c:auto val="1"/>
        <c:lblAlgn val="ctr"/>
        <c:lblOffset val="100"/>
        <c:noMultiLvlLbl val="0"/>
      </c:catAx>
      <c:valAx>
        <c:axId val="189166591"/>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1649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2014-2015 OPEX Forecast vs 2013-2014 OPEX Actual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CompOPEX!$A$2</c:f>
              <c:strCache>
                <c:ptCount val="1"/>
                <c:pt idx="0">
                  <c:v>Forecast</c:v>
                </c:pt>
              </c:strCache>
            </c:strRef>
          </c:tx>
          <c:spPr>
            <a:ln w="28575" cap="rnd">
              <a:solidFill>
                <a:schemeClr val="accent1"/>
              </a:solidFill>
              <a:round/>
            </a:ln>
            <a:effectLst/>
          </c:spPr>
          <c:marker>
            <c:symbol val="none"/>
          </c:marker>
          <c:cat>
            <c:strRef>
              <c:f>CompOPEX!$B$1:$M$1</c:f>
              <c:strCache>
                <c:ptCount val="12"/>
                <c:pt idx="0">
                  <c:v>2014/Jul</c:v>
                </c:pt>
                <c:pt idx="1">
                  <c:v>2014/Aug</c:v>
                </c:pt>
                <c:pt idx="2">
                  <c:v>2014/Sep</c:v>
                </c:pt>
                <c:pt idx="3">
                  <c:v>2014/Oct</c:v>
                </c:pt>
                <c:pt idx="4">
                  <c:v>2014/Nov</c:v>
                </c:pt>
                <c:pt idx="5">
                  <c:v>2014/Dec</c:v>
                </c:pt>
                <c:pt idx="6">
                  <c:v>2015/Jan</c:v>
                </c:pt>
                <c:pt idx="7">
                  <c:v>2015/Feb</c:v>
                </c:pt>
                <c:pt idx="8">
                  <c:v>2015/Mar</c:v>
                </c:pt>
                <c:pt idx="9">
                  <c:v>2015/Apr</c:v>
                </c:pt>
                <c:pt idx="10">
                  <c:v>2015/May</c:v>
                </c:pt>
                <c:pt idx="11">
                  <c:v>2015/Jun</c:v>
                </c:pt>
              </c:strCache>
            </c:strRef>
          </c:cat>
          <c:val>
            <c:numRef>
              <c:f>CompOPEX!$B$2:$M$2</c:f>
              <c:numCache>
                <c:formatCode>_("$"* #,##0_);_("$"* \(#,##0\);_("$"* "-"??_);_(@_)</c:formatCode>
                <c:ptCount val="12"/>
                <c:pt idx="0">
                  <c:v>22183213.865999997</c:v>
                </c:pt>
                <c:pt idx="1">
                  <c:v>24537342.743999999</c:v>
                </c:pt>
                <c:pt idx="2">
                  <c:v>29425008.287999999</c:v>
                </c:pt>
                <c:pt idx="3">
                  <c:v>26510221.403999999</c:v>
                </c:pt>
                <c:pt idx="4">
                  <c:v>32880525.8125</c:v>
                </c:pt>
                <c:pt idx="5">
                  <c:v>32031858.149599999</c:v>
                </c:pt>
                <c:pt idx="6">
                  <c:v>29265881.509999998</c:v>
                </c:pt>
                <c:pt idx="7">
                  <c:v>30431293.610699996</c:v>
                </c:pt>
                <c:pt idx="8">
                  <c:v>32952606.978300001</c:v>
                </c:pt>
                <c:pt idx="9">
                  <c:v>27390306.794999998</c:v>
                </c:pt>
                <c:pt idx="10">
                  <c:v>32404002.505000003</c:v>
                </c:pt>
                <c:pt idx="11">
                  <c:v>36147266.995000005</c:v>
                </c:pt>
              </c:numCache>
            </c:numRef>
          </c:val>
          <c:smooth val="0"/>
          <c:extLst>
            <c:ext xmlns:c16="http://schemas.microsoft.com/office/drawing/2014/chart" uri="{C3380CC4-5D6E-409C-BE32-E72D297353CC}">
              <c16:uniqueId val="{00000000-4C2A-684E-A514-E7536C8A04BD}"/>
            </c:ext>
          </c:extLst>
        </c:ser>
        <c:ser>
          <c:idx val="1"/>
          <c:order val="1"/>
          <c:tx>
            <c:strRef>
              <c:f>CompOPEX!$A$3</c:f>
              <c:strCache>
                <c:ptCount val="1"/>
                <c:pt idx="0">
                  <c:v>Actual</c:v>
                </c:pt>
              </c:strCache>
            </c:strRef>
          </c:tx>
          <c:spPr>
            <a:ln w="28575" cap="rnd">
              <a:solidFill>
                <a:schemeClr val="accent2"/>
              </a:solidFill>
              <a:round/>
            </a:ln>
            <a:effectLst/>
          </c:spPr>
          <c:marker>
            <c:symbol val="none"/>
          </c:marker>
          <c:cat>
            <c:strRef>
              <c:f>CompOPEX!$B$1:$M$1</c:f>
              <c:strCache>
                <c:ptCount val="12"/>
                <c:pt idx="0">
                  <c:v>2014/Jul</c:v>
                </c:pt>
                <c:pt idx="1">
                  <c:v>2014/Aug</c:v>
                </c:pt>
                <c:pt idx="2">
                  <c:v>2014/Sep</c:v>
                </c:pt>
                <c:pt idx="3">
                  <c:v>2014/Oct</c:v>
                </c:pt>
                <c:pt idx="4">
                  <c:v>2014/Nov</c:v>
                </c:pt>
                <c:pt idx="5">
                  <c:v>2014/Dec</c:v>
                </c:pt>
                <c:pt idx="6">
                  <c:v>2015/Jan</c:v>
                </c:pt>
                <c:pt idx="7">
                  <c:v>2015/Feb</c:v>
                </c:pt>
                <c:pt idx="8">
                  <c:v>2015/Mar</c:v>
                </c:pt>
                <c:pt idx="9">
                  <c:v>2015/Apr</c:v>
                </c:pt>
                <c:pt idx="10">
                  <c:v>2015/May</c:v>
                </c:pt>
                <c:pt idx="11">
                  <c:v>2015/Jun</c:v>
                </c:pt>
              </c:strCache>
            </c:strRef>
          </c:cat>
          <c:val>
            <c:numRef>
              <c:f>CompOPEX!$B$3:$M$3</c:f>
              <c:numCache>
                <c:formatCode>_("$"* #,##0_);_("$"* \(#,##0\);_("$"* "-"??_);_(@_)</c:formatCode>
                <c:ptCount val="12"/>
                <c:pt idx="0">
                  <c:v>19933122.77999999</c:v>
                </c:pt>
                <c:pt idx="1">
                  <c:v>22503896.370000001</c:v>
                </c:pt>
                <c:pt idx="2">
                  <c:v>23089363.00999999</c:v>
                </c:pt>
                <c:pt idx="3">
                  <c:v>26762248.57</c:v>
                </c:pt>
                <c:pt idx="4">
                  <c:v>27680853.149999999</c:v>
                </c:pt>
                <c:pt idx="5">
                  <c:v>16659692.230000002</c:v>
                </c:pt>
                <c:pt idx="6">
                  <c:v>17060488.77</c:v>
                </c:pt>
                <c:pt idx="7">
                  <c:v>17650757.789999999</c:v>
                </c:pt>
                <c:pt idx="8">
                  <c:v>17735456.25</c:v>
                </c:pt>
                <c:pt idx="9">
                  <c:v>16787821.260000002</c:v>
                </c:pt>
                <c:pt idx="10">
                  <c:v>19532917.230000004</c:v>
                </c:pt>
                <c:pt idx="11">
                  <c:v>15873220.780000001</c:v>
                </c:pt>
              </c:numCache>
            </c:numRef>
          </c:val>
          <c:smooth val="0"/>
          <c:extLst>
            <c:ext xmlns:c16="http://schemas.microsoft.com/office/drawing/2014/chart" uri="{C3380CC4-5D6E-409C-BE32-E72D297353CC}">
              <c16:uniqueId val="{00000001-4C2A-684E-A514-E7536C8A04BD}"/>
            </c:ext>
          </c:extLst>
        </c:ser>
        <c:dLbls>
          <c:showLegendKey val="0"/>
          <c:showVal val="0"/>
          <c:showCatName val="0"/>
          <c:showSerName val="0"/>
          <c:showPercent val="0"/>
          <c:showBubbleSize val="0"/>
        </c:dLbls>
        <c:smooth val="0"/>
        <c:axId val="189164911"/>
        <c:axId val="189166591"/>
      </c:lineChart>
      <c:catAx>
        <c:axId val="189164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166591"/>
        <c:crosses val="autoZero"/>
        <c:auto val="1"/>
        <c:lblAlgn val="ctr"/>
        <c:lblOffset val="100"/>
        <c:noMultiLvlLbl val="0"/>
      </c:catAx>
      <c:valAx>
        <c:axId val="189166591"/>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1649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Forecast of Key Metrics</a:t>
            </a:r>
            <a:r>
              <a:rPr lang="en-US" baseline="0"/>
              <a:t> </a:t>
            </a:r>
          </a:p>
          <a:p>
            <a:pPr>
              <a:defRPr/>
            </a:pPr>
            <a:r>
              <a:rPr lang="en-US" baseline="0"/>
              <a:t>Broken Down to Actual and Variance</a:t>
            </a:r>
            <a:r>
              <a:rPr lang="en-US"/>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1"/>
          <c:order val="0"/>
          <c:tx>
            <c:strRef>
              <c:f>'Comparison - EBIT'!$D$22</c:f>
              <c:strCache>
                <c:ptCount val="1"/>
                <c:pt idx="0">
                  <c:v>Actual $/ML</c:v>
                </c:pt>
              </c:strCache>
            </c:strRef>
          </c:tx>
          <c:spPr>
            <a:solidFill>
              <a:schemeClr val="accent3"/>
            </a:solidFill>
            <a:ln>
              <a:noFill/>
            </a:ln>
            <a:effectLst/>
          </c:spPr>
          <c:invertIfNegative val="0"/>
          <c:dLbls>
            <c:spPr>
              <a:solidFill>
                <a:srgbClr val="FFFF00"/>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'Comparison - EBIT'!$B$23:$B$25</c:f>
              <c:strCache>
                <c:ptCount val="3"/>
                <c:pt idx="0">
                  <c:v>REVENUE</c:v>
                </c:pt>
                <c:pt idx="1">
                  <c:v>COGS</c:v>
                </c:pt>
                <c:pt idx="2">
                  <c:v>OPEX</c:v>
                </c:pt>
              </c:strCache>
            </c:strRef>
          </c:cat>
          <c:val>
            <c:numRef>
              <c:f>'Comparison - EBIT'!$D$23:$D$25</c:f>
              <c:numCache>
                <c:formatCode>_("$"* #,##0_);_("$"* \(#,##0\);_("$"* "-"??_);_(@_)</c:formatCode>
                <c:ptCount val="3"/>
                <c:pt idx="0">
                  <c:v>70.340808510314844</c:v>
                </c:pt>
                <c:pt idx="1">
                  <c:v>1.7811160287075933</c:v>
                </c:pt>
                <c:pt idx="2">
                  <c:v>32.346425113982505</c:v>
                </c:pt>
              </c:numCache>
            </c:numRef>
          </c:val>
          <c:extLst>
            <c:ext xmlns:c16="http://schemas.microsoft.com/office/drawing/2014/chart" uri="{C3380CC4-5D6E-409C-BE32-E72D297353CC}">
              <c16:uniqueId val="{00000000-3748-FA42-88C7-B93BAE8CFF41}"/>
            </c:ext>
          </c:extLst>
        </c:ser>
        <c:ser>
          <c:idx val="2"/>
          <c:order val="1"/>
          <c:tx>
            <c:strRef>
              <c:f>'Comparison - EBIT'!$E$22</c:f>
              <c:strCache>
                <c:ptCount val="1"/>
                <c:pt idx="0">
                  <c:v>Variance $/ML</c:v>
                </c:pt>
              </c:strCache>
            </c:strRef>
          </c:tx>
          <c:spPr>
            <a:solidFill>
              <a:srgbClr val="548235"/>
            </a:solidFill>
            <a:ln>
              <a:noFill/>
            </a:ln>
            <a:effectLst/>
          </c:spPr>
          <c:invertIfNegative val="1"/>
          <c:dLbls>
            <c:dLbl>
              <c:idx val="0"/>
              <c:layout>
                <c:manualLayout>
                  <c:x val="0"/>
                  <c:y val="-4.166666666666670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748-FA42-88C7-B93BAE8CFF41}"/>
                </c:ext>
              </c:extLst>
            </c:dLbl>
            <c:spPr>
              <a:solidFill>
                <a:srgbClr val="FFFF00"/>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'Comparison - EBIT'!$B$23:$B$25</c:f>
              <c:strCache>
                <c:ptCount val="3"/>
                <c:pt idx="0">
                  <c:v>REVENUE</c:v>
                </c:pt>
                <c:pt idx="1">
                  <c:v>COGS</c:v>
                </c:pt>
                <c:pt idx="2">
                  <c:v>OPEX</c:v>
                </c:pt>
              </c:strCache>
            </c:strRef>
          </c:cat>
          <c:val>
            <c:numRef>
              <c:f>'Comparison - EBIT'!$E$23:$E$25</c:f>
              <c:numCache>
                <c:formatCode>"$"#,##0</c:formatCode>
                <c:ptCount val="3"/>
                <c:pt idx="0">
                  <c:v>3.0202505935252333</c:v>
                </c:pt>
                <c:pt idx="1">
                  <c:v>5.0229265642539822</c:v>
                </c:pt>
                <c:pt idx="2">
                  <c:v>32.524703682654746</c:v>
                </c:pt>
              </c:numCache>
            </c:numRef>
          </c:val>
          <c:extLst>
            <c:ext xmlns:c14="http://schemas.microsoft.com/office/drawing/2007/8/2/chart" uri="{6F2FDCE9-48DA-4B69-8628-5D25D57E5C99}">
              <c14:invertSolidFillFmt>
                <c14:spPr xmlns:c14="http://schemas.microsoft.com/office/drawing/2007/8/2/chart">
                  <a:solidFill>
                    <a:srgbClr val="FF0000"/>
                  </a:solidFill>
                  <a:ln>
                    <a:noFill/>
                  </a:ln>
                  <a:effectLst/>
                </c14:spPr>
              </c14:invertSolidFillFmt>
            </c:ext>
            <c:ext xmlns:c16="http://schemas.microsoft.com/office/drawing/2014/chart" uri="{C3380CC4-5D6E-409C-BE32-E72D297353CC}">
              <c16:uniqueId val="{00000002-3748-FA42-88C7-B93BAE8CFF41}"/>
            </c:ext>
          </c:extLst>
        </c:ser>
        <c:dLbls>
          <c:showLegendKey val="0"/>
          <c:showVal val="0"/>
          <c:showCatName val="0"/>
          <c:showSerName val="0"/>
          <c:showPercent val="0"/>
          <c:showBubbleSize val="0"/>
        </c:dLbls>
        <c:gapWidth val="150"/>
        <c:overlap val="100"/>
        <c:axId val="1803274544"/>
        <c:axId val="1777958864"/>
      </c:barChart>
      <c:catAx>
        <c:axId val="1803274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7958864"/>
        <c:crosses val="autoZero"/>
        <c:auto val="1"/>
        <c:lblAlgn val="ctr"/>
        <c:lblOffset val="100"/>
        <c:noMultiLvlLbl val="0"/>
      </c:catAx>
      <c:valAx>
        <c:axId val="1777958864"/>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32745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5">
  <a:schemeClr val="accent5"/>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4" name="Google Shape;4;n"/>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1pPr>
            <a:lvl2pPr marL="914400" marR="0" lvl="1" indent="-350519" algn="l" rtl="0">
              <a:lnSpc>
                <a:spcPct val="100000"/>
              </a:lnSpc>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2pPr>
            <a:lvl3pPr marL="1371600" marR="0" lvl="2" indent="-350519" algn="l" rtl="0">
              <a:lnSpc>
                <a:spcPct val="100000"/>
              </a:lnSpc>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a:spLocks noGrp="1"/>
          </p:cNvSpPr>
          <p:nvPr>
            <p:ph type="sldNum" idx="12"/>
          </p:nvPr>
        </p:nvSpPr>
        <p:spPr>
          <a:xfrm>
            <a:off x="6140848" y="9545294"/>
            <a:ext cx="191168" cy="18567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
        <p:nvSpPr>
          <p:cNvPr id="6" name="Google Shape;6;n"/>
          <p:cNvSpPr txBox="1">
            <a:spLocks noGrp="1"/>
          </p:cNvSpPr>
          <p:nvPr>
            <p:ph type="ftr" idx="11"/>
          </p:nvPr>
        </p:nvSpPr>
        <p:spPr>
          <a:xfrm>
            <a:off x="6331953" y="110938"/>
            <a:ext cx="65" cy="122914"/>
          </a:xfrm>
          <a:prstGeom prst="rect">
            <a:avLst/>
          </a:prstGeom>
          <a:noFill/>
          <a:ln>
            <a:noFill/>
          </a:ln>
        </p:spPr>
        <p:txBody>
          <a:bodyPr spcFirstLastPara="1" wrap="square" lIns="0" tIns="0" rIns="0" bIns="0" anchor="b" anchorCtr="0">
            <a:spAutoFit/>
          </a:bodyPr>
          <a:lstStyle>
            <a:lvl1pPr marR="0" lvl="0" algn="r" rtl="0">
              <a:lnSpc>
                <a:spcPct val="100000"/>
              </a:lnSpc>
              <a:spcBef>
                <a:spcPts val="0"/>
              </a:spcBef>
              <a:spcAft>
                <a:spcPts val="0"/>
              </a:spcAft>
              <a:buClr>
                <a:srgbClr val="000000"/>
              </a:buClr>
              <a:buSzPts val="1400"/>
              <a:buFont typeface="Arial"/>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38" name="Google Shape;38;p1:notes"/>
          <p:cNvSpPr txBox="1">
            <a:spLocks noGrp="1"/>
          </p:cNvSpPr>
          <p:nvPr>
            <p:ph type="body" idx="1"/>
          </p:nvPr>
        </p:nvSpPr>
        <p:spPr>
          <a:xfrm>
            <a:off x="472065" y="5333978"/>
            <a:ext cx="5859954" cy="24582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a:p>
        </p:txBody>
      </p:sp>
      <p:sp>
        <p:nvSpPr>
          <p:cNvPr id="39" name="Google Shape;39;p1:notes"/>
          <p:cNvSpPr txBox="1">
            <a:spLocks noGrp="1"/>
          </p:cNvSpPr>
          <p:nvPr>
            <p:ph type="sldNum" idx="12"/>
          </p:nvPr>
        </p:nvSpPr>
        <p:spPr>
          <a:xfrm>
            <a:off x="6245419" y="9545294"/>
            <a:ext cx="86598" cy="185676"/>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46" name="Google Shape;46;p2:notes"/>
          <p:cNvSpPr txBox="1">
            <a:spLocks noGrp="1"/>
          </p:cNvSpPr>
          <p:nvPr>
            <p:ph type="body" idx="1"/>
          </p:nvPr>
        </p:nvSpPr>
        <p:spPr>
          <a:xfrm>
            <a:off x="472065" y="5333979"/>
            <a:ext cx="5859954" cy="246221"/>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dirty="0"/>
          </a:p>
        </p:txBody>
      </p:sp>
      <p:sp>
        <p:nvSpPr>
          <p:cNvPr id="47" name="Google Shape;47;p2:notes"/>
          <p:cNvSpPr txBox="1">
            <a:spLocks noGrp="1"/>
          </p:cNvSpPr>
          <p:nvPr>
            <p:ph type="sldNum" idx="12"/>
          </p:nvPr>
        </p:nvSpPr>
        <p:spPr>
          <a:xfrm>
            <a:off x="6247057" y="9546304"/>
            <a:ext cx="84959" cy="184666"/>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8: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70" name="Google Shape;70;p8: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a:p>
        </p:txBody>
      </p:sp>
      <p:sp>
        <p:nvSpPr>
          <p:cNvPr id="71" name="Google Shape;71;p8:notes"/>
          <p:cNvSpPr txBox="1">
            <a:spLocks noGrp="1"/>
          </p:cNvSpPr>
          <p:nvPr>
            <p:ph type="sldNum" idx="12"/>
          </p:nvPr>
        </p:nvSpPr>
        <p:spPr>
          <a:xfrm>
            <a:off x="6140848" y="9545294"/>
            <a:ext cx="191168" cy="185676"/>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3: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84" name="Google Shape;84;p3: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Leverage EBIT slide, then flow into Revenue, COGS and Operational Expenses</a:t>
            </a:r>
            <a:endParaRPr/>
          </a:p>
        </p:txBody>
      </p:sp>
      <p:sp>
        <p:nvSpPr>
          <p:cNvPr id="85" name="Google Shape;85;p3:notes"/>
          <p:cNvSpPr txBox="1">
            <a:spLocks noGrp="1"/>
          </p:cNvSpPr>
          <p:nvPr>
            <p:ph type="sldNum" idx="12"/>
          </p:nvPr>
        </p:nvSpPr>
        <p:spPr>
          <a:xfrm>
            <a:off x="6140848" y="9545294"/>
            <a:ext cx="191168" cy="185676"/>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5: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6: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6: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7: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7: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4: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216" name="Google Shape;216;p4: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a:p>
        </p:txBody>
      </p:sp>
      <p:sp>
        <p:nvSpPr>
          <p:cNvPr id="217" name="Google Shape;217;p4:notes"/>
          <p:cNvSpPr txBox="1">
            <a:spLocks noGrp="1"/>
          </p:cNvSpPr>
          <p:nvPr>
            <p:ph type="sldNum" idx="12"/>
          </p:nvPr>
        </p:nvSpPr>
        <p:spPr>
          <a:xfrm>
            <a:off x="6247057" y="9546304"/>
            <a:ext cx="84959" cy="184666"/>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3"/>
        <p:cNvGrpSpPr/>
        <p:nvPr/>
      </p:nvGrpSpPr>
      <p:grpSpPr>
        <a:xfrm>
          <a:off x="0" y="0"/>
          <a:ext cx="0" cy="0"/>
          <a:chOff x="0" y="0"/>
          <a:chExt cx="0" cy="0"/>
        </a:xfrm>
      </p:grpSpPr>
      <p:sp>
        <p:nvSpPr>
          <p:cNvPr id="14" name="Google Shape;14;p10"/>
          <p:cNvSpPr/>
          <p:nvPr/>
        </p:nvSpPr>
        <p:spPr>
          <a:xfrm>
            <a:off x="0" y="4630993"/>
            <a:ext cx="8961438" cy="2090481"/>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graphicFrame>
        <p:nvGraphicFramePr>
          <p:cNvPr id="15" name="Google Shape;15;p10"/>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70" r:id="rId3" imgW="1587" imgH="1587" progId="TCLayout.ActiveDocument.1">
                  <p:embed/>
                </p:oleObj>
              </mc:Choice>
              <mc:Fallback>
                <p:oleObj r:id="rId3" imgW="1587" imgH="1587" progId="TCLayout.ActiveDocument.1">
                  <p:embed/>
                  <p:pic>
                    <p:nvPicPr>
                      <p:cNvPr id="15" name="Google Shape;15;p10"/>
                      <p:cNvPicPr preferRelativeResize="0"/>
                      <p:nvPr/>
                    </p:nvPicPr>
                    <p:blipFill rotWithShape="1">
                      <a:blip r:embed="rId4">
                        <a:alphaModFix/>
                      </a:blip>
                      <a:srcRect/>
                      <a:stretch/>
                    </p:blipFill>
                    <p:spPr>
                      <a:xfrm>
                        <a:off x="1588" y="1588"/>
                        <a:ext cx="1587" cy="1587"/>
                      </a:xfrm>
                      <a:prstGeom prst="rect">
                        <a:avLst/>
                      </a:prstGeom>
                      <a:noFill/>
                      <a:ln>
                        <a:noFill/>
                      </a:ln>
                    </p:spPr>
                  </p:pic>
                </p:oleObj>
              </mc:Fallback>
            </mc:AlternateContent>
          </a:graphicData>
        </a:graphic>
      </p:graphicFrame>
      <p:sp>
        <p:nvSpPr>
          <p:cNvPr id="16" name="Google Shape;16;p10"/>
          <p:cNvSpPr txBox="1">
            <a:spLocks noGrp="1"/>
          </p:cNvSpPr>
          <p:nvPr>
            <p:ph type="ctrTitle"/>
          </p:nvPr>
        </p:nvSpPr>
        <p:spPr>
          <a:xfrm>
            <a:off x="233363" y="3475212"/>
            <a:ext cx="7368890" cy="49244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200"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0"/>
          <p:cNvSpPr txBox="1">
            <a:spLocks noGrp="1"/>
          </p:cNvSpPr>
          <p:nvPr>
            <p:ph type="subTitle" idx="1"/>
          </p:nvPr>
        </p:nvSpPr>
        <p:spPr>
          <a:xfrm>
            <a:off x="233363" y="4761441"/>
            <a:ext cx="7368890" cy="21544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400">
                <a:latin typeface="Arial"/>
                <a:ea typeface="Arial"/>
                <a:cs typeface="Arial"/>
                <a:sym typeface="Arial"/>
              </a:defRPr>
            </a:lvl1pPr>
            <a:lvl2pPr lvl="1" algn="l">
              <a:lnSpc>
                <a:spcPct val="100000"/>
              </a:lnSpc>
              <a:spcBef>
                <a:spcPts val="0"/>
              </a:spcBef>
              <a:spcAft>
                <a:spcPts val="0"/>
              </a:spcAft>
              <a:buSzPts val="2250"/>
              <a:buChar char="▪"/>
              <a:defRPr/>
            </a:lvl2pPr>
            <a:lvl3pPr lvl="2" algn="l">
              <a:lnSpc>
                <a:spcPct val="100000"/>
              </a:lnSpc>
              <a:spcBef>
                <a:spcPts val="0"/>
              </a:spcBef>
              <a:spcAft>
                <a:spcPts val="0"/>
              </a:spcAft>
              <a:buSzPts val="2160"/>
              <a:buChar char="–"/>
              <a:defRPr/>
            </a:lvl3pPr>
            <a:lvl4pPr lvl="3" algn="l">
              <a:lnSpc>
                <a:spcPct val="100000"/>
              </a:lnSpc>
              <a:spcBef>
                <a:spcPts val="0"/>
              </a:spcBef>
              <a:spcAft>
                <a:spcPts val="0"/>
              </a:spcAft>
              <a:buSzPts val="2160"/>
              <a:buChar char="▫"/>
              <a:defRPr/>
            </a:lvl4pPr>
            <a:lvl5pPr lvl="4" algn="l">
              <a:lnSpc>
                <a:spcPct val="100000"/>
              </a:lnSpc>
              <a:spcBef>
                <a:spcPts val="0"/>
              </a:spcBef>
              <a:spcAft>
                <a:spcPts val="0"/>
              </a:spcAft>
              <a:buSzPts val="1602"/>
              <a:buChar char="-"/>
              <a:defRPr/>
            </a:lvl5pPr>
            <a:lvl6pPr lvl="5" algn="l">
              <a:lnSpc>
                <a:spcPct val="100000"/>
              </a:lnSpc>
              <a:spcBef>
                <a:spcPts val="0"/>
              </a:spcBef>
              <a:spcAft>
                <a:spcPts val="0"/>
              </a:spcAft>
              <a:buSzPts val="1602"/>
              <a:buChar char="-"/>
              <a:defRPr/>
            </a:lvl6pPr>
            <a:lvl7pPr lvl="6" algn="l">
              <a:lnSpc>
                <a:spcPct val="100000"/>
              </a:lnSpc>
              <a:spcBef>
                <a:spcPts val="0"/>
              </a:spcBef>
              <a:spcAft>
                <a:spcPts val="0"/>
              </a:spcAft>
              <a:buSzPts val="1602"/>
              <a:buChar char="-"/>
              <a:defRPr/>
            </a:lvl7pPr>
            <a:lvl8pPr lvl="7" algn="l">
              <a:lnSpc>
                <a:spcPct val="100000"/>
              </a:lnSpc>
              <a:spcBef>
                <a:spcPts val="0"/>
              </a:spcBef>
              <a:spcAft>
                <a:spcPts val="0"/>
              </a:spcAft>
              <a:buSzPts val="1602"/>
              <a:buChar char="-"/>
              <a:defRPr/>
            </a:lvl8pPr>
            <a:lvl9pPr lvl="8" algn="l">
              <a:lnSpc>
                <a:spcPct val="100000"/>
              </a:lnSpc>
              <a:spcBef>
                <a:spcPts val="0"/>
              </a:spcBef>
              <a:spcAft>
                <a:spcPts val="0"/>
              </a:spcAft>
              <a:buSzPts val="1602"/>
              <a:buChar char="-"/>
              <a:defRPr/>
            </a:lvl9pPr>
          </a:lstStyle>
          <a:p>
            <a:endParaRPr/>
          </a:p>
        </p:txBody>
      </p:sp>
      <p:sp>
        <p:nvSpPr>
          <p:cNvPr id="18" name="Google Shape;18;p10"/>
          <p:cNvSpPr/>
          <p:nvPr/>
        </p:nvSpPr>
        <p:spPr>
          <a:xfrm>
            <a:off x="8132763" y="36513"/>
            <a:ext cx="657225" cy="122237"/>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pic>
        <p:nvPicPr>
          <p:cNvPr id="19" name="Google Shape;19;p10" descr="https://lh4.googleusercontent.com/Mo5xEJ40kcGhKGf19rqfoefwMDgEDGstwv3C0JMs_Y1J7HXWuY8KuHjIz12F4qpz39l8989Nh5t9fTPG58GPBPEtE9L9dY0nOi1oyFoNENbnqmS8eFn9dFoas4bIwH5xdPoSfddu"/>
          <p:cNvPicPr preferRelativeResize="0"/>
          <p:nvPr/>
        </p:nvPicPr>
        <p:blipFill rotWithShape="1">
          <a:blip r:embed="rId5">
            <a:alphaModFix/>
          </a:blip>
          <a:srcRect/>
          <a:stretch/>
        </p:blipFill>
        <p:spPr>
          <a:xfrm>
            <a:off x="6477666" y="0"/>
            <a:ext cx="2483772" cy="79412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0"/>
        <p:cNvGrpSpPr/>
        <p:nvPr/>
      </p:nvGrpSpPr>
      <p:grpSpPr>
        <a:xfrm>
          <a:off x="0" y="0"/>
          <a:ext cx="0" cy="0"/>
          <a:chOff x="0" y="0"/>
          <a:chExt cx="0" cy="0"/>
        </a:xfrm>
      </p:grpSpPr>
      <p:graphicFrame>
        <p:nvGraphicFramePr>
          <p:cNvPr id="21" name="Google Shape;21;p11"/>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94" r:id="rId3" imgW="1587" imgH="1587" progId="TCLayout.ActiveDocument.1">
                  <p:embed/>
                </p:oleObj>
              </mc:Choice>
              <mc:Fallback>
                <p:oleObj r:id="rId3" imgW="1587" imgH="1587" progId="TCLayout.ActiveDocument.1">
                  <p:embed/>
                  <p:pic>
                    <p:nvPicPr>
                      <p:cNvPr id="21" name="Google Shape;21;p11"/>
                      <p:cNvPicPr preferRelativeResize="0"/>
                      <p:nvPr/>
                    </p:nvPicPr>
                    <p:blipFill rotWithShape="1">
                      <a:blip r:embed="rId4">
                        <a:alphaModFix/>
                      </a:blip>
                      <a:srcRect/>
                      <a:stretch/>
                    </p:blipFill>
                    <p:spPr>
                      <a:xfrm>
                        <a:off x="1588" y="1588"/>
                        <a:ext cx="1587" cy="1587"/>
                      </a:xfrm>
                      <a:prstGeom prst="rect">
                        <a:avLst/>
                      </a:prstGeom>
                      <a:noFill/>
                      <a:ln>
                        <a:noFill/>
                      </a:ln>
                    </p:spPr>
                  </p:pic>
                </p:oleObj>
              </mc:Fallback>
            </mc:AlternateContent>
          </a:graphicData>
        </a:graphic>
      </p:graphicFrame>
      <p:sp>
        <p:nvSpPr>
          <p:cNvPr id="22" name="Google Shape;22;p11"/>
          <p:cNvSpPr txBox="1">
            <a:spLocks noGrp="1"/>
          </p:cNvSpPr>
          <p:nvPr>
            <p:ph type="title"/>
          </p:nvPr>
        </p:nvSpPr>
        <p:spPr>
          <a:xfrm>
            <a:off x="171451" y="230188"/>
            <a:ext cx="8618537" cy="29238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23" name="Google Shape;23;p11"/>
          <p:cNvCxnSpPr/>
          <p:nvPr/>
        </p:nvCxnSpPr>
        <p:spPr>
          <a:xfrm>
            <a:off x="88960" y="887678"/>
            <a:ext cx="8784976" cy="0"/>
          </a:xfrm>
          <a:prstGeom prst="straightConnector1">
            <a:avLst/>
          </a:prstGeom>
          <a:noFill/>
          <a:ln w="25400" cap="flat" cmpd="sng">
            <a:solidFill>
              <a:srgbClr val="000000"/>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29"/>
        <p:cNvGrpSpPr/>
        <p:nvPr/>
      </p:nvGrpSpPr>
      <p:grpSpPr>
        <a:xfrm>
          <a:off x="0" y="0"/>
          <a:ext cx="0" cy="0"/>
          <a:chOff x="0" y="0"/>
          <a:chExt cx="0" cy="0"/>
        </a:xfrm>
      </p:grpSpPr>
      <p:sp>
        <p:nvSpPr>
          <p:cNvPr id="30" name="Google Shape;30;p13"/>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14"/>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33"/>
        <p:cNvGrpSpPr/>
        <p:nvPr/>
      </p:nvGrpSpPr>
      <p:grpSpPr>
        <a:xfrm>
          <a:off x="0" y="0"/>
          <a:ext cx="0" cy="0"/>
          <a:chOff x="0" y="0"/>
          <a:chExt cx="0" cy="0"/>
        </a:xfrm>
      </p:grpSpPr>
      <p:sp>
        <p:nvSpPr>
          <p:cNvPr id="34" name="Google Shape;34;p15"/>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5"/>
          <p:cNvSpPr txBox="1">
            <a:spLocks noGrp="1"/>
          </p:cNvSpPr>
          <p:nvPr>
            <p:ph type="body" idx="1"/>
          </p:nvPr>
        </p:nvSpPr>
        <p:spPr>
          <a:xfrm>
            <a:off x="2296319" y="2519680"/>
            <a:ext cx="4302125" cy="94460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371475" algn="l">
              <a:lnSpc>
                <a:spcPct val="100000"/>
              </a:lnSpc>
              <a:spcBef>
                <a:spcPts val="0"/>
              </a:spcBef>
              <a:spcAft>
                <a:spcPts val="0"/>
              </a:spcAft>
              <a:buSzPts val="2250"/>
              <a:buChar char="▪"/>
              <a:defRPr/>
            </a:lvl2pPr>
            <a:lvl3pPr marL="1371600" lvl="2" indent="-365760" algn="l">
              <a:lnSpc>
                <a:spcPct val="100000"/>
              </a:lnSpc>
              <a:spcBef>
                <a:spcPts val="0"/>
              </a:spcBef>
              <a:spcAft>
                <a:spcPts val="0"/>
              </a:spcAft>
              <a:buSzPts val="2160"/>
              <a:buChar char="–"/>
              <a:defRPr/>
            </a:lvl3pPr>
            <a:lvl4pPr marL="1828800" lvl="3" indent="-365760" algn="l">
              <a:lnSpc>
                <a:spcPct val="100000"/>
              </a:lnSpc>
              <a:spcBef>
                <a:spcPts val="0"/>
              </a:spcBef>
              <a:spcAft>
                <a:spcPts val="0"/>
              </a:spcAft>
              <a:buSzPts val="2160"/>
              <a:buChar char="▫"/>
              <a:defRPr/>
            </a:lvl4pPr>
            <a:lvl5pPr marL="2286000" lvl="4" indent="-330326" algn="l">
              <a:lnSpc>
                <a:spcPct val="100000"/>
              </a:lnSpc>
              <a:spcBef>
                <a:spcPts val="0"/>
              </a:spcBef>
              <a:spcAft>
                <a:spcPts val="0"/>
              </a:spcAft>
              <a:buSzPts val="1602"/>
              <a:buChar char="-"/>
              <a:defRPr/>
            </a:lvl5pPr>
            <a:lvl6pPr marL="2743200" lvl="5" indent="-330326" algn="l">
              <a:lnSpc>
                <a:spcPct val="100000"/>
              </a:lnSpc>
              <a:spcBef>
                <a:spcPts val="0"/>
              </a:spcBef>
              <a:spcAft>
                <a:spcPts val="0"/>
              </a:spcAft>
              <a:buSzPts val="1602"/>
              <a:buChar char="-"/>
              <a:defRPr/>
            </a:lvl6pPr>
            <a:lvl7pPr marL="3200400" lvl="6" indent="-330326" algn="l">
              <a:lnSpc>
                <a:spcPct val="100000"/>
              </a:lnSpc>
              <a:spcBef>
                <a:spcPts val="0"/>
              </a:spcBef>
              <a:spcAft>
                <a:spcPts val="0"/>
              </a:spcAft>
              <a:buSzPts val="1602"/>
              <a:buChar char="-"/>
              <a:defRPr/>
            </a:lvl7pPr>
            <a:lvl8pPr marL="3657600" lvl="7" indent="-330327" algn="l">
              <a:lnSpc>
                <a:spcPct val="100000"/>
              </a:lnSpc>
              <a:spcBef>
                <a:spcPts val="0"/>
              </a:spcBef>
              <a:spcAft>
                <a:spcPts val="0"/>
              </a:spcAft>
              <a:buSzPts val="1602"/>
              <a:buChar char="-"/>
              <a:defRPr/>
            </a:lvl8pPr>
            <a:lvl9pPr marL="4114800" lvl="8" indent="-330327" algn="l">
              <a:lnSpc>
                <a:spcPct val="100000"/>
              </a:lnSpc>
              <a:spcBef>
                <a:spcPts val="0"/>
              </a:spcBef>
              <a:spcAft>
                <a:spcPts val="0"/>
              </a:spcAft>
              <a:buSzPts val="1602"/>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
        <p:cNvGrpSpPr/>
        <p:nvPr/>
      </p:nvGrpSpPr>
      <p:grpSpPr>
        <a:xfrm>
          <a:off x="0" y="0"/>
          <a:ext cx="0" cy="0"/>
          <a:chOff x="0" y="0"/>
          <a:chExt cx="0" cy="0"/>
        </a:xfrm>
      </p:grpSpPr>
      <p:graphicFrame>
        <p:nvGraphicFramePr>
          <p:cNvPr id="8" name="Google Shape;8;p9"/>
          <p:cNvGraphicFramePr/>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46" r:id="rId5" imgW="158750" imgH="158750" progId="TCLayout.ActiveDocument.1">
                  <p:embed/>
                </p:oleObj>
              </mc:Choice>
              <mc:Fallback>
                <p:oleObj r:id="rId5" imgW="158750" imgH="158750" progId="TCLayout.ActiveDocument.1">
                  <p:embed/>
                  <p:pic>
                    <p:nvPicPr>
                      <p:cNvPr id="8" name="Google Shape;8;p9"/>
                      <p:cNvPicPr preferRelativeResize="0"/>
                      <p:nvPr/>
                    </p:nvPicPr>
                    <p:blipFill rotWithShape="1">
                      <a:blip r:embed="rId6">
                        <a:alphaModFix/>
                      </a:blip>
                      <a:srcRect/>
                      <a:stretch/>
                    </p:blipFill>
                    <p:spPr>
                      <a:xfrm>
                        <a:off x="0" y="0"/>
                        <a:ext cx="158750" cy="158750"/>
                      </a:xfrm>
                      <a:prstGeom prst="rect">
                        <a:avLst/>
                      </a:prstGeom>
                      <a:noFill/>
                      <a:ln>
                        <a:noFill/>
                      </a:ln>
                    </p:spPr>
                  </p:pic>
                </p:oleObj>
              </mc:Fallback>
            </mc:AlternateContent>
          </a:graphicData>
        </a:graphic>
      </p:graphicFrame>
      <p:sp>
        <p:nvSpPr>
          <p:cNvPr id="9" name="Google Shape;9;p9"/>
          <p:cNvSpPr/>
          <p:nvPr/>
        </p:nvSpPr>
        <p:spPr>
          <a:xfrm>
            <a:off x="8132763" y="36513"/>
            <a:ext cx="657225" cy="122237"/>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10" name="Google Shape;10;p9"/>
          <p:cNvSpPr txBox="1">
            <a:spLocks noGrp="1"/>
          </p:cNvSpPr>
          <p:nvPr>
            <p:ph type="body" idx="1"/>
          </p:nvPr>
        </p:nvSpPr>
        <p:spPr>
          <a:xfrm>
            <a:off x="2296318" y="2519678"/>
            <a:ext cx="4302125" cy="1231106"/>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1pPr>
            <a:lvl2pPr marL="914400" marR="0" lvl="1" indent="-355600" algn="l" rtl="0">
              <a:lnSpc>
                <a:spcPct val="100000"/>
              </a:lnSpc>
              <a:spcBef>
                <a:spcPts val="0"/>
              </a:spcBef>
              <a:spcAft>
                <a:spcPts val="0"/>
              </a:spcAft>
              <a:buClr>
                <a:schemeClr val="dk2"/>
              </a:buClr>
              <a:buSzPts val="2000"/>
              <a:buFont typeface="Arial"/>
              <a:buChar char="▪"/>
              <a:defRPr sz="1600" b="0" i="0" u="none" strike="noStrike" cap="none">
                <a:solidFill>
                  <a:schemeClr val="dk1"/>
                </a:solidFill>
                <a:latin typeface="Arial"/>
                <a:ea typeface="Arial"/>
                <a:cs typeface="Arial"/>
                <a:sym typeface="Arial"/>
              </a:defRPr>
            </a:lvl2pPr>
            <a:lvl3pPr marL="1371600" marR="0" lvl="2" indent="-350519" algn="l" rtl="0">
              <a:lnSpc>
                <a:spcPct val="100000"/>
              </a:lnSpc>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50519" algn="l" rtl="0">
              <a:lnSpc>
                <a:spcPct val="100000"/>
              </a:lnSpc>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4pPr>
            <a:lvl5pPr marL="2286000" marR="0" lvl="4"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6pPr>
            <a:lvl7pPr marL="3200400" marR="0" lvl="6"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7pPr>
            <a:lvl8pPr marL="3657600" marR="0" lvl="7"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8pPr>
            <a:lvl9pPr marL="4114800" marR="0" lvl="8"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1" name="Google Shape;11;p9"/>
          <p:cNvSpPr txBox="1">
            <a:spLocks noGrp="1"/>
          </p:cNvSpPr>
          <p:nvPr>
            <p:ph type="title"/>
          </p:nvPr>
        </p:nvSpPr>
        <p:spPr>
          <a:xfrm>
            <a:off x="171451" y="230188"/>
            <a:ext cx="8618537" cy="29238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9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9pPr>
          </a:lstStyle>
          <a:p>
            <a:endParaRPr/>
          </a:p>
        </p:txBody>
      </p:sp>
      <p:sp>
        <p:nvSpPr>
          <p:cNvPr id="12" name="Google Shape;12;p9"/>
          <p:cNvSpPr txBox="1"/>
          <p:nvPr/>
        </p:nvSpPr>
        <p:spPr>
          <a:xfrm>
            <a:off x="8632894" y="6485048"/>
            <a:ext cx="157094" cy="153888"/>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
        <p:cNvGrpSpPr/>
        <p:nvPr/>
      </p:nvGrpSpPr>
      <p:grpSpPr>
        <a:xfrm>
          <a:off x="0" y="0"/>
          <a:ext cx="0" cy="0"/>
          <a:chOff x="0" y="0"/>
          <a:chExt cx="0" cy="0"/>
        </a:xfrm>
      </p:grpSpPr>
      <p:sp>
        <p:nvSpPr>
          <p:cNvPr id="25" name="Google Shape;25;p12"/>
          <p:cNvSpPr txBox="1">
            <a:spLocks noGrp="1"/>
          </p:cNvSpPr>
          <p:nvPr>
            <p:ph type="body" idx="1"/>
          </p:nvPr>
        </p:nvSpPr>
        <p:spPr>
          <a:xfrm>
            <a:off x="2296319" y="2519680"/>
            <a:ext cx="4302125" cy="944602"/>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223" b="0" i="0" u="none" strike="noStrike" cap="none">
                <a:solidFill>
                  <a:schemeClr val="accent6"/>
                </a:solidFill>
                <a:latin typeface="Arial"/>
                <a:ea typeface="Arial"/>
                <a:cs typeface="Arial"/>
                <a:sym typeface="Arial"/>
              </a:defRPr>
            </a:lvl1pPr>
            <a:lvl2pPr marL="914400" marR="0" lvl="1" indent="-325691" algn="l" rtl="0">
              <a:lnSpc>
                <a:spcPct val="100000"/>
              </a:lnSpc>
              <a:spcBef>
                <a:spcPts val="0"/>
              </a:spcBef>
              <a:spcAft>
                <a:spcPts val="0"/>
              </a:spcAft>
              <a:buClr>
                <a:schemeClr val="dk2"/>
              </a:buClr>
              <a:buSzPts val="1529"/>
              <a:buFont typeface="Arial"/>
              <a:buChar char="▪"/>
              <a:defRPr sz="1223" b="0" i="0" u="none" strike="noStrike" cap="none">
                <a:solidFill>
                  <a:schemeClr val="accent6"/>
                </a:solidFill>
                <a:latin typeface="Arial"/>
                <a:ea typeface="Arial"/>
                <a:cs typeface="Arial"/>
                <a:sym typeface="Arial"/>
              </a:defRPr>
            </a:lvl2pPr>
            <a:lvl3pPr marL="1371600" marR="0" lvl="2" indent="-321817" algn="l" rtl="0">
              <a:lnSpc>
                <a:spcPct val="100000"/>
              </a:lnSpc>
              <a:spcBef>
                <a:spcPts val="0"/>
              </a:spcBef>
              <a:spcAft>
                <a:spcPts val="0"/>
              </a:spcAft>
              <a:buClr>
                <a:schemeClr val="dk2"/>
              </a:buClr>
              <a:buSzPts val="1468"/>
              <a:buFont typeface="Arial"/>
              <a:buChar char="–"/>
              <a:defRPr sz="1223" b="0" i="0" u="none" strike="noStrike" cap="none">
                <a:solidFill>
                  <a:schemeClr val="accent6"/>
                </a:solidFill>
                <a:latin typeface="Arial"/>
                <a:ea typeface="Arial"/>
                <a:cs typeface="Arial"/>
                <a:sym typeface="Arial"/>
              </a:defRPr>
            </a:lvl3pPr>
            <a:lvl4pPr marL="1828800" marR="0" lvl="3" indent="-321817" algn="l" rtl="0">
              <a:lnSpc>
                <a:spcPct val="100000"/>
              </a:lnSpc>
              <a:spcBef>
                <a:spcPts val="0"/>
              </a:spcBef>
              <a:spcAft>
                <a:spcPts val="0"/>
              </a:spcAft>
              <a:buClr>
                <a:schemeClr val="dk2"/>
              </a:buClr>
              <a:buSzPts val="1468"/>
              <a:buFont typeface="Arial"/>
              <a:buChar char="▫"/>
              <a:defRPr sz="1223" b="0" i="0" u="none" strike="noStrike" cap="none">
                <a:solidFill>
                  <a:schemeClr val="accent6"/>
                </a:solidFill>
                <a:latin typeface="Arial"/>
                <a:ea typeface="Arial"/>
                <a:cs typeface="Arial"/>
                <a:sym typeface="Arial"/>
              </a:defRPr>
            </a:lvl4pPr>
            <a:lvl5pPr marL="2286000" marR="0" lvl="4" indent="-297688" algn="l" rtl="0">
              <a:lnSpc>
                <a:spcPct val="100000"/>
              </a:lnSpc>
              <a:spcBef>
                <a:spcPts val="0"/>
              </a:spcBef>
              <a:spcAft>
                <a:spcPts val="0"/>
              </a:spcAft>
              <a:buClr>
                <a:schemeClr val="dk2"/>
              </a:buClr>
              <a:buSzPts val="1088"/>
              <a:buFont typeface="Arial"/>
              <a:buChar char="-"/>
              <a:defRPr sz="1223" b="0" i="0" u="none" strike="noStrike" cap="none">
                <a:solidFill>
                  <a:schemeClr val="accent6"/>
                </a:solidFill>
                <a:latin typeface="Arial"/>
                <a:ea typeface="Arial"/>
                <a:cs typeface="Arial"/>
                <a:sym typeface="Arial"/>
              </a:defRPr>
            </a:lvl5pPr>
            <a:lvl6pPr marL="2743200" marR="0" lvl="5" indent="-297688" algn="l" rtl="0">
              <a:lnSpc>
                <a:spcPct val="100000"/>
              </a:lnSpc>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6pPr>
            <a:lvl7pPr marL="3200400" marR="0" lvl="6" indent="-297688" algn="l" rtl="0">
              <a:lnSpc>
                <a:spcPct val="100000"/>
              </a:lnSpc>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7pPr>
            <a:lvl8pPr marL="3657600" marR="0" lvl="7" indent="-297688" algn="l" rtl="0">
              <a:lnSpc>
                <a:spcPct val="100000"/>
              </a:lnSpc>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8pPr>
            <a:lvl9pPr marL="4114800" marR="0" lvl="8" indent="-297688" algn="l" rtl="0">
              <a:lnSpc>
                <a:spcPct val="100000"/>
              </a:lnSpc>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9pPr>
          </a:lstStyle>
          <a:p>
            <a:endParaRPr/>
          </a:p>
        </p:txBody>
      </p:sp>
      <p:sp>
        <p:nvSpPr>
          <p:cNvPr id="26" name="Google Shape;26;p12"/>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452" b="1" i="0" u="none" strike="noStrike" cap="none">
                <a:solidFill>
                  <a:schemeClr val="accent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9pPr>
          </a:lstStyle>
          <a:p>
            <a:endParaRPr/>
          </a:p>
        </p:txBody>
      </p:sp>
      <p:sp>
        <p:nvSpPr>
          <p:cNvPr id="27" name="Google Shape;27;p12"/>
          <p:cNvSpPr txBox="1"/>
          <p:nvPr/>
        </p:nvSpPr>
        <p:spPr>
          <a:xfrm>
            <a:off x="8671366" y="6503196"/>
            <a:ext cx="118623" cy="117596"/>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000000"/>
              </a:buClr>
              <a:buSzPts val="764"/>
              <a:buFont typeface="Arial"/>
              <a:buNone/>
            </a:pPr>
            <a:fld id="{00000000-1234-1234-1234-123412341234}" type="slidenum">
              <a:rPr lang="en-US" sz="764" b="0" i="0" u="none" strike="noStrike" cap="none">
                <a:solidFill>
                  <a:schemeClr val="dk1"/>
                </a:solidFill>
                <a:latin typeface="Arial"/>
                <a:ea typeface="Arial"/>
                <a:cs typeface="Arial"/>
                <a:sym typeface="Arial"/>
              </a:rPr>
              <a:t>‹#›</a:t>
            </a:fld>
            <a:endParaRPr sz="764" b="0" i="0" u="none" strike="noStrike" cap="none">
              <a:solidFill>
                <a:schemeClr val="dk1"/>
              </a:solidFill>
              <a:latin typeface="Arial"/>
              <a:ea typeface="Arial"/>
              <a:cs typeface="Arial"/>
              <a:sym typeface="Arial"/>
            </a:endParaRPr>
          </a:p>
        </p:txBody>
      </p:sp>
      <p:cxnSp>
        <p:nvCxnSpPr>
          <p:cNvPr id="28" name="Google Shape;28;p12"/>
          <p:cNvCxnSpPr/>
          <p:nvPr/>
        </p:nvCxnSpPr>
        <p:spPr>
          <a:xfrm>
            <a:off x="88960" y="887678"/>
            <a:ext cx="8784976" cy="0"/>
          </a:xfrm>
          <a:prstGeom prst="straightConnector1">
            <a:avLst/>
          </a:prstGeom>
          <a:noFill/>
          <a:ln w="25400" cap="flat" cmpd="sng">
            <a:solidFill>
              <a:srgbClr val="000000"/>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png"/><Relationship Id="rId5" Type="http://schemas.openxmlformats.org/officeDocument/2006/relationships/oleObject" Target="../embeddings/oleObject4.bin"/><Relationship Id="rId4" Type="http://schemas.openxmlformats.org/officeDocument/2006/relationships/chart" Target="../charts/chart1.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chart" Target="../charts/chart6.xml"/><Relationship Id="rId5" Type="http://schemas.openxmlformats.org/officeDocument/2006/relationships/image" Target="../media/image1.png"/><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1"/>
          <p:cNvSpPr txBox="1">
            <a:spLocks noGrp="1"/>
          </p:cNvSpPr>
          <p:nvPr>
            <p:ph type="ctrTitle"/>
          </p:nvPr>
        </p:nvSpPr>
        <p:spPr>
          <a:xfrm>
            <a:off x="796274" y="2375852"/>
            <a:ext cx="7368890" cy="984885"/>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dirty="0"/>
              <a:t>Southern Water Corp Case Study Executive Presentation</a:t>
            </a:r>
            <a:endParaRPr dirty="0"/>
          </a:p>
        </p:txBody>
      </p:sp>
      <p:sp>
        <p:nvSpPr>
          <p:cNvPr id="42" name="Google Shape;42;p1"/>
          <p:cNvSpPr txBox="1"/>
          <p:nvPr/>
        </p:nvSpPr>
        <p:spPr>
          <a:xfrm>
            <a:off x="233363" y="5107233"/>
            <a:ext cx="4935537" cy="21544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Date:</a:t>
            </a:r>
            <a:endParaRPr sz="1400" b="0" i="0" u="none" strike="noStrike" cap="none" dirty="0">
              <a:solidFill>
                <a:srgbClr val="000000"/>
              </a:solidFill>
              <a:latin typeface="Arial"/>
              <a:ea typeface="Arial"/>
              <a:cs typeface="Arial"/>
              <a:sym typeface="Arial"/>
            </a:endParaRPr>
          </a:p>
        </p:txBody>
      </p:sp>
      <p:sp>
        <p:nvSpPr>
          <p:cNvPr id="43" name="Google Shape;43;p1"/>
          <p:cNvSpPr txBox="1"/>
          <p:nvPr/>
        </p:nvSpPr>
        <p:spPr>
          <a:xfrm>
            <a:off x="233363" y="4867241"/>
            <a:ext cx="4935537" cy="21544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Presenter: Hande </a:t>
            </a:r>
            <a:r>
              <a:rPr lang="en-US" sz="1400" b="0" i="0" u="none" strike="noStrike" cap="none" dirty="0" err="1">
                <a:solidFill>
                  <a:schemeClr val="dk1"/>
                </a:solidFill>
                <a:latin typeface="Arial"/>
                <a:ea typeface="Arial"/>
                <a:cs typeface="Arial"/>
                <a:sym typeface="Arial"/>
              </a:rPr>
              <a:t>Tokgoz</a:t>
            </a:r>
            <a:r>
              <a:rPr lang="en-US" sz="1400" b="0" i="0" u="none" strike="noStrike" cap="none" dirty="0">
                <a:solidFill>
                  <a:schemeClr val="dk1"/>
                </a:solidFill>
                <a:latin typeface="Arial"/>
                <a:ea typeface="Arial"/>
                <a:cs typeface="Arial"/>
                <a:sym typeface="Arial"/>
              </a:rPr>
              <a:t> Utku</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graphicFrame>
        <p:nvGraphicFramePr>
          <p:cNvPr id="23" name="Chart 22">
            <a:extLst>
              <a:ext uri="{FF2B5EF4-FFF2-40B4-BE49-F238E27FC236}">
                <a16:creationId xmlns:a16="http://schemas.microsoft.com/office/drawing/2014/main" id="{93F6C233-E12D-4A7E-8357-43E01123122E}"/>
              </a:ext>
            </a:extLst>
          </p:cNvPr>
          <p:cNvGraphicFramePr>
            <a:graphicFrameLocks/>
          </p:cNvGraphicFramePr>
          <p:nvPr>
            <p:extLst>
              <p:ext uri="{D42A27DB-BD31-4B8C-83A1-F6EECF244321}">
                <p14:modId xmlns:p14="http://schemas.microsoft.com/office/powerpoint/2010/main" val="539759877"/>
              </p:ext>
            </p:extLst>
          </p:nvPr>
        </p:nvGraphicFramePr>
        <p:xfrm>
          <a:off x="-40639" y="890096"/>
          <a:ext cx="6878645" cy="525727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0" name="Google Shape;50;p2"/>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22" r:id="rId5" imgW="1587" imgH="1587" progId="TCLayout.ActiveDocument.1">
                  <p:embed/>
                </p:oleObj>
              </mc:Choice>
              <mc:Fallback>
                <p:oleObj r:id="rId5" imgW="1587" imgH="1587" progId="TCLayout.ActiveDocument.1">
                  <p:embed/>
                  <p:pic>
                    <p:nvPicPr>
                      <p:cNvPr id="50" name="Google Shape;50;p2"/>
                      <p:cNvPicPr preferRelativeResize="0"/>
                      <p:nvPr/>
                    </p:nvPicPr>
                    <p:blipFill rotWithShape="1">
                      <a:blip r:embed="rId6">
                        <a:alphaModFix/>
                      </a:blip>
                      <a:srcRect/>
                      <a:stretch/>
                    </p:blipFill>
                    <p:spPr>
                      <a:xfrm>
                        <a:off x="1588" y="1588"/>
                        <a:ext cx="1587" cy="1587"/>
                      </a:xfrm>
                      <a:prstGeom prst="rect">
                        <a:avLst/>
                      </a:prstGeom>
                      <a:noFill/>
                      <a:ln>
                        <a:noFill/>
                      </a:ln>
                    </p:spPr>
                  </p:pic>
                </p:oleObj>
              </mc:Fallback>
            </mc:AlternateContent>
          </a:graphicData>
        </a:graphic>
      </p:graphicFrame>
      <p:sp>
        <p:nvSpPr>
          <p:cNvPr id="51" name="Google Shape;51;p2"/>
          <p:cNvSpPr txBox="1">
            <a:spLocks noGrp="1"/>
          </p:cNvSpPr>
          <p:nvPr>
            <p:ph type="title"/>
          </p:nvPr>
        </p:nvSpPr>
        <p:spPr>
          <a:xfrm>
            <a:off x="171439" y="166963"/>
            <a:ext cx="8618400" cy="738664"/>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600" dirty="0"/>
              <a:t>Overheads and COGS are forecasted to go up as well as Cost To Produce per </a:t>
            </a:r>
            <a:r>
              <a:rPr lang="en-US" sz="1600" dirty="0" err="1"/>
              <a:t>Megalitre</a:t>
            </a:r>
            <a:r>
              <a:rPr lang="en-US" sz="1600" dirty="0"/>
              <a:t>.</a:t>
            </a:r>
            <a:br>
              <a:rPr lang="en-US" sz="1600" dirty="0"/>
            </a:br>
            <a:r>
              <a:rPr lang="en-US" sz="1600" dirty="0"/>
              <a:t>This will lead to increased revenues in </a:t>
            </a:r>
            <a:r>
              <a:rPr lang="en-US" sz="1600" dirty="0" err="1"/>
              <a:t>Jutik</a:t>
            </a:r>
            <a:r>
              <a:rPr lang="en-US" sz="1600" dirty="0"/>
              <a:t>, but closure of </a:t>
            </a:r>
            <a:r>
              <a:rPr lang="en-US" sz="1600" dirty="0" err="1"/>
              <a:t>Surjek</a:t>
            </a:r>
            <a:r>
              <a:rPr lang="en-US" sz="1600" dirty="0"/>
              <a:t> and </a:t>
            </a:r>
            <a:r>
              <a:rPr lang="en-US" sz="1600" dirty="0" err="1"/>
              <a:t>Kootha</a:t>
            </a:r>
            <a:r>
              <a:rPr lang="en-US" sz="1600" dirty="0"/>
              <a:t> due to negative EBIT – which will lead to comparably decreased profits.</a:t>
            </a:r>
            <a:endParaRPr dirty="0"/>
          </a:p>
        </p:txBody>
      </p:sp>
      <p:sp>
        <p:nvSpPr>
          <p:cNvPr id="52" name="Google Shape;52;p2"/>
          <p:cNvSpPr txBox="1"/>
          <p:nvPr/>
        </p:nvSpPr>
        <p:spPr>
          <a:xfrm>
            <a:off x="6806871" y="1539960"/>
            <a:ext cx="1850737"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Total Overheads¹ </a:t>
            </a:r>
            <a:r>
              <a:rPr lang="en-US" sz="1000" b="0" i="0" u="none" strike="noStrike" cap="none" dirty="0">
                <a:solidFill>
                  <a:schemeClr val="dk1"/>
                </a:solidFill>
                <a:latin typeface="Arial"/>
                <a:ea typeface="Arial"/>
                <a:cs typeface="Arial"/>
                <a:sym typeface="Arial"/>
              </a:rPr>
              <a:t>- $241 M</a:t>
            </a:r>
            <a:endParaRPr sz="1400" b="0" i="0" u="none" strike="noStrike" cap="none" dirty="0">
              <a:solidFill>
                <a:srgbClr val="000000"/>
              </a:solidFill>
              <a:latin typeface="Arial"/>
              <a:ea typeface="Arial"/>
              <a:cs typeface="Arial"/>
              <a:sym typeface="Arial"/>
            </a:endParaRPr>
          </a:p>
        </p:txBody>
      </p:sp>
      <p:sp>
        <p:nvSpPr>
          <p:cNvPr id="53" name="Google Shape;53;p2"/>
          <p:cNvSpPr txBox="1"/>
          <p:nvPr/>
        </p:nvSpPr>
        <p:spPr>
          <a:xfrm>
            <a:off x="6806872" y="1779918"/>
            <a:ext cx="1850735"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Water Prod. ² </a:t>
            </a:r>
            <a:r>
              <a:rPr lang="en-US" sz="1000" b="0" i="0" u="none" strike="noStrike" cap="none" dirty="0">
                <a:solidFill>
                  <a:schemeClr val="dk1"/>
                </a:solidFill>
                <a:latin typeface="Arial"/>
                <a:ea typeface="Arial"/>
                <a:cs typeface="Arial"/>
                <a:sym typeface="Arial"/>
              </a:rPr>
              <a:t>– 7.46M ML</a:t>
            </a:r>
            <a:endParaRPr sz="1400" b="0" i="0" u="none" strike="noStrike" cap="none" dirty="0">
              <a:solidFill>
                <a:srgbClr val="000000"/>
              </a:solidFill>
              <a:latin typeface="Arial"/>
              <a:ea typeface="Arial"/>
              <a:cs typeface="Arial"/>
              <a:sym typeface="Arial"/>
            </a:endParaRPr>
          </a:p>
        </p:txBody>
      </p:sp>
      <p:sp>
        <p:nvSpPr>
          <p:cNvPr id="54" name="Google Shape;54;p2"/>
          <p:cNvSpPr txBox="1"/>
          <p:nvPr/>
        </p:nvSpPr>
        <p:spPr>
          <a:xfrm>
            <a:off x="6806872" y="2032154"/>
            <a:ext cx="1850735"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$/ML </a:t>
            </a:r>
            <a:r>
              <a:rPr lang="en-US" sz="1000" b="0" i="0" u="none" strike="noStrike" cap="none" dirty="0">
                <a:solidFill>
                  <a:schemeClr val="dk1"/>
                </a:solidFill>
                <a:latin typeface="Arial"/>
                <a:ea typeface="Arial"/>
                <a:cs typeface="Arial"/>
                <a:sym typeface="Arial"/>
              </a:rPr>
              <a:t>– $33.66 / ML</a:t>
            </a:r>
            <a:endParaRPr sz="1400" b="0" i="0" u="none" strike="noStrike" cap="none" dirty="0">
              <a:solidFill>
                <a:srgbClr val="000000"/>
              </a:solidFill>
              <a:latin typeface="Arial"/>
              <a:ea typeface="Arial"/>
              <a:cs typeface="Arial"/>
              <a:sym typeface="Arial"/>
            </a:endParaRPr>
          </a:p>
        </p:txBody>
      </p:sp>
      <p:sp>
        <p:nvSpPr>
          <p:cNvPr id="56" name="Google Shape;56;p2"/>
          <p:cNvSpPr/>
          <p:nvPr/>
        </p:nvSpPr>
        <p:spPr>
          <a:xfrm>
            <a:off x="539451" y="6255087"/>
            <a:ext cx="669766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Arial"/>
                <a:ea typeface="Arial"/>
                <a:cs typeface="Arial"/>
                <a:sym typeface="Arial"/>
              </a:rPr>
              <a:t>Note: ¹ Total Overheads Include XYZ (Refer to the Value Driver Trees in the Appendix for what Cost Centres / Cost Elements are included)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Arial"/>
                <a:ea typeface="Arial"/>
                <a:cs typeface="Arial"/>
                <a:sym typeface="Arial"/>
              </a:rPr>
              <a:t>Note: </a:t>
            </a:r>
            <a:r>
              <a:rPr lang="en-US" sz="800" b="1" i="0" u="none" strike="noStrike" cap="none">
                <a:solidFill>
                  <a:schemeClr val="dk1"/>
                </a:solidFill>
                <a:latin typeface="Arial"/>
                <a:ea typeface="Arial"/>
                <a:cs typeface="Arial"/>
                <a:sym typeface="Arial"/>
              </a:rPr>
              <a:t>²</a:t>
            </a:r>
            <a:r>
              <a:rPr lang="en-US" sz="800" b="0" i="0" u="none" strike="noStrike" cap="none">
                <a:solidFill>
                  <a:schemeClr val="dk1"/>
                </a:solidFill>
                <a:latin typeface="Arial"/>
                <a:ea typeface="Arial"/>
                <a:cs typeface="Arial"/>
                <a:sym typeface="Arial"/>
              </a:rPr>
              <a:t> Water Production actuals have been sourced from the _____ tab in the _____ file. </a:t>
            </a:r>
            <a:endParaRPr sz="1400" b="0" i="0" u="none" strike="noStrike" cap="none">
              <a:solidFill>
                <a:srgbClr val="000000"/>
              </a:solidFill>
              <a:latin typeface="Arial"/>
              <a:ea typeface="Arial"/>
              <a:cs typeface="Arial"/>
              <a:sym typeface="Arial"/>
            </a:endParaRPr>
          </a:p>
        </p:txBody>
      </p:sp>
      <p:sp>
        <p:nvSpPr>
          <p:cNvPr id="57" name="Google Shape;57;p2"/>
          <p:cNvSpPr/>
          <p:nvPr/>
        </p:nvSpPr>
        <p:spPr>
          <a:xfrm>
            <a:off x="539451" y="6485919"/>
            <a:ext cx="3320140"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a:solidFill>
                  <a:schemeClr val="dk1"/>
                </a:solidFill>
                <a:latin typeface="Arial"/>
                <a:ea typeface="Arial"/>
                <a:cs typeface="Arial"/>
                <a:sym typeface="Arial"/>
              </a:rPr>
              <a:t>Source: </a:t>
            </a:r>
            <a:r>
              <a:rPr lang="en-US" sz="800" b="0" i="0" u="none" strike="noStrike" cap="none">
                <a:solidFill>
                  <a:schemeClr val="dk1"/>
                </a:solidFill>
                <a:latin typeface="Arial"/>
                <a:ea typeface="Arial"/>
                <a:cs typeface="Arial"/>
                <a:sym typeface="Arial"/>
              </a:rPr>
              <a:t>Southern Water Corp Financial Records (SAP) 2013-2015</a:t>
            </a:r>
            <a:endParaRPr sz="1400" b="0" i="0" u="none" strike="noStrike" cap="none">
              <a:solidFill>
                <a:srgbClr val="000000"/>
              </a:solidFill>
              <a:latin typeface="Arial"/>
              <a:ea typeface="Arial"/>
              <a:cs typeface="Arial"/>
              <a:sym typeface="Arial"/>
            </a:endParaRPr>
          </a:p>
        </p:txBody>
      </p:sp>
      <p:sp>
        <p:nvSpPr>
          <p:cNvPr id="59" name="Google Shape;59;p2"/>
          <p:cNvSpPr txBox="1"/>
          <p:nvPr/>
        </p:nvSpPr>
        <p:spPr>
          <a:xfrm>
            <a:off x="6818041" y="2729095"/>
            <a:ext cx="1850737"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Total Overheads </a:t>
            </a:r>
            <a:r>
              <a:rPr lang="en-US" sz="1000" b="0" i="0" u="none" strike="noStrike" cap="none" dirty="0">
                <a:solidFill>
                  <a:schemeClr val="dk1"/>
                </a:solidFill>
                <a:latin typeface="Arial"/>
                <a:ea typeface="Arial"/>
                <a:cs typeface="Arial"/>
                <a:sym typeface="Arial"/>
              </a:rPr>
              <a:t>- $356 M</a:t>
            </a:r>
            <a:endParaRPr sz="1400" b="0" i="0" u="none" strike="noStrike" cap="none" dirty="0">
              <a:solidFill>
                <a:srgbClr val="000000"/>
              </a:solidFill>
              <a:latin typeface="Arial"/>
              <a:ea typeface="Arial"/>
              <a:cs typeface="Arial"/>
              <a:sym typeface="Arial"/>
            </a:endParaRPr>
          </a:p>
        </p:txBody>
      </p:sp>
      <p:sp>
        <p:nvSpPr>
          <p:cNvPr id="60" name="Google Shape;60;p2"/>
          <p:cNvSpPr txBox="1"/>
          <p:nvPr/>
        </p:nvSpPr>
        <p:spPr>
          <a:xfrm>
            <a:off x="6818042" y="2969053"/>
            <a:ext cx="1850735"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Water Prod.</a:t>
            </a:r>
            <a:r>
              <a:rPr lang="en-US" sz="1000" b="0" i="0" u="none" strike="noStrike" cap="none" dirty="0">
                <a:solidFill>
                  <a:schemeClr val="dk1"/>
                </a:solidFill>
                <a:latin typeface="Arial"/>
                <a:ea typeface="Arial"/>
                <a:cs typeface="Arial"/>
                <a:sym typeface="Arial"/>
              </a:rPr>
              <a:t>– </a:t>
            </a:r>
            <a:r>
              <a:rPr lang="en-US" sz="1000" dirty="0">
                <a:solidFill>
                  <a:schemeClr val="dk1"/>
                </a:solidFill>
              </a:rPr>
              <a:t>5</a:t>
            </a:r>
            <a:r>
              <a:rPr lang="en-US" sz="1000" i="1" dirty="0">
                <a:solidFill>
                  <a:schemeClr val="dk1"/>
                </a:solidFill>
              </a:rPr>
              <a:t>.49M</a:t>
            </a:r>
            <a:r>
              <a:rPr lang="en-US" sz="1000" b="0" i="0" u="none" strike="noStrike" cap="none" dirty="0">
                <a:solidFill>
                  <a:schemeClr val="dk1"/>
                </a:solidFill>
                <a:latin typeface="Arial"/>
                <a:ea typeface="Arial"/>
                <a:cs typeface="Arial"/>
                <a:sym typeface="Arial"/>
              </a:rPr>
              <a:t> ML</a:t>
            </a:r>
            <a:endParaRPr sz="1400" b="0" i="0" u="none" strike="noStrike" cap="none" dirty="0">
              <a:solidFill>
                <a:srgbClr val="000000"/>
              </a:solidFill>
              <a:latin typeface="Arial"/>
              <a:ea typeface="Arial"/>
              <a:cs typeface="Arial"/>
              <a:sym typeface="Arial"/>
            </a:endParaRPr>
          </a:p>
        </p:txBody>
      </p:sp>
      <p:sp>
        <p:nvSpPr>
          <p:cNvPr id="61" name="Google Shape;61;p2"/>
          <p:cNvSpPr txBox="1"/>
          <p:nvPr/>
        </p:nvSpPr>
        <p:spPr>
          <a:xfrm>
            <a:off x="6818042" y="3221289"/>
            <a:ext cx="1850735"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$/ML </a:t>
            </a:r>
            <a:r>
              <a:rPr lang="en-US" sz="1000" b="0" i="0" u="none" strike="noStrike" cap="none" dirty="0">
                <a:solidFill>
                  <a:schemeClr val="dk1"/>
                </a:solidFill>
                <a:latin typeface="Arial"/>
                <a:ea typeface="Arial"/>
                <a:cs typeface="Arial"/>
                <a:sym typeface="Arial"/>
              </a:rPr>
              <a:t>– $</a:t>
            </a:r>
            <a:r>
              <a:rPr lang="en-US" sz="1000" dirty="0">
                <a:solidFill>
                  <a:schemeClr val="dk1"/>
                </a:solidFill>
              </a:rPr>
              <a:t>71.68</a:t>
            </a:r>
            <a:r>
              <a:rPr lang="en-US" sz="1000" b="0" i="0" u="none" strike="noStrike" cap="none" dirty="0">
                <a:solidFill>
                  <a:schemeClr val="dk1"/>
                </a:solidFill>
                <a:latin typeface="Arial"/>
                <a:ea typeface="Arial"/>
                <a:cs typeface="Arial"/>
                <a:sym typeface="Arial"/>
              </a:rPr>
              <a:t> / ML</a:t>
            </a:r>
            <a:endParaRPr sz="1400" b="0" i="0" u="none" strike="noStrike" cap="none" dirty="0">
              <a:solidFill>
                <a:srgbClr val="000000"/>
              </a:solidFill>
              <a:latin typeface="Arial"/>
              <a:ea typeface="Arial"/>
              <a:cs typeface="Arial"/>
              <a:sym typeface="Arial"/>
            </a:endParaRPr>
          </a:p>
        </p:txBody>
      </p:sp>
      <p:sp>
        <p:nvSpPr>
          <p:cNvPr id="62" name="Google Shape;62;p2"/>
          <p:cNvSpPr/>
          <p:nvPr/>
        </p:nvSpPr>
        <p:spPr>
          <a:xfrm>
            <a:off x="6878646" y="1295194"/>
            <a:ext cx="641400" cy="217200"/>
          </a:xfrm>
          <a:prstGeom prst="roundRect">
            <a:avLst>
              <a:gd name="adj" fmla="val 16667"/>
            </a:avLst>
          </a:prstGeom>
          <a:solidFill>
            <a:schemeClr val="accent1"/>
          </a:solidFill>
          <a:ln w="952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dirty="0">
                <a:solidFill>
                  <a:schemeClr val="dk1"/>
                </a:solidFill>
                <a:latin typeface="Arial"/>
                <a:ea typeface="Arial"/>
                <a:cs typeface="Arial"/>
                <a:sym typeface="Arial"/>
              </a:rPr>
              <a:t>Actual</a:t>
            </a:r>
            <a:endParaRPr sz="1400" b="0" i="0" u="none" strike="noStrike" cap="none" dirty="0">
              <a:solidFill>
                <a:srgbClr val="000000"/>
              </a:solidFill>
              <a:latin typeface="Arial"/>
              <a:ea typeface="Arial"/>
              <a:cs typeface="Arial"/>
              <a:sym typeface="Arial"/>
            </a:endParaRPr>
          </a:p>
        </p:txBody>
      </p:sp>
      <p:sp>
        <p:nvSpPr>
          <p:cNvPr id="63" name="Google Shape;63;p2"/>
          <p:cNvSpPr/>
          <p:nvPr/>
        </p:nvSpPr>
        <p:spPr>
          <a:xfrm>
            <a:off x="6878646" y="2464678"/>
            <a:ext cx="641444" cy="217172"/>
          </a:xfrm>
          <a:prstGeom prst="roundRect">
            <a:avLst>
              <a:gd name="adj" fmla="val 16667"/>
            </a:avLst>
          </a:prstGeom>
          <a:solidFill>
            <a:schemeClr val="accent1"/>
          </a:solidFill>
          <a:ln w="952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chemeClr val="dk1"/>
                </a:solidFill>
                <a:latin typeface="Arial"/>
                <a:ea typeface="Arial"/>
                <a:cs typeface="Arial"/>
                <a:sym typeface="Arial"/>
              </a:rPr>
              <a:t>Bud.</a:t>
            </a:r>
            <a:endParaRPr sz="1400" b="0" i="0" u="none" strike="noStrike" cap="none">
              <a:solidFill>
                <a:srgbClr val="000000"/>
              </a:solidFill>
              <a:latin typeface="Arial"/>
              <a:ea typeface="Arial"/>
              <a:cs typeface="Arial"/>
              <a:sym typeface="Arial"/>
            </a:endParaRPr>
          </a:p>
        </p:txBody>
      </p:sp>
      <p:sp>
        <p:nvSpPr>
          <p:cNvPr id="64" name="Google Shape;64;p2"/>
          <p:cNvSpPr txBox="1"/>
          <p:nvPr/>
        </p:nvSpPr>
        <p:spPr>
          <a:xfrm>
            <a:off x="764060" y="4495804"/>
            <a:ext cx="7837084" cy="707846"/>
          </a:xfrm>
          <a:prstGeom prst="rect">
            <a:avLst/>
          </a:prstGeom>
          <a:noFill/>
          <a:ln w="12700" cap="flat" cmpd="sng">
            <a:solidFill>
              <a:srgbClr val="002060"/>
            </a:solidFill>
            <a:prstDash val="dash"/>
            <a:round/>
            <a:headEnd type="none" w="sm" len="sm"/>
            <a:tailEnd type="none" w="sm" len="sm"/>
          </a:ln>
        </p:spPr>
        <p:txBody>
          <a:bodyPr spcFirstLastPara="1" wrap="square" lIns="91425" tIns="45700" rIns="91425" bIns="45700" anchor="t" anchorCtr="0">
            <a:spAutoFit/>
          </a:bodyPr>
          <a:lstStyle/>
          <a:p>
            <a:pPr marL="228600" marR="0" lvl="0" indent="-228600" algn="l" rtl="0">
              <a:lnSpc>
                <a:spcPct val="100000"/>
              </a:lnSpc>
              <a:spcBef>
                <a:spcPts val="0"/>
              </a:spcBef>
              <a:spcAft>
                <a:spcPts val="0"/>
              </a:spcAft>
              <a:buClr>
                <a:schemeClr val="dk1"/>
              </a:buClr>
              <a:buSzPts val="1000"/>
              <a:buFont typeface="Arial"/>
              <a:buAutoNum type="arabicParenR"/>
            </a:pPr>
            <a:r>
              <a:rPr lang="en-US" sz="1000" b="1" i="0" u="none" strike="noStrike" cap="none" dirty="0">
                <a:solidFill>
                  <a:schemeClr val="dk1"/>
                </a:solidFill>
                <a:latin typeface="Arial"/>
                <a:ea typeface="Arial"/>
                <a:cs typeface="Arial"/>
                <a:sym typeface="Arial"/>
              </a:rPr>
              <a:t>Revenues are increasing for </a:t>
            </a:r>
            <a:r>
              <a:rPr lang="en-US" sz="1000" b="1" i="0" u="none" strike="noStrike" cap="none" dirty="0" err="1">
                <a:solidFill>
                  <a:schemeClr val="dk1"/>
                </a:solidFill>
                <a:latin typeface="Arial"/>
                <a:ea typeface="Arial"/>
                <a:cs typeface="Arial"/>
                <a:sym typeface="Arial"/>
              </a:rPr>
              <a:t>Jutik</a:t>
            </a:r>
            <a:r>
              <a:rPr lang="en-US" sz="1000" b="1" i="0" u="none" strike="noStrike" cap="none" dirty="0">
                <a:solidFill>
                  <a:schemeClr val="dk1"/>
                </a:solidFill>
                <a:latin typeface="Arial"/>
                <a:ea typeface="Arial"/>
                <a:cs typeface="Arial"/>
                <a:sym typeface="Arial"/>
              </a:rPr>
              <a:t>, but decreasing deeply (almost 50%) for </a:t>
            </a:r>
            <a:r>
              <a:rPr lang="en-US" sz="1000" b="1" i="0" u="none" strike="noStrike" cap="none" dirty="0" err="1">
                <a:solidFill>
                  <a:schemeClr val="dk1"/>
                </a:solidFill>
                <a:latin typeface="Arial"/>
                <a:ea typeface="Arial"/>
                <a:cs typeface="Arial"/>
                <a:sym typeface="Arial"/>
              </a:rPr>
              <a:t>Surjek</a:t>
            </a:r>
            <a:r>
              <a:rPr lang="en-US" sz="1000" b="1" i="0" u="none" strike="noStrike" cap="none" dirty="0">
                <a:solidFill>
                  <a:schemeClr val="dk1"/>
                </a:solidFill>
                <a:latin typeface="Arial"/>
                <a:ea typeface="Arial"/>
                <a:cs typeface="Arial"/>
                <a:sym typeface="Arial"/>
              </a:rPr>
              <a:t> and </a:t>
            </a:r>
            <a:r>
              <a:rPr lang="en-US" sz="1000" b="1" i="0" u="none" strike="noStrike" cap="none" dirty="0" err="1">
                <a:solidFill>
                  <a:schemeClr val="dk1"/>
                </a:solidFill>
                <a:latin typeface="Arial"/>
                <a:ea typeface="Arial"/>
                <a:cs typeface="Arial"/>
                <a:sym typeface="Arial"/>
              </a:rPr>
              <a:t>Kootha</a:t>
            </a:r>
            <a:r>
              <a:rPr lang="en-US" sz="1000" b="1" dirty="0">
                <a:solidFill>
                  <a:schemeClr val="dk1"/>
                </a:solidFill>
              </a:rPr>
              <a:t> due to the decreased production due to forecasted closures of those two plants.</a:t>
            </a:r>
            <a:endParaRPr sz="1000" b="1" i="0" u="none" strike="noStrike" cap="none" dirty="0">
              <a:solidFill>
                <a:schemeClr val="dk1"/>
              </a:solidFill>
              <a:latin typeface="Arial"/>
              <a:ea typeface="Arial"/>
              <a:cs typeface="Arial"/>
              <a:sym typeface="Arial"/>
            </a:endParaRPr>
          </a:p>
          <a:p>
            <a:pPr marL="228600" marR="0" lvl="0" indent="-228600" algn="l" rtl="0">
              <a:lnSpc>
                <a:spcPct val="100000"/>
              </a:lnSpc>
              <a:spcBef>
                <a:spcPts val="0"/>
              </a:spcBef>
              <a:spcAft>
                <a:spcPts val="0"/>
              </a:spcAft>
              <a:buClr>
                <a:schemeClr val="dk1"/>
              </a:buClr>
              <a:buSzPts val="1000"/>
              <a:buFont typeface="Arial"/>
              <a:buAutoNum type="arabicParenR"/>
            </a:pPr>
            <a:r>
              <a:rPr lang="en-US" sz="1000" b="1" i="0" u="none" strike="noStrike" cap="none" dirty="0">
                <a:solidFill>
                  <a:schemeClr val="dk1"/>
                </a:solidFill>
                <a:latin typeface="Arial"/>
                <a:ea typeface="Arial"/>
                <a:cs typeface="Arial"/>
                <a:sym typeface="Arial"/>
              </a:rPr>
              <a:t>Operating Expenses goes up 2X in 2014-2015 vs 2013-2014, mostly because of only </a:t>
            </a:r>
            <a:r>
              <a:rPr lang="en-US" sz="1000" b="1" i="0" u="none" strike="noStrike" cap="none" dirty="0" err="1">
                <a:solidFill>
                  <a:schemeClr val="dk1"/>
                </a:solidFill>
                <a:latin typeface="Arial"/>
                <a:ea typeface="Arial"/>
                <a:cs typeface="Arial"/>
                <a:sym typeface="Arial"/>
              </a:rPr>
              <a:t>Jutik</a:t>
            </a:r>
            <a:r>
              <a:rPr lang="en-US" sz="1000" b="1" i="0" u="none" strike="noStrike" cap="none" dirty="0">
                <a:solidFill>
                  <a:schemeClr val="dk1"/>
                </a:solidFill>
                <a:latin typeface="Arial"/>
                <a:ea typeface="Arial"/>
                <a:cs typeface="Arial"/>
                <a:sym typeface="Arial"/>
              </a:rPr>
              <a:t> plant staying open.</a:t>
            </a:r>
            <a:endParaRPr sz="1000" b="0" i="0" u="none" strike="noStrike" cap="none" dirty="0">
              <a:solidFill>
                <a:schemeClr val="dk1"/>
              </a:solidFill>
              <a:latin typeface="Arial"/>
              <a:ea typeface="Arial"/>
              <a:cs typeface="Arial"/>
              <a:sym typeface="Arial"/>
            </a:endParaRPr>
          </a:p>
          <a:p>
            <a:pPr marL="228600" marR="0" lvl="0" indent="-228600" algn="l" rtl="0">
              <a:lnSpc>
                <a:spcPct val="100000"/>
              </a:lnSpc>
              <a:spcBef>
                <a:spcPts val="0"/>
              </a:spcBef>
              <a:spcAft>
                <a:spcPts val="0"/>
              </a:spcAft>
              <a:buClr>
                <a:schemeClr val="dk1"/>
              </a:buClr>
              <a:buSzPts val="1000"/>
              <a:buFont typeface="Arial"/>
              <a:buAutoNum type="arabicParenR"/>
            </a:pPr>
            <a:r>
              <a:rPr lang="en-US" sz="1000" b="1" i="0" u="none" strike="noStrike" cap="none" dirty="0">
                <a:solidFill>
                  <a:schemeClr val="dk1"/>
                </a:solidFill>
                <a:latin typeface="Arial"/>
                <a:ea typeface="Arial"/>
                <a:cs typeface="Arial"/>
                <a:sym typeface="Arial"/>
              </a:rPr>
              <a:t>Cost of Goods Sold goes up by 250% YoY, driven by the increased overheads and cost to produce.</a:t>
            </a:r>
            <a:endParaRPr sz="1000" b="1" i="0" u="none" strike="noStrike" cap="none" dirty="0">
              <a:solidFill>
                <a:schemeClr val="dk1"/>
              </a:solidFill>
              <a:latin typeface="Arial"/>
              <a:ea typeface="Arial"/>
              <a:cs typeface="Arial"/>
              <a:sym typeface="Arial"/>
            </a:endParaRPr>
          </a:p>
        </p:txBody>
      </p:sp>
      <p:sp>
        <p:nvSpPr>
          <p:cNvPr id="65" name="Google Shape;65;p2"/>
          <p:cNvSpPr/>
          <p:nvPr/>
        </p:nvSpPr>
        <p:spPr>
          <a:xfrm>
            <a:off x="6823244" y="1186383"/>
            <a:ext cx="1777899" cy="1091992"/>
          </a:xfrm>
          <a:prstGeom prst="rect">
            <a:avLst/>
          </a:prstGeom>
          <a:noFill/>
          <a:ln w="19050" cap="flat" cmpd="sng">
            <a:solidFill>
              <a:schemeClr val="accent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
        <p:nvSpPr>
          <p:cNvPr id="66" name="Google Shape;66;p2"/>
          <p:cNvSpPr/>
          <p:nvPr/>
        </p:nvSpPr>
        <p:spPr>
          <a:xfrm>
            <a:off x="764059" y="4278632"/>
            <a:ext cx="1031689" cy="217172"/>
          </a:xfrm>
          <a:prstGeom prst="roundRect">
            <a:avLst>
              <a:gd name="adj" fmla="val 16667"/>
            </a:avLst>
          </a:prstGeom>
          <a:solidFill>
            <a:schemeClr val="accent1"/>
          </a:solidFill>
          <a:ln w="952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chemeClr val="dk1"/>
                </a:solidFill>
                <a:latin typeface="Arial"/>
                <a:ea typeface="Arial"/>
                <a:cs typeface="Arial"/>
                <a:sym typeface="Arial"/>
              </a:rPr>
              <a:t>Key Insights</a:t>
            </a:r>
            <a:endParaRPr sz="1400" b="0" i="0" u="none" strike="noStrike" cap="none">
              <a:solidFill>
                <a:srgbClr val="000000"/>
              </a:solidFill>
              <a:latin typeface="Arial"/>
              <a:ea typeface="Arial"/>
              <a:cs typeface="Arial"/>
              <a:sym typeface="Arial"/>
            </a:endParaRPr>
          </a:p>
        </p:txBody>
      </p:sp>
      <p:sp>
        <p:nvSpPr>
          <p:cNvPr id="24" name="Google Shape;65;p2">
            <a:extLst>
              <a:ext uri="{FF2B5EF4-FFF2-40B4-BE49-F238E27FC236}">
                <a16:creationId xmlns:a16="http://schemas.microsoft.com/office/drawing/2014/main" id="{DD64D3E7-D3BA-D642-8143-7B5DD16AD6BA}"/>
              </a:ext>
            </a:extLst>
          </p:cNvPr>
          <p:cNvSpPr/>
          <p:nvPr/>
        </p:nvSpPr>
        <p:spPr>
          <a:xfrm>
            <a:off x="6830625" y="2393207"/>
            <a:ext cx="1777899" cy="1091992"/>
          </a:xfrm>
          <a:prstGeom prst="rect">
            <a:avLst/>
          </a:prstGeom>
          <a:noFill/>
          <a:ln w="19050" cap="flat" cmpd="sng">
            <a:solidFill>
              <a:schemeClr val="accent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8"/>
          <p:cNvSpPr/>
          <p:nvPr/>
        </p:nvSpPr>
        <p:spPr>
          <a:xfrm>
            <a:off x="174813" y="1266247"/>
            <a:ext cx="8586504" cy="4904927"/>
          </a:xfrm>
          <a:prstGeom prst="rect">
            <a:avLst/>
          </a:prstGeom>
          <a:solidFill>
            <a:schemeClr val="lt1"/>
          </a:solidFill>
          <a:ln w="19050"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89225" tIns="44600" rIns="89225" bIns="44600" anchor="ctr" anchorCtr="0">
            <a:noAutofit/>
          </a:bodyPr>
          <a:lstStyle/>
          <a:p>
            <a:pPr marL="0" marR="0" lvl="0" indent="0" algn="ctr" rtl="0">
              <a:lnSpc>
                <a:spcPct val="100000"/>
              </a:lnSpc>
              <a:spcBef>
                <a:spcPts val="0"/>
              </a:spcBef>
              <a:spcAft>
                <a:spcPts val="0"/>
              </a:spcAft>
              <a:buClr>
                <a:srgbClr val="000000"/>
              </a:buClr>
              <a:buSzPts val="1096"/>
              <a:buFont typeface="Arial"/>
              <a:buNone/>
            </a:pPr>
            <a:endParaRPr sz="1096" b="0" i="0" u="none" strike="noStrike" cap="none">
              <a:solidFill>
                <a:srgbClr val="2A516C"/>
              </a:solidFill>
              <a:latin typeface="Arial"/>
              <a:ea typeface="Arial"/>
              <a:cs typeface="Arial"/>
              <a:sym typeface="Arial"/>
            </a:endParaRPr>
          </a:p>
        </p:txBody>
      </p:sp>
      <p:sp>
        <p:nvSpPr>
          <p:cNvPr id="74" name="Google Shape;74;p8"/>
          <p:cNvSpPr txBox="1">
            <a:spLocks noGrp="1"/>
          </p:cNvSpPr>
          <p:nvPr>
            <p:ph type="title"/>
          </p:nvPr>
        </p:nvSpPr>
        <p:spPr>
          <a:xfrm>
            <a:off x="187468" y="241824"/>
            <a:ext cx="8586505" cy="646331"/>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400" dirty="0">
                <a:solidFill>
                  <a:srgbClr val="002060"/>
                </a:solidFill>
              </a:rPr>
              <a:t>Per the forecasts, overall cost to produce is going to be more expensive than the market price.</a:t>
            </a:r>
            <a:br>
              <a:rPr lang="en-US" sz="1400" dirty="0">
                <a:solidFill>
                  <a:srgbClr val="002060"/>
                </a:solidFill>
              </a:rPr>
            </a:br>
            <a:r>
              <a:rPr lang="en-US" sz="1400" dirty="0">
                <a:solidFill>
                  <a:srgbClr val="002060"/>
                </a:solidFill>
              </a:rPr>
              <a:t>Even though production at </a:t>
            </a:r>
            <a:r>
              <a:rPr lang="en-US" sz="1400" dirty="0" err="1">
                <a:solidFill>
                  <a:srgbClr val="002060"/>
                </a:solidFill>
              </a:rPr>
              <a:t>Jutik</a:t>
            </a:r>
            <a:r>
              <a:rPr lang="en-US" sz="1400" dirty="0">
                <a:solidFill>
                  <a:srgbClr val="002060"/>
                </a:solidFill>
              </a:rPr>
              <a:t> will be less expensive, production at </a:t>
            </a:r>
            <a:r>
              <a:rPr lang="en-US" sz="1400" dirty="0" err="1">
                <a:solidFill>
                  <a:srgbClr val="002060"/>
                </a:solidFill>
              </a:rPr>
              <a:t>Kootha</a:t>
            </a:r>
            <a:r>
              <a:rPr lang="en-US" sz="1400" dirty="0">
                <a:solidFill>
                  <a:srgbClr val="002060"/>
                </a:solidFill>
              </a:rPr>
              <a:t> will be slightly expensive and production at </a:t>
            </a:r>
            <a:r>
              <a:rPr lang="en-US" sz="1400" dirty="0" err="1">
                <a:solidFill>
                  <a:srgbClr val="002060"/>
                </a:solidFill>
              </a:rPr>
              <a:t>Surjek</a:t>
            </a:r>
            <a:r>
              <a:rPr lang="en-US" sz="1400" dirty="0">
                <a:solidFill>
                  <a:srgbClr val="002060"/>
                </a:solidFill>
              </a:rPr>
              <a:t> will be much more expensive than the market price.</a:t>
            </a:r>
            <a:endParaRPr dirty="0">
              <a:solidFill>
                <a:schemeClr val="accent6"/>
              </a:solidFill>
            </a:endParaRPr>
          </a:p>
        </p:txBody>
      </p:sp>
      <p:sp>
        <p:nvSpPr>
          <p:cNvPr id="75" name="Google Shape;75;p8"/>
          <p:cNvSpPr txBox="1"/>
          <p:nvPr/>
        </p:nvSpPr>
        <p:spPr>
          <a:xfrm>
            <a:off x="187468" y="970500"/>
            <a:ext cx="7236926" cy="18402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96"/>
              <a:buFont typeface="Arial"/>
              <a:buNone/>
            </a:pPr>
            <a:r>
              <a:rPr lang="en-US" sz="1196" b="1" i="0" u="none" strike="noStrike" cap="none">
                <a:solidFill>
                  <a:srgbClr val="808080"/>
                </a:solidFill>
                <a:latin typeface="Arial"/>
                <a:ea typeface="Arial"/>
                <a:cs typeface="Arial"/>
                <a:sym typeface="Arial"/>
              </a:rPr>
              <a:t>Pseudo Cost Curve Highlighting Cost to Produce versus Market Price</a:t>
            </a:r>
            <a:endParaRPr sz="1196" b="0" i="0" u="none" strike="noStrike" cap="none">
              <a:solidFill>
                <a:srgbClr val="808080"/>
              </a:solidFill>
              <a:latin typeface="Arial"/>
              <a:ea typeface="Arial"/>
              <a:cs typeface="Arial"/>
              <a:sym typeface="Arial"/>
            </a:endParaRPr>
          </a:p>
        </p:txBody>
      </p:sp>
      <p:sp>
        <p:nvSpPr>
          <p:cNvPr id="77" name="Google Shape;77;p8"/>
          <p:cNvSpPr/>
          <p:nvPr/>
        </p:nvSpPr>
        <p:spPr>
          <a:xfrm>
            <a:off x="539451" y="6408800"/>
            <a:ext cx="325121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a:solidFill>
                  <a:schemeClr val="dk1"/>
                </a:solidFill>
                <a:latin typeface="Arial"/>
                <a:ea typeface="Arial"/>
                <a:cs typeface="Arial"/>
                <a:sym typeface="Arial"/>
              </a:rPr>
              <a:t>Source: </a:t>
            </a:r>
            <a:r>
              <a:rPr lang="en-US" sz="800" b="0" i="0" u="none" strike="noStrike" cap="none">
                <a:solidFill>
                  <a:schemeClr val="dk1"/>
                </a:solidFill>
                <a:latin typeface="Arial"/>
                <a:ea typeface="Arial"/>
                <a:cs typeface="Arial"/>
                <a:sym typeface="Arial"/>
              </a:rPr>
              <a:t>Southern Water Corp Financial Records (SAP) 2013-2015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1" i="0" u="none" strike="noStrike" cap="none">
                <a:solidFill>
                  <a:schemeClr val="dk1"/>
                </a:solidFill>
                <a:latin typeface="Arial"/>
                <a:ea typeface="Arial"/>
                <a:cs typeface="Arial"/>
                <a:sym typeface="Arial"/>
              </a:rPr>
              <a:t>Source</a:t>
            </a:r>
            <a:r>
              <a:rPr lang="en-US" sz="800" b="0" i="0" u="none" strike="noStrike" cap="none">
                <a:solidFill>
                  <a:schemeClr val="dk1"/>
                </a:solidFill>
                <a:latin typeface="Arial"/>
                <a:ea typeface="Arial"/>
                <a:cs typeface="Arial"/>
                <a:sym typeface="Arial"/>
              </a:rPr>
              <a:t>: Open Water Market Data (2013 – 2015)</a:t>
            </a:r>
            <a:endParaRPr sz="1400" b="0" i="0" u="none" strike="noStrike" cap="none">
              <a:solidFill>
                <a:srgbClr val="000000"/>
              </a:solidFill>
              <a:latin typeface="Arial"/>
              <a:ea typeface="Arial"/>
              <a:cs typeface="Arial"/>
              <a:sym typeface="Arial"/>
            </a:endParaRPr>
          </a:p>
        </p:txBody>
      </p:sp>
      <p:sp>
        <p:nvSpPr>
          <p:cNvPr id="78" name="Google Shape;78;p8"/>
          <p:cNvSpPr/>
          <p:nvPr/>
        </p:nvSpPr>
        <p:spPr>
          <a:xfrm>
            <a:off x="7067937" y="5622383"/>
            <a:ext cx="712913" cy="230045"/>
          </a:xfrm>
          <a:prstGeom prst="rect">
            <a:avLst/>
          </a:prstGeom>
          <a:solidFill>
            <a:srgbClr val="305391"/>
          </a:solidFill>
          <a:ln w="952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Quattrocento Sans"/>
                <a:ea typeface="Quattrocento Sans"/>
                <a:cs typeface="Quattrocento Sans"/>
                <a:sym typeface="Quattrocento Sans"/>
              </a:rPr>
              <a:t>Most Expensive</a:t>
            </a:r>
            <a:endParaRPr sz="1400" b="0" i="0" u="none" strike="noStrike" cap="none">
              <a:solidFill>
                <a:srgbClr val="000000"/>
              </a:solidFill>
              <a:latin typeface="Arial"/>
              <a:ea typeface="Arial"/>
              <a:cs typeface="Arial"/>
              <a:sym typeface="Arial"/>
            </a:endParaRPr>
          </a:p>
        </p:txBody>
      </p:sp>
      <p:sp>
        <p:nvSpPr>
          <p:cNvPr id="79" name="Google Shape;79;p8"/>
          <p:cNvSpPr/>
          <p:nvPr/>
        </p:nvSpPr>
        <p:spPr>
          <a:xfrm>
            <a:off x="1023325" y="5630348"/>
            <a:ext cx="712913" cy="230045"/>
          </a:xfrm>
          <a:prstGeom prst="rect">
            <a:avLst/>
          </a:prstGeom>
          <a:solidFill>
            <a:srgbClr val="BDC6E3"/>
          </a:solidFill>
          <a:ln w="952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3042"/>
                </a:solidFill>
                <a:latin typeface="Quattrocento Sans"/>
                <a:ea typeface="Quattrocento Sans"/>
                <a:cs typeface="Quattrocento Sans"/>
                <a:sym typeface="Quattrocento Sans"/>
              </a:rPr>
              <a:t>Least Expensive</a:t>
            </a:r>
            <a:endParaRPr sz="1400" b="0" i="0" u="none" strike="noStrike" cap="none">
              <a:solidFill>
                <a:srgbClr val="000000"/>
              </a:solidFill>
              <a:latin typeface="Arial"/>
              <a:ea typeface="Arial"/>
              <a:cs typeface="Arial"/>
              <a:sym typeface="Arial"/>
            </a:endParaRPr>
          </a:p>
        </p:txBody>
      </p:sp>
      <p:cxnSp>
        <p:nvCxnSpPr>
          <p:cNvPr id="80" name="Google Shape;80;p8"/>
          <p:cNvCxnSpPr/>
          <p:nvPr/>
        </p:nvCxnSpPr>
        <p:spPr>
          <a:xfrm>
            <a:off x="529732" y="5929991"/>
            <a:ext cx="8153160" cy="7814"/>
          </a:xfrm>
          <a:prstGeom prst="straightConnector1">
            <a:avLst/>
          </a:prstGeom>
          <a:noFill/>
          <a:ln w="38100" cap="flat" cmpd="sng">
            <a:solidFill>
              <a:srgbClr val="305391"/>
            </a:solidFill>
            <a:prstDash val="solid"/>
            <a:round/>
            <a:headEnd type="none" w="sm" len="sm"/>
            <a:tailEnd type="triangle" w="med" len="med"/>
          </a:ln>
        </p:spPr>
      </p:cxnSp>
      <p:graphicFrame>
        <p:nvGraphicFramePr>
          <p:cNvPr id="11" name="Chart 10">
            <a:extLst>
              <a:ext uri="{FF2B5EF4-FFF2-40B4-BE49-F238E27FC236}">
                <a16:creationId xmlns:a16="http://schemas.microsoft.com/office/drawing/2014/main" id="{783615CF-1E79-BD4B-995D-91F8377FBF9B}"/>
              </a:ext>
            </a:extLst>
          </p:cNvPr>
          <p:cNvGraphicFramePr>
            <a:graphicFrameLocks/>
          </p:cNvGraphicFramePr>
          <p:nvPr>
            <p:extLst>
              <p:ext uri="{D42A27DB-BD31-4B8C-83A1-F6EECF244321}">
                <p14:modId xmlns:p14="http://schemas.microsoft.com/office/powerpoint/2010/main" val="1673389713"/>
              </p:ext>
            </p:extLst>
          </p:nvPr>
        </p:nvGraphicFramePr>
        <p:xfrm>
          <a:off x="284157" y="1689903"/>
          <a:ext cx="8684903" cy="373018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8" name="Google Shape;88;p3"/>
          <p:cNvSpPr/>
          <p:nvPr/>
        </p:nvSpPr>
        <p:spPr>
          <a:xfrm>
            <a:off x="187336" y="6592196"/>
            <a:ext cx="6887502" cy="105272"/>
          </a:xfrm>
          <a:prstGeom prst="rect">
            <a:avLst/>
          </a:prstGeom>
          <a:noFill/>
          <a:ln>
            <a:noFill/>
          </a:ln>
        </p:spPr>
        <p:txBody>
          <a:bodyPr spcFirstLastPara="1" wrap="square" lIns="0" tIns="0" rIns="0" bIns="0" anchor="b" anchorCtr="0">
            <a:spAutoFit/>
          </a:bodyPr>
          <a:lstStyle/>
          <a:p>
            <a:pPr marL="459212" marR="0" lvl="0" indent="-459212" algn="l" rtl="0">
              <a:lnSpc>
                <a:spcPct val="100000"/>
              </a:lnSpc>
              <a:spcBef>
                <a:spcPts val="0"/>
              </a:spcBef>
              <a:spcAft>
                <a:spcPts val="0"/>
              </a:spcAft>
              <a:buClr>
                <a:srgbClr val="000000"/>
              </a:buClr>
              <a:buSzPts val="684"/>
              <a:buFont typeface="Arial"/>
              <a:buNone/>
            </a:pPr>
            <a:r>
              <a:rPr lang="en-US" sz="684" b="0" i="0" u="none" strike="noStrike" cap="none">
                <a:solidFill>
                  <a:srgbClr val="002C46"/>
                </a:solidFill>
                <a:latin typeface="Arial"/>
                <a:ea typeface="Arial"/>
                <a:cs typeface="Arial"/>
                <a:sym typeface="Arial"/>
              </a:rPr>
              <a:t>Source: Financial and operational data from Exemplar</a:t>
            </a:r>
            <a:endParaRPr sz="1400" b="0" i="0" u="none" strike="noStrike" cap="none">
              <a:solidFill>
                <a:srgbClr val="000000"/>
              </a:solidFill>
              <a:latin typeface="Arial"/>
              <a:ea typeface="Arial"/>
              <a:cs typeface="Arial"/>
              <a:sym typeface="Arial"/>
            </a:endParaRPr>
          </a:p>
        </p:txBody>
      </p:sp>
      <p:cxnSp>
        <p:nvCxnSpPr>
          <p:cNvPr id="89" name="Google Shape;89;p3"/>
          <p:cNvCxnSpPr/>
          <p:nvPr/>
        </p:nvCxnSpPr>
        <p:spPr>
          <a:xfrm>
            <a:off x="252614" y="1203898"/>
            <a:ext cx="7098721" cy="0"/>
          </a:xfrm>
          <a:prstGeom prst="straightConnector1">
            <a:avLst/>
          </a:prstGeom>
          <a:noFill/>
          <a:ln w="9525" cap="flat" cmpd="sng">
            <a:solidFill>
              <a:schemeClr val="dk1"/>
            </a:solidFill>
            <a:prstDash val="solid"/>
            <a:round/>
            <a:headEnd type="none" w="sm" len="sm"/>
            <a:tailEnd type="none" w="sm" len="sm"/>
          </a:ln>
        </p:spPr>
      </p:cxnSp>
      <p:sp>
        <p:nvSpPr>
          <p:cNvPr id="90" name="Google Shape;90;p3"/>
          <p:cNvSpPr/>
          <p:nvPr/>
        </p:nvSpPr>
        <p:spPr>
          <a:xfrm>
            <a:off x="7531294" y="720735"/>
            <a:ext cx="175309" cy="130317"/>
          </a:xfrm>
          <a:prstGeom prst="rect">
            <a:avLst/>
          </a:prstGeom>
          <a:solidFill>
            <a:srgbClr val="4F7E2C"/>
          </a:solidFill>
          <a:ln w="9525"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723"/>
              <a:buFont typeface="Arial"/>
              <a:buNone/>
            </a:pPr>
            <a:endParaRPr sz="1723" b="0" i="0" u="none" strike="noStrike" cap="none">
              <a:solidFill>
                <a:srgbClr val="002C46"/>
              </a:solidFill>
              <a:latin typeface="Arial"/>
              <a:ea typeface="Arial"/>
              <a:cs typeface="Arial"/>
              <a:sym typeface="Arial"/>
            </a:endParaRPr>
          </a:p>
        </p:txBody>
      </p:sp>
      <p:sp>
        <p:nvSpPr>
          <p:cNvPr id="91" name="Google Shape;91;p3"/>
          <p:cNvSpPr/>
          <p:nvPr/>
        </p:nvSpPr>
        <p:spPr>
          <a:xfrm>
            <a:off x="6459281" y="720735"/>
            <a:ext cx="175309" cy="130317"/>
          </a:xfrm>
          <a:prstGeom prst="rect">
            <a:avLst/>
          </a:prstGeom>
          <a:solidFill>
            <a:srgbClr val="F42F2F"/>
          </a:solidFill>
          <a:ln w="9525"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723"/>
              <a:buFont typeface="Arial"/>
              <a:buNone/>
            </a:pPr>
            <a:endParaRPr sz="1723" b="0" i="0" u="none" strike="noStrike" cap="none">
              <a:solidFill>
                <a:srgbClr val="002C46"/>
              </a:solidFill>
              <a:latin typeface="Arial"/>
              <a:ea typeface="Arial"/>
              <a:cs typeface="Arial"/>
              <a:sym typeface="Arial"/>
            </a:endParaRPr>
          </a:p>
        </p:txBody>
      </p:sp>
      <p:sp>
        <p:nvSpPr>
          <p:cNvPr id="92" name="Google Shape;92;p3"/>
          <p:cNvSpPr/>
          <p:nvPr/>
        </p:nvSpPr>
        <p:spPr>
          <a:xfrm>
            <a:off x="7756249" y="717632"/>
            <a:ext cx="673305" cy="148934"/>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977"/>
              <a:buFont typeface="Arial"/>
              <a:buNone/>
            </a:pPr>
            <a:r>
              <a:rPr lang="en-US" sz="977" b="0" i="0" u="none" strike="noStrike" cap="none">
                <a:solidFill>
                  <a:srgbClr val="002C46"/>
                </a:solidFill>
                <a:latin typeface="Arial"/>
                <a:ea typeface="Arial"/>
                <a:cs typeface="Arial"/>
                <a:sym typeface="Arial"/>
              </a:rPr>
              <a:t>Positive var.</a:t>
            </a:r>
            <a:endParaRPr sz="977" b="0" i="0" u="none" strike="noStrike" cap="none">
              <a:solidFill>
                <a:srgbClr val="002C46"/>
              </a:solidFill>
              <a:latin typeface="Arial"/>
              <a:ea typeface="Arial"/>
              <a:cs typeface="Arial"/>
              <a:sym typeface="Arial"/>
            </a:endParaRPr>
          </a:p>
        </p:txBody>
      </p:sp>
      <p:sp>
        <p:nvSpPr>
          <p:cNvPr id="93" name="Google Shape;93;p3"/>
          <p:cNvSpPr/>
          <p:nvPr/>
        </p:nvSpPr>
        <p:spPr>
          <a:xfrm>
            <a:off x="6684234" y="717632"/>
            <a:ext cx="747772" cy="148934"/>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977"/>
              <a:buFont typeface="Arial"/>
              <a:buNone/>
            </a:pPr>
            <a:r>
              <a:rPr lang="en-US" sz="977" b="0" i="0" u="none" strike="noStrike" cap="none">
                <a:solidFill>
                  <a:srgbClr val="002C46"/>
                </a:solidFill>
                <a:latin typeface="Arial"/>
                <a:ea typeface="Arial"/>
                <a:cs typeface="Arial"/>
                <a:sym typeface="Arial"/>
              </a:rPr>
              <a:t>Negative Var.</a:t>
            </a:r>
            <a:endParaRPr sz="977" b="0" i="0" u="none" strike="noStrike" cap="none">
              <a:solidFill>
                <a:srgbClr val="002C46"/>
              </a:solidFill>
              <a:latin typeface="Arial"/>
              <a:ea typeface="Arial"/>
              <a:cs typeface="Arial"/>
              <a:sym typeface="Arial"/>
            </a:endParaRPr>
          </a:p>
        </p:txBody>
      </p:sp>
      <p:sp>
        <p:nvSpPr>
          <p:cNvPr id="94" name="Google Shape;94;p3"/>
          <p:cNvSpPr txBox="1"/>
          <p:nvPr/>
        </p:nvSpPr>
        <p:spPr>
          <a:xfrm>
            <a:off x="252612" y="1011901"/>
            <a:ext cx="7098721" cy="18046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73"/>
              <a:buFont typeface="Arial"/>
              <a:buNone/>
            </a:pPr>
            <a:r>
              <a:rPr lang="en-US" sz="1173" b="1" i="0" u="none" strike="noStrike" cap="none">
                <a:solidFill>
                  <a:srgbClr val="808080"/>
                </a:solidFill>
                <a:latin typeface="Arial"/>
                <a:ea typeface="Arial"/>
                <a:cs typeface="Arial"/>
                <a:sym typeface="Arial"/>
              </a:rPr>
              <a:t>Actual vs Budget PL variances, </a:t>
            </a:r>
            <a:r>
              <a:rPr lang="en-US" sz="1173" b="0" i="0" u="none" strike="noStrike" cap="none">
                <a:solidFill>
                  <a:srgbClr val="808080"/>
                </a:solidFill>
                <a:latin typeface="Arial"/>
                <a:ea typeface="Arial"/>
                <a:cs typeface="Arial"/>
                <a:sym typeface="Arial"/>
              </a:rPr>
              <a:t>YTD, $m</a:t>
            </a:r>
            <a:endParaRPr sz="1400" b="0" i="0" u="none" strike="noStrike" cap="none">
              <a:solidFill>
                <a:srgbClr val="000000"/>
              </a:solidFill>
              <a:latin typeface="Arial"/>
              <a:ea typeface="Arial"/>
              <a:cs typeface="Arial"/>
              <a:sym typeface="Arial"/>
            </a:endParaRPr>
          </a:p>
        </p:txBody>
      </p:sp>
      <p:sp>
        <p:nvSpPr>
          <p:cNvPr id="163" name="Google Shape;163;p3"/>
          <p:cNvSpPr/>
          <p:nvPr/>
        </p:nvSpPr>
        <p:spPr>
          <a:xfrm>
            <a:off x="187335" y="6486306"/>
            <a:ext cx="6887502" cy="105272"/>
          </a:xfrm>
          <a:prstGeom prst="rect">
            <a:avLst/>
          </a:prstGeom>
          <a:noFill/>
          <a:ln>
            <a:noFill/>
          </a:ln>
        </p:spPr>
        <p:txBody>
          <a:bodyPr spcFirstLastPara="1" wrap="square" lIns="0" tIns="0" rIns="0" bIns="0" anchor="b" anchorCtr="0">
            <a:spAutoFit/>
          </a:bodyPr>
          <a:lstStyle/>
          <a:p>
            <a:pPr marL="459212" marR="0" lvl="0" indent="-459212" algn="l" rtl="0">
              <a:lnSpc>
                <a:spcPct val="100000"/>
              </a:lnSpc>
              <a:spcBef>
                <a:spcPts val="0"/>
              </a:spcBef>
              <a:spcAft>
                <a:spcPts val="0"/>
              </a:spcAft>
              <a:buClr>
                <a:srgbClr val="000000"/>
              </a:buClr>
              <a:buSzPts val="684"/>
              <a:buFont typeface="Arial"/>
              <a:buNone/>
            </a:pPr>
            <a:r>
              <a:rPr lang="en-US" sz="684" b="1" i="0" u="none" strike="noStrike" cap="none">
                <a:solidFill>
                  <a:srgbClr val="002C46"/>
                </a:solidFill>
                <a:latin typeface="Arial"/>
                <a:ea typeface="Arial"/>
                <a:cs typeface="Arial"/>
                <a:sym typeface="Arial"/>
              </a:rPr>
              <a:t>¹ EBIT is calculated as Revenues – COGS – Operational Expenses</a:t>
            </a:r>
            <a:endParaRPr sz="1400" b="0" i="0" u="none" strike="noStrike" cap="none">
              <a:solidFill>
                <a:srgbClr val="000000"/>
              </a:solidFill>
              <a:latin typeface="Arial"/>
              <a:ea typeface="Arial"/>
              <a:cs typeface="Arial"/>
              <a:sym typeface="Arial"/>
            </a:endParaRPr>
          </a:p>
        </p:txBody>
      </p:sp>
      <p:sp>
        <p:nvSpPr>
          <p:cNvPr id="173" name="Google Shape;173;p3"/>
          <p:cNvSpPr txBox="1">
            <a:spLocks noGrp="1"/>
          </p:cNvSpPr>
          <p:nvPr>
            <p:ph type="title"/>
          </p:nvPr>
        </p:nvSpPr>
        <p:spPr>
          <a:xfrm>
            <a:off x="171450" y="230188"/>
            <a:ext cx="8618538" cy="49244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600" b="1" i="0" u="none" strike="noStrike" cap="none" dirty="0">
                <a:solidFill>
                  <a:srgbClr val="002060"/>
                </a:solidFill>
                <a:latin typeface="Arial"/>
                <a:ea typeface="Arial"/>
                <a:cs typeface="Arial"/>
                <a:sym typeface="Arial"/>
              </a:rPr>
              <a:t>The forecasted revenue decrease from </a:t>
            </a:r>
            <a:r>
              <a:rPr lang="en-US" sz="1600" b="1" i="0" u="none" strike="noStrike" cap="none" dirty="0" err="1">
                <a:solidFill>
                  <a:srgbClr val="002060"/>
                </a:solidFill>
                <a:latin typeface="Arial"/>
                <a:ea typeface="Arial"/>
                <a:cs typeface="Arial"/>
                <a:sym typeface="Arial"/>
              </a:rPr>
              <a:t>Kootha</a:t>
            </a:r>
            <a:r>
              <a:rPr lang="en-US" sz="1600" b="1" i="0" u="none" strike="noStrike" cap="none" dirty="0">
                <a:solidFill>
                  <a:srgbClr val="002060"/>
                </a:solidFill>
                <a:latin typeface="Arial"/>
                <a:ea typeface="Arial"/>
                <a:cs typeface="Arial"/>
                <a:sym typeface="Arial"/>
              </a:rPr>
              <a:t> and </a:t>
            </a:r>
            <a:r>
              <a:rPr lang="en-US" sz="1600" b="1" i="0" u="none" strike="noStrike" cap="none" dirty="0" err="1">
                <a:solidFill>
                  <a:srgbClr val="002060"/>
                </a:solidFill>
                <a:latin typeface="Arial"/>
                <a:ea typeface="Arial"/>
                <a:cs typeface="Arial"/>
                <a:sym typeface="Arial"/>
              </a:rPr>
              <a:t>Surjek</a:t>
            </a:r>
            <a:r>
              <a:rPr lang="en-US" sz="1600" b="1" i="0" u="none" strike="noStrike" cap="none" dirty="0">
                <a:solidFill>
                  <a:srgbClr val="002060"/>
                </a:solidFill>
                <a:latin typeface="Arial"/>
                <a:ea typeface="Arial"/>
                <a:cs typeface="Arial"/>
                <a:sym typeface="Arial"/>
              </a:rPr>
              <a:t>, and the revenue increase from </a:t>
            </a:r>
            <a:r>
              <a:rPr lang="en-US" sz="1600" b="1" i="0" u="none" strike="noStrike" cap="none" dirty="0" err="1">
                <a:solidFill>
                  <a:srgbClr val="002060"/>
                </a:solidFill>
                <a:latin typeface="Arial"/>
                <a:ea typeface="Arial"/>
                <a:cs typeface="Arial"/>
                <a:sym typeface="Arial"/>
              </a:rPr>
              <a:t>Jutik</a:t>
            </a:r>
            <a:r>
              <a:rPr lang="en-US" sz="1600" b="1" i="0" u="none" strike="noStrike" cap="none" dirty="0">
                <a:solidFill>
                  <a:srgbClr val="002060"/>
                </a:solidFill>
                <a:latin typeface="Arial"/>
                <a:ea typeface="Arial"/>
                <a:cs typeface="Arial"/>
                <a:sym typeface="Arial"/>
              </a:rPr>
              <a:t> paired with increasing overheads all around, reduces EBIT as a result.</a:t>
            </a:r>
            <a:endParaRPr sz="1600" b="1" i="0" u="none" strike="noStrike" cap="none" dirty="0">
              <a:solidFill>
                <a:srgbClr val="002060"/>
              </a:solidFill>
              <a:latin typeface="Arial"/>
              <a:ea typeface="Arial"/>
              <a:cs typeface="Arial"/>
              <a:sym typeface="Arial"/>
            </a:endParaRPr>
          </a:p>
        </p:txBody>
      </p:sp>
      <p:pic>
        <p:nvPicPr>
          <p:cNvPr id="4" name="Picture 3">
            <a:extLst>
              <a:ext uri="{FF2B5EF4-FFF2-40B4-BE49-F238E27FC236}">
                <a16:creationId xmlns:a16="http://schemas.microsoft.com/office/drawing/2014/main" id="{43A2E0B0-188B-4F43-A730-2D7CF0449EB9}"/>
              </a:ext>
            </a:extLst>
          </p:cNvPr>
          <p:cNvPicPr>
            <a:picLocks noChangeAspect="1"/>
          </p:cNvPicPr>
          <p:nvPr/>
        </p:nvPicPr>
        <p:blipFill>
          <a:blip r:embed="rId3"/>
          <a:stretch>
            <a:fillRect/>
          </a:stretch>
        </p:blipFill>
        <p:spPr>
          <a:xfrm>
            <a:off x="435769" y="1449387"/>
            <a:ext cx="8089900" cy="38227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5"/>
          <p:cNvSpPr/>
          <p:nvPr/>
        </p:nvSpPr>
        <p:spPr>
          <a:xfrm>
            <a:off x="86345" y="1156771"/>
            <a:ext cx="8586504" cy="5245200"/>
          </a:xfrm>
          <a:prstGeom prst="rect">
            <a:avLst/>
          </a:prstGeom>
          <a:solidFill>
            <a:schemeClr val="lt1"/>
          </a:solidFill>
          <a:ln w="19050"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89225" tIns="44600" rIns="89225" bIns="44600" anchor="ctr" anchorCtr="0">
            <a:noAutofit/>
          </a:bodyPr>
          <a:lstStyle/>
          <a:p>
            <a:pPr marL="0" marR="0" lvl="0" indent="0" algn="ctr" rtl="0">
              <a:lnSpc>
                <a:spcPct val="100000"/>
              </a:lnSpc>
              <a:spcBef>
                <a:spcPts val="0"/>
              </a:spcBef>
              <a:spcAft>
                <a:spcPts val="0"/>
              </a:spcAft>
              <a:buClr>
                <a:srgbClr val="000000"/>
              </a:buClr>
              <a:buSzPts val="1096"/>
              <a:buFont typeface="Arial"/>
              <a:buNone/>
            </a:pPr>
            <a:endParaRPr sz="1096" b="0" i="0" u="none" strike="noStrike" cap="none">
              <a:solidFill>
                <a:srgbClr val="2A516C"/>
              </a:solidFill>
              <a:latin typeface="Arial"/>
              <a:ea typeface="Arial"/>
              <a:cs typeface="Arial"/>
              <a:sym typeface="Arial"/>
            </a:endParaRPr>
          </a:p>
        </p:txBody>
      </p:sp>
      <p:sp>
        <p:nvSpPr>
          <p:cNvPr id="180" name="Google Shape;180;p5"/>
          <p:cNvSpPr txBox="1"/>
          <p:nvPr/>
        </p:nvSpPr>
        <p:spPr>
          <a:xfrm>
            <a:off x="86345" y="908001"/>
            <a:ext cx="7236926" cy="18402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96"/>
              <a:buFont typeface="Arial"/>
              <a:buNone/>
            </a:pPr>
            <a:r>
              <a:rPr lang="en-US" sz="1196" b="1" i="0" u="none" strike="noStrike" cap="none">
                <a:solidFill>
                  <a:srgbClr val="808080"/>
                </a:solidFill>
                <a:latin typeface="Arial"/>
                <a:ea typeface="Arial"/>
                <a:cs typeface="Arial"/>
                <a:sym typeface="Arial"/>
              </a:rPr>
              <a:t>Actual vs Budget PL Revenue Analysis, </a:t>
            </a:r>
            <a:r>
              <a:rPr lang="en-US" sz="1196" b="0" i="0" u="none" strike="noStrike" cap="none">
                <a:solidFill>
                  <a:srgbClr val="808080"/>
                </a:solidFill>
                <a:latin typeface="Arial"/>
                <a:ea typeface="Arial"/>
                <a:cs typeface="Arial"/>
                <a:sym typeface="Arial"/>
              </a:rPr>
              <a:t>YTD, $m</a:t>
            </a:r>
            <a:endParaRPr sz="1400" b="0" i="0" u="none" strike="noStrike" cap="none">
              <a:solidFill>
                <a:srgbClr val="000000"/>
              </a:solidFill>
              <a:latin typeface="Arial"/>
              <a:ea typeface="Arial"/>
              <a:cs typeface="Arial"/>
              <a:sym typeface="Arial"/>
            </a:endParaRPr>
          </a:p>
        </p:txBody>
      </p:sp>
      <p:sp>
        <p:nvSpPr>
          <p:cNvPr id="182" name="Google Shape;182;p5"/>
          <p:cNvSpPr txBox="1">
            <a:spLocks noGrp="1"/>
          </p:cNvSpPr>
          <p:nvPr>
            <p:ph type="title"/>
          </p:nvPr>
        </p:nvSpPr>
        <p:spPr>
          <a:xfrm>
            <a:off x="171450" y="230188"/>
            <a:ext cx="8618538" cy="49244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600" b="1" i="0" u="none" strike="noStrike" cap="none" dirty="0">
                <a:solidFill>
                  <a:srgbClr val="002060"/>
                </a:solidFill>
                <a:latin typeface="Arial"/>
                <a:ea typeface="Arial"/>
                <a:cs typeface="Arial"/>
                <a:sym typeface="Arial"/>
              </a:rPr>
              <a:t>Revenue forecast significantly drops between 2015 Jan and 2015 May due to the closures of low-EBIT plants (</a:t>
            </a:r>
            <a:r>
              <a:rPr lang="en-US" sz="1600" b="1" i="0" u="none" strike="noStrike" cap="none" dirty="0" err="1">
                <a:solidFill>
                  <a:srgbClr val="002060"/>
                </a:solidFill>
                <a:latin typeface="Arial"/>
                <a:ea typeface="Arial"/>
                <a:cs typeface="Arial"/>
                <a:sym typeface="Arial"/>
              </a:rPr>
              <a:t>Surjek</a:t>
            </a:r>
            <a:r>
              <a:rPr lang="en-US" sz="1600" b="1" i="0" u="none" strike="noStrike" cap="none" dirty="0">
                <a:solidFill>
                  <a:srgbClr val="002060"/>
                </a:solidFill>
                <a:latin typeface="Arial"/>
                <a:ea typeface="Arial"/>
                <a:cs typeface="Arial"/>
                <a:sym typeface="Arial"/>
              </a:rPr>
              <a:t> and </a:t>
            </a:r>
            <a:r>
              <a:rPr lang="en-US" sz="1600" b="1" i="0" u="none" strike="noStrike" cap="none" dirty="0" err="1">
                <a:solidFill>
                  <a:srgbClr val="002060"/>
                </a:solidFill>
                <a:latin typeface="Arial"/>
                <a:ea typeface="Arial"/>
                <a:cs typeface="Arial"/>
                <a:sym typeface="Arial"/>
              </a:rPr>
              <a:t>Kootha</a:t>
            </a:r>
            <a:r>
              <a:rPr lang="en-US" sz="1600" b="1" i="0" u="none" strike="noStrike" cap="none" dirty="0">
                <a:solidFill>
                  <a:srgbClr val="002060"/>
                </a:solidFill>
                <a:latin typeface="Arial"/>
                <a:ea typeface="Arial"/>
                <a:cs typeface="Arial"/>
                <a:sym typeface="Arial"/>
              </a:rPr>
              <a:t>)</a:t>
            </a:r>
            <a:endParaRPr sz="1600" b="1" i="0" u="none" strike="noStrike" cap="none" dirty="0">
              <a:solidFill>
                <a:srgbClr val="002060"/>
              </a:solidFill>
              <a:latin typeface="Arial"/>
              <a:ea typeface="Arial"/>
              <a:cs typeface="Arial"/>
              <a:sym typeface="Arial"/>
            </a:endParaRPr>
          </a:p>
        </p:txBody>
      </p:sp>
      <p:sp>
        <p:nvSpPr>
          <p:cNvPr id="183" name="Google Shape;183;p5"/>
          <p:cNvSpPr/>
          <p:nvPr/>
        </p:nvSpPr>
        <p:spPr>
          <a:xfrm>
            <a:off x="5464366" y="1624059"/>
            <a:ext cx="2963538" cy="4328462"/>
          </a:xfrm>
          <a:prstGeom prst="rect">
            <a:avLst/>
          </a:prstGeom>
          <a:no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
        <p:nvSpPr>
          <p:cNvPr id="184" name="Google Shape;184;p5"/>
          <p:cNvSpPr txBox="1"/>
          <p:nvPr/>
        </p:nvSpPr>
        <p:spPr>
          <a:xfrm>
            <a:off x="5414790" y="1316282"/>
            <a:ext cx="153134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Arial"/>
                <a:ea typeface="Arial"/>
                <a:cs typeface="Arial"/>
                <a:sym typeface="Arial"/>
              </a:rPr>
              <a:t>Key Insights</a:t>
            </a:r>
            <a:endParaRPr sz="1400" b="0" i="0" u="none" strike="noStrike" cap="none">
              <a:solidFill>
                <a:srgbClr val="000000"/>
              </a:solidFill>
              <a:latin typeface="Arial"/>
              <a:ea typeface="Arial"/>
              <a:cs typeface="Arial"/>
              <a:sym typeface="Arial"/>
            </a:endParaRPr>
          </a:p>
        </p:txBody>
      </p:sp>
      <p:sp>
        <p:nvSpPr>
          <p:cNvPr id="185" name="Google Shape;185;p5"/>
          <p:cNvSpPr txBox="1"/>
          <p:nvPr/>
        </p:nvSpPr>
        <p:spPr>
          <a:xfrm>
            <a:off x="5464366" y="1624059"/>
            <a:ext cx="2963538" cy="1600398"/>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400"/>
              <a:buFont typeface="Noto Sans Symbols"/>
              <a:buChar char="▪"/>
            </a:pPr>
            <a:r>
              <a:rPr lang="en-US" sz="1400" b="0" i="0" u="none" strike="noStrike" cap="none" dirty="0">
                <a:solidFill>
                  <a:schemeClr val="dk1"/>
                </a:solidFill>
                <a:latin typeface="Arial"/>
                <a:ea typeface="Arial"/>
                <a:cs typeface="Arial"/>
                <a:sym typeface="Arial"/>
              </a:rPr>
              <a:t>Starting 2015/Jan, revenue forecast significantly drops</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400"/>
              <a:buFont typeface="Noto Sans Symbols"/>
              <a:buChar char="▪"/>
            </a:pPr>
            <a:r>
              <a:rPr lang="en-US" sz="1400" b="0" i="0" u="none" strike="noStrike" cap="none" dirty="0">
                <a:solidFill>
                  <a:schemeClr val="dk1"/>
                </a:solidFill>
                <a:latin typeface="Arial"/>
                <a:ea typeface="Arial"/>
                <a:cs typeface="Arial"/>
                <a:sym typeface="Arial"/>
              </a:rPr>
              <a:t>This is mostly due to the decreased production forecast. </a:t>
            </a:r>
            <a:endParaRPr lang="en-US" dirty="0">
              <a:solidFill>
                <a:schemeClr val="dk1"/>
              </a:solidFill>
            </a:endParaRPr>
          </a:p>
          <a:p>
            <a:pPr marL="285750" marR="0" lvl="0" indent="-285750" algn="l" rtl="0">
              <a:lnSpc>
                <a:spcPct val="100000"/>
              </a:lnSpc>
              <a:spcBef>
                <a:spcPts val="0"/>
              </a:spcBef>
              <a:spcAft>
                <a:spcPts val="0"/>
              </a:spcAft>
              <a:buClr>
                <a:schemeClr val="dk1"/>
              </a:buClr>
              <a:buSzPts val="1400"/>
              <a:buFont typeface="Noto Sans Symbols"/>
              <a:buChar char="▪"/>
            </a:pPr>
            <a:r>
              <a:rPr lang="en-US" sz="1400" b="0" i="0" u="none" strike="noStrike" cap="none" dirty="0">
                <a:solidFill>
                  <a:schemeClr val="dk1"/>
                </a:solidFill>
                <a:latin typeface="Arial"/>
                <a:ea typeface="Arial"/>
                <a:cs typeface="Arial"/>
                <a:sym typeface="Arial"/>
              </a:rPr>
              <a:t>This is a result of zero production in </a:t>
            </a:r>
            <a:r>
              <a:rPr lang="en-US" dirty="0">
                <a:solidFill>
                  <a:schemeClr val="dk1"/>
                </a:solidFill>
              </a:rPr>
              <a:t>the expensive </a:t>
            </a:r>
            <a:r>
              <a:rPr lang="en-US" dirty="0" err="1">
                <a:solidFill>
                  <a:schemeClr val="dk1"/>
                </a:solidFill>
              </a:rPr>
              <a:t>Kootha</a:t>
            </a:r>
            <a:r>
              <a:rPr lang="en-US" dirty="0">
                <a:solidFill>
                  <a:schemeClr val="dk1"/>
                </a:solidFill>
              </a:rPr>
              <a:t> and </a:t>
            </a:r>
            <a:r>
              <a:rPr lang="en-US" dirty="0" err="1">
                <a:solidFill>
                  <a:schemeClr val="dk1"/>
                </a:solidFill>
              </a:rPr>
              <a:t>Surjek</a:t>
            </a:r>
            <a:endParaRPr sz="1400" b="0" i="0" u="none" strike="noStrike" cap="none" dirty="0">
              <a:solidFill>
                <a:srgbClr val="000000"/>
              </a:solidFill>
              <a:latin typeface="Arial"/>
              <a:ea typeface="Arial"/>
              <a:cs typeface="Arial"/>
              <a:sym typeface="Arial"/>
            </a:endParaRPr>
          </a:p>
        </p:txBody>
      </p:sp>
      <p:sp>
        <p:nvSpPr>
          <p:cNvPr id="186" name="Google Shape;186;p5"/>
          <p:cNvSpPr/>
          <p:nvPr/>
        </p:nvSpPr>
        <p:spPr>
          <a:xfrm>
            <a:off x="539451" y="6485919"/>
            <a:ext cx="3320140"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a:solidFill>
                  <a:schemeClr val="dk1"/>
                </a:solidFill>
                <a:latin typeface="Arial"/>
                <a:ea typeface="Arial"/>
                <a:cs typeface="Arial"/>
                <a:sym typeface="Arial"/>
              </a:rPr>
              <a:t>Source: </a:t>
            </a:r>
            <a:r>
              <a:rPr lang="en-US" sz="800" b="0" i="0" u="none" strike="noStrike" cap="none">
                <a:solidFill>
                  <a:schemeClr val="dk1"/>
                </a:solidFill>
                <a:latin typeface="Arial"/>
                <a:ea typeface="Arial"/>
                <a:cs typeface="Arial"/>
                <a:sym typeface="Arial"/>
              </a:rPr>
              <a:t>Southern Water Corp Financial Records (SAP) 2013-2015</a:t>
            </a:r>
            <a:endParaRPr sz="1400" b="0" i="0" u="none" strike="noStrike" cap="none">
              <a:solidFill>
                <a:srgbClr val="000000"/>
              </a:solidFill>
              <a:latin typeface="Arial"/>
              <a:ea typeface="Arial"/>
              <a:cs typeface="Arial"/>
              <a:sym typeface="Arial"/>
            </a:endParaRPr>
          </a:p>
        </p:txBody>
      </p:sp>
      <p:graphicFrame>
        <p:nvGraphicFramePr>
          <p:cNvPr id="12" name="Chart 11">
            <a:extLst>
              <a:ext uri="{FF2B5EF4-FFF2-40B4-BE49-F238E27FC236}">
                <a16:creationId xmlns:a16="http://schemas.microsoft.com/office/drawing/2014/main" id="{77793B54-94C7-124D-B727-08B3CA855218}"/>
              </a:ext>
            </a:extLst>
          </p:cNvPr>
          <p:cNvGraphicFramePr>
            <a:graphicFrameLocks/>
          </p:cNvGraphicFramePr>
          <p:nvPr>
            <p:extLst>
              <p:ext uri="{D42A27DB-BD31-4B8C-83A1-F6EECF244321}">
                <p14:modId xmlns:p14="http://schemas.microsoft.com/office/powerpoint/2010/main" val="722340238"/>
              </p:ext>
            </p:extLst>
          </p:nvPr>
        </p:nvGraphicFramePr>
        <p:xfrm>
          <a:off x="171451" y="1316282"/>
          <a:ext cx="4657954" cy="474964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6"/>
          <p:cNvSpPr/>
          <p:nvPr/>
        </p:nvSpPr>
        <p:spPr>
          <a:xfrm>
            <a:off x="86345" y="1156770"/>
            <a:ext cx="8586504" cy="5245200"/>
          </a:xfrm>
          <a:prstGeom prst="rect">
            <a:avLst/>
          </a:prstGeom>
          <a:solidFill>
            <a:schemeClr val="lt1"/>
          </a:solidFill>
          <a:ln w="19050"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89225" tIns="44600" rIns="89225" bIns="44600" anchor="ctr" anchorCtr="0">
            <a:noAutofit/>
          </a:bodyPr>
          <a:lstStyle/>
          <a:p>
            <a:pPr marL="0" marR="0" lvl="0" indent="0" algn="ctr" rtl="0">
              <a:lnSpc>
                <a:spcPct val="100000"/>
              </a:lnSpc>
              <a:spcBef>
                <a:spcPts val="0"/>
              </a:spcBef>
              <a:spcAft>
                <a:spcPts val="0"/>
              </a:spcAft>
              <a:buClr>
                <a:srgbClr val="000000"/>
              </a:buClr>
              <a:buSzPts val="1096"/>
              <a:buFont typeface="Arial"/>
              <a:buNone/>
            </a:pPr>
            <a:endParaRPr sz="1096" b="0" i="0" u="none" strike="noStrike" cap="none">
              <a:solidFill>
                <a:srgbClr val="2A516C"/>
              </a:solidFill>
              <a:latin typeface="Arial"/>
              <a:ea typeface="Arial"/>
              <a:cs typeface="Arial"/>
              <a:sym typeface="Arial"/>
            </a:endParaRPr>
          </a:p>
        </p:txBody>
      </p:sp>
      <p:sp>
        <p:nvSpPr>
          <p:cNvPr id="193" name="Google Shape;193;p6"/>
          <p:cNvSpPr txBox="1"/>
          <p:nvPr/>
        </p:nvSpPr>
        <p:spPr>
          <a:xfrm>
            <a:off x="86345" y="908001"/>
            <a:ext cx="7236926" cy="18402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96"/>
              <a:buFont typeface="Arial"/>
              <a:buNone/>
            </a:pPr>
            <a:r>
              <a:rPr lang="en-US" sz="1196" b="1" i="0" u="none" strike="noStrike" cap="none">
                <a:solidFill>
                  <a:srgbClr val="808080"/>
                </a:solidFill>
                <a:latin typeface="Arial"/>
                <a:ea typeface="Arial"/>
                <a:cs typeface="Arial"/>
                <a:sym typeface="Arial"/>
              </a:rPr>
              <a:t>Actual vs Budget PL COGS Analysis, </a:t>
            </a:r>
            <a:r>
              <a:rPr lang="en-US" sz="1196" b="0" i="0" u="none" strike="noStrike" cap="none">
                <a:solidFill>
                  <a:srgbClr val="808080"/>
                </a:solidFill>
                <a:latin typeface="Arial"/>
                <a:ea typeface="Arial"/>
                <a:cs typeface="Arial"/>
                <a:sym typeface="Arial"/>
              </a:rPr>
              <a:t>YTD, $m</a:t>
            </a:r>
            <a:endParaRPr sz="1400" b="0" i="0" u="none" strike="noStrike" cap="none">
              <a:solidFill>
                <a:srgbClr val="000000"/>
              </a:solidFill>
              <a:latin typeface="Arial"/>
              <a:ea typeface="Arial"/>
              <a:cs typeface="Arial"/>
              <a:sym typeface="Arial"/>
            </a:endParaRPr>
          </a:p>
        </p:txBody>
      </p:sp>
      <p:sp>
        <p:nvSpPr>
          <p:cNvPr id="195" name="Google Shape;195;p6"/>
          <p:cNvSpPr txBox="1">
            <a:spLocks noGrp="1"/>
          </p:cNvSpPr>
          <p:nvPr>
            <p:ph type="title"/>
          </p:nvPr>
        </p:nvSpPr>
        <p:spPr>
          <a:xfrm>
            <a:off x="171450" y="230188"/>
            <a:ext cx="8618538" cy="49244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600" b="1" i="0" u="none" strike="noStrike" cap="none" dirty="0">
                <a:solidFill>
                  <a:srgbClr val="002060"/>
                </a:solidFill>
                <a:latin typeface="Arial"/>
                <a:ea typeface="Arial"/>
                <a:cs typeface="Arial"/>
                <a:sym typeface="Arial"/>
              </a:rPr>
              <a:t>COGS forecast is at least 2X compared to 2013-14 actuals due to </a:t>
            </a:r>
            <a:r>
              <a:rPr lang="en-US" sz="1600" dirty="0">
                <a:solidFill>
                  <a:srgbClr val="002060"/>
                </a:solidFill>
              </a:rPr>
              <a:t>the increased costs of production resulting from high demand forecast</a:t>
            </a:r>
            <a:endParaRPr sz="1600" b="1" i="0" u="none" strike="noStrike" cap="none" dirty="0">
              <a:solidFill>
                <a:srgbClr val="002060"/>
              </a:solidFill>
              <a:latin typeface="Arial"/>
              <a:ea typeface="Arial"/>
              <a:cs typeface="Arial"/>
              <a:sym typeface="Arial"/>
            </a:endParaRPr>
          </a:p>
        </p:txBody>
      </p:sp>
      <p:sp>
        <p:nvSpPr>
          <p:cNvPr id="196" name="Google Shape;196;p6"/>
          <p:cNvSpPr/>
          <p:nvPr/>
        </p:nvSpPr>
        <p:spPr>
          <a:xfrm>
            <a:off x="5464366" y="1624059"/>
            <a:ext cx="2963538" cy="4328462"/>
          </a:xfrm>
          <a:prstGeom prst="rect">
            <a:avLst/>
          </a:prstGeom>
          <a:no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
        <p:nvSpPr>
          <p:cNvPr id="197" name="Google Shape;197;p6"/>
          <p:cNvSpPr txBox="1"/>
          <p:nvPr/>
        </p:nvSpPr>
        <p:spPr>
          <a:xfrm>
            <a:off x="5414790" y="1316282"/>
            <a:ext cx="153134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Arial"/>
                <a:ea typeface="Arial"/>
                <a:cs typeface="Arial"/>
                <a:sym typeface="Arial"/>
              </a:rPr>
              <a:t>Key Insights</a:t>
            </a:r>
            <a:endParaRPr sz="1400" b="0" i="0" u="none" strike="noStrike" cap="none">
              <a:solidFill>
                <a:srgbClr val="000000"/>
              </a:solidFill>
              <a:latin typeface="Arial"/>
              <a:ea typeface="Arial"/>
              <a:cs typeface="Arial"/>
              <a:sym typeface="Arial"/>
            </a:endParaRPr>
          </a:p>
        </p:txBody>
      </p:sp>
      <p:sp>
        <p:nvSpPr>
          <p:cNvPr id="198" name="Google Shape;198;p6"/>
          <p:cNvSpPr txBox="1"/>
          <p:nvPr/>
        </p:nvSpPr>
        <p:spPr>
          <a:xfrm>
            <a:off x="5464366" y="1624059"/>
            <a:ext cx="2963538" cy="181584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400"/>
              <a:buFont typeface="Noto Sans Symbols"/>
              <a:buChar char="▪"/>
            </a:pPr>
            <a:r>
              <a:rPr lang="en-US" sz="1400" b="0" i="0" u="none" strike="noStrike" cap="none" dirty="0">
                <a:solidFill>
                  <a:schemeClr val="dk1"/>
                </a:solidFill>
                <a:latin typeface="Arial"/>
                <a:ea typeface="Arial"/>
                <a:cs typeface="Arial"/>
                <a:sym typeface="Arial"/>
              </a:rPr>
              <a:t>COGS forecast is significantly (4 to 6X) higher than the 2013-14 actuals.</a:t>
            </a:r>
          </a:p>
          <a:p>
            <a:pPr marL="285750" marR="0" lvl="0" indent="-285750" algn="l" rtl="0">
              <a:lnSpc>
                <a:spcPct val="100000"/>
              </a:lnSpc>
              <a:spcBef>
                <a:spcPts val="0"/>
              </a:spcBef>
              <a:spcAft>
                <a:spcPts val="0"/>
              </a:spcAft>
              <a:buClr>
                <a:schemeClr val="dk1"/>
              </a:buClr>
              <a:buSzPts val="1400"/>
              <a:buFont typeface="Noto Sans Symbols"/>
              <a:buChar char="▪"/>
            </a:pPr>
            <a:r>
              <a:rPr lang="en-US" dirty="0">
                <a:solidFill>
                  <a:schemeClr val="dk1"/>
                </a:solidFill>
              </a:rPr>
              <a:t>This is mostly due to increased COGS figures for </a:t>
            </a:r>
            <a:r>
              <a:rPr lang="en-US" dirty="0" err="1">
                <a:solidFill>
                  <a:schemeClr val="dk1"/>
                </a:solidFill>
              </a:rPr>
              <a:t>Surjek</a:t>
            </a:r>
            <a:r>
              <a:rPr lang="en-US" dirty="0">
                <a:solidFill>
                  <a:schemeClr val="dk1"/>
                </a:solidFill>
              </a:rPr>
              <a:t> and </a:t>
            </a:r>
            <a:r>
              <a:rPr lang="en-US" dirty="0" err="1">
                <a:solidFill>
                  <a:schemeClr val="dk1"/>
                </a:solidFill>
              </a:rPr>
              <a:t>Kootha</a:t>
            </a:r>
            <a:r>
              <a:rPr lang="en-US" dirty="0">
                <a:solidFill>
                  <a:schemeClr val="dk1"/>
                </a:solidFill>
              </a:rPr>
              <a:t>.</a:t>
            </a:r>
          </a:p>
          <a:p>
            <a:pPr marL="285750" marR="0" lvl="0" indent="-285750" algn="l" rtl="0">
              <a:lnSpc>
                <a:spcPct val="100000"/>
              </a:lnSpc>
              <a:spcBef>
                <a:spcPts val="0"/>
              </a:spcBef>
              <a:spcAft>
                <a:spcPts val="0"/>
              </a:spcAft>
              <a:buClr>
                <a:schemeClr val="dk1"/>
              </a:buClr>
              <a:buSzPts val="1400"/>
              <a:buFont typeface="Noto Sans Symbols"/>
              <a:buChar char="▪"/>
            </a:pPr>
            <a:r>
              <a:rPr lang="en-US" sz="1400" b="0" i="0" u="none" strike="noStrike" cap="none" dirty="0">
                <a:solidFill>
                  <a:schemeClr val="dk1"/>
                </a:solidFill>
                <a:latin typeface="Arial"/>
                <a:ea typeface="Arial"/>
                <a:cs typeface="Arial"/>
                <a:sym typeface="Arial"/>
              </a:rPr>
              <a:t>The anomaly starts on 2014 November.</a:t>
            </a:r>
            <a:endParaRPr sz="1400" b="0" i="0" u="none" strike="noStrike" cap="none" dirty="0">
              <a:solidFill>
                <a:srgbClr val="000000"/>
              </a:solidFill>
              <a:latin typeface="Arial"/>
              <a:ea typeface="Arial"/>
              <a:cs typeface="Arial"/>
              <a:sym typeface="Arial"/>
            </a:endParaRPr>
          </a:p>
        </p:txBody>
      </p:sp>
      <p:sp>
        <p:nvSpPr>
          <p:cNvPr id="199" name="Google Shape;199;p6"/>
          <p:cNvSpPr/>
          <p:nvPr/>
        </p:nvSpPr>
        <p:spPr>
          <a:xfrm>
            <a:off x="539451" y="6485919"/>
            <a:ext cx="3320140"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a:solidFill>
                  <a:schemeClr val="dk1"/>
                </a:solidFill>
                <a:latin typeface="Arial"/>
                <a:ea typeface="Arial"/>
                <a:cs typeface="Arial"/>
                <a:sym typeface="Arial"/>
              </a:rPr>
              <a:t>Source: </a:t>
            </a:r>
            <a:r>
              <a:rPr lang="en-US" sz="800" b="0" i="0" u="none" strike="noStrike" cap="none">
                <a:solidFill>
                  <a:schemeClr val="dk1"/>
                </a:solidFill>
                <a:latin typeface="Arial"/>
                <a:ea typeface="Arial"/>
                <a:cs typeface="Arial"/>
                <a:sym typeface="Arial"/>
              </a:rPr>
              <a:t>Southern Water Corp Financial Records (SAP) 2013-2015</a:t>
            </a:r>
            <a:endParaRPr sz="1400" b="0" i="0" u="none" strike="noStrike" cap="none">
              <a:solidFill>
                <a:srgbClr val="000000"/>
              </a:solidFill>
              <a:latin typeface="Arial"/>
              <a:ea typeface="Arial"/>
              <a:cs typeface="Arial"/>
              <a:sym typeface="Arial"/>
            </a:endParaRPr>
          </a:p>
        </p:txBody>
      </p:sp>
      <p:graphicFrame>
        <p:nvGraphicFramePr>
          <p:cNvPr id="10" name="Chart 9">
            <a:extLst>
              <a:ext uri="{FF2B5EF4-FFF2-40B4-BE49-F238E27FC236}">
                <a16:creationId xmlns:a16="http://schemas.microsoft.com/office/drawing/2014/main" id="{16544B42-55FE-EF42-8BEB-9C12D81FD825}"/>
              </a:ext>
            </a:extLst>
          </p:cNvPr>
          <p:cNvGraphicFramePr>
            <a:graphicFrameLocks/>
          </p:cNvGraphicFramePr>
          <p:nvPr>
            <p:extLst>
              <p:ext uri="{D42A27DB-BD31-4B8C-83A1-F6EECF244321}">
                <p14:modId xmlns:p14="http://schemas.microsoft.com/office/powerpoint/2010/main" val="4155138950"/>
              </p:ext>
            </p:extLst>
          </p:nvPr>
        </p:nvGraphicFramePr>
        <p:xfrm>
          <a:off x="300182" y="1592896"/>
          <a:ext cx="4919239" cy="395854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7"/>
          <p:cNvSpPr/>
          <p:nvPr/>
        </p:nvSpPr>
        <p:spPr>
          <a:xfrm>
            <a:off x="86345" y="1156771"/>
            <a:ext cx="8586504" cy="5245200"/>
          </a:xfrm>
          <a:prstGeom prst="rect">
            <a:avLst/>
          </a:prstGeom>
          <a:solidFill>
            <a:schemeClr val="lt1"/>
          </a:solidFill>
          <a:ln w="19050"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89225" tIns="44600" rIns="89225" bIns="44600" anchor="ctr" anchorCtr="0">
            <a:noAutofit/>
          </a:bodyPr>
          <a:lstStyle/>
          <a:p>
            <a:pPr marL="0" marR="0" lvl="0" indent="0" algn="ctr" rtl="0">
              <a:lnSpc>
                <a:spcPct val="100000"/>
              </a:lnSpc>
              <a:spcBef>
                <a:spcPts val="0"/>
              </a:spcBef>
              <a:spcAft>
                <a:spcPts val="0"/>
              </a:spcAft>
              <a:buClr>
                <a:srgbClr val="000000"/>
              </a:buClr>
              <a:buSzPts val="1096"/>
              <a:buFont typeface="Arial"/>
              <a:buNone/>
            </a:pPr>
            <a:endParaRPr sz="1096" b="0" i="0" u="none" strike="noStrike" cap="none">
              <a:solidFill>
                <a:srgbClr val="2A516C"/>
              </a:solidFill>
              <a:latin typeface="Arial"/>
              <a:ea typeface="Arial"/>
              <a:cs typeface="Arial"/>
              <a:sym typeface="Arial"/>
            </a:endParaRPr>
          </a:p>
        </p:txBody>
      </p:sp>
      <p:sp>
        <p:nvSpPr>
          <p:cNvPr id="206" name="Google Shape;206;p7"/>
          <p:cNvSpPr txBox="1"/>
          <p:nvPr/>
        </p:nvSpPr>
        <p:spPr>
          <a:xfrm>
            <a:off x="86345" y="908001"/>
            <a:ext cx="7236926" cy="18402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96"/>
              <a:buFont typeface="Arial"/>
              <a:buNone/>
            </a:pPr>
            <a:r>
              <a:rPr lang="en-US" sz="1196" b="1" i="0" u="none" strike="noStrike" cap="none">
                <a:solidFill>
                  <a:srgbClr val="808080"/>
                </a:solidFill>
                <a:latin typeface="Arial"/>
                <a:ea typeface="Arial"/>
                <a:cs typeface="Arial"/>
                <a:sym typeface="Arial"/>
              </a:rPr>
              <a:t>Actual vs Budget PL Operational Expenses Analysis, </a:t>
            </a:r>
            <a:r>
              <a:rPr lang="en-US" sz="1196" b="0" i="0" u="none" strike="noStrike" cap="none">
                <a:solidFill>
                  <a:srgbClr val="808080"/>
                </a:solidFill>
                <a:latin typeface="Arial"/>
                <a:ea typeface="Arial"/>
                <a:cs typeface="Arial"/>
                <a:sym typeface="Arial"/>
              </a:rPr>
              <a:t>YTD, $m</a:t>
            </a:r>
            <a:endParaRPr sz="1400" b="0" i="0" u="none" strike="noStrike" cap="none">
              <a:solidFill>
                <a:srgbClr val="000000"/>
              </a:solidFill>
              <a:latin typeface="Arial"/>
              <a:ea typeface="Arial"/>
              <a:cs typeface="Arial"/>
              <a:sym typeface="Arial"/>
            </a:endParaRPr>
          </a:p>
        </p:txBody>
      </p:sp>
      <p:sp>
        <p:nvSpPr>
          <p:cNvPr id="208" name="Google Shape;208;p7"/>
          <p:cNvSpPr txBox="1">
            <a:spLocks noGrp="1"/>
          </p:cNvSpPr>
          <p:nvPr>
            <p:ph type="title"/>
          </p:nvPr>
        </p:nvSpPr>
        <p:spPr>
          <a:xfrm>
            <a:off x="171450" y="230188"/>
            <a:ext cx="8618538" cy="492443"/>
          </a:xfrm>
          <a:prstGeom prst="rect">
            <a:avLst/>
          </a:prstGeom>
          <a:noFill/>
          <a:ln>
            <a:noFill/>
          </a:ln>
        </p:spPr>
        <p:txBody>
          <a:bodyPr spcFirstLastPara="1" wrap="square" lIns="0" tIns="0" rIns="0" bIns="0" anchor="t" anchorCtr="0">
            <a:spAutoFit/>
          </a:bodyPr>
          <a:lstStyle/>
          <a:p>
            <a:pPr lvl="0"/>
            <a:r>
              <a:rPr lang="en-US" sz="1600" dirty="0">
                <a:solidFill>
                  <a:srgbClr val="002060"/>
                </a:solidFill>
              </a:rPr>
              <a:t>OPEX forecast is at least 2X compared to 2013-14 actuals due to the increased costs of operation to keep up with high demand forecast</a:t>
            </a:r>
            <a:endParaRPr sz="1600" b="1" i="0" u="none" strike="noStrike" cap="none" dirty="0">
              <a:solidFill>
                <a:srgbClr val="002060"/>
              </a:solidFill>
              <a:latin typeface="Arial"/>
              <a:ea typeface="Arial"/>
              <a:cs typeface="Arial"/>
              <a:sym typeface="Arial"/>
            </a:endParaRPr>
          </a:p>
        </p:txBody>
      </p:sp>
      <p:sp>
        <p:nvSpPr>
          <p:cNvPr id="209" name="Google Shape;209;p7"/>
          <p:cNvSpPr/>
          <p:nvPr/>
        </p:nvSpPr>
        <p:spPr>
          <a:xfrm>
            <a:off x="5464366" y="1624059"/>
            <a:ext cx="2963538" cy="4328462"/>
          </a:xfrm>
          <a:prstGeom prst="rect">
            <a:avLst/>
          </a:prstGeom>
          <a:no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
        <p:nvSpPr>
          <p:cNvPr id="210" name="Google Shape;210;p7"/>
          <p:cNvSpPr txBox="1"/>
          <p:nvPr/>
        </p:nvSpPr>
        <p:spPr>
          <a:xfrm>
            <a:off x="5414790" y="1316282"/>
            <a:ext cx="153134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Arial"/>
                <a:ea typeface="Arial"/>
                <a:cs typeface="Arial"/>
                <a:sym typeface="Arial"/>
              </a:rPr>
              <a:t>Key Insights</a:t>
            </a:r>
            <a:endParaRPr sz="1400" b="0" i="0" u="none" strike="noStrike" cap="none">
              <a:solidFill>
                <a:srgbClr val="000000"/>
              </a:solidFill>
              <a:latin typeface="Arial"/>
              <a:ea typeface="Arial"/>
              <a:cs typeface="Arial"/>
              <a:sym typeface="Arial"/>
            </a:endParaRPr>
          </a:p>
        </p:txBody>
      </p:sp>
      <p:sp>
        <p:nvSpPr>
          <p:cNvPr id="211" name="Google Shape;211;p7"/>
          <p:cNvSpPr txBox="1"/>
          <p:nvPr/>
        </p:nvSpPr>
        <p:spPr>
          <a:xfrm>
            <a:off x="5464366" y="1624059"/>
            <a:ext cx="2963538" cy="2031285"/>
          </a:xfrm>
          <a:prstGeom prst="rect">
            <a:avLst/>
          </a:prstGeom>
          <a:noFill/>
          <a:ln>
            <a:noFill/>
          </a:ln>
        </p:spPr>
        <p:txBody>
          <a:bodyPr spcFirstLastPara="1" wrap="square" lIns="91425" tIns="45700" rIns="91425" bIns="45700" anchor="t" anchorCtr="0">
            <a:spAutoFit/>
          </a:bodyPr>
          <a:lstStyle/>
          <a:p>
            <a:pPr marL="285750" lvl="0" indent="-285750">
              <a:buClr>
                <a:schemeClr val="dk1"/>
              </a:buClr>
              <a:buSzPts val="1400"/>
              <a:buFont typeface="Noto Sans Symbols"/>
              <a:buChar char="▪"/>
            </a:pPr>
            <a:r>
              <a:rPr lang="en-US" dirty="0">
                <a:solidFill>
                  <a:schemeClr val="dk1"/>
                </a:solidFill>
              </a:rPr>
              <a:t>OPEX forecast is significantly (2 to 3X) higher than the 2013-14 actuals.</a:t>
            </a:r>
          </a:p>
          <a:p>
            <a:pPr marL="285750" lvl="0" indent="-285750">
              <a:buClr>
                <a:schemeClr val="dk1"/>
              </a:buClr>
              <a:buSzPts val="1400"/>
              <a:buFont typeface="Noto Sans Symbols"/>
              <a:buChar char="▪"/>
            </a:pPr>
            <a:r>
              <a:rPr lang="en-US" dirty="0">
                <a:solidFill>
                  <a:schemeClr val="dk1"/>
                </a:solidFill>
              </a:rPr>
              <a:t>This is mostly due to increased OPEX figures for </a:t>
            </a:r>
            <a:r>
              <a:rPr lang="en-US" dirty="0" err="1">
                <a:solidFill>
                  <a:schemeClr val="dk1"/>
                </a:solidFill>
              </a:rPr>
              <a:t>Surjek</a:t>
            </a:r>
            <a:r>
              <a:rPr lang="en-US" dirty="0">
                <a:solidFill>
                  <a:schemeClr val="dk1"/>
                </a:solidFill>
              </a:rPr>
              <a:t> and </a:t>
            </a:r>
            <a:r>
              <a:rPr lang="en-US" dirty="0" err="1">
                <a:solidFill>
                  <a:schemeClr val="dk1"/>
                </a:solidFill>
              </a:rPr>
              <a:t>Kootha</a:t>
            </a:r>
            <a:r>
              <a:rPr lang="en-US" dirty="0">
                <a:solidFill>
                  <a:schemeClr val="dk1"/>
                </a:solidFill>
              </a:rPr>
              <a:t>.</a:t>
            </a:r>
          </a:p>
          <a:p>
            <a:pPr marL="285750" lvl="0" indent="-285750">
              <a:buClr>
                <a:schemeClr val="dk1"/>
              </a:buClr>
              <a:buSzPts val="1400"/>
              <a:buFont typeface="Noto Sans Symbols"/>
              <a:buChar char="▪"/>
            </a:pPr>
            <a:r>
              <a:rPr lang="en-US" dirty="0">
                <a:solidFill>
                  <a:schemeClr val="dk1"/>
                </a:solidFill>
              </a:rPr>
              <a:t>The anomaly starts on 2014 December.</a:t>
            </a:r>
            <a:endParaRPr lang="en-US" dirty="0"/>
          </a:p>
          <a:p>
            <a:pPr marL="285750" marR="0" lvl="0" indent="-196850" algn="l" rtl="0">
              <a:lnSpc>
                <a:spcPct val="100000"/>
              </a:lnSpc>
              <a:spcBef>
                <a:spcPts val="0"/>
              </a:spcBef>
              <a:spcAft>
                <a:spcPts val="0"/>
              </a:spcAft>
              <a:buClr>
                <a:schemeClr val="dk1"/>
              </a:buClr>
              <a:buSzPts val="1400"/>
              <a:buFont typeface="Noto Sans Symbols"/>
              <a:buNone/>
            </a:pPr>
            <a:endParaRPr sz="1400" b="0" i="0" u="none" strike="noStrike" cap="none" dirty="0">
              <a:solidFill>
                <a:schemeClr val="dk1"/>
              </a:solidFill>
              <a:latin typeface="Arial"/>
              <a:ea typeface="Arial"/>
              <a:cs typeface="Arial"/>
              <a:sym typeface="Arial"/>
            </a:endParaRPr>
          </a:p>
        </p:txBody>
      </p:sp>
      <p:sp>
        <p:nvSpPr>
          <p:cNvPr id="212" name="Google Shape;212;p7"/>
          <p:cNvSpPr/>
          <p:nvPr/>
        </p:nvSpPr>
        <p:spPr>
          <a:xfrm>
            <a:off x="539451" y="6485919"/>
            <a:ext cx="3320140"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a:solidFill>
                  <a:schemeClr val="dk1"/>
                </a:solidFill>
                <a:latin typeface="Arial"/>
                <a:ea typeface="Arial"/>
                <a:cs typeface="Arial"/>
                <a:sym typeface="Arial"/>
              </a:rPr>
              <a:t>Source: </a:t>
            </a:r>
            <a:r>
              <a:rPr lang="en-US" sz="800" b="0" i="0" u="none" strike="noStrike" cap="none">
                <a:solidFill>
                  <a:schemeClr val="dk1"/>
                </a:solidFill>
                <a:latin typeface="Arial"/>
                <a:ea typeface="Arial"/>
                <a:cs typeface="Arial"/>
                <a:sym typeface="Arial"/>
              </a:rPr>
              <a:t>Southern Water Corp Financial Records (SAP) 2013-2015</a:t>
            </a:r>
            <a:endParaRPr sz="1400" b="0" i="0" u="none" strike="noStrike" cap="none">
              <a:solidFill>
                <a:srgbClr val="000000"/>
              </a:solidFill>
              <a:latin typeface="Arial"/>
              <a:ea typeface="Arial"/>
              <a:cs typeface="Arial"/>
              <a:sym typeface="Arial"/>
            </a:endParaRPr>
          </a:p>
        </p:txBody>
      </p:sp>
      <p:graphicFrame>
        <p:nvGraphicFramePr>
          <p:cNvPr id="11" name="Chart 10">
            <a:extLst>
              <a:ext uri="{FF2B5EF4-FFF2-40B4-BE49-F238E27FC236}">
                <a16:creationId xmlns:a16="http://schemas.microsoft.com/office/drawing/2014/main" id="{6D13EFFC-5DCB-A247-AA63-2A5DC9502956}"/>
              </a:ext>
            </a:extLst>
          </p:cNvPr>
          <p:cNvGraphicFramePr>
            <a:graphicFrameLocks/>
          </p:cNvGraphicFramePr>
          <p:nvPr>
            <p:extLst>
              <p:ext uri="{D42A27DB-BD31-4B8C-83A1-F6EECF244321}">
                <p14:modId xmlns:p14="http://schemas.microsoft.com/office/powerpoint/2010/main" val="2950114376"/>
              </p:ext>
            </p:extLst>
          </p:nvPr>
        </p:nvGraphicFramePr>
        <p:xfrm>
          <a:off x="171450" y="1316282"/>
          <a:ext cx="4936354" cy="490163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graphicFrame>
        <p:nvGraphicFramePr>
          <p:cNvPr id="219" name="Google Shape;219;p4"/>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43" r:id="rId4" imgW="1587" imgH="1587" progId="TCLayout.ActiveDocument.1">
                  <p:embed/>
                </p:oleObj>
              </mc:Choice>
              <mc:Fallback>
                <p:oleObj r:id="rId4" imgW="1587" imgH="1587" progId="TCLayout.ActiveDocument.1">
                  <p:embed/>
                  <p:pic>
                    <p:nvPicPr>
                      <p:cNvPr id="219" name="Google Shape;219;p4"/>
                      <p:cNvPicPr preferRelativeResize="0"/>
                      <p:nvPr/>
                    </p:nvPicPr>
                    <p:blipFill rotWithShape="1">
                      <a:blip r:embed="rId5">
                        <a:alphaModFix/>
                      </a:blip>
                      <a:srcRect/>
                      <a:stretch/>
                    </p:blipFill>
                    <p:spPr>
                      <a:xfrm>
                        <a:off x="1588" y="1588"/>
                        <a:ext cx="1587" cy="1587"/>
                      </a:xfrm>
                      <a:prstGeom prst="rect">
                        <a:avLst/>
                      </a:prstGeom>
                      <a:noFill/>
                      <a:ln>
                        <a:noFill/>
                      </a:ln>
                    </p:spPr>
                  </p:pic>
                </p:oleObj>
              </mc:Fallback>
            </mc:AlternateContent>
          </a:graphicData>
        </a:graphic>
      </p:graphicFrame>
      <p:sp>
        <p:nvSpPr>
          <p:cNvPr id="220" name="Google Shape;220;p4"/>
          <p:cNvSpPr txBox="1">
            <a:spLocks noGrp="1"/>
          </p:cNvSpPr>
          <p:nvPr>
            <p:ph type="title"/>
          </p:nvPr>
        </p:nvSpPr>
        <p:spPr>
          <a:xfrm>
            <a:off x="171451" y="230188"/>
            <a:ext cx="8618537" cy="49244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600" dirty="0"/>
              <a:t>Revenue variance between Forecast and Actual is much lower than COGS and OPEX variance, which means a negative EBIT variance</a:t>
            </a:r>
            <a:endParaRPr dirty="0"/>
          </a:p>
        </p:txBody>
      </p:sp>
      <p:sp>
        <p:nvSpPr>
          <p:cNvPr id="223" name="Google Shape;223;p4"/>
          <p:cNvSpPr/>
          <p:nvPr/>
        </p:nvSpPr>
        <p:spPr>
          <a:xfrm>
            <a:off x="539451" y="6485919"/>
            <a:ext cx="3320140"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a:solidFill>
                  <a:schemeClr val="dk1"/>
                </a:solidFill>
                <a:latin typeface="Arial"/>
                <a:ea typeface="Arial"/>
                <a:cs typeface="Arial"/>
                <a:sym typeface="Arial"/>
              </a:rPr>
              <a:t>Source: </a:t>
            </a:r>
            <a:r>
              <a:rPr lang="en-US" sz="800" b="0" i="0" u="none" strike="noStrike" cap="none">
                <a:solidFill>
                  <a:schemeClr val="dk1"/>
                </a:solidFill>
                <a:latin typeface="Arial"/>
                <a:ea typeface="Arial"/>
                <a:cs typeface="Arial"/>
                <a:sym typeface="Arial"/>
              </a:rPr>
              <a:t>Southern Water Corp Financial Records (SAP) 2013-2015</a:t>
            </a:r>
            <a:endParaRPr sz="1400" b="0" i="0" u="none" strike="noStrike" cap="none">
              <a:solidFill>
                <a:srgbClr val="000000"/>
              </a:solidFill>
              <a:latin typeface="Arial"/>
              <a:ea typeface="Arial"/>
              <a:cs typeface="Arial"/>
              <a:sym typeface="Arial"/>
            </a:endParaRPr>
          </a:p>
        </p:txBody>
      </p:sp>
      <p:graphicFrame>
        <p:nvGraphicFramePr>
          <p:cNvPr id="8" name="Chart 7">
            <a:extLst>
              <a:ext uri="{FF2B5EF4-FFF2-40B4-BE49-F238E27FC236}">
                <a16:creationId xmlns:a16="http://schemas.microsoft.com/office/drawing/2014/main" id="{71CF1084-DD3C-4944-AE4F-66679AB98B8F}"/>
              </a:ext>
            </a:extLst>
          </p:cNvPr>
          <p:cNvGraphicFramePr>
            <a:graphicFrameLocks/>
          </p:cNvGraphicFramePr>
          <p:nvPr>
            <p:extLst>
              <p:ext uri="{D42A27DB-BD31-4B8C-83A1-F6EECF244321}">
                <p14:modId xmlns:p14="http://schemas.microsoft.com/office/powerpoint/2010/main" val="1338270726"/>
              </p:ext>
            </p:extLst>
          </p:nvPr>
        </p:nvGraphicFramePr>
        <p:xfrm>
          <a:off x="1035662" y="831685"/>
          <a:ext cx="7193938" cy="5367234"/>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287</TotalTime>
  <Words>741</Words>
  <Application>Microsoft Macintosh PowerPoint</Application>
  <PresentationFormat>Custom</PresentationFormat>
  <Paragraphs>69</Paragraphs>
  <Slides>8</Slides>
  <Notes>8</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8</vt:i4>
      </vt:variant>
    </vt:vector>
  </HeadingPairs>
  <TitlesOfParts>
    <vt:vector size="14" baseType="lpstr">
      <vt:lpstr>Arial</vt:lpstr>
      <vt:lpstr>Noto Sans Symbols</vt:lpstr>
      <vt:lpstr>Quattrocento Sans</vt:lpstr>
      <vt:lpstr>Synergy_CF_YNR002</vt:lpstr>
      <vt:lpstr>1_Synergy_CF_YNR002</vt:lpstr>
      <vt:lpstr>TCLayout.ActiveDocument.1</vt:lpstr>
      <vt:lpstr>Southern Water Corp Case Study Executive Presentation</vt:lpstr>
      <vt:lpstr>Overheads and COGS are forecasted to go up as well as Cost To Produce per Megalitre. This will lead to increased revenues in Jutik, but closure of Surjek and Kootha due to negative EBIT – which will lead to comparably decreased profits.</vt:lpstr>
      <vt:lpstr>Per the forecasts, overall cost to produce is going to be more expensive than the market price. Even though production at Jutik will be less expensive, production at Kootha will be slightly expensive and production at Surjek will be much more expensive than the market price.</vt:lpstr>
      <vt:lpstr>The forecasted revenue decrease from Kootha and Surjek, and the revenue increase from Jutik paired with increasing overheads all around, reduces EBIT as a result.</vt:lpstr>
      <vt:lpstr>Revenue forecast significantly drops between 2015 Jan and 2015 May due to the closures of low-EBIT plants (Surjek and Kootha)</vt:lpstr>
      <vt:lpstr>COGS forecast is at least 2X compared to 2013-14 actuals due to the increased costs of production resulting from high demand forecast</vt:lpstr>
      <vt:lpstr>OPEX forecast is at least 2X compared to 2013-14 actuals due to the increased costs of operation to keep up with high demand forecast</vt:lpstr>
      <vt:lpstr>Revenue variance between Forecast and Actual is much lower than COGS and OPEX variance, which means a negative EBIT variance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Water Corp – Executive Presentation</dc:title>
  <dc:creator>Chris Hui</dc:creator>
  <cp:lastModifiedBy>Hande Utku</cp:lastModifiedBy>
  <cp:revision>20</cp:revision>
  <dcterms:created xsi:type="dcterms:W3CDTF">2015-09-14T11:37:31Z</dcterms:created>
  <dcterms:modified xsi:type="dcterms:W3CDTF">2020-10-05T20:31:47Z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Title</vt:lpwstr>
  </property>
  <property fmtid="{D5CDD505-2E9C-101B-9397-08002B2CF9AE}" pid="3" name="Final">
    <vt:bool>false</vt:bool>
  </property>
  <property fmtid="{D5CDD505-2E9C-101B-9397-08002B2CF9AE}" pid="4" name="Event">
    <vt:lpwstr/>
  </property>
  <property fmtid="{D5CDD505-2E9C-101B-9397-08002B2CF9AE}" pid="5" name="Delivery Date">
    <vt:lpwstr>Date</vt:lpwstr>
  </property>
  <property fmtid="{D5CDD505-2E9C-101B-9397-08002B2CF9AE}" pid="6" name="Office2010EditCount">
    <vt:lpwstr>1</vt:lpwstr>
  </property>
  <property fmtid="{D5CDD505-2E9C-101B-9397-08002B2CF9AE}" pid="7" name="Office2003EditCount">
    <vt:lpwstr>0</vt:lpwstr>
  </property>
  <property fmtid="{D5CDD505-2E9C-101B-9397-08002B2CF9AE}" pid="8" name="LastEditedOfficeVersion">
    <vt:lpwstr>Office2010</vt:lpwstr>
  </property>
  <property fmtid="{D5CDD505-2E9C-101B-9397-08002B2CF9AE}" pid="9" name="Office2010WasSaved">
    <vt:lpwstr>1</vt:lpwstr>
  </property>
  <property fmtid="{D5CDD505-2E9C-101B-9397-08002B2CF9AE}" pid="10" name="DocID">
    <vt:lpwstr>Doc ID</vt:lpwstr>
  </property>
  <property fmtid="{D5CDD505-2E9C-101B-9397-08002B2CF9AE}" pid="11" name="MSIP_Label_97c7b3fc-4128-41ae-86b4-e4b1b1ae5e15_Enabled">
    <vt:lpwstr>True</vt:lpwstr>
  </property>
  <property fmtid="{D5CDD505-2E9C-101B-9397-08002B2CF9AE}" pid="12" name="MSIP_Label_97c7b3fc-4128-41ae-86b4-e4b1b1ae5e15_SiteId">
    <vt:lpwstr>97160e56-eb00-44fe-b31d-0d6d351c636d</vt:lpwstr>
  </property>
  <property fmtid="{D5CDD505-2E9C-101B-9397-08002B2CF9AE}" pid="13" name="MSIP_Label_97c7b3fc-4128-41ae-86b4-e4b1b1ae5e15_Owner">
    <vt:lpwstr>Chris.Hui@origin.com.au</vt:lpwstr>
  </property>
  <property fmtid="{D5CDD505-2E9C-101B-9397-08002B2CF9AE}" pid="14" name="MSIP_Label_97c7b3fc-4128-41ae-86b4-e4b1b1ae5e15_SetDate">
    <vt:lpwstr>2019-06-30T23:39:24.8162734Z</vt:lpwstr>
  </property>
  <property fmtid="{D5CDD505-2E9C-101B-9397-08002B2CF9AE}" pid="15" name="MSIP_Label_97c7b3fc-4128-41ae-86b4-e4b1b1ae5e15_Name">
    <vt:lpwstr>General</vt:lpwstr>
  </property>
  <property fmtid="{D5CDD505-2E9C-101B-9397-08002B2CF9AE}" pid="16" name="MSIP_Label_97c7b3fc-4128-41ae-86b4-e4b1b1ae5e15_Application">
    <vt:lpwstr>Microsoft Azure Information Protection</vt:lpwstr>
  </property>
  <property fmtid="{D5CDD505-2E9C-101B-9397-08002B2CF9AE}" pid="17" name="MSIP_Label_97c7b3fc-4128-41ae-86b4-e4b1b1ae5e15_ActionId">
    <vt:lpwstr>d3fbac77-f25a-4694-bf90-8d76f690b9b8</vt:lpwstr>
  </property>
  <property fmtid="{D5CDD505-2E9C-101B-9397-08002B2CF9AE}" pid="18" name="MSIP_Label_97c7b3fc-4128-41ae-86b4-e4b1b1ae5e15_Extended_MSFT_Method">
    <vt:lpwstr>Automatic</vt:lpwstr>
  </property>
  <property fmtid="{D5CDD505-2E9C-101B-9397-08002B2CF9AE}" pid="19" name="Sensitivity">
    <vt:lpwstr>General</vt:lpwstr>
  </property>
</Properties>
</file>