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16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E6A6E4-B066-45AC-85FA-77A52417DF5E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0399EA4F-ADAB-4426-AABF-0748E427A524}">
      <dgm:prSet phldrT="[Metin]"/>
      <dgm:spPr/>
      <dgm:t>
        <a:bodyPr/>
        <a:lstStyle/>
        <a:p>
          <a:r>
            <a:rPr lang="tr-TR" dirty="0" smtClean="0"/>
            <a:t>Kalıtım</a:t>
          </a:r>
        </a:p>
        <a:p>
          <a:r>
            <a:rPr lang="tr-TR" dirty="0" smtClean="0"/>
            <a:t>(</a:t>
          </a:r>
          <a:r>
            <a:rPr lang="tr-TR" dirty="0" err="1" smtClean="0"/>
            <a:t>Inheritance</a:t>
          </a:r>
          <a:r>
            <a:rPr lang="tr-TR" dirty="0" smtClean="0"/>
            <a:t>)</a:t>
          </a:r>
          <a:endParaRPr lang="tr-TR" dirty="0"/>
        </a:p>
      </dgm:t>
    </dgm:pt>
    <dgm:pt modelId="{472FB723-9601-42EF-A621-D0E674ACF4DE}" type="parTrans" cxnId="{08A4B7E4-42AF-41B4-AE8E-1E567BFE8CE3}">
      <dgm:prSet/>
      <dgm:spPr/>
      <dgm:t>
        <a:bodyPr/>
        <a:lstStyle/>
        <a:p>
          <a:endParaRPr lang="tr-TR"/>
        </a:p>
      </dgm:t>
    </dgm:pt>
    <dgm:pt modelId="{0E9DA59C-690C-47C5-BCB9-3000694729D0}" type="sibTrans" cxnId="{08A4B7E4-42AF-41B4-AE8E-1E567BFE8CE3}">
      <dgm:prSet/>
      <dgm:spPr/>
      <dgm:t>
        <a:bodyPr/>
        <a:lstStyle/>
        <a:p>
          <a:endParaRPr lang="tr-TR"/>
        </a:p>
      </dgm:t>
    </dgm:pt>
    <dgm:pt modelId="{2A0FE16D-BC4F-4048-9DDD-811948E2B065}">
      <dgm:prSet phldrT="[Metin]"/>
      <dgm:spPr/>
      <dgm:t>
        <a:bodyPr/>
        <a:lstStyle/>
        <a:p>
          <a:r>
            <a:rPr lang="tr-TR" dirty="0" smtClean="0"/>
            <a:t>Çok Biçimlilik</a:t>
          </a:r>
        </a:p>
        <a:p>
          <a:r>
            <a:rPr lang="tr-TR" dirty="0" smtClean="0"/>
            <a:t>(</a:t>
          </a:r>
          <a:r>
            <a:rPr lang="tr-TR" dirty="0" err="1" smtClean="0"/>
            <a:t>Polymorphism</a:t>
          </a:r>
          <a:r>
            <a:rPr lang="tr-TR" dirty="0" smtClean="0"/>
            <a:t>)</a:t>
          </a:r>
          <a:endParaRPr lang="tr-TR" dirty="0"/>
        </a:p>
      </dgm:t>
    </dgm:pt>
    <dgm:pt modelId="{7E3FF57B-710B-49A9-8C90-FDF9EB13E53A}" type="parTrans" cxnId="{F3291179-A46F-46ED-AAA5-339AD47C938D}">
      <dgm:prSet/>
      <dgm:spPr/>
      <dgm:t>
        <a:bodyPr/>
        <a:lstStyle/>
        <a:p>
          <a:endParaRPr lang="tr-TR"/>
        </a:p>
      </dgm:t>
    </dgm:pt>
    <dgm:pt modelId="{ADAA1E24-07C1-428C-8742-2CA04FFF6A57}" type="sibTrans" cxnId="{F3291179-A46F-46ED-AAA5-339AD47C938D}">
      <dgm:prSet/>
      <dgm:spPr/>
      <dgm:t>
        <a:bodyPr/>
        <a:lstStyle/>
        <a:p>
          <a:endParaRPr lang="tr-TR"/>
        </a:p>
      </dgm:t>
    </dgm:pt>
    <dgm:pt modelId="{09D632C1-756D-42E8-BB1D-ED9B1CEC99C2}">
      <dgm:prSet phldrT="[Metin]"/>
      <dgm:spPr/>
      <dgm:t>
        <a:bodyPr/>
        <a:lstStyle/>
        <a:p>
          <a:r>
            <a:rPr lang="tr-TR" dirty="0" smtClean="0"/>
            <a:t>Soyutlama</a:t>
          </a:r>
        </a:p>
        <a:p>
          <a:r>
            <a:rPr lang="tr-TR" dirty="0" smtClean="0"/>
            <a:t>(</a:t>
          </a:r>
          <a:r>
            <a:rPr lang="tr-TR" dirty="0" err="1" smtClean="0"/>
            <a:t>Abstraction</a:t>
          </a:r>
          <a:r>
            <a:rPr lang="tr-TR" dirty="0" smtClean="0"/>
            <a:t>)</a:t>
          </a:r>
          <a:endParaRPr lang="tr-TR" dirty="0"/>
        </a:p>
      </dgm:t>
    </dgm:pt>
    <dgm:pt modelId="{A999E02E-F560-4032-B3B5-63E5F239DD88}" type="parTrans" cxnId="{18B51543-0514-46E7-96AA-A2D7CE860ECE}">
      <dgm:prSet/>
      <dgm:spPr/>
      <dgm:t>
        <a:bodyPr/>
        <a:lstStyle/>
        <a:p>
          <a:endParaRPr lang="tr-TR"/>
        </a:p>
      </dgm:t>
    </dgm:pt>
    <dgm:pt modelId="{067AA4F2-3612-4F85-976B-9F749FA855CB}" type="sibTrans" cxnId="{18B51543-0514-46E7-96AA-A2D7CE860ECE}">
      <dgm:prSet/>
      <dgm:spPr/>
      <dgm:t>
        <a:bodyPr/>
        <a:lstStyle/>
        <a:p>
          <a:endParaRPr lang="tr-TR"/>
        </a:p>
      </dgm:t>
    </dgm:pt>
    <dgm:pt modelId="{0448A7C7-05CF-450D-8B14-F59BB06D9420}">
      <dgm:prSet phldrT="[Metin]"/>
      <dgm:spPr/>
      <dgm:t>
        <a:bodyPr/>
        <a:lstStyle/>
        <a:p>
          <a:r>
            <a:rPr lang="tr-TR" dirty="0" err="1" smtClean="0"/>
            <a:t>Kapsülleme</a:t>
          </a:r>
          <a:endParaRPr lang="tr-TR" dirty="0" smtClean="0"/>
        </a:p>
        <a:p>
          <a:r>
            <a:rPr lang="tr-TR" dirty="0" smtClean="0"/>
            <a:t>(</a:t>
          </a:r>
          <a:r>
            <a:rPr lang="tr-TR" dirty="0" err="1" smtClean="0"/>
            <a:t>Encapsulation</a:t>
          </a:r>
          <a:r>
            <a:rPr lang="tr-TR" dirty="0" smtClean="0"/>
            <a:t>)</a:t>
          </a:r>
          <a:endParaRPr lang="tr-TR" dirty="0"/>
        </a:p>
      </dgm:t>
    </dgm:pt>
    <dgm:pt modelId="{3C0EBE97-BFB4-4E89-8BF2-9216E958639B}" type="parTrans" cxnId="{9218923F-CD9E-4339-B197-B87D49F36880}">
      <dgm:prSet/>
      <dgm:spPr/>
      <dgm:t>
        <a:bodyPr/>
        <a:lstStyle/>
        <a:p>
          <a:endParaRPr lang="tr-TR"/>
        </a:p>
      </dgm:t>
    </dgm:pt>
    <dgm:pt modelId="{1E1B29B5-411C-4604-AE85-0081B8D2CCFD}" type="sibTrans" cxnId="{9218923F-CD9E-4339-B197-B87D49F36880}">
      <dgm:prSet/>
      <dgm:spPr/>
      <dgm:t>
        <a:bodyPr/>
        <a:lstStyle/>
        <a:p>
          <a:endParaRPr lang="tr-TR"/>
        </a:p>
      </dgm:t>
    </dgm:pt>
    <dgm:pt modelId="{6A309D29-9FAE-45D6-80C3-057FFA476FF7}" type="pres">
      <dgm:prSet presAssocID="{99E6A6E4-B066-45AC-85FA-77A52417DF5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0F407793-84E2-40A4-BAD7-6D979ED9D9DD}" type="pres">
      <dgm:prSet presAssocID="{0399EA4F-ADAB-4426-AABF-0748E427A52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09EA7A95-95B3-47A7-BD20-D17AE8DF4912}" type="pres">
      <dgm:prSet presAssocID="{0E9DA59C-690C-47C5-BCB9-3000694729D0}" presName="sibTrans" presStyleCnt="0"/>
      <dgm:spPr/>
    </dgm:pt>
    <dgm:pt modelId="{C5D80DDB-BCDC-415B-A0F1-C415E290B827}" type="pres">
      <dgm:prSet presAssocID="{2A0FE16D-BC4F-4048-9DDD-811948E2B06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53392310-221D-4A3B-BA4A-45577C165EF0}" type="pres">
      <dgm:prSet presAssocID="{ADAA1E24-07C1-428C-8742-2CA04FFF6A57}" presName="sibTrans" presStyleCnt="0"/>
      <dgm:spPr/>
    </dgm:pt>
    <dgm:pt modelId="{2EB47F61-CA1B-4CD4-855A-5F14B0915E5E}" type="pres">
      <dgm:prSet presAssocID="{09D632C1-756D-42E8-BB1D-ED9B1CEC99C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15FA4F1D-DF5B-4329-908A-DA7184D1F2FC}" type="pres">
      <dgm:prSet presAssocID="{067AA4F2-3612-4F85-976B-9F749FA855CB}" presName="sibTrans" presStyleCnt="0"/>
      <dgm:spPr/>
    </dgm:pt>
    <dgm:pt modelId="{91DAF19C-1263-42D9-938F-7BFA168070A4}" type="pres">
      <dgm:prSet presAssocID="{0448A7C7-05CF-450D-8B14-F59BB06D942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777C2DE5-02F2-4634-B566-64997BE46B08}" type="presOf" srcId="{09D632C1-756D-42E8-BB1D-ED9B1CEC99C2}" destId="{2EB47F61-CA1B-4CD4-855A-5F14B0915E5E}" srcOrd="0" destOrd="0" presId="urn:microsoft.com/office/officeart/2005/8/layout/default"/>
    <dgm:cxn modelId="{255CE4A3-B410-42CB-BAA0-ABAF075B9D53}" type="presOf" srcId="{0448A7C7-05CF-450D-8B14-F59BB06D9420}" destId="{91DAF19C-1263-42D9-938F-7BFA168070A4}" srcOrd="0" destOrd="0" presId="urn:microsoft.com/office/officeart/2005/8/layout/default"/>
    <dgm:cxn modelId="{F3291179-A46F-46ED-AAA5-339AD47C938D}" srcId="{99E6A6E4-B066-45AC-85FA-77A52417DF5E}" destId="{2A0FE16D-BC4F-4048-9DDD-811948E2B065}" srcOrd="1" destOrd="0" parTransId="{7E3FF57B-710B-49A9-8C90-FDF9EB13E53A}" sibTransId="{ADAA1E24-07C1-428C-8742-2CA04FFF6A57}"/>
    <dgm:cxn modelId="{08A4B7E4-42AF-41B4-AE8E-1E567BFE8CE3}" srcId="{99E6A6E4-B066-45AC-85FA-77A52417DF5E}" destId="{0399EA4F-ADAB-4426-AABF-0748E427A524}" srcOrd="0" destOrd="0" parTransId="{472FB723-9601-42EF-A621-D0E674ACF4DE}" sibTransId="{0E9DA59C-690C-47C5-BCB9-3000694729D0}"/>
    <dgm:cxn modelId="{18B51543-0514-46E7-96AA-A2D7CE860ECE}" srcId="{99E6A6E4-B066-45AC-85FA-77A52417DF5E}" destId="{09D632C1-756D-42E8-BB1D-ED9B1CEC99C2}" srcOrd="2" destOrd="0" parTransId="{A999E02E-F560-4032-B3B5-63E5F239DD88}" sibTransId="{067AA4F2-3612-4F85-976B-9F749FA855CB}"/>
    <dgm:cxn modelId="{9218923F-CD9E-4339-B197-B87D49F36880}" srcId="{99E6A6E4-B066-45AC-85FA-77A52417DF5E}" destId="{0448A7C7-05CF-450D-8B14-F59BB06D9420}" srcOrd="3" destOrd="0" parTransId="{3C0EBE97-BFB4-4E89-8BF2-9216E958639B}" sibTransId="{1E1B29B5-411C-4604-AE85-0081B8D2CCFD}"/>
    <dgm:cxn modelId="{0FF60DD3-EE9D-4202-94DC-F82F0AD5DB9E}" type="presOf" srcId="{2A0FE16D-BC4F-4048-9DDD-811948E2B065}" destId="{C5D80DDB-BCDC-415B-A0F1-C415E290B827}" srcOrd="0" destOrd="0" presId="urn:microsoft.com/office/officeart/2005/8/layout/default"/>
    <dgm:cxn modelId="{045ED6C4-AFBF-41B5-8099-114C7BFC48DF}" type="presOf" srcId="{0399EA4F-ADAB-4426-AABF-0748E427A524}" destId="{0F407793-84E2-40A4-BAD7-6D979ED9D9DD}" srcOrd="0" destOrd="0" presId="urn:microsoft.com/office/officeart/2005/8/layout/default"/>
    <dgm:cxn modelId="{55F9B9DB-78B5-47E4-BAC6-9820F6F48F2D}" type="presOf" srcId="{99E6A6E4-B066-45AC-85FA-77A52417DF5E}" destId="{6A309D29-9FAE-45D6-80C3-057FFA476FF7}" srcOrd="0" destOrd="0" presId="urn:microsoft.com/office/officeart/2005/8/layout/default"/>
    <dgm:cxn modelId="{10403573-F7CD-464C-9BE4-52CB53B8F966}" type="presParOf" srcId="{6A309D29-9FAE-45D6-80C3-057FFA476FF7}" destId="{0F407793-84E2-40A4-BAD7-6D979ED9D9DD}" srcOrd="0" destOrd="0" presId="urn:microsoft.com/office/officeart/2005/8/layout/default"/>
    <dgm:cxn modelId="{F726898C-2163-440A-9B15-3F4D4EB6403E}" type="presParOf" srcId="{6A309D29-9FAE-45D6-80C3-057FFA476FF7}" destId="{09EA7A95-95B3-47A7-BD20-D17AE8DF4912}" srcOrd="1" destOrd="0" presId="urn:microsoft.com/office/officeart/2005/8/layout/default"/>
    <dgm:cxn modelId="{05FBC59B-94AC-4BB5-AFBD-B2E42ACB9460}" type="presParOf" srcId="{6A309D29-9FAE-45D6-80C3-057FFA476FF7}" destId="{C5D80DDB-BCDC-415B-A0F1-C415E290B827}" srcOrd="2" destOrd="0" presId="urn:microsoft.com/office/officeart/2005/8/layout/default"/>
    <dgm:cxn modelId="{622F9ABF-C6A7-40E6-B2BF-8A30D1127F88}" type="presParOf" srcId="{6A309D29-9FAE-45D6-80C3-057FFA476FF7}" destId="{53392310-221D-4A3B-BA4A-45577C165EF0}" srcOrd="3" destOrd="0" presId="urn:microsoft.com/office/officeart/2005/8/layout/default"/>
    <dgm:cxn modelId="{EBB1F9AA-CDD5-4EC6-BAC1-2E55F1DDFF15}" type="presParOf" srcId="{6A309D29-9FAE-45D6-80C3-057FFA476FF7}" destId="{2EB47F61-CA1B-4CD4-855A-5F14B0915E5E}" srcOrd="4" destOrd="0" presId="urn:microsoft.com/office/officeart/2005/8/layout/default"/>
    <dgm:cxn modelId="{CD693A23-0741-4166-8C1B-A8732B07FC7E}" type="presParOf" srcId="{6A309D29-9FAE-45D6-80C3-057FFA476FF7}" destId="{15FA4F1D-DF5B-4329-908A-DA7184D1F2FC}" srcOrd="5" destOrd="0" presId="urn:microsoft.com/office/officeart/2005/8/layout/default"/>
    <dgm:cxn modelId="{CEEF136C-8B08-4FB6-8CF7-8539A2EB943B}" type="presParOf" srcId="{6A309D29-9FAE-45D6-80C3-057FFA476FF7}" destId="{91DAF19C-1263-42D9-938F-7BFA168070A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F42036-79B4-4C66-B3AE-3A2DACCD50A1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580D092E-E81B-4329-9330-CD8696053C7B}">
      <dgm:prSet phldrT="[Metin]"/>
      <dgm:spPr/>
      <dgm:t>
        <a:bodyPr/>
        <a:lstStyle/>
        <a:p>
          <a:r>
            <a:rPr lang="tr-TR" dirty="0" smtClean="0"/>
            <a:t>Hiyerarşi</a:t>
          </a:r>
          <a:endParaRPr lang="tr-TR" dirty="0"/>
        </a:p>
      </dgm:t>
    </dgm:pt>
    <dgm:pt modelId="{C7D08E2C-2C20-4EBC-86E2-5672FF1CFACA}" type="parTrans" cxnId="{7A0967D1-021F-417D-A1AE-04170E5B1C60}">
      <dgm:prSet/>
      <dgm:spPr/>
      <dgm:t>
        <a:bodyPr/>
        <a:lstStyle/>
        <a:p>
          <a:endParaRPr lang="tr-TR"/>
        </a:p>
      </dgm:t>
    </dgm:pt>
    <dgm:pt modelId="{AAF762E5-0E67-4E02-9595-38E2787C78F9}" type="sibTrans" cxnId="{7A0967D1-021F-417D-A1AE-04170E5B1C60}">
      <dgm:prSet/>
      <dgm:spPr/>
      <dgm:t>
        <a:bodyPr/>
        <a:lstStyle/>
        <a:p>
          <a:endParaRPr lang="tr-TR"/>
        </a:p>
      </dgm:t>
    </dgm:pt>
    <dgm:pt modelId="{FB41CED8-E687-44F5-9147-ABEF1911D095}">
      <dgm:prSet phldrT="[Metin]"/>
      <dgm:spPr/>
      <dgm:t>
        <a:bodyPr/>
        <a:lstStyle/>
        <a:p>
          <a:r>
            <a:rPr lang="tr-TR" dirty="0" smtClean="0"/>
            <a:t>Bir toplulukta veya bir kuruluşta yer alan kişileri alt-üst ilişkileri, görev ve yetkilerine göre sınıflandıran sistem.</a:t>
          </a:r>
          <a:endParaRPr lang="tr-TR" dirty="0"/>
        </a:p>
      </dgm:t>
    </dgm:pt>
    <dgm:pt modelId="{B59E558F-D72D-47A9-AAE8-4E763764959A}" type="parTrans" cxnId="{C18BA89D-BFC7-4AA9-8A09-583ACE06FCF3}">
      <dgm:prSet/>
      <dgm:spPr/>
      <dgm:t>
        <a:bodyPr/>
        <a:lstStyle/>
        <a:p>
          <a:endParaRPr lang="tr-TR"/>
        </a:p>
      </dgm:t>
    </dgm:pt>
    <dgm:pt modelId="{A92F237F-026C-4619-86BE-02ACB33C54CA}" type="sibTrans" cxnId="{C18BA89D-BFC7-4AA9-8A09-583ACE06FCF3}">
      <dgm:prSet/>
      <dgm:spPr/>
      <dgm:t>
        <a:bodyPr/>
        <a:lstStyle/>
        <a:p>
          <a:endParaRPr lang="tr-TR"/>
        </a:p>
      </dgm:t>
    </dgm:pt>
    <dgm:pt modelId="{C6AE615D-27CC-4628-8310-F3514E327121}" type="pres">
      <dgm:prSet presAssocID="{FCF42036-79B4-4C66-B3AE-3A2DACCD50A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tr-TR"/>
        </a:p>
      </dgm:t>
    </dgm:pt>
    <dgm:pt modelId="{F92F9B48-70A6-4C12-9309-A47F2F7E6661}" type="pres">
      <dgm:prSet presAssocID="{580D092E-E81B-4329-9330-CD8696053C7B}" presName="composite" presStyleCnt="0"/>
      <dgm:spPr/>
    </dgm:pt>
    <dgm:pt modelId="{E4771499-4F32-462D-9B9C-B37DA07C42A5}" type="pres">
      <dgm:prSet presAssocID="{580D092E-E81B-4329-9330-CD8696053C7B}" presName="ParentText" presStyleLbl="node1" presStyleIdx="0" presStyleCnt="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E056F1D0-5A51-45B5-8817-4C8B03CEFEA1}" type="pres">
      <dgm:prSet presAssocID="{580D092E-E81B-4329-9330-CD8696053C7B}" presName="Image" presStyleLbl="b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829004D7-FFA4-4768-B18A-520E102D476F}" type="pres">
      <dgm:prSet presAssocID="{580D092E-E81B-4329-9330-CD8696053C7B}" presName="ChildText" presStyleLbl="fgAcc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35541867-EA8E-4BD3-9910-12F89C839B16}" type="presOf" srcId="{580D092E-E81B-4329-9330-CD8696053C7B}" destId="{E4771499-4F32-462D-9B9C-B37DA07C42A5}" srcOrd="0" destOrd="0" presId="urn:microsoft.com/office/officeart/2008/layout/TitledPictureBlocks"/>
    <dgm:cxn modelId="{F70FD0C2-C33A-4793-B791-9581A76DF6ED}" type="presOf" srcId="{FB41CED8-E687-44F5-9147-ABEF1911D095}" destId="{829004D7-FFA4-4768-B18A-520E102D476F}" srcOrd="0" destOrd="0" presId="urn:microsoft.com/office/officeart/2008/layout/TitledPictureBlocks"/>
    <dgm:cxn modelId="{7CD75B0B-B8C5-4F72-899E-EAD043260D17}" type="presOf" srcId="{FCF42036-79B4-4C66-B3AE-3A2DACCD50A1}" destId="{C6AE615D-27CC-4628-8310-F3514E327121}" srcOrd="0" destOrd="0" presId="urn:microsoft.com/office/officeart/2008/layout/TitledPictureBlocks"/>
    <dgm:cxn modelId="{C18BA89D-BFC7-4AA9-8A09-583ACE06FCF3}" srcId="{580D092E-E81B-4329-9330-CD8696053C7B}" destId="{FB41CED8-E687-44F5-9147-ABEF1911D095}" srcOrd="0" destOrd="0" parTransId="{B59E558F-D72D-47A9-AAE8-4E763764959A}" sibTransId="{A92F237F-026C-4619-86BE-02ACB33C54CA}"/>
    <dgm:cxn modelId="{7A0967D1-021F-417D-A1AE-04170E5B1C60}" srcId="{FCF42036-79B4-4C66-B3AE-3A2DACCD50A1}" destId="{580D092E-E81B-4329-9330-CD8696053C7B}" srcOrd="0" destOrd="0" parTransId="{C7D08E2C-2C20-4EBC-86E2-5672FF1CFACA}" sibTransId="{AAF762E5-0E67-4E02-9595-38E2787C78F9}"/>
    <dgm:cxn modelId="{795AECB9-D497-430C-93E6-1D0014630804}" type="presParOf" srcId="{C6AE615D-27CC-4628-8310-F3514E327121}" destId="{F92F9B48-70A6-4C12-9309-A47F2F7E6661}" srcOrd="0" destOrd="0" presId="urn:microsoft.com/office/officeart/2008/layout/TitledPictureBlocks"/>
    <dgm:cxn modelId="{86145D9E-081D-4837-8344-8D6530815A51}" type="presParOf" srcId="{F92F9B48-70A6-4C12-9309-A47F2F7E6661}" destId="{E4771499-4F32-462D-9B9C-B37DA07C42A5}" srcOrd="0" destOrd="0" presId="urn:microsoft.com/office/officeart/2008/layout/TitledPictureBlocks"/>
    <dgm:cxn modelId="{8396CC38-A559-43E5-86F2-C7E21D57D92D}" type="presParOf" srcId="{F92F9B48-70A6-4C12-9309-A47F2F7E6661}" destId="{E056F1D0-5A51-45B5-8817-4C8B03CEFEA1}" srcOrd="1" destOrd="0" presId="urn:microsoft.com/office/officeart/2008/layout/TitledPictureBlocks"/>
    <dgm:cxn modelId="{A7EC751B-FF00-4487-B75A-87A1B23BA0FE}" type="presParOf" srcId="{F92F9B48-70A6-4C12-9309-A47F2F7E6661}" destId="{829004D7-FFA4-4768-B18A-520E102D476F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07793-84E2-40A4-BAD7-6D979ED9D9DD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900" kern="1200" dirty="0" smtClean="0"/>
            <a:t>Kalıtım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900" kern="1200" dirty="0" smtClean="0"/>
            <a:t>(</a:t>
          </a:r>
          <a:r>
            <a:rPr lang="tr-TR" sz="2900" kern="1200" dirty="0" err="1" smtClean="0"/>
            <a:t>Inheritance</a:t>
          </a:r>
          <a:r>
            <a:rPr lang="tr-TR" sz="2900" kern="1200" dirty="0" smtClean="0"/>
            <a:t>)</a:t>
          </a:r>
          <a:endParaRPr lang="tr-TR" sz="2900" kern="1200" dirty="0"/>
        </a:p>
      </dsp:txBody>
      <dsp:txXfrm>
        <a:off x="744" y="145603"/>
        <a:ext cx="2902148" cy="1741289"/>
      </dsp:txXfrm>
    </dsp:sp>
    <dsp:sp modelId="{C5D80DDB-BCDC-415B-A0F1-C415E290B827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900" kern="1200" dirty="0" smtClean="0"/>
            <a:t>Çok Biçimlilik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900" kern="1200" dirty="0" smtClean="0"/>
            <a:t>(</a:t>
          </a:r>
          <a:r>
            <a:rPr lang="tr-TR" sz="2900" kern="1200" dirty="0" err="1" smtClean="0"/>
            <a:t>Polymorphism</a:t>
          </a:r>
          <a:r>
            <a:rPr lang="tr-TR" sz="2900" kern="1200" dirty="0" smtClean="0"/>
            <a:t>)</a:t>
          </a:r>
          <a:endParaRPr lang="tr-TR" sz="2900" kern="1200" dirty="0"/>
        </a:p>
      </dsp:txBody>
      <dsp:txXfrm>
        <a:off x="3193107" y="145603"/>
        <a:ext cx="2902148" cy="1741289"/>
      </dsp:txXfrm>
    </dsp:sp>
    <dsp:sp modelId="{2EB47F61-CA1B-4CD4-855A-5F14B0915E5E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900" kern="1200" dirty="0" smtClean="0"/>
            <a:t>Soyutlama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900" kern="1200" dirty="0" smtClean="0"/>
            <a:t>(</a:t>
          </a:r>
          <a:r>
            <a:rPr lang="tr-TR" sz="2900" kern="1200" dirty="0" err="1" smtClean="0"/>
            <a:t>Abstraction</a:t>
          </a:r>
          <a:r>
            <a:rPr lang="tr-TR" sz="2900" kern="1200" dirty="0" smtClean="0"/>
            <a:t>)</a:t>
          </a:r>
          <a:endParaRPr lang="tr-TR" sz="2900" kern="1200" dirty="0"/>
        </a:p>
      </dsp:txBody>
      <dsp:txXfrm>
        <a:off x="744" y="2177107"/>
        <a:ext cx="2902148" cy="1741289"/>
      </dsp:txXfrm>
    </dsp:sp>
    <dsp:sp modelId="{91DAF19C-1263-42D9-938F-7BFA168070A4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900" kern="1200" dirty="0" err="1" smtClean="0"/>
            <a:t>Kapsülleme</a:t>
          </a:r>
          <a:endParaRPr lang="tr-TR" sz="2900" kern="1200" dirty="0" smtClean="0"/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900" kern="1200" dirty="0" smtClean="0"/>
            <a:t>(</a:t>
          </a:r>
          <a:r>
            <a:rPr lang="tr-TR" sz="2900" kern="1200" dirty="0" err="1" smtClean="0"/>
            <a:t>Encapsulation</a:t>
          </a:r>
          <a:r>
            <a:rPr lang="tr-TR" sz="2900" kern="1200" dirty="0" smtClean="0"/>
            <a:t>)</a:t>
          </a:r>
          <a:endParaRPr lang="tr-TR" sz="2900" kern="1200" dirty="0"/>
        </a:p>
      </dsp:txBody>
      <dsp:txXfrm>
        <a:off x="3193107" y="2177107"/>
        <a:ext cx="2902148" cy="1741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6F1D0-5A51-45B5-8817-4C8B03CEFEA1}">
      <dsp:nvSpPr>
        <dsp:cNvPr id="0" name=""/>
        <dsp:cNvSpPr/>
      </dsp:nvSpPr>
      <dsp:spPr>
        <a:xfrm>
          <a:off x="0" y="867404"/>
          <a:ext cx="4295709" cy="363972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9004D7-FFA4-4768-B18A-520E102D476F}">
      <dsp:nvSpPr>
        <dsp:cNvPr id="0" name=""/>
        <dsp:cNvSpPr/>
      </dsp:nvSpPr>
      <dsp:spPr>
        <a:xfrm>
          <a:off x="3723677" y="1376741"/>
          <a:ext cx="2036962" cy="212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dirty="0" smtClean="0"/>
            <a:t>Bir toplulukta veya bir kuruluşta yer alan kişileri alt-üst ilişkileri, görev ve yetkilerine göre sınıflandıran sistem.</a:t>
          </a:r>
          <a:endParaRPr lang="tr-TR" sz="1500" kern="1200" dirty="0"/>
        </a:p>
      </dsp:txBody>
      <dsp:txXfrm>
        <a:off x="3783338" y="1436402"/>
        <a:ext cx="1917640" cy="2000753"/>
      </dsp:txXfrm>
    </dsp:sp>
    <dsp:sp modelId="{E4771499-4F32-462D-9B9C-B37DA07C42A5}">
      <dsp:nvSpPr>
        <dsp:cNvPr id="0" name=""/>
        <dsp:cNvSpPr/>
      </dsp:nvSpPr>
      <dsp:spPr>
        <a:xfrm>
          <a:off x="0" y="173386"/>
          <a:ext cx="4295709" cy="626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800" kern="1200" dirty="0" smtClean="0"/>
            <a:t>Hiyerarşi</a:t>
          </a:r>
          <a:endParaRPr lang="tr-TR" sz="2800" kern="1200" dirty="0"/>
        </a:p>
      </dsp:txBody>
      <dsp:txXfrm>
        <a:off x="0" y="173386"/>
        <a:ext cx="4295709" cy="626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F3200-7543-49CB-82A5-1FD668F3FF68}" type="datetimeFigureOut">
              <a:rPr lang="tr-TR" smtClean="0"/>
              <a:t>21.10.2017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04701-70F4-4354-9939-0CB98104EA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4364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3C8F7B-8E22-4146-9B5F-A79B39D2AD68}" type="datetime1">
              <a:rPr lang="tr-TR" smtClean="0"/>
              <a:t>21.10.2017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400C-ED24-41A6-85FB-7C1554051672}" type="datetime1">
              <a:rPr lang="tr-TR" smtClean="0"/>
              <a:t>21.10.2017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9C3D-B812-4625-ACC7-F4B7608C6987}" type="datetime1">
              <a:rPr lang="tr-TR" smtClean="0"/>
              <a:t>21.10.2017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C706-A753-40A0-B3EC-7A582302E7E1}" type="datetime1">
              <a:rPr lang="tr-TR" smtClean="0"/>
              <a:t>21.10.2017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45BA-859F-49AC-8E39-08194C1502C7}" type="datetime1">
              <a:rPr lang="tr-TR" smtClean="0"/>
              <a:t>21.10.2017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17BC-B29C-46F6-B16C-6C13870D20A2}" type="datetime1">
              <a:rPr lang="tr-TR" smtClean="0"/>
              <a:t>21.10.2017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8B31-302A-41BE-BB14-90B037E9E23B}" type="datetime1">
              <a:rPr lang="tr-TR" smtClean="0"/>
              <a:t>21.10.2017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71A1-CD09-4BD8-A1B8-E8755010891D}" type="datetime1">
              <a:rPr lang="tr-TR" smtClean="0"/>
              <a:t>21.10.2017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8E24-BDFF-40D7-A959-9A53BE1F062B}" type="datetime1">
              <a:rPr lang="tr-TR" smtClean="0"/>
              <a:t>21.10.2017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C651-C17C-48B8-AA1D-1AD7FFFAA50E}" type="datetime1">
              <a:rPr lang="tr-TR" smtClean="0"/>
              <a:t>21.10.2017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3DE7-AB0E-4AB6-9626-A3B79DA859C7}" type="datetime1">
              <a:rPr lang="tr-TR" smtClean="0"/>
              <a:t>21.10.2017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CF9F3F9-B18D-4CEF-AF29-BCF23055863E}" type="datetime1">
              <a:rPr lang="tr-TR" smtClean="0"/>
              <a:t>21.10.2017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slow">
    <p:wipe/>
  </p:transition>
  <p:hf hdr="0" ftr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115616" y="1412776"/>
            <a:ext cx="6917051" cy="1731982"/>
          </a:xfrm>
        </p:spPr>
        <p:txBody>
          <a:bodyPr/>
          <a:lstStyle/>
          <a:p>
            <a:r>
              <a:rPr lang="tr-TR" b="1" dirty="0" smtClean="0"/>
              <a:t>NESNE YÖNELİMLİ PROGRAMLAMA</a:t>
            </a:r>
            <a:endParaRPr lang="tr-TR" b="1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6000" b="1" dirty="0" smtClean="0"/>
              <a:t>JAVA</a:t>
            </a:r>
            <a:endParaRPr lang="tr-TR" sz="6000" b="1" dirty="0"/>
          </a:p>
        </p:txBody>
      </p:sp>
      <p:pic>
        <p:nvPicPr>
          <p:cNvPr id="4" name="Picture 2" descr="facebook twitter instagram png ile ilgili görsel sonuc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42" y="5188550"/>
            <a:ext cx="1447171" cy="85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6807753" y="6039827"/>
            <a:ext cx="1938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tr-T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handeebrar</a:t>
            </a:r>
            <a:endParaRPr lang="tr-T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49996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2325233" y="2967335"/>
            <a:ext cx="44935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uygulama</a:t>
            </a:r>
            <a:endParaRPr lang="tr-TR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9E0E-81E7-45DA-9162-F1C2134AFA2E}" type="datetime1">
              <a:rPr lang="tr-TR" smtClean="0"/>
              <a:t>21.10.2017</a:t>
            </a:fld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94921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Yapıcılar nesnenin ilk oluşturulduğunda alması gereken değerleri, kullanacağı </a:t>
            </a:r>
            <a:r>
              <a:rPr lang="tr-TR" dirty="0" err="1" smtClean="0"/>
              <a:t>metodları</a:t>
            </a:r>
            <a:r>
              <a:rPr lang="tr-TR" dirty="0" smtClean="0"/>
              <a:t> belirler.</a:t>
            </a:r>
          </a:p>
          <a:p>
            <a:endParaRPr lang="tr-TR" dirty="0"/>
          </a:p>
          <a:p>
            <a:r>
              <a:rPr lang="tr-TR" dirty="0" smtClean="0"/>
              <a:t>Yapıcıların </a:t>
            </a:r>
            <a:r>
              <a:rPr lang="tr-TR" dirty="0" err="1" smtClean="0"/>
              <a:t>adı,sınıf</a:t>
            </a:r>
            <a:r>
              <a:rPr lang="tr-TR" dirty="0" smtClean="0"/>
              <a:t> adı ile 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aynı</a:t>
            </a:r>
            <a:r>
              <a:rPr lang="tr-TR" dirty="0" smtClean="0"/>
              <a:t> olmak zorundadır.</a:t>
            </a:r>
          </a:p>
          <a:p>
            <a:endParaRPr lang="tr-TR" dirty="0" smtClean="0"/>
          </a:p>
          <a:p>
            <a:r>
              <a:rPr lang="tr-TR" dirty="0" smtClean="0"/>
              <a:t>Yapıcı </a:t>
            </a:r>
            <a:r>
              <a:rPr lang="tr-TR" dirty="0" err="1" smtClean="0"/>
              <a:t>metodlar,geriye</a:t>
            </a:r>
            <a:r>
              <a:rPr lang="tr-TR" dirty="0" smtClean="0"/>
              <a:t> herhangi bir 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değer döndürmezler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smtClean="0"/>
              <a:t>Yapıcı </a:t>
            </a:r>
            <a:r>
              <a:rPr lang="tr-TR" dirty="0" err="1" smtClean="0"/>
              <a:t>metodlar,aşırı</a:t>
            </a:r>
            <a:r>
              <a:rPr lang="tr-TR" dirty="0" smtClean="0"/>
              <a:t> yüklenebilir. (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Overloading</a:t>
            </a:r>
            <a:r>
              <a:rPr lang="tr-TR" dirty="0" smtClean="0"/>
              <a:t>)</a:t>
            </a:r>
          </a:p>
          <a:p>
            <a:endParaRPr lang="tr-TR" dirty="0" smtClean="0"/>
          </a:p>
          <a:p>
            <a:r>
              <a:rPr lang="tr-TR" dirty="0" smtClean="0"/>
              <a:t>Her sınıf için bir </a:t>
            </a:r>
            <a:r>
              <a:rPr lang="tr-TR" dirty="0" err="1" smtClean="0"/>
              <a:t>default</a:t>
            </a:r>
            <a:r>
              <a:rPr lang="tr-TR" dirty="0" smtClean="0"/>
              <a:t> </a:t>
            </a:r>
            <a:r>
              <a:rPr lang="tr-TR" dirty="0" err="1" smtClean="0"/>
              <a:t>constructor</a:t>
            </a:r>
            <a:r>
              <a:rPr lang="tr-TR" dirty="0" smtClean="0"/>
              <a:t> vardır. Biz bunu kullanmak istemiyorsak kendimiz bir yapıcı </a:t>
            </a:r>
            <a:r>
              <a:rPr lang="tr-TR" dirty="0" err="1" smtClean="0"/>
              <a:t>metod</a:t>
            </a:r>
            <a:r>
              <a:rPr lang="tr-TR" dirty="0" smtClean="0"/>
              <a:t> yazarız. (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Yapıcılar (</a:t>
            </a:r>
            <a:r>
              <a:rPr lang="tr-TR" dirty="0" err="1" smtClean="0"/>
              <a:t>Constructor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B74D-A835-4D48-BC3E-A3946D63028D}" type="datetime1">
              <a:rPr lang="tr-TR" smtClean="0"/>
              <a:t>21.10.2017</a:t>
            </a:fld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69894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2325233" y="2967335"/>
            <a:ext cx="44935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uygulama</a:t>
            </a:r>
            <a:endParaRPr lang="tr-TR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C389-3ED5-4F52-AEEC-A37A0A6446A4}" type="datetime1">
              <a:rPr lang="tr-TR" smtClean="0"/>
              <a:t>21.10.2017</a:t>
            </a:fld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28829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/>
              <a:t>Çıktı ne olur ?</a:t>
            </a:r>
            <a:endParaRPr lang="tr-TR" dirty="0"/>
          </a:p>
        </p:txBody>
      </p:sp>
      <p:pic>
        <p:nvPicPr>
          <p:cNvPr id="5122" name="Picture 2" descr="C:\Users\CasperPc\Desktop\capture-20171020-2334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03550"/>
            <a:ext cx="7704856" cy="417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3BEF-083B-44CC-BCD4-5441EC65F83C}" type="datetime1">
              <a:rPr lang="tr-TR" smtClean="0"/>
              <a:t>21.10.2017</a:t>
            </a:fld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99463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0839">
            <a:off x="-1015516" y="513377"/>
            <a:ext cx="5486400" cy="3228975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1115616" y="3717032"/>
            <a:ext cx="6928113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HAFTAYA </a:t>
            </a:r>
          </a:p>
          <a:p>
            <a:pPr algn="ctr"/>
            <a:r>
              <a:rPr lang="tr-TR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GÖRÜŞMEK ÜZERE</a:t>
            </a:r>
          </a:p>
          <a:p>
            <a:pPr algn="ctr"/>
            <a:r>
              <a:rPr lang="tr-TR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sym typeface="Wingdings" panose="05000000000000000000" pitchFamily="2" charset="2"/>
              </a:rPr>
              <a:t></a:t>
            </a:r>
            <a:endParaRPr lang="tr-TR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6146" name="Picture 2" descr="facebook twitter instagram png ile ilgili görsel sonuc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757" y="764704"/>
            <a:ext cx="2606972" cy="153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etin kutusu 7"/>
          <p:cNvSpPr txBox="1"/>
          <p:nvPr/>
        </p:nvSpPr>
        <p:spPr>
          <a:xfrm>
            <a:off x="5724128" y="2298217"/>
            <a:ext cx="2319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tr-T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handeebrar</a:t>
            </a:r>
            <a:endParaRPr lang="tr-T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Veri Yer Tutucusu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45BC-6BA2-4C31-99D6-D13008110E36}" type="datetime1">
              <a:rPr lang="tr-TR" smtClean="0"/>
              <a:t>21.10.2017</a:t>
            </a:fld>
            <a:endParaRPr lang="tr-TR"/>
          </a:p>
        </p:txBody>
      </p:sp>
      <p:sp>
        <p:nvSpPr>
          <p:cNvPr id="11" name="Slayt Numarası Yer Tutucus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65519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Nesneye Yönelik Programlamaya Giriş</a:t>
            </a:r>
          </a:p>
          <a:p>
            <a:endParaRPr lang="tr-TR" dirty="0" smtClean="0"/>
          </a:p>
          <a:p>
            <a:r>
              <a:rPr lang="tr-TR" dirty="0" smtClean="0"/>
              <a:t>Sınıf ve Nesne Kavramları</a:t>
            </a:r>
          </a:p>
          <a:p>
            <a:endParaRPr lang="tr-TR" dirty="0" smtClean="0"/>
          </a:p>
          <a:p>
            <a:r>
              <a:rPr lang="tr-TR" dirty="0" smtClean="0"/>
              <a:t>Sınıf ve Nesne Değişkenleri</a:t>
            </a:r>
          </a:p>
          <a:p>
            <a:endParaRPr lang="tr-TR" dirty="0" smtClean="0"/>
          </a:p>
          <a:p>
            <a:r>
              <a:rPr lang="tr-TR" dirty="0" smtClean="0"/>
              <a:t>Yapıcılar (</a:t>
            </a:r>
            <a:r>
              <a:rPr lang="tr-TR" dirty="0" err="1" smtClean="0"/>
              <a:t>Constructor</a:t>
            </a:r>
            <a:r>
              <a:rPr lang="tr-TR" dirty="0" smtClean="0"/>
              <a:t>)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 hafta nelerden bahsedeceğiz ?</a:t>
            </a:r>
            <a:endParaRPr lang="tr-T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670A-967E-4662-8E57-1A7DAADA0D5D}" type="datetime1">
              <a:rPr lang="tr-TR" smtClean="0"/>
              <a:t>21.10.2017</a:t>
            </a:fld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489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Nesneye yönelik programlama sayesinde, yazdığımız programların daha rahat 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kontrol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smtClean="0"/>
              <a:t>edilmesi sağlandı.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Oluşan herhangi bir 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hata</a:t>
            </a:r>
            <a:r>
              <a:rPr lang="tr-TR" dirty="0" smtClean="0"/>
              <a:t>, program parçalara bölündüğü için daha rahat bulunur hale geldi.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Bölünen bu parçaların organize bir şekilde çalışması sağlanarak, 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daha gelişmiş programlar </a:t>
            </a:r>
            <a:r>
              <a:rPr lang="tr-TR" dirty="0" smtClean="0"/>
              <a:t>yazılabilir hale geldi ve bunun yanında 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performans artışı </a:t>
            </a:r>
            <a:r>
              <a:rPr lang="tr-TR" dirty="0" smtClean="0"/>
              <a:t>sağlandı.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err="1" smtClean="0"/>
              <a:t>NYP’nın</a:t>
            </a:r>
            <a:r>
              <a:rPr lang="tr-TR" dirty="0" smtClean="0"/>
              <a:t> sağladığı avantajlar, onu günümüzde geniş çaplı projeler için vazgeçilmez </a:t>
            </a:r>
            <a:r>
              <a:rPr lang="tr-TR" dirty="0" err="1" smtClean="0"/>
              <a:t>yapmıştur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Giriş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5DAD-9A6E-4A08-9E54-F3465AC3CBB4}" type="datetime1">
              <a:rPr lang="tr-TR" smtClean="0"/>
              <a:t>21.10.2017</a:t>
            </a:fld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94270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yagram 1"/>
          <p:cNvGraphicFramePr/>
          <p:nvPr>
            <p:extLst>
              <p:ext uri="{D42A27DB-BD31-4B8C-83A1-F6EECF244321}">
                <p14:modId xmlns:p14="http://schemas.microsoft.com/office/powerpoint/2010/main" val="252232246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611A-E095-4064-BCC2-0D22C03A9EC8}" type="datetime1">
              <a:rPr lang="tr-TR" smtClean="0"/>
              <a:t>21.10.2017</a:t>
            </a:fld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40793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yagram 3"/>
          <p:cNvGraphicFramePr/>
          <p:nvPr>
            <p:extLst>
              <p:ext uri="{D42A27DB-BD31-4B8C-83A1-F6EECF244321}">
                <p14:modId xmlns:p14="http://schemas.microsoft.com/office/powerpoint/2010/main" val="3401176787"/>
              </p:ext>
            </p:extLst>
          </p:nvPr>
        </p:nvGraphicFramePr>
        <p:xfrm>
          <a:off x="2339752" y="548680"/>
          <a:ext cx="576064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etin kutusu 4"/>
          <p:cNvSpPr txBox="1"/>
          <p:nvPr/>
        </p:nvSpPr>
        <p:spPr>
          <a:xfrm>
            <a:off x="899592" y="5661248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Sınıflar ve Nesneler</a:t>
            </a:r>
          </a:p>
          <a:p>
            <a:pPr algn="ctr"/>
            <a:r>
              <a:rPr lang="tr-T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(İşyeri  ve Çalışanlar)</a:t>
            </a:r>
            <a:endParaRPr lang="tr-T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BD70-4E32-4C0E-8050-0EAA2C8595F4}" type="datetime1">
              <a:rPr lang="tr-TR" smtClean="0"/>
              <a:t>21.10.2017</a:t>
            </a:fld>
            <a:endParaRPr lang="tr-TR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75661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91407" y="2852936"/>
            <a:ext cx="8049217" cy="2044749"/>
          </a:xfrm>
        </p:spPr>
        <p:txBody>
          <a:bodyPr/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Nesne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smtClean="0"/>
              <a:t>= Durum + Davranış</a:t>
            </a:r>
          </a:p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Durum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smtClean="0"/>
              <a:t>= </a:t>
            </a:r>
            <a:r>
              <a:rPr lang="tr-TR" dirty="0" err="1" smtClean="0"/>
              <a:t>Renk,fiyat,marka,model</a:t>
            </a:r>
            <a:r>
              <a:rPr lang="tr-TR" dirty="0" smtClean="0"/>
              <a:t> … </a:t>
            </a:r>
            <a:r>
              <a:rPr lang="tr-TR" sz="1800" dirty="0" smtClean="0"/>
              <a:t>=</a:t>
            </a:r>
            <a:r>
              <a:rPr lang="tr-TR" dirty="0" smtClean="0"/>
              <a:t> </a:t>
            </a:r>
            <a:r>
              <a:rPr lang="tr-TR" sz="1800" dirty="0" smtClean="0"/>
              <a:t>Özellik (</a:t>
            </a:r>
            <a:r>
              <a:rPr lang="tr-TR" sz="1800" dirty="0" err="1" smtClean="0"/>
              <a:t>Attribute</a:t>
            </a:r>
            <a:r>
              <a:rPr lang="tr-TR" sz="1800" dirty="0" smtClean="0"/>
              <a:t>)</a:t>
            </a:r>
          </a:p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Davranış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smtClean="0"/>
              <a:t>= </a:t>
            </a:r>
            <a:r>
              <a:rPr lang="tr-TR" dirty="0" err="1" smtClean="0"/>
              <a:t>Hızlanma,yavaşlama,kaza</a:t>
            </a:r>
            <a:r>
              <a:rPr lang="tr-TR" dirty="0" smtClean="0"/>
              <a:t> </a:t>
            </a:r>
            <a:r>
              <a:rPr lang="tr-TR" dirty="0" err="1" smtClean="0"/>
              <a:t>yapma,vites</a:t>
            </a:r>
            <a:r>
              <a:rPr lang="tr-TR" dirty="0" smtClean="0"/>
              <a:t> değiştirme … 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Nesne Nedir ?</a:t>
            </a:r>
            <a:endParaRPr lang="tr-TR" dirty="0"/>
          </a:p>
        </p:txBody>
      </p:sp>
      <p:pic>
        <p:nvPicPr>
          <p:cNvPr id="2050" name="Picture 2" descr="araba png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222" y="1772816"/>
            <a:ext cx="3698189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3275856" y="5085183"/>
            <a:ext cx="2880320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Durum </a:t>
            </a:r>
            <a:r>
              <a:rPr lang="tr-TR" dirty="0" smtClean="0">
                <a:sym typeface="Wingdings" panose="05000000000000000000" pitchFamily="2" charset="2"/>
              </a:rPr>
              <a:t> Değişkenler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Davranış  </a:t>
            </a:r>
            <a:r>
              <a:rPr lang="tr-TR" dirty="0" err="1" smtClean="0">
                <a:sym typeface="Wingdings" panose="05000000000000000000" pitchFamily="2" charset="2"/>
              </a:rPr>
              <a:t>Metodlar</a:t>
            </a:r>
            <a:endParaRPr lang="tr-TR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C18C-75B8-438F-A113-8E3AB4D36104}" type="datetime1">
              <a:rPr lang="tr-TR" smtClean="0"/>
              <a:t>21.10.2017</a:t>
            </a:fld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43511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2116757"/>
          </a:xfrm>
        </p:spPr>
        <p:txBody>
          <a:bodyPr>
            <a:normAutofit lnSpcReduction="10000"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Sınıf</a:t>
            </a:r>
            <a:r>
              <a:rPr lang="tr-TR" dirty="0" smtClean="0"/>
              <a:t> = Canlı</a:t>
            </a:r>
          </a:p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Nesne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smtClean="0"/>
              <a:t>= İnsan (durum + davranış)</a:t>
            </a:r>
          </a:p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Durum</a:t>
            </a:r>
            <a:r>
              <a:rPr lang="tr-TR" dirty="0" smtClean="0"/>
              <a:t> = </a:t>
            </a:r>
            <a:r>
              <a:rPr lang="tr-TR" dirty="0" err="1" smtClean="0"/>
              <a:t>boy,kilo</a:t>
            </a:r>
            <a:r>
              <a:rPr lang="tr-TR" dirty="0"/>
              <a:t> </a:t>
            </a:r>
            <a:r>
              <a:rPr lang="tr-TR" dirty="0" smtClean="0"/>
              <a:t>…</a:t>
            </a:r>
          </a:p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Davranış</a:t>
            </a:r>
            <a:r>
              <a:rPr lang="tr-TR" dirty="0" smtClean="0"/>
              <a:t> = </a:t>
            </a:r>
            <a:r>
              <a:rPr lang="tr-TR" dirty="0" err="1" smtClean="0"/>
              <a:t>yürüme,nefes</a:t>
            </a:r>
            <a:r>
              <a:rPr lang="tr-TR" dirty="0" smtClean="0"/>
              <a:t> alıp verme …</a:t>
            </a:r>
          </a:p>
          <a:p>
            <a:r>
              <a:rPr lang="tr-TR" dirty="0" smtClean="0"/>
              <a:t>Durum ve davranışın tutulduğu yer </a:t>
            </a:r>
            <a:r>
              <a:rPr lang="tr-TR" dirty="0" smtClean="0">
                <a:sym typeface="Wingdings" panose="05000000000000000000" pitchFamily="2" charset="2"/>
              </a:rPr>
              <a:t> Sınıf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Sınıf Nedir ?</a:t>
            </a:r>
            <a:endParaRPr lang="tr-TR" dirty="0"/>
          </a:p>
        </p:txBody>
      </p:sp>
      <p:pic>
        <p:nvPicPr>
          <p:cNvPr id="4098" name="Picture 2" descr="insanlar png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478262"/>
            <a:ext cx="3888432" cy="247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539552" y="530120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</a:t>
            </a:r>
            <a:endParaRPr lang="tr-T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(Örnek)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0D4C-61C0-4357-8942-0322B94EE308}" type="datetime1">
              <a:rPr lang="tr-TR" smtClean="0"/>
              <a:t>21.10.2017</a:t>
            </a:fld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31510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2325233" y="2967335"/>
            <a:ext cx="44935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uygulama</a:t>
            </a:r>
            <a:endParaRPr lang="tr-TR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CD4C-BD43-4EF9-937D-FCE54E6AA978}" type="datetime1">
              <a:rPr lang="tr-TR" smtClean="0"/>
              <a:t>21.10.2017</a:t>
            </a:fld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13606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Nesneye yönelik programlamada ihtiyaca göre nesne oluştururuz ve her nesnenin kendine has özellikleri olur. Bu şekilde her nesnenin kendine ait olan değişkenlerine 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nesne değişkenleri </a:t>
            </a:r>
            <a:r>
              <a:rPr lang="tr-TR" dirty="0" smtClean="0"/>
              <a:t>denir.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Bir de her nesne için ortak olarak kullanılan değişkenler vardır. Bunlar nesneden nesneye farklılık göstermezler. Bunlara da 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sınıf değişkenleri </a:t>
            </a:r>
            <a:r>
              <a:rPr lang="tr-TR" dirty="0" smtClean="0"/>
              <a:t>denir.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 smtClean="0"/>
              <a:t>Sınıf ve Nesne Değişkenleri</a:t>
            </a:r>
            <a:endParaRPr lang="tr-TR" sz="4800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A6BE-65CF-47EC-B26C-2345ACC91F7C}" type="datetime1">
              <a:rPr lang="tr-TR" smtClean="0"/>
              <a:t>21.10.2017</a:t>
            </a:fld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02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lt">
  <a:themeElements>
    <a:clrScheme name="Cilt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ilt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lt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211</TotalTime>
  <Words>349</Words>
  <Application>Microsoft Office PowerPoint</Application>
  <PresentationFormat>Ekran Gösterisi (4:3)</PresentationFormat>
  <Paragraphs>93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5" baseType="lpstr">
      <vt:lpstr>Cilt</vt:lpstr>
      <vt:lpstr>NESNE YÖNELİMLİ PROGRAMLAMA</vt:lpstr>
      <vt:lpstr>Bu hafta nelerden bahsedeceğiz ?</vt:lpstr>
      <vt:lpstr>Giriş</vt:lpstr>
      <vt:lpstr>PowerPoint Sunusu</vt:lpstr>
      <vt:lpstr>PowerPoint Sunusu</vt:lpstr>
      <vt:lpstr>Nesne Nedir ?</vt:lpstr>
      <vt:lpstr>Sınıf Nedir ?</vt:lpstr>
      <vt:lpstr>PowerPoint Sunusu</vt:lpstr>
      <vt:lpstr>Sınıf ve Nesne Değişkenleri</vt:lpstr>
      <vt:lpstr>PowerPoint Sunusu</vt:lpstr>
      <vt:lpstr>Yapıcılar (Constructor)</vt:lpstr>
      <vt:lpstr>PowerPoint Sunusu</vt:lpstr>
      <vt:lpstr>Çıktı ne olur ?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NESNE YÖNELİMLİ PROGRAMLAMA</dc:title>
  <dc:creator>Hande Ebrar GÜNEŞDOĞDU</dc:creator>
  <cp:lastModifiedBy>CasperPc</cp:lastModifiedBy>
  <cp:revision>20</cp:revision>
  <dcterms:created xsi:type="dcterms:W3CDTF">2017-10-20T18:04:25Z</dcterms:created>
  <dcterms:modified xsi:type="dcterms:W3CDTF">2017-10-21T19:00:39Z</dcterms:modified>
</cp:coreProperties>
</file>