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</p:sldIdLst>
  <p:sldSz cx="10080625" cy="7559675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14" y="6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2 Veri Yer Tutucusu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3 Altbilgi Yer Tutucusu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4 Slayt Numarası Yer Tutucusu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B23D3AD-D56D-443B-A10C-8238171E0C0D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Not Yer Tutucusu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3 Üstbilgi Yer Tutucusu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4 Veri Yer Tutucusu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5 Altbilgi Yer Tutucusu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6 Slayt Numarası Yer Tutucusu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3D9F008-F30E-4469-A3C1-03B372D86690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Not Yer Tutucusu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Not Yer Tutucusu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Not Yer Tutucusu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Not Yer Tutucusu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01FD7C-F782-488F-823C-2F90DFD2AFD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81323C-7DF6-4A0D-AC89-04305955BF7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548893-A551-4EAF-9DA3-0CE99FC5C8C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E2012F-7350-4C81-B540-DF70C3640F3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5F7486-2D90-40B4-A73D-91E6D918935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8909AA-3329-471D-AB0F-3C24837CBB7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D95FA-9EBD-4CDE-B6C8-75FA891397C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94977D-7505-4911-BA65-E8BEECD6075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F5D293-6EA9-40E8-8258-5E806A6C674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37DFB8-8F7E-46DA-AD31-E23EB15CAFE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43F6C3-B754-48AE-904E-B4658EAC00A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2 Metin Yer Tutucusu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4 Altbilgi Yer Tutucusu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5 Slayt Numarası Yer Tutucusu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F994EC6-6A3E-481A-8698-56A9FA42E36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004873" y="2346480"/>
            <a:ext cx="8048655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i="1"/>
            </a:pPr>
            <a:r>
              <a:rPr lang="en-US" sz="24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Radius of Curvature Depends on the Thickness of Silicon Wafers</a:t>
            </a:r>
          </a:p>
        </p:txBody>
      </p:sp>
      <p:sp>
        <p:nvSpPr>
          <p:cNvPr id="3" name="2 Metin kutusu"/>
          <p:cNvSpPr txBox="1"/>
          <p:nvPr/>
        </p:nvSpPr>
        <p:spPr>
          <a:xfrm>
            <a:off x="6756361" y="6126480"/>
            <a:ext cx="1940636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Hande</a:t>
            </a: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GÜNDÜZÖZ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25.03.2016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82880" y="274320"/>
            <a:ext cx="2771441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Fracture Strength of Silicon</a:t>
            </a:r>
          </a:p>
        </p:txBody>
      </p:sp>
      <p:sp>
        <p:nvSpPr>
          <p:cNvPr id="3" name="2 Metin kutusu"/>
          <p:cNvSpPr txBox="1"/>
          <p:nvPr/>
        </p:nvSpPr>
        <p:spPr>
          <a:xfrm>
            <a:off x="365761" y="914400"/>
            <a:ext cx="9067040" cy="4741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Silicon is brittle </a:t>
            </a:r>
            <a:r>
              <a:rPr lang="en-US" sz="18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material</a:t>
            </a:r>
            <a:endParaRPr lang="tr-TR" sz="1800" b="0" i="0" u="none" strike="noStrike" kern="1200" cap="none" dirty="0" smtClean="0">
              <a:ln>
                <a:noFill/>
              </a:ln>
              <a:ea typeface="Droid Sans Fallback" pitchFamily="2"/>
              <a:cs typeface="FreeSans" pitchFamily="2"/>
            </a:endParaRPr>
          </a:p>
          <a:p>
            <a:pPr lvl="1" hangingPunct="0">
              <a:lnSpc>
                <a:spcPct val="150000"/>
              </a:lnSpc>
              <a:buNone/>
            </a:pPr>
            <a:r>
              <a:rPr lang="en-US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Ultimate </a:t>
            </a:r>
            <a:r>
              <a:rPr lang="en-US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Stress = Yield Stress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Can be measured with </a:t>
            </a:r>
            <a:r>
              <a:rPr lang="en-US" sz="18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tensile test.</a:t>
            </a:r>
          </a:p>
          <a:p>
            <a:pPr lvl="1" hangingPunct="0">
              <a:lnSpc>
                <a:spcPct val="150000"/>
              </a:lnSpc>
              <a:buNone/>
            </a:pPr>
            <a:r>
              <a:rPr lang="en-US" b="0" i="1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Engineering </a:t>
            </a:r>
            <a:r>
              <a:rPr lang="en-US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stress </a:t>
            </a:r>
            <a:r>
              <a:rPr lang="en-US" b="0" i="1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vs</a:t>
            </a:r>
            <a:r>
              <a:rPr lang="en-US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strain curve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endParaRPr lang="en-US" sz="1800" b="0" i="0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endParaRPr lang="en-US" sz="1800" b="0" i="0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endParaRPr lang="en-US" sz="1800" b="0" i="0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endParaRPr lang="en-US" sz="1800" b="0" i="1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A thinner wafer is more flexible and capable of absorbing higher stress before failing.</a:t>
            </a:r>
          </a:p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However when it reaches a critical thickness(&lt;200 micron) there is not sufficient material to sustain its flexibility.</a:t>
            </a:r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760720" y="770760"/>
            <a:ext cx="3291839" cy="3161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Metin kutusu"/>
          <p:cNvSpPr txBox="1"/>
          <p:nvPr/>
        </p:nvSpPr>
        <p:spPr>
          <a:xfrm>
            <a:off x="5890357" y="3699000"/>
            <a:ext cx="3474647" cy="325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i="1"/>
            </a:pPr>
            <a:r>
              <a:rPr lang="en-US" sz="15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Figure 1. Engineering stress </a:t>
            </a:r>
            <a:r>
              <a:rPr lang="en-US" sz="1500" b="0" i="1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vs</a:t>
            </a:r>
            <a:r>
              <a:rPr lang="en-US" sz="15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strain curve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91200" y="938160"/>
            <a:ext cx="6507000" cy="39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Metin kutusu"/>
          <p:cNvSpPr txBox="1"/>
          <p:nvPr/>
        </p:nvSpPr>
        <p:spPr>
          <a:xfrm>
            <a:off x="548640" y="365760"/>
            <a:ext cx="3989275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Failure Stress for Different Thicknesses*</a:t>
            </a:r>
          </a:p>
        </p:txBody>
      </p:sp>
      <p:sp>
        <p:nvSpPr>
          <p:cNvPr id="4" name="3 Düz Bağlayıcı"/>
          <p:cNvSpPr/>
          <p:nvPr/>
        </p:nvSpPr>
        <p:spPr>
          <a:xfrm flipV="1">
            <a:off x="3657600" y="1554479"/>
            <a:ext cx="0" cy="2468881"/>
          </a:xfrm>
          <a:prstGeom prst="line">
            <a:avLst/>
          </a:prstGeom>
          <a:noFill/>
          <a:ln w="18360">
            <a:solidFill>
              <a:srgbClr val="669999"/>
            </a:solidFill>
            <a:custDash>
              <a:ds d="100000" sp="100000"/>
              <a:ds d="100000" sp="100000"/>
            </a:custDash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4 Düz Bağlayıcı"/>
          <p:cNvSpPr/>
          <p:nvPr/>
        </p:nvSpPr>
        <p:spPr>
          <a:xfrm flipH="1">
            <a:off x="1737359" y="2210760"/>
            <a:ext cx="1920241" cy="0"/>
          </a:xfrm>
          <a:prstGeom prst="line">
            <a:avLst/>
          </a:prstGeom>
          <a:noFill/>
          <a:ln w="18360">
            <a:solidFill>
              <a:srgbClr val="006666"/>
            </a:solidFill>
            <a:custDash>
              <a:ds d="100000" sp="100000"/>
              <a:ds d="100000" sp="100000"/>
            </a:custDash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5 Serbest Form"/>
          <p:cNvSpPr/>
          <p:nvPr/>
        </p:nvSpPr>
        <p:spPr>
          <a:xfrm>
            <a:off x="3566160" y="2113920"/>
            <a:ext cx="182880" cy="182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8360">
            <a:solidFill>
              <a:srgbClr val="669999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691200" y="4858200"/>
            <a:ext cx="4985893" cy="2787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1"/>
            </a:pPr>
            <a:r>
              <a:rPr lang="en-US" sz="12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*D. </a:t>
            </a:r>
            <a:r>
              <a:rPr lang="en-US" sz="1200" b="0" i="1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Chong,Mechanical</a:t>
            </a:r>
            <a:r>
              <a:rPr lang="en-US" sz="12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characterization in failure strength of silicon dice,2004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822960" y="5852160"/>
            <a:ext cx="2931100" cy="93630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Fracture strength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     </a:t>
            </a: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~ 900 </a:t>
            </a:r>
            <a:r>
              <a:rPr lang="en-US" sz="1800" b="0" i="0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MPa</a:t>
            </a: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for 200 micron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</a:pPr>
            <a:r>
              <a:rPr lang="tr-TR" dirty="0" smtClean="0">
                <a:ea typeface="Droid Sans Fallback" pitchFamily="2"/>
                <a:cs typeface="FreeSans" pitchFamily="2"/>
              </a:rPr>
              <a:t>    </a:t>
            </a:r>
            <a:r>
              <a:rPr lang="en-US" sz="18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 </a:t>
            </a: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~ 500 </a:t>
            </a:r>
            <a:r>
              <a:rPr lang="en-US" sz="1800" b="0" i="0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MPa</a:t>
            </a: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for the others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2085164" y="5303520"/>
            <a:ext cx="3236312" cy="3100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i="1"/>
            </a:pPr>
            <a:r>
              <a:rPr lang="en-US" sz="14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Figure 2. Failure Stress </a:t>
            </a:r>
            <a:r>
              <a:rPr lang="en-US" sz="1400" b="0" i="1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vs</a:t>
            </a:r>
            <a:r>
              <a:rPr lang="en-US" sz="14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Thickness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200" y="914400"/>
            <a:ext cx="5029200" cy="3292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Metin kutusu"/>
          <p:cNvSpPr txBox="1"/>
          <p:nvPr/>
        </p:nvSpPr>
        <p:spPr>
          <a:xfrm>
            <a:off x="548640" y="365760"/>
            <a:ext cx="4073079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Breaking Load for Different Thicknesses*</a:t>
            </a:r>
          </a:p>
        </p:txBody>
      </p:sp>
      <p:sp>
        <p:nvSpPr>
          <p:cNvPr id="4" name="3 Düz Bağlayıcı"/>
          <p:cNvSpPr/>
          <p:nvPr/>
        </p:nvSpPr>
        <p:spPr>
          <a:xfrm flipV="1">
            <a:off x="2834640" y="1188719"/>
            <a:ext cx="0" cy="2468881"/>
          </a:xfrm>
          <a:prstGeom prst="line">
            <a:avLst/>
          </a:prstGeom>
          <a:noFill/>
          <a:ln w="18360">
            <a:solidFill>
              <a:srgbClr val="669999"/>
            </a:solidFill>
            <a:custDash>
              <a:ds d="100000" sp="100000"/>
              <a:ds d="100000" sp="100000"/>
            </a:custDash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4 Düz Bağlayıcı"/>
          <p:cNvSpPr/>
          <p:nvPr/>
        </p:nvSpPr>
        <p:spPr>
          <a:xfrm flipH="1">
            <a:off x="1005840" y="2210760"/>
            <a:ext cx="1920239" cy="0"/>
          </a:xfrm>
          <a:prstGeom prst="line">
            <a:avLst/>
          </a:prstGeom>
          <a:noFill/>
          <a:ln w="18360">
            <a:solidFill>
              <a:srgbClr val="006666"/>
            </a:solidFill>
            <a:custDash>
              <a:ds d="100000" sp="100000"/>
              <a:ds d="100000" sp="100000"/>
            </a:custDash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5 Serbest Form"/>
          <p:cNvSpPr/>
          <p:nvPr/>
        </p:nvSpPr>
        <p:spPr>
          <a:xfrm>
            <a:off x="2743199" y="2103120"/>
            <a:ext cx="182880" cy="182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8360">
            <a:solidFill>
              <a:srgbClr val="669999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457200" y="4403159"/>
            <a:ext cx="4985893" cy="2787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1"/>
            </a:pPr>
            <a:r>
              <a:rPr lang="en-US" sz="12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*D. </a:t>
            </a:r>
            <a:r>
              <a:rPr lang="en-US" sz="1200" b="0" i="1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Chong,Mechanical</a:t>
            </a:r>
            <a:r>
              <a:rPr lang="en-US" sz="12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characterization in failure strength of silicon dice,2004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822960" y="5852160"/>
            <a:ext cx="2579594" cy="93630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➔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Breaking Load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      ~ 50 N for 200 micron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      ~ 11 N for the others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1611164" y="4846320"/>
            <a:ext cx="3269911" cy="3100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i="1"/>
            </a:pPr>
            <a:r>
              <a:rPr lang="en-US" sz="14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Figure 3.Breaking Load </a:t>
            </a:r>
            <a:r>
              <a:rPr lang="en-US" sz="1400" b="0" i="1" u="none" strike="noStrike" kern="1200" cap="none" dirty="0" err="1">
                <a:ln>
                  <a:noFill/>
                </a:ln>
                <a:ea typeface="Droid Sans Fallback" pitchFamily="2"/>
                <a:cs typeface="FreeSans" pitchFamily="2"/>
              </a:rPr>
              <a:t>vs</a:t>
            </a:r>
            <a:r>
              <a:rPr lang="en-US" sz="1400" b="0" i="1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 Thickness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500" y="1835621"/>
            <a:ext cx="3126943" cy="99632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2" idx="0"/>
          </p:cNvCxnSpPr>
          <p:nvPr/>
        </p:nvCxnSpPr>
        <p:spPr>
          <a:xfrm flipV="1">
            <a:off x="2394972" y="1835620"/>
            <a:ext cx="0" cy="26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5460" y="2501253"/>
            <a:ext cx="6811" cy="46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68779" y="2501253"/>
            <a:ext cx="13623" cy="46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4973" y="1794993"/>
            <a:ext cx="83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747613" y="2669980"/>
            <a:ext cx="126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</a:t>
            </a:r>
            <a:r>
              <a:rPr lang="tr-TR" baseline="-25000" dirty="0"/>
              <a:t>o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3763206" y="2964369"/>
            <a:ext cx="126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394972" y="1211795"/>
            <a:ext cx="1" cy="226109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3928" y="971525"/>
            <a:ext cx="1767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Critical Section</a:t>
            </a:r>
            <a:endParaRPr lang="tr-TR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810" y="5219879"/>
            <a:ext cx="1882242" cy="106045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974007" y="6178934"/>
            <a:ext cx="6811" cy="4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47401" y="5425236"/>
            <a:ext cx="13623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257389" y="5425236"/>
            <a:ext cx="756047" cy="100795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35413" y="5425236"/>
            <a:ext cx="42466" cy="56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0"/>
          </p:cNvCxnSpPr>
          <p:nvPr/>
        </p:nvCxnSpPr>
        <p:spPr>
          <a:xfrm flipV="1">
            <a:off x="2635413" y="5393833"/>
            <a:ext cx="42466" cy="31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500" y="6824571"/>
            <a:ext cx="83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sp>
        <p:nvSpPr>
          <p:cNvPr id="32" name="TextBox 31"/>
          <p:cNvSpPr txBox="1"/>
          <p:nvPr/>
        </p:nvSpPr>
        <p:spPr>
          <a:xfrm>
            <a:off x="2424396" y="5975374"/>
            <a:ext cx="127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sp>
        <p:nvSpPr>
          <p:cNvPr id="33" name="TextBox 32"/>
          <p:cNvSpPr txBox="1"/>
          <p:nvPr/>
        </p:nvSpPr>
        <p:spPr>
          <a:xfrm>
            <a:off x="2879448" y="5219878"/>
            <a:ext cx="9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</a:t>
            </a:r>
          </a:p>
        </p:txBody>
      </p:sp>
      <p:sp>
        <p:nvSpPr>
          <p:cNvPr id="34" name="Plus 33"/>
          <p:cNvSpPr/>
          <p:nvPr/>
        </p:nvSpPr>
        <p:spPr>
          <a:xfrm>
            <a:off x="2325667" y="3549829"/>
            <a:ext cx="138609" cy="122480"/>
          </a:xfrm>
          <a:prstGeom prst="mathPlus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V="1">
            <a:off x="2394972" y="2333781"/>
            <a:ext cx="830971" cy="13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</p:cNvCxnSpPr>
          <p:nvPr/>
        </p:nvCxnSpPr>
        <p:spPr>
          <a:xfrm flipH="1" flipV="1">
            <a:off x="1593167" y="2018607"/>
            <a:ext cx="801805" cy="163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55390" y="3029776"/>
            <a:ext cx="3000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64448" y="1907629"/>
            <a:ext cx="1029322" cy="141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222703" y="1746210"/>
            <a:ext cx="1071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426077" y="1907629"/>
            <a:ext cx="12601" cy="1415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98172" y="1332483"/>
            <a:ext cx="6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</a:t>
            </a:r>
            <a:endParaRPr lang="tr-TR" dirty="0"/>
          </a:p>
        </p:txBody>
      </p:sp>
      <p:sp>
        <p:nvSpPr>
          <p:cNvPr id="51" name="TextBox 50"/>
          <p:cNvSpPr txBox="1"/>
          <p:nvPr/>
        </p:nvSpPr>
        <p:spPr>
          <a:xfrm>
            <a:off x="6091115" y="2256831"/>
            <a:ext cx="10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215776" y="32345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Free Body Diagram</a:t>
            </a:r>
            <a:endParaRPr lang="tr-TR" b="1" dirty="0"/>
          </a:p>
        </p:txBody>
      </p:sp>
      <p:sp>
        <p:nvSpPr>
          <p:cNvPr id="35" name="CustomShape 27"/>
          <p:cNvSpPr/>
          <p:nvPr/>
        </p:nvSpPr>
        <p:spPr>
          <a:xfrm>
            <a:off x="1007864" y="3779837"/>
            <a:ext cx="3474360" cy="5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i="1" strike="noStrike" dirty="0">
                <a:latin typeface="Arial"/>
              </a:rPr>
              <a:t>Figure 4. Free body diagram of the wafer</a:t>
            </a:r>
            <a:endParaRPr dirty="0"/>
          </a:p>
        </p:txBody>
      </p:sp>
      <p:sp>
        <p:nvSpPr>
          <p:cNvPr id="37" name="CustomShape 28"/>
          <p:cNvSpPr/>
          <p:nvPr/>
        </p:nvSpPr>
        <p:spPr>
          <a:xfrm>
            <a:off x="5184328" y="3635821"/>
            <a:ext cx="365220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i="1" strike="noStrike" dirty="0">
                <a:latin typeface="Arial"/>
              </a:rPr>
              <a:t>Figure 5. Cross section of the wafer</a:t>
            </a:r>
            <a:endParaRPr dirty="0"/>
          </a:p>
        </p:txBody>
      </p:sp>
      <p:sp>
        <p:nvSpPr>
          <p:cNvPr id="38" name="CustomShape 29"/>
          <p:cNvSpPr/>
          <p:nvPr/>
        </p:nvSpPr>
        <p:spPr>
          <a:xfrm>
            <a:off x="575816" y="7254395"/>
            <a:ext cx="365220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i="1" strike="noStrike" dirty="0">
                <a:latin typeface="Arial"/>
              </a:rPr>
              <a:t>Figure 6. Critical Section  of the wafer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0110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328412" y="465498"/>
                <a:ext cx="6096000" cy="8377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600" baseline="-250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σ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</m:t>
                        </m:r>
                      </m:num>
                      <m:den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𝑟𝑜</m:t>
                        </m:r>
                      </m:den>
                    </m:f>
                  </m:oMath>
                </a14:m>
                <a:endParaRPr lang="tr-T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8" y="513125"/>
                <a:ext cx="5040313" cy="92344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00" b="-21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1538" y="3478074"/>
            <a:ext cx="2293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c</a:t>
            </a:r>
            <a:r>
              <a:rPr lang="tr-TR" sz="1400" baseline="-25000" dirty="0"/>
              <a:t>o</a:t>
            </a:r>
            <a:r>
              <a:rPr lang="tr-TR" sz="1400" dirty="0"/>
              <a:t> = r</a:t>
            </a:r>
            <a:r>
              <a:rPr lang="tr-TR" sz="1400" baseline="-25000" dirty="0"/>
              <a:t>o</a:t>
            </a:r>
            <a:r>
              <a:rPr lang="tr-TR" sz="1400" dirty="0"/>
              <a:t> – r</a:t>
            </a:r>
            <a:r>
              <a:rPr lang="tr-TR" sz="1400" baseline="-25000" dirty="0"/>
              <a:t>i</a:t>
            </a:r>
            <a:endParaRPr lang="tr-TR" sz="1400" dirty="0"/>
          </a:p>
          <a:p>
            <a:r>
              <a:rPr lang="tr-TR" sz="1400" dirty="0"/>
              <a:t>c</a:t>
            </a:r>
            <a:r>
              <a:rPr lang="tr-TR" sz="1400" baseline="-25000" dirty="0"/>
              <a:t>i </a:t>
            </a:r>
            <a:r>
              <a:rPr lang="tr-TR" sz="1400" dirty="0"/>
              <a:t>= r</a:t>
            </a:r>
            <a:r>
              <a:rPr lang="tr-TR" sz="1400" baseline="-25000" dirty="0"/>
              <a:t>n</a:t>
            </a:r>
            <a:r>
              <a:rPr lang="tr-TR" sz="1400" dirty="0"/>
              <a:t> - r</a:t>
            </a:r>
            <a:r>
              <a:rPr lang="tr-TR" sz="1400" baseline="-25000" dirty="0"/>
              <a:t>i</a:t>
            </a:r>
            <a:endParaRPr lang="tr-TR" sz="1400" dirty="0"/>
          </a:p>
          <a:p>
            <a:r>
              <a:rPr lang="tr-TR" sz="1400" dirty="0"/>
              <a:t>e  = r</a:t>
            </a:r>
            <a:r>
              <a:rPr lang="tr-TR" sz="1400" baseline="-25000" dirty="0"/>
              <a:t>c</a:t>
            </a:r>
            <a:r>
              <a:rPr lang="tr-TR" sz="1400" dirty="0"/>
              <a:t> – </a:t>
            </a:r>
            <a:r>
              <a:rPr lang="tr-TR" sz="1400" dirty="0" smtClean="0"/>
              <a:t>r</a:t>
            </a:r>
            <a:r>
              <a:rPr lang="tr-TR" sz="1400" baseline="-25000" dirty="0" smtClean="0"/>
              <a:t>n    </a:t>
            </a:r>
            <a:endParaRPr lang="tr-TR" sz="1400" dirty="0"/>
          </a:p>
          <a:p>
            <a:r>
              <a:rPr lang="tr-TR" sz="1400" dirty="0"/>
              <a:t>A = d*c</a:t>
            </a:r>
          </a:p>
          <a:p>
            <a:endParaRPr lang="tr-TR" sz="1400" dirty="0" smtClean="0"/>
          </a:p>
          <a:p>
            <a:endParaRPr lang="tr-TR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28412" y="4297776"/>
                <a:ext cx="3510435" cy="80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/>
                  <a:t>r</a:t>
                </a:r>
                <a:r>
                  <a:rPr lang="tr-TR" sz="1600" baseline="-25000" dirty="0"/>
                  <a:t>n </a:t>
                </a:r>
                <a:r>
                  <a:rPr lang="tr-T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e>
                        </m:nary>
                      </m:den>
                    </m:f>
                  </m:oMath>
                </a14:m>
                <a:r>
                  <a:rPr lang="tr-T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𝑐𝑑</m:t>
                        </m:r>
                      </m:num>
                      <m:den>
                        <m:nary>
                          <m:naryPr>
                            <m:limLoc m:val="subSup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𝑟𝑖</m:t>
                            </m:r>
                          </m:sub>
                          <m:sup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𝑟𝑜</m:t>
                            </m:r>
                          </m:sup>
                          <m:e>
                            <m:f>
                              <m:f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den>
                    </m:f>
                  </m:oMath>
                </a14:m>
                <a:r>
                  <a:rPr lang="tr-T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sz="16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𝑟𝑜</m:t>
                                </m:r>
                              </m:e>
                            </m:d>
                          </m:e>
                        </m:func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tr-TR" sz="16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𝑟𝑖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sz="1600" dirty="0"/>
              </a:p>
              <a:p>
                <a:endParaRPr lang="tr-TR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9" y="4737502"/>
                <a:ext cx="2902508" cy="88569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042" t="-11364" b="-272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9090" y="771160"/>
            <a:ext cx="870129" cy="8499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400"/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1539" y="2924413"/>
            <a:ext cx="877680" cy="388956"/>
          </a:xfrm>
          <a:prstGeom prst="rect">
            <a:avLst/>
          </a:prstGeom>
          <a:blipFill rotWithShape="0">
            <a:blip r:embed="rId4" cstate="print"/>
            <a:stretch>
              <a:fillRect l="-575" b="-3448"/>
            </a:stretch>
          </a:blipFill>
        </p:spPr>
        <p:txBody>
          <a:bodyPr/>
          <a:lstStyle/>
          <a:p>
            <a:r>
              <a:rPr lang="tr-TR" sz="2000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337545" y="1756489"/>
                <a:ext cx="6096000" cy="653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2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c + 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tr-T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  <a:r>
                  <a:rPr lang="tr-TR" sz="12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tr-TR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tr-T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0" y="1936204"/>
                <a:ext cx="5040313" cy="71988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7526" y="127130"/>
            <a:ext cx="30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Bending Moment Formulation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xmlns="" val="23318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74320" y="18288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dirty="0"/>
              <a:t>200 Micron</a:t>
            </a:r>
            <a:endParaRPr b="1" dirty="0"/>
          </a:p>
        </p:txBody>
      </p:sp>
      <p:sp>
        <p:nvSpPr>
          <p:cNvPr id="135" name="TextShape 2"/>
          <p:cNvSpPr txBox="1"/>
          <p:nvPr/>
        </p:nvSpPr>
        <p:spPr>
          <a:xfrm>
            <a:off x="365760" y="640080"/>
            <a:ext cx="7680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45000"/>
              <a:buFont typeface="Wingdings" pitchFamily="2" charset="2"/>
              <a:buChar char="Ø"/>
            </a:pPr>
            <a:r>
              <a:rPr lang="en-US" dirty="0"/>
              <a:t>Force between 0 N to 196 N ( approximately 20 kg)</a:t>
            </a:r>
            <a:endParaRPr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9557"/>
            <a:ext cx="7056536" cy="528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74320" y="18288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tr-TR" b="1" dirty="0" smtClean="0"/>
              <a:t>4</a:t>
            </a:r>
            <a:r>
              <a:rPr lang="en-US" b="1" dirty="0" smtClean="0"/>
              <a:t>0 </a:t>
            </a:r>
            <a:r>
              <a:rPr lang="en-US" b="1" dirty="0"/>
              <a:t>Micron</a:t>
            </a:r>
            <a:endParaRPr b="1" dirty="0"/>
          </a:p>
        </p:txBody>
      </p:sp>
      <p:sp>
        <p:nvSpPr>
          <p:cNvPr id="135" name="TextShape 2"/>
          <p:cNvSpPr txBox="1"/>
          <p:nvPr/>
        </p:nvSpPr>
        <p:spPr>
          <a:xfrm>
            <a:off x="365760" y="640080"/>
            <a:ext cx="7680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45000"/>
              <a:buFont typeface="Wingdings" pitchFamily="2" charset="2"/>
              <a:buChar char="Ø"/>
            </a:pPr>
            <a:r>
              <a:rPr lang="en-US" dirty="0"/>
              <a:t>Force between 0 N to 196 N ( approximately 20 kg)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74320" y="18288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dirty="0" smtClean="0"/>
              <a:t>20 </a:t>
            </a:r>
            <a:r>
              <a:rPr lang="en-US" b="1" dirty="0"/>
              <a:t>Micron</a:t>
            </a:r>
            <a:endParaRPr b="1" dirty="0"/>
          </a:p>
        </p:txBody>
      </p:sp>
      <p:sp>
        <p:nvSpPr>
          <p:cNvPr id="135" name="TextShape 2"/>
          <p:cNvSpPr txBox="1"/>
          <p:nvPr/>
        </p:nvSpPr>
        <p:spPr>
          <a:xfrm>
            <a:off x="365760" y="640080"/>
            <a:ext cx="7680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45000"/>
              <a:buFont typeface="Wingdings" pitchFamily="2" charset="2"/>
              <a:buChar char="Ø"/>
            </a:pPr>
            <a:r>
              <a:rPr lang="en-US" dirty="0"/>
              <a:t>Force between 0 N to 196 N ( approximately 20 kg)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265</Words>
  <Application>Microsoft Office PowerPoint</Application>
  <PresentationFormat>Özel</PresentationFormat>
  <Paragraphs>56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Default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OEM user)</dc:creator>
  <cp:lastModifiedBy>PB</cp:lastModifiedBy>
  <cp:revision>38</cp:revision>
  <dcterms:created xsi:type="dcterms:W3CDTF">2016-03-25T10:55:41Z</dcterms:created>
  <dcterms:modified xsi:type="dcterms:W3CDTF">2016-03-29T21:35:36Z</dcterms:modified>
</cp:coreProperties>
</file>