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6.jpeg" ContentType="image/jpeg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32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32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36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760" y="176832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760" y="176832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36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2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3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8CA5F36-78A0-49C7-997E-1484576AF6C9}" type="slidenum">
              <a:rPr lang="en-US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tr-TR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692640" y="7006680"/>
            <a:ext cx="226800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3/30/16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339000" y="7006680"/>
            <a:ext cx="34020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7119000" y="7006680"/>
            <a:ext cx="226800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C6A279-5CB4-47EE-A5BB-708982C99AC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36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tr-TR" sz="1979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tr-TR" sz="309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tr-TR" sz="221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tr-TR" sz="1979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tr-TR" sz="1979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tr-TR" sz="221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tr-TR" sz="221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tr-TR" sz="221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00" y="2346480"/>
            <a:ext cx="99788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2400" strike="noStrike">
                <a:solidFill>
                  <a:srgbClr val="000000"/>
                </a:solidFill>
                <a:latin typeface="Calibri"/>
                <a:ea typeface="Droid Sans Fallback"/>
              </a:rPr>
              <a:t>Radius of Curvature Depends on the Thickness of Silicon Wafers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554880" y="6126480"/>
            <a:ext cx="2343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Hande GÜNDÜZÖZ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25.03.2016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9920" y="190800"/>
            <a:ext cx="403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200 micron</a:t>
            </a:r>
            <a:endParaRPr/>
          </a:p>
        </p:txBody>
      </p:sp>
      <p:pic>
        <p:nvPicPr>
          <p:cNvPr id="151" name="Picture 4" descr=""/>
          <p:cNvPicPr/>
          <p:nvPr/>
        </p:nvPicPr>
        <p:blipFill>
          <a:blip r:embed="rId1"/>
          <a:stretch/>
        </p:blipFill>
        <p:spPr>
          <a:xfrm>
            <a:off x="182880" y="731520"/>
            <a:ext cx="5943600" cy="594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74320" y="365760"/>
            <a:ext cx="354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40 micron</a:t>
            </a:r>
            <a:endParaRPr/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253440" y="893880"/>
            <a:ext cx="6238800" cy="623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49760" y="272160"/>
            <a:ext cx="333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10 micron</a:t>
            </a:r>
            <a:endParaRPr/>
          </a:p>
        </p:txBody>
      </p:sp>
      <p:pic>
        <p:nvPicPr>
          <p:cNvPr id="155" name="Picture 6" descr=""/>
          <p:cNvPicPr/>
          <p:nvPr/>
        </p:nvPicPr>
        <p:blipFill>
          <a:blip r:embed="rId1"/>
          <a:stretch/>
        </p:blipFill>
        <p:spPr>
          <a:xfrm>
            <a:off x="182880" y="690120"/>
            <a:ext cx="6168240" cy="616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71440" y="274320"/>
            <a:ext cx="3751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Fracture Strength of Silicon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65760" y="914400"/>
            <a:ext cx="9066600" cy="48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buSzPct val="45000"/>
              <a:buFont typeface="StarSymbol"/>
              <a:buChar char="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Silicon is brittle material</a:t>
            </a:r>
            <a:endParaRPr/>
          </a:p>
          <a:p>
            <a:pPr>
              <a:lnSpc>
                <a:spcPct val="15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Ultimate Stress = Yield Stress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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Can be measured with </a:t>
            </a:r>
            <a:r>
              <a:rPr i="1"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tensile test.</a:t>
            </a:r>
            <a:endParaRPr/>
          </a:p>
          <a:p>
            <a:pPr>
              <a:lnSpc>
                <a:spcPct val="150000"/>
              </a:lnSpc>
            </a:pPr>
            <a:r>
              <a:rPr i="1"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Engineering stress vs strain curve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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A thinner wafer is more flexible and capable of absorbing higher stress before failing.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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However when it reaches a critical thickness(&lt;200 micron) there is not sufficient material to sustain its flexibility.</a:t>
            </a:r>
            <a:endParaRPr/>
          </a:p>
        </p:txBody>
      </p:sp>
      <p:pic>
        <p:nvPicPr>
          <p:cNvPr id="82" name="3 Resim" descr=""/>
          <p:cNvPicPr/>
          <p:nvPr/>
        </p:nvPicPr>
        <p:blipFill>
          <a:blip r:embed="rId1"/>
          <a:stretch/>
        </p:blipFill>
        <p:spPr>
          <a:xfrm>
            <a:off x="5760720" y="770760"/>
            <a:ext cx="3291480" cy="316080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5465880" y="3699000"/>
            <a:ext cx="4323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500" strike="noStrike">
                <a:solidFill>
                  <a:srgbClr val="000000"/>
                </a:solidFill>
                <a:latin typeface="Calibri"/>
                <a:ea typeface="Droid Sans Fallback"/>
              </a:rPr>
              <a:t>Figure 1. Engineering stress vs strain curve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1 Resim" descr=""/>
          <p:cNvPicPr/>
          <p:nvPr/>
        </p:nvPicPr>
        <p:blipFill>
          <a:blip r:embed="rId1"/>
          <a:stretch/>
        </p:blipFill>
        <p:spPr>
          <a:xfrm>
            <a:off x="691200" y="938160"/>
            <a:ext cx="6506640" cy="39078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4320" y="365760"/>
            <a:ext cx="539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Failure Stress for Different Thicknesses*</a:t>
            </a:r>
            <a:endParaRPr/>
          </a:p>
        </p:txBody>
      </p:sp>
      <p:sp>
        <p:nvSpPr>
          <p:cNvPr id="86" name="Line 2"/>
          <p:cNvSpPr/>
          <p:nvPr/>
        </p:nvSpPr>
        <p:spPr>
          <a:xfrm flipV="1">
            <a:off x="3657600" y="1554120"/>
            <a:ext cx="0" cy="2469240"/>
          </a:xfrm>
          <a:prstGeom prst="line">
            <a:avLst/>
          </a:prstGeom>
          <a:ln cap="rnd" w="18360">
            <a:solidFill>
              <a:srgbClr val="669999"/>
            </a:solidFill>
            <a:custDash>
              <a:ds d="100000" sp="100000"/>
              <a:ds d="100000" sp="100000"/>
            </a:custDash>
            <a:round/>
          </a:ln>
        </p:spPr>
      </p:sp>
      <p:sp>
        <p:nvSpPr>
          <p:cNvPr id="87" name="Line 3"/>
          <p:cNvSpPr/>
          <p:nvPr/>
        </p:nvSpPr>
        <p:spPr>
          <a:xfrm flipH="1">
            <a:off x="1737000" y="2210760"/>
            <a:ext cx="1920600" cy="0"/>
          </a:xfrm>
          <a:prstGeom prst="line">
            <a:avLst/>
          </a:prstGeom>
          <a:ln cap="rnd" w="18360">
            <a:solidFill>
              <a:srgbClr val="006666"/>
            </a:solidFill>
            <a:custDash>
              <a:ds d="100000" sp="100000"/>
              <a:ds d="100000" sp="100000"/>
            </a:custDash>
            <a:round/>
          </a:ln>
        </p:spPr>
      </p:sp>
      <p:sp>
        <p:nvSpPr>
          <p:cNvPr id="88" name="CustomShape 4"/>
          <p:cNvSpPr/>
          <p:nvPr/>
        </p:nvSpPr>
        <p:spPr>
          <a:xfrm>
            <a:off x="3566160" y="2113920"/>
            <a:ext cx="182520" cy="182520"/>
          </a:xfrm>
          <a:custGeom>
            <a:avLst/>
            <a:gdLst/>
            <a:ahLst/>
            <a:rect l="0" t="0" r="r" b="b"/>
            <a:pathLst>
              <a:path w="46" h="47">
                <a:moveTo>
                  <a:pt x="39" y="40"/>
                </a:moveTo>
                <a:lnTo>
                  <a:pt x="0" y="0"/>
                </a:lnTo>
                <a:lnTo>
                  <a:pt x="45" y="46"/>
                </a:lnTo>
              </a:path>
            </a:pathLst>
          </a:custGeom>
          <a:noFill/>
          <a:ln w="18360">
            <a:solidFill>
              <a:srgbClr val="66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140040" y="4858200"/>
            <a:ext cx="6088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Calibri"/>
                <a:ea typeface="Droid Sans Fallback"/>
              </a:rPr>
              <a:t>*D. Chong,Mechanical characterization in failure strength of silicon dice,2004</a:t>
            </a:r>
            <a:endParaRPr/>
          </a:p>
        </p:txBody>
      </p:sp>
      <p:sp>
        <p:nvSpPr>
          <p:cNvPr id="90" name="CustomShape 6"/>
          <p:cNvSpPr/>
          <p:nvPr/>
        </p:nvSpPr>
        <p:spPr>
          <a:xfrm>
            <a:off x="520560" y="5852160"/>
            <a:ext cx="3535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Fracture strength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     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~ 900 MPa for 200 micron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     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~ 500 MPa for the others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1686240" y="5303520"/>
            <a:ext cx="4033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Calibri"/>
                <a:ea typeface="Droid Sans Fallback"/>
              </a:rPr>
              <a:t>Figure 2. Failure Stress vs Thickness Graph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1 Resim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5028840" cy="32925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96920" y="274320"/>
            <a:ext cx="547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Breaking Load for Different Thicknesses*</a:t>
            </a:r>
            <a:endParaRPr/>
          </a:p>
        </p:txBody>
      </p:sp>
      <p:sp>
        <p:nvSpPr>
          <p:cNvPr id="94" name="Line 2"/>
          <p:cNvSpPr/>
          <p:nvPr/>
        </p:nvSpPr>
        <p:spPr>
          <a:xfrm flipV="1">
            <a:off x="2834640" y="1188360"/>
            <a:ext cx="0" cy="2469240"/>
          </a:xfrm>
          <a:prstGeom prst="line">
            <a:avLst/>
          </a:prstGeom>
          <a:ln cap="rnd" w="18360">
            <a:solidFill>
              <a:srgbClr val="669999"/>
            </a:solidFill>
            <a:custDash>
              <a:ds d="100000" sp="100000"/>
              <a:ds d="100000" sp="100000"/>
            </a:custDash>
            <a:round/>
          </a:ln>
        </p:spPr>
      </p:sp>
      <p:sp>
        <p:nvSpPr>
          <p:cNvPr id="95" name="Line 3"/>
          <p:cNvSpPr/>
          <p:nvPr/>
        </p:nvSpPr>
        <p:spPr>
          <a:xfrm flipH="1">
            <a:off x="1005840" y="2210760"/>
            <a:ext cx="1919880" cy="0"/>
          </a:xfrm>
          <a:prstGeom prst="line">
            <a:avLst/>
          </a:prstGeom>
          <a:ln cap="rnd" w="18360">
            <a:solidFill>
              <a:srgbClr val="006666"/>
            </a:solidFill>
            <a:custDash>
              <a:ds d="100000" sp="100000"/>
              <a:ds d="100000" sp="100000"/>
            </a:custDash>
            <a:round/>
          </a:ln>
        </p:spPr>
      </p:sp>
      <p:sp>
        <p:nvSpPr>
          <p:cNvPr id="96" name="CustomShape 4"/>
          <p:cNvSpPr/>
          <p:nvPr/>
        </p:nvSpPr>
        <p:spPr>
          <a:xfrm>
            <a:off x="2743200" y="2103120"/>
            <a:ext cx="182520" cy="182520"/>
          </a:xfrm>
          <a:custGeom>
            <a:avLst/>
            <a:gdLst/>
            <a:ahLst/>
            <a:rect l="0" t="0" r="r" b="b"/>
            <a:pathLst>
              <a:path w="46" h="47">
                <a:moveTo>
                  <a:pt x="39" y="40"/>
                </a:moveTo>
                <a:lnTo>
                  <a:pt x="0" y="0"/>
                </a:lnTo>
                <a:lnTo>
                  <a:pt x="45" y="46"/>
                </a:lnTo>
              </a:path>
            </a:pathLst>
          </a:custGeom>
          <a:noFill/>
          <a:ln w="18360">
            <a:solidFill>
              <a:srgbClr val="66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"/>
          <p:cNvSpPr/>
          <p:nvPr/>
        </p:nvSpPr>
        <p:spPr>
          <a:xfrm>
            <a:off x="-93960" y="4403160"/>
            <a:ext cx="6088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200" strike="noStrike">
                <a:solidFill>
                  <a:srgbClr val="000000"/>
                </a:solidFill>
                <a:latin typeface="Calibri"/>
                <a:ea typeface="Droid Sans Fallback"/>
              </a:rPr>
              <a:t>*D. Chong,Mechanical characterization in failure strength of silicon dice,2004</a:t>
            </a:r>
            <a:endParaRPr/>
          </a:p>
        </p:txBody>
      </p:sp>
      <p:sp>
        <p:nvSpPr>
          <p:cNvPr id="98" name="CustomShape 6"/>
          <p:cNvSpPr/>
          <p:nvPr/>
        </p:nvSpPr>
        <p:spPr>
          <a:xfrm>
            <a:off x="490680" y="5852160"/>
            <a:ext cx="3244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Breaking Load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       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~ 50 N for 200 micron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       </a:t>
            </a:r>
            <a:r>
              <a:rPr lang="en-US" strike="noStrike">
                <a:solidFill>
                  <a:srgbClr val="000000"/>
                </a:solidFill>
                <a:latin typeface="Calibri"/>
                <a:ea typeface="Droid Sans Fallback"/>
              </a:rPr>
              <a:t>~ 11 N for the others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1224360" y="4846320"/>
            <a:ext cx="4043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000000"/>
                </a:solidFill>
                <a:latin typeface="Calibri"/>
                <a:ea typeface="Droid Sans Fallback"/>
              </a:rPr>
              <a:t>Figure 3.Breaking Load vs Thickness Graph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"/>
          <p:cNvPicPr/>
          <p:nvPr/>
        </p:nvPicPr>
        <p:blipFill>
          <a:blip r:embed="rId1"/>
          <a:stretch/>
        </p:blipFill>
        <p:spPr>
          <a:xfrm>
            <a:off x="831600" y="1835640"/>
            <a:ext cx="3126600" cy="99612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 flipV="1">
            <a:off x="2395080" y="1834920"/>
            <a:ext cx="360" cy="260280"/>
          </a:xfrm>
          <a:prstGeom prst="straightConnector1">
            <a:avLst/>
          </a:prstGeom>
          <a:noFill/>
          <a:ln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885600" y="2501280"/>
            <a:ext cx="6480" cy="46260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3868920" y="2501280"/>
            <a:ext cx="13320" cy="46260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2395080" y="1794960"/>
            <a:ext cx="83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1747440" y="2670120"/>
            <a:ext cx="12664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lang="en-US" strike="noStrike" baseline="-25000">
                <a:solidFill>
                  <a:srgbClr val="000000"/>
                </a:solidFill>
                <a:latin typeface="Calibri"/>
              </a:rPr>
              <a:t>o</a:t>
            </a:r>
            <a:endParaRPr/>
          </a:p>
        </p:txBody>
      </p:sp>
      <p:sp>
        <p:nvSpPr>
          <p:cNvPr id="106" name="CustomShape 6"/>
          <p:cNvSpPr/>
          <p:nvPr/>
        </p:nvSpPr>
        <p:spPr>
          <a:xfrm>
            <a:off x="3763080" y="2964240"/>
            <a:ext cx="1266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07" name="Line 7"/>
          <p:cNvSpPr/>
          <p:nvPr/>
        </p:nvSpPr>
        <p:spPr>
          <a:xfrm>
            <a:off x="2394720" y="1211760"/>
            <a:ext cx="0" cy="2260800"/>
          </a:xfrm>
          <a:prstGeom prst="line">
            <a:avLst/>
          </a:prstGeom>
          <a:ln w="28440">
            <a:solidFill>
              <a:srgbClr val="7d5fa0"/>
            </a:solidFill>
            <a:custDash>
              <a:ds d="100000" sp="100000"/>
            </a:custDash>
            <a:round/>
          </a:ln>
        </p:spPr>
      </p:sp>
      <p:sp>
        <p:nvSpPr>
          <p:cNvPr id="108" name="CustomShape 8"/>
          <p:cNvSpPr/>
          <p:nvPr/>
        </p:nvSpPr>
        <p:spPr>
          <a:xfrm>
            <a:off x="1584000" y="971640"/>
            <a:ext cx="17672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Critical Section</a:t>
            </a:r>
            <a:endParaRPr/>
          </a:p>
        </p:txBody>
      </p:sp>
      <p:pic>
        <p:nvPicPr>
          <p:cNvPr id="109" name="Picture 15" descr=""/>
          <p:cNvPicPr/>
          <p:nvPr/>
        </p:nvPicPr>
        <p:blipFill>
          <a:blip r:embed="rId2"/>
          <a:stretch/>
        </p:blipFill>
        <p:spPr>
          <a:xfrm>
            <a:off x="813960" y="5220000"/>
            <a:ext cx="1881720" cy="1060200"/>
          </a:xfrm>
          <a:prstGeom prst="rect">
            <a:avLst/>
          </a:prstGeom>
          <a:ln>
            <a:noFill/>
          </a:ln>
        </p:spPr>
      </p:pic>
      <p:sp>
        <p:nvSpPr>
          <p:cNvPr id="110" name="CustomShape 9"/>
          <p:cNvSpPr/>
          <p:nvPr/>
        </p:nvSpPr>
        <p:spPr>
          <a:xfrm>
            <a:off x="974160" y="6179040"/>
            <a:ext cx="6480" cy="45360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2547360" y="5425200"/>
            <a:ext cx="13320" cy="52632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11"/>
          <p:cNvSpPr/>
          <p:nvPr/>
        </p:nvSpPr>
        <p:spPr>
          <a:xfrm>
            <a:off x="2257560" y="5425200"/>
            <a:ext cx="755640" cy="100764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Line 12"/>
          <p:cNvSpPr/>
          <p:nvPr/>
        </p:nvSpPr>
        <p:spPr>
          <a:xfrm>
            <a:off x="2635200" y="5425200"/>
            <a:ext cx="42480" cy="55800"/>
          </a:xfrm>
          <a:prstGeom prst="line">
            <a:avLst/>
          </a:prstGeom>
          <a:ln>
            <a:round/>
          </a:ln>
        </p:spPr>
      </p:sp>
      <p:sp>
        <p:nvSpPr>
          <p:cNvPr id="114" name="Line 13"/>
          <p:cNvSpPr/>
          <p:nvPr/>
        </p:nvSpPr>
        <p:spPr>
          <a:xfrm flipV="1">
            <a:off x="2635200" y="5393520"/>
            <a:ext cx="42480" cy="31680"/>
          </a:xfrm>
          <a:prstGeom prst="line">
            <a:avLst/>
          </a:prstGeom>
          <a:ln>
            <a:round/>
          </a:ln>
        </p:spPr>
      </p:sp>
      <p:sp>
        <p:nvSpPr>
          <p:cNvPr id="115" name="CustomShape 14"/>
          <p:cNvSpPr/>
          <p:nvPr/>
        </p:nvSpPr>
        <p:spPr>
          <a:xfrm>
            <a:off x="831600" y="6824520"/>
            <a:ext cx="83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16" name="CustomShape 15"/>
          <p:cNvSpPr/>
          <p:nvPr/>
        </p:nvSpPr>
        <p:spPr>
          <a:xfrm>
            <a:off x="2424240" y="5975280"/>
            <a:ext cx="127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17" name="CustomShape 16"/>
          <p:cNvSpPr/>
          <p:nvPr/>
        </p:nvSpPr>
        <p:spPr>
          <a:xfrm>
            <a:off x="2879280" y="5220000"/>
            <a:ext cx="98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M</a:t>
            </a:r>
            <a:endParaRPr/>
          </a:p>
        </p:txBody>
      </p:sp>
      <p:sp>
        <p:nvSpPr>
          <p:cNvPr id="118" name="CustomShape 17"/>
          <p:cNvSpPr/>
          <p:nvPr/>
        </p:nvSpPr>
        <p:spPr>
          <a:xfrm>
            <a:off x="2325600" y="3549960"/>
            <a:ext cx="138240" cy="122040"/>
          </a:xfrm>
          <a:prstGeom prst="mathPlus">
            <a:avLst>
              <a:gd name="adj1" fmla="val 23520"/>
            </a:avLst>
          </a:prstGeom>
          <a:ln w="3240"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9" name="CustomShape 18"/>
          <p:cNvSpPr/>
          <p:nvPr/>
        </p:nvSpPr>
        <p:spPr>
          <a:xfrm flipV="1">
            <a:off x="2395080" y="2333880"/>
            <a:ext cx="830520" cy="132192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CustomShape 19"/>
          <p:cNvSpPr/>
          <p:nvPr/>
        </p:nvSpPr>
        <p:spPr>
          <a:xfrm flipH="1" flipV="1">
            <a:off x="1593000" y="2018520"/>
            <a:ext cx="801360" cy="1637280"/>
          </a:xfrm>
          <a:prstGeom prst="straightConnector1">
            <a:avLst/>
          </a:pr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1" name="CustomShape 20"/>
          <p:cNvSpPr/>
          <p:nvPr/>
        </p:nvSpPr>
        <p:spPr>
          <a:xfrm>
            <a:off x="2750040" y="3029760"/>
            <a:ext cx="310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7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US" strike="noStrike" baseline="-25000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endParaRPr/>
          </a:p>
        </p:txBody>
      </p:sp>
      <p:sp>
        <p:nvSpPr>
          <p:cNvPr id="122" name="CustomShape 21"/>
          <p:cNvSpPr/>
          <p:nvPr/>
        </p:nvSpPr>
        <p:spPr>
          <a:xfrm>
            <a:off x="6264360" y="1907640"/>
            <a:ext cx="1028880" cy="1414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3" name="CustomShape 22"/>
          <p:cNvSpPr/>
          <p:nvPr/>
        </p:nvSpPr>
        <p:spPr>
          <a:xfrm>
            <a:off x="6222600" y="1746360"/>
            <a:ext cx="1070640" cy="360"/>
          </a:xfrm>
          <a:prstGeom prst="straightConnector1">
            <a:avLst/>
          </a:prstGeom>
          <a:noFill/>
          <a:ln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23"/>
          <p:cNvSpPr/>
          <p:nvPr/>
        </p:nvSpPr>
        <p:spPr>
          <a:xfrm>
            <a:off x="7426080" y="1907640"/>
            <a:ext cx="12240" cy="1414800"/>
          </a:xfrm>
          <a:prstGeom prst="straightConnector1">
            <a:avLst/>
          </a:prstGeom>
          <a:noFill/>
          <a:ln>
            <a:round/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24"/>
          <p:cNvSpPr/>
          <p:nvPr/>
        </p:nvSpPr>
        <p:spPr>
          <a:xfrm>
            <a:off x="6598080" y="1332360"/>
            <a:ext cx="63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126" name="CustomShape 25"/>
          <p:cNvSpPr/>
          <p:nvPr/>
        </p:nvSpPr>
        <p:spPr>
          <a:xfrm>
            <a:off x="6091200" y="2256840"/>
            <a:ext cx="105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c</a:t>
            </a:r>
            <a:endParaRPr/>
          </a:p>
        </p:txBody>
      </p:sp>
      <p:sp>
        <p:nvSpPr>
          <p:cNvPr id="127" name="CustomShape 26"/>
          <p:cNvSpPr/>
          <p:nvPr/>
        </p:nvSpPr>
        <p:spPr>
          <a:xfrm>
            <a:off x="215640" y="323280"/>
            <a:ext cx="295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Free Body Diagram</a:t>
            </a:r>
            <a:endParaRPr/>
          </a:p>
        </p:txBody>
      </p:sp>
      <p:sp>
        <p:nvSpPr>
          <p:cNvPr id="128" name="CustomShape 27"/>
          <p:cNvSpPr/>
          <p:nvPr/>
        </p:nvSpPr>
        <p:spPr>
          <a:xfrm>
            <a:off x="1008000" y="3780000"/>
            <a:ext cx="347400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500" strike="noStrike">
                <a:solidFill>
                  <a:srgbClr val="000000"/>
                </a:solidFill>
                <a:latin typeface="Arial"/>
              </a:rPr>
              <a:t>Figure 4. Free body diagram of the wafer</a:t>
            </a:r>
            <a:endParaRPr/>
          </a:p>
        </p:txBody>
      </p:sp>
      <p:sp>
        <p:nvSpPr>
          <p:cNvPr id="129" name="CustomShape 28"/>
          <p:cNvSpPr/>
          <p:nvPr/>
        </p:nvSpPr>
        <p:spPr>
          <a:xfrm>
            <a:off x="5184360" y="3636000"/>
            <a:ext cx="3651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500" strike="noStrike">
                <a:solidFill>
                  <a:srgbClr val="000000"/>
                </a:solidFill>
                <a:latin typeface="Arial"/>
              </a:rPr>
              <a:t>Figure 5. Cross section of the wafer</a:t>
            </a:r>
            <a:endParaRPr/>
          </a:p>
        </p:txBody>
      </p:sp>
      <p:sp>
        <p:nvSpPr>
          <p:cNvPr id="130" name="CustomShape 29"/>
          <p:cNvSpPr/>
          <p:nvPr/>
        </p:nvSpPr>
        <p:spPr>
          <a:xfrm>
            <a:off x="575640" y="7254360"/>
            <a:ext cx="365184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500" strike="noStrike">
                <a:solidFill>
                  <a:srgbClr val="000000"/>
                </a:solidFill>
                <a:latin typeface="Arial"/>
              </a:rPr>
              <a:t>Figure 6. Critical Section  of the wafer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28320" y="465480"/>
            <a:ext cx="60955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lang="en-US" sz="1600" strike="noStrike" baseline="-2500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/>
          </a:p>
          <a:p>
            <a:pPr>
              <a:lnSpc>
                <a:spcPct val="107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  <a:ea typeface="Calibri"/>
              </a:rPr>
              <a:t>σ = 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271440" y="513000"/>
            <a:ext cx="5040000" cy="923040"/>
          </a:xfrm>
          <a:prstGeom prst="rect">
            <a:avLst/>
          </a:prstGeom>
          <a:blipFill>
            <a:blip r:embed="rId1"/>
            <a:stretch>
              <a:fillRect l="-598" t="0" r="0" b="-213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271440" y="3477960"/>
            <a:ext cx="2292480" cy="145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o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 = r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o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 – r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i 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= r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 - r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i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e  = r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 – r</a:t>
            </a:r>
            <a:r>
              <a:rPr lang="en-US" sz="1400" strike="noStrike" baseline="-25000">
                <a:solidFill>
                  <a:srgbClr val="000000"/>
                </a:solidFill>
                <a:latin typeface="Calibri"/>
              </a:rPr>
              <a:t>n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A = d*c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328320" y="4297680"/>
            <a:ext cx="351000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lang="en-US" sz="1600" strike="noStrike" baseline="-25000">
                <a:solidFill>
                  <a:srgbClr val="000000"/>
                </a:solidFill>
                <a:latin typeface="Calibri"/>
              </a:rPr>
              <a:t>n </a:t>
            </a:r>
            <a:r>
              <a:rPr lang="en-US" sz="1600" strike="noStrike">
                <a:solidFill>
                  <a:srgbClr val="000000"/>
                </a:solidFill>
                <a:latin typeface="Calibri"/>
              </a:rPr>
              <a:t>=  =  =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271440" y="4737600"/>
            <a:ext cx="2902320" cy="885240"/>
          </a:xfrm>
          <a:prstGeom prst="rect">
            <a:avLst/>
          </a:prstGeom>
          <a:blipFill>
            <a:blip r:embed="rId2"/>
            <a:stretch>
              <a:fillRect l="-1034" t="-11358" r="0" b="-27266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279000" y="771120"/>
            <a:ext cx="869760" cy="849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271440" y="2924280"/>
            <a:ext cx="877320" cy="388440"/>
          </a:xfrm>
          <a:prstGeom prst="rect">
            <a:avLst/>
          </a:prstGeom>
          <a:blipFill>
            <a:blip r:embed="rId3"/>
            <a:stretch>
              <a:fillRect l="-573" t="0" r="0" b="-344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38" name="CustomShape 8"/>
          <p:cNvSpPr/>
          <p:nvPr/>
        </p:nvSpPr>
        <p:spPr>
          <a:xfrm>
            <a:off x="337680" y="1756440"/>
            <a:ext cx="609552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Times New Roman"/>
              </a:rPr>
              <a:t>r</a:t>
            </a:r>
            <a:r>
              <a:rPr lang="en-US" sz="1200" strike="noStrike" baseline="-25000">
                <a:solidFill>
                  <a:srgbClr val="000000"/>
                </a:solidFill>
                <a:latin typeface="Calibri"/>
                <a:ea typeface="Times New Roman"/>
              </a:rPr>
              <a:t>o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Times New Roman"/>
              </a:rPr>
              <a:t> = c + r</a:t>
            </a:r>
            <a:r>
              <a:rPr lang="en-US" sz="1200" strike="noStrike" baseline="-25000">
                <a:solidFill>
                  <a:srgbClr val="000000"/>
                </a:solidFill>
                <a:latin typeface="Calibri"/>
                <a:ea typeface="Times New Roman"/>
              </a:rPr>
              <a:t>i</a:t>
            </a:r>
            <a:endParaRPr/>
          </a:p>
          <a:p>
            <a:pPr>
              <a:lnSpc>
                <a:spcPct val="107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Times New Roman"/>
              </a:rPr>
              <a:t>r</a:t>
            </a:r>
            <a:r>
              <a:rPr lang="en-US" sz="1200" strike="noStrike" baseline="-25000">
                <a:solidFill>
                  <a:srgbClr val="000000"/>
                </a:solidFill>
                <a:latin typeface="Calibri"/>
                <a:ea typeface="Times New Roman"/>
              </a:rPr>
              <a:t>c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Times New Roman"/>
              </a:rPr>
              <a:t> = r</a:t>
            </a:r>
            <a:r>
              <a:rPr lang="en-US" sz="1200" strike="noStrike" baseline="-25000">
                <a:solidFill>
                  <a:srgbClr val="000000"/>
                </a:solidFill>
                <a:latin typeface="Calibri"/>
                <a:ea typeface="Times New Roman"/>
              </a:rPr>
              <a:t>i</a:t>
            </a:r>
            <a:r>
              <a:rPr lang="en-US" sz="1200" strike="noStrike">
                <a:solidFill>
                  <a:srgbClr val="000000"/>
                </a:solidFill>
                <a:latin typeface="Calibri"/>
                <a:ea typeface="Times New Roman"/>
              </a:rPr>
              <a:t> + 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279000" y="1936080"/>
            <a:ext cx="5040000" cy="719640"/>
          </a:xfrm>
          <a:prstGeom prst="rect">
            <a:avLst/>
          </a:prstGeom>
          <a:blipFill>
            <a:blip r:embed="rId4"/>
            <a:stretch>
              <a:fillRect l="0" t="0" r="0" b="-184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197640" y="127080"/>
            <a:ext cx="3085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Bending Moment Formulation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74320" y="182880"/>
            <a:ext cx="5211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200 Micron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65760" y="640080"/>
            <a:ext cx="7680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Force between 0 N to  60N ( according to reference paper)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57200" y="1097280"/>
            <a:ext cx="7715520" cy="569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74320" y="182880"/>
            <a:ext cx="5211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40 Micron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65760" y="640080"/>
            <a:ext cx="7680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Force between 0 N to 20 N 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548640" y="1005840"/>
            <a:ext cx="7406640" cy="546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74320" y="182880"/>
            <a:ext cx="5211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Calibri"/>
              </a:rPr>
              <a:t>10 Micron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65760" y="640080"/>
            <a:ext cx="7680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Force between 0 N to 20 N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80600" y="1239480"/>
            <a:ext cx="6834600" cy="50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Application>LibreOffice/4.4.3.2$Linux_X86_64 LibreOffice_project/40m0$Build-2</Application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2016-03-25T10:55:41Z</dcterms:created>
  <dc:creator>OEM user)</dc:creator>
  <dc:language>en-US</dc:language>
  <cp:lastModifiedBy>OEM user)</cp:lastModifiedBy>
  <dcterms:modified xsi:type="dcterms:W3CDTF">2016-03-30T17:55:50Z</dcterms:modified>
  <cp:revision>42</cp:revision>
  <dc:title>Slayt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Özel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