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8" r:id="rId1"/>
  </p:sldMasterIdLst>
  <p:notesMasterIdLst>
    <p:notesMasterId r:id="rId12"/>
  </p:notesMasterIdLst>
  <p:sldIdLst>
    <p:sldId id="256" r:id="rId2"/>
    <p:sldId id="258" r:id="rId3"/>
    <p:sldId id="300" r:id="rId4"/>
    <p:sldId id="305" r:id="rId5"/>
    <p:sldId id="286" r:id="rId6"/>
    <p:sldId id="306" r:id="rId7"/>
    <p:sldId id="307" r:id="rId8"/>
    <p:sldId id="299" r:id="rId9"/>
    <p:sldId id="301" r:id="rId10"/>
    <p:sldId id="302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37FE8-E15D-433A-AF8A-CE47F2E90C8C}" type="datetimeFigureOut">
              <a:rPr lang="de-CH" smtClean="0"/>
              <a:pPr/>
              <a:t>27.03.2017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F739C-50C5-4D5A-890E-7A8B8D7FC1F7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6258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61A1-916B-4C9B-ABEA-57EC34DF067D}" type="datetime1">
              <a:rPr lang="de-CH" smtClean="0"/>
              <a:pPr/>
              <a:t>27.03.2017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webseminar - asp.net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6CE3-46C0-4FA2-B53B-09C6C3B40409}" type="datetime1">
              <a:rPr lang="de-CH" smtClean="0"/>
              <a:pPr/>
              <a:t>27.03.2017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webseminar - asp.net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447B-F2A0-4F9C-BCF7-6B9F3F5612AB}" type="datetime1">
              <a:rPr lang="de-CH" smtClean="0"/>
              <a:pPr/>
              <a:t>27.03.2017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webseminar - asp.net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9961-2300-4F71-922A-848792A59114}" type="datetime1">
              <a:rPr lang="de-CH" smtClean="0"/>
              <a:pPr/>
              <a:t>27.03.2017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webseminar - asp.net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3409-D65F-4521-B063-D4AC87CD1012}" type="datetime1">
              <a:rPr lang="de-CH" smtClean="0"/>
              <a:pPr/>
              <a:t>27.03.2017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webseminar - asp.net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3D02-98BE-4C02-B263-57683107356B}" type="datetime1">
              <a:rPr lang="de-CH" smtClean="0"/>
              <a:pPr/>
              <a:t>27.03.2017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webseminar - asp.net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F31C-10A0-4C3D-8D1E-17A02CDFCE01}" type="datetime1">
              <a:rPr lang="de-CH" smtClean="0"/>
              <a:pPr/>
              <a:t>27.03.2017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webseminar - asp.net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14B7-C141-4BCD-A65D-E6B69AAA2DCF}" type="datetime1">
              <a:rPr lang="de-CH" smtClean="0"/>
              <a:pPr/>
              <a:t>27.03.2017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webseminar - asp.net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F8E3-AB5C-47CD-A0CF-E28ECFDB1D58}" type="datetime1">
              <a:rPr lang="de-CH" smtClean="0"/>
              <a:pPr/>
              <a:t>27.03.2017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webseminar - asp.net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F4E1-6900-4B35-A50A-0EBE10633F01}" type="datetime1">
              <a:rPr lang="de-CH" smtClean="0"/>
              <a:pPr/>
              <a:t>27.03.2017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/>
              <a:t>webseminar - asp.net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C92AF-8132-4B33-8B65-3AF2C8C95E24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</p:sldLayoutIdLst>
  <p:hf hdr="0"/>
  <p:txStyles>
    <p:titleStyle>
      <a:lvl1pPr algn="ctr" rtl="0" eaLnBrk="1" latinLnBrk="0" hangingPunct="1">
        <a:spcBef>
          <a:spcPct val="0"/>
        </a:spcBef>
        <a:buNone/>
        <a:defRPr sz="4400" b="0" kern="1200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032" y="2362375"/>
            <a:ext cx="7772400" cy="1470025"/>
          </a:xfrm>
        </p:spPr>
        <p:txBody>
          <a:bodyPr>
            <a:normAutofit fontScale="90000"/>
          </a:bodyPr>
          <a:lstStyle/>
          <a:p>
            <a:pPr algn="r"/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CAS FEE Projekt 2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sz="3600" dirty="0" smtClean="0"/>
              <a:t>Die Kindergarten App</a:t>
            </a:r>
            <a:br>
              <a:rPr lang="de-CH" sz="3600" dirty="0" smtClean="0"/>
            </a:br>
            <a:endParaRPr lang="de-CH" sz="3600" dirty="0"/>
          </a:p>
        </p:txBody>
      </p:sp>
      <p:sp>
        <p:nvSpPr>
          <p:cNvPr id="6" name="Subtitle 5"/>
          <p:cNvSpPr txBox="1">
            <a:spLocks noGrp="1"/>
          </p:cNvSpPr>
          <p:nvPr>
            <p:ph type="subTitle" idx="1"/>
          </p:nvPr>
        </p:nvSpPr>
        <p:spPr>
          <a:xfrm>
            <a:off x="2051720" y="5310963"/>
            <a:ext cx="6400800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 smtClean="0"/>
              <a:t> </a:t>
            </a:r>
            <a:r>
              <a:rPr lang="de-CH" sz="1400" dirty="0" err="1" smtClean="0"/>
              <a:t>studenten</a:t>
            </a:r>
            <a:r>
              <a:rPr lang="de-CH" sz="1400" dirty="0" smtClean="0"/>
              <a:t>: </a:t>
            </a:r>
            <a:r>
              <a:rPr lang="de-CH" sz="1400" dirty="0" smtClean="0"/>
              <a:t>		</a:t>
            </a:r>
            <a:r>
              <a:rPr lang="de-CH" sz="1400" dirty="0" err="1" smtClean="0"/>
              <a:t>hannes</a:t>
            </a:r>
            <a:r>
              <a:rPr lang="de-CH" sz="1400" dirty="0" smtClean="0"/>
              <a:t> anderes</a:t>
            </a:r>
          </a:p>
          <a:p>
            <a:pPr algn="r"/>
            <a:r>
              <a:rPr lang="de-CH" sz="1400" dirty="0" err="1" smtClean="0"/>
              <a:t>michael</a:t>
            </a:r>
            <a:r>
              <a:rPr lang="de-CH" sz="1400" dirty="0" smtClean="0"/>
              <a:t> </a:t>
            </a:r>
            <a:r>
              <a:rPr lang="de-CH" sz="1400" dirty="0" smtClean="0"/>
              <a:t>märki</a:t>
            </a:r>
          </a:p>
          <a:p>
            <a:pPr algn="r"/>
            <a:r>
              <a:rPr lang="de-CH" sz="1400" dirty="0" smtClean="0"/>
              <a:t>			</a:t>
            </a:r>
            <a:endParaRPr lang="de-CH" sz="1400" dirty="0"/>
          </a:p>
        </p:txBody>
      </p:sp>
      <p:sp>
        <p:nvSpPr>
          <p:cNvPr id="18" name="Subtitle 5"/>
          <p:cNvSpPr txBox="1">
            <a:spLocks/>
          </p:cNvSpPr>
          <p:nvPr/>
        </p:nvSpPr>
        <p:spPr>
          <a:xfrm>
            <a:off x="2059632" y="6237312"/>
            <a:ext cx="64008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30.03.2017</a:t>
            </a:r>
            <a:endParaRPr kumimoji="0" lang="de-CH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381890"/>
            <a:ext cx="2736304" cy="3652966"/>
          </a:xfrm>
          <a:prstGeom prst="rect">
            <a:avLst/>
          </a:prstGeom>
        </p:spPr>
      </p:pic>
      <p:pic>
        <p:nvPicPr>
          <p:cNvPr id="1026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363" y="666338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30.03.2017</a:t>
            </a:r>
            <a:endParaRPr lang="de-CH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202416" y="6355040"/>
            <a:ext cx="2330024" cy="365125"/>
          </a:xfrm>
        </p:spPr>
        <p:txBody>
          <a:bodyPr/>
          <a:lstStyle/>
          <a:p>
            <a:r>
              <a:rPr lang="de-CH" dirty="0" err="1" smtClean="0"/>
              <a:t>hannes</a:t>
            </a:r>
            <a:r>
              <a:rPr lang="de-CH" dirty="0" smtClean="0"/>
              <a:t> anderes &amp; </a:t>
            </a:r>
            <a:r>
              <a:rPr lang="de-CH" dirty="0" err="1" smtClean="0"/>
              <a:t>michael</a:t>
            </a:r>
            <a:r>
              <a:rPr lang="de-CH" dirty="0" smtClean="0"/>
              <a:t> </a:t>
            </a:r>
            <a:r>
              <a:rPr lang="de-CH" dirty="0" smtClean="0"/>
              <a:t>märki</a:t>
            </a:r>
            <a:endParaRPr lang="de-CH" dirty="0"/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algn="ctr">
              <a:defRPr/>
            </a:pPr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CAS FEE – Projekt </a:t>
            </a:r>
            <a:r>
              <a:rPr lang="de-CH" sz="1200" dirty="0" smtClean="0">
                <a:solidFill>
                  <a:schemeClr val="tx1">
                    <a:tint val="75000"/>
                  </a:schemeClr>
                </a:solidFill>
              </a:rPr>
              <a:t>2</a:t>
            </a:r>
            <a:endParaRPr lang="de-CH" sz="12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007" y="1772816"/>
            <a:ext cx="3633177" cy="355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439079" y="6093296"/>
            <a:ext cx="5571434" cy="281374"/>
            <a:chOff x="439079" y="6093296"/>
            <a:chExt cx="5571434" cy="281374"/>
          </a:xfrm>
        </p:grpSpPr>
        <p:sp>
          <p:nvSpPr>
            <p:cNvPr id="26" name="TextBox 25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>
                  <a:solidFill>
                    <a:schemeClr val="tx1">
                      <a:lumMod val="50000"/>
                    </a:schemeClr>
                  </a:solidFill>
                </a:rPr>
                <a:t>ÜBERBLICK</a:t>
              </a:r>
              <a:endParaRPr lang="de-CH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</a:t>
              </a:r>
              <a:r>
                <a:rPr lang="de-CH" sz="1200" dirty="0" smtClean="0">
                  <a:solidFill>
                    <a:schemeClr val="tx1">
                      <a:lumMod val="50000"/>
                    </a:schemeClr>
                  </a:solidFill>
                </a:rPr>
                <a:t>AUSGANGSLAGE</a:t>
              </a:r>
              <a:endParaRPr lang="de-CH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51720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</a:t>
              </a:r>
              <a:r>
                <a:rPr lang="de-CH" sz="1200" dirty="0" smtClean="0">
                  <a:solidFill>
                    <a:schemeClr val="tx1">
                      <a:lumMod val="50000"/>
                    </a:schemeClr>
                  </a:solidFill>
                </a:rPr>
                <a:t>REALISIERUNG</a:t>
              </a:r>
              <a:endParaRPr lang="de-CH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87610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</a:t>
              </a:r>
              <a:r>
                <a:rPr lang="de-CH" sz="1200" dirty="0" smtClean="0">
                  <a:solidFill>
                    <a:schemeClr val="tx1">
                      <a:lumMod val="50000"/>
                    </a:schemeClr>
                  </a:solidFill>
                </a:rPr>
                <a:t>DEMO</a:t>
              </a:r>
              <a:endParaRPr lang="de-CH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79124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</a:t>
              </a:r>
              <a:r>
                <a:rPr lang="de-CH" sz="1200" dirty="0" smtClean="0">
                  <a:solidFill>
                    <a:schemeClr val="tx1">
                      <a:lumMod val="50000"/>
                    </a:schemeClr>
                  </a:solidFill>
                </a:rPr>
                <a:t>FAZIT</a:t>
              </a:r>
              <a:endParaRPr lang="de-CH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63199" y="6097671"/>
              <a:ext cx="947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</a:t>
              </a:r>
              <a:r>
                <a:rPr lang="de-CH" sz="1200" dirty="0" smtClean="0">
                  <a:solidFill>
                    <a:schemeClr val="accent6"/>
                  </a:solidFill>
                </a:rPr>
                <a:t>FRAGEN</a:t>
              </a:r>
              <a:endParaRPr lang="de-CH" sz="1200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35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18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/>
              <a:t>ÜBERBLICK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Ausgangslage</a:t>
            </a:r>
          </a:p>
          <a:p>
            <a:r>
              <a:rPr lang="de-CH" dirty="0" smtClean="0"/>
              <a:t>Realisierung</a:t>
            </a:r>
            <a:endParaRPr lang="de-CH" dirty="0" smtClean="0"/>
          </a:p>
          <a:p>
            <a:r>
              <a:rPr lang="de-CH" dirty="0" smtClean="0"/>
              <a:t>Demo</a:t>
            </a:r>
            <a:endParaRPr lang="de-CH" dirty="0" smtClean="0"/>
          </a:p>
          <a:p>
            <a:r>
              <a:rPr lang="de-CH" dirty="0" smtClean="0"/>
              <a:t>Fazit</a:t>
            </a:r>
          </a:p>
          <a:p>
            <a:r>
              <a:rPr lang="de-CH" dirty="0" smtClean="0"/>
              <a:t>Fragen </a:t>
            </a:r>
            <a:endParaRPr lang="de-CH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30.03.2017</a:t>
            </a:r>
            <a:endParaRPr lang="de-CH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303627" y="6355040"/>
            <a:ext cx="2228813" cy="365125"/>
          </a:xfrm>
        </p:spPr>
        <p:txBody>
          <a:bodyPr/>
          <a:lstStyle/>
          <a:p>
            <a:r>
              <a:rPr lang="de-CH" dirty="0" err="1" smtClean="0"/>
              <a:t>hannes</a:t>
            </a:r>
            <a:r>
              <a:rPr lang="de-CH" dirty="0" smtClean="0"/>
              <a:t> anderes &amp; </a:t>
            </a:r>
            <a:r>
              <a:rPr lang="de-CH" dirty="0" err="1" smtClean="0"/>
              <a:t>michael</a:t>
            </a:r>
            <a:r>
              <a:rPr lang="de-CH" dirty="0" smtClean="0"/>
              <a:t> </a:t>
            </a:r>
            <a:r>
              <a:rPr lang="de-CH" dirty="0" smtClean="0"/>
              <a:t>märki</a:t>
            </a:r>
            <a:endParaRPr lang="de-CH" dirty="0"/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 FEE – Projekt 2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39079" y="6093296"/>
            <a:ext cx="5503525" cy="281374"/>
            <a:chOff x="439079" y="6093296"/>
            <a:chExt cx="5503525" cy="281374"/>
          </a:xfrm>
        </p:grpSpPr>
        <p:sp>
          <p:nvSpPr>
            <p:cNvPr id="9" name="TextBox 8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>
                  <a:solidFill>
                    <a:srgbClr val="FFC000"/>
                  </a:solidFill>
                </a:rPr>
                <a:t>ÜBERBLICK</a:t>
              </a:r>
              <a:endParaRPr lang="de-CH" sz="1200" dirty="0">
                <a:solidFill>
                  <a:srgbClr val="FFC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AUSGANGSLAGE</a:t>
              </a:r>
              <a:endParaRPr lang="de-CH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80527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REALISIERUNG</a:t>
              </a:r>
              <a:endParaRPr lang="de-CH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1249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DEMO</a:t>
              </a:r>
              <a:endParaRPr lang="de-CH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93630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FAZIT</a:t>
              </a:r>
              <a:endParaRPr lang="de-CH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95289" y="6097671"/>
              <a:ext cx="947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FRAGEN</a:t>
              </a:r>
              <a:endParaRPr lang="de-CH" sz="1200" dirty="0"/>
            </a:p>
          </p:txBody>
        </p:sp>
      </p:grpSp>
      <p:pic>
        <p:nvPicPr>
          <p:cNvPr id="25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AUSGANGSLAGE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Idee</a:t>
            </a:r>
            <a:endParaRPr lang="de-CH" dirty="0"/>
          </a:p>
          <a:p>
            <a:pPr lvl="1"/>
            <a:r>
              <a:rPr lang="de-CH" dirty="0" smtClean="0"/>
              <a:t>fehlende Kommunikationsplattform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Motivation</a:t>
            </a:r>
          </a:p>
          <a:p>
            <a:pPr lvl="1"/>
            <a:r>
              <a:rPr lang="de-CH" dirty="0" smtClean="0"/>
              <a:t>Kommunikation	</a:t>
            </a:r>
          </a:p>
          <a:p>
            <a:pPr lvl="2"/>
            <a:r>
              <a:rPr lang="de-CH" dirty="0" smtClean="0"/>
              <a:t>direkt</a:t>
            </a:r>
          </a:p>
          <a:p>
            <a:pPr lvl="2"/>
            <a:r>
              <a:rPr lang="de-CH" dirty="0" smtClean="0"/>
              <a:t>schnell</a:t>
            </a:r>
          </a:p>
          <a:p>
            <a:pPr lvl="2"/>
            <a:r>
              <a:rPr lang="de-CH" dirty="0" smtClean="0"/>
              <a:t>zeitunabhängig</a:t>
            </a:r>
          </a:p>
          <a:p>
            <a:pPr lvl="1"/>
            <a:endParaRPr lang="de-CH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30.03.2017</a:t>
            </a:r>
            <a:endParaRPr lang="de-CH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047602" y="6355040"/>
            <a:ext cx="2484838" cy="365125"/>
          </a:xfrm>
        </p:spPr>
        <p:txBody>
          <a:bodyPr/>
          <a:lstStyle/>
          <a:p>
            <a:r>
              <a:rPr lang="de-CH" dirty="0" err="1" smtClean="0"/>
              <a:t>hannes</a:t>
            </a:r>
            <a:r>
              <a:rPr lang="de-CH" dirty="0" smtClean="0"/>
              <a:t> anderes &amp; </a:t>
            </a:r>
            <a:r>
              <a:rPr lang="de-CH" dirty="0" err="1" smtClean="0"/>
              <a:t>michael</a:t>
            </a:r>
            <a:r>
              <a:rPr lang="de-CH" dirty="0" smtClean="0"/>
              <a:t> </a:t>
            </a:r>
            <a:r>
              <a:rPr lang="de-CH" dirty="0" smtClean="0"/>
              <a:t>märki</a:t>
            </a:r>
            <a:endParaRPr lang="de-CH" dirty="0"/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algn="ctr">
              <a:defRPr/>
            </a:pPr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CAS FEE – Projekt </a:t>
            </a:r>
            <a:r>
              <a:rPr lang="de-CH" sz="1200" dirty="0" smtClean="0">
                <a:solidFill>
                  <a:schemeClr val="tx1">
                    <a:tint val="75000"/>
                  </a:schemeClr>
                </a:solidFill>
              </a:rPr>
              <a:t>2</a:t>
            </a:r>
            <a:endParaRPr lang="de-CH" sz="1200" dirty="0">
              <a:solidFill>
                <a:schemeClr val="tx1">
                  <a:tint val="75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9079" y="6093296"/>
            <a:ext cx="5571432" cy="281374"/>
            <a:chOff x="439079" y="6093296"/>
            <a:chExt cx="5571432" cy="281374"/>
          </a:xfrm>
        </p:grpSpPr>
        <p:sp>
          <p:nvSpPr>
            <p:cNvPr id="43" name="TextBox 42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>
                  <a:solidFill>
                    <a:schemeClr val="tx1">
                      <a:lumMod val="50000"/>
                    </a:schemeClr>
                  </a:solidFill>
                </a:rPr>
                <a:t>ÜBERBLICK</a:t>
              </a:r>
              <a:endParaRPr lang="de-CH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</a:t>
              </a:r>
              <a:r>
                <a:rPr lang="de-CH" sz="1200" dirty="0" smtClean="0">
                  <a:solidFill>
                    <a:schemeClr val="accent6"/>
                  </a:solidFill>
                </a:rPr>
                <a:t>AUSGANGSLAGE</a:t>
              </a:r>
              <a:endParaRPr lang="de-CH" sz="1200" dirty="0">
                <a:solidFill>
                  <a:schemeClr val="accent6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04474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REALISIERUNG</a:t>
              </a:r>
              <a:endParaRPr lang="de-CH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22780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DEMO</a:t>
              </a:r>
              <a:endParaRPr lang="de-CH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96710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FAZIT</a:t>
              </a:r>
              <a:endParaRPr lang="de-CH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63195" y="6097671"/>
              <a:ext cx="947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FRAGEN</a:t>
              </a:r>
              <a:endParaRPr lang="de-CH" sz="1200" dirty="0"/>
            </a:p>
          </p:txBody>
        </p:sp>
      </p:grpSp>
      <p:pic>
        <p:nvPicPr>
          <p:cNvPr id="24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40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AUSGANGSLAGE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Ziele</a:t>
            </a:r>
            <a:endParaRPr lang="de-CH" dirty="0"/>
          </a:p>
          <a:p>
            <a:pPr lvl="1"/>
            <a:r>
              <a:rPr lang="de-CH" dirty="0" smtClean="0"/>
              <a:t>Abwesenheiten</a:t>
            </a:r>
          </a:p>
          <a:p>
            <a:pPr lvl="1"/>
            <a:r>
              <a:rPr lang="de-CH" dirty="0" smtClean="0"/>
              <a:t>Ereignisse</a:t>
            </a:r>
          </a:p>
          <a:p>
            <a:pPr lvl="1"/>
            <a:r>
              <a:rPr lang="de-CH" dirty="0" smtClean="0"/>
              <a:t>Stundenplan</a:t>
            </a:r>
          </a:p>
          <a:p>
            <a:pPr lvl="1"/>
            <a:r>
              <a:rPr lang="de-CH" dirty="0" smtClean="0"/>
              <a:t>Klassen</a:t>
            </a:r>
          </a:p>
          <a:p>
            <a:pPr lvl="1"/>
            <a:r>
              <a:rPr lang="de-CH" dirty="0" err="1" smtClean="0"/>
              <a:t>Notifications</a:t>
            </a:r>
            <a:endParaRPr lang="de-CH" dirty="0" smtClean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30.03.2017</a:t>
            </a:r>
            <a:endParaRPr lang="de-CH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047602" y="6355040"/>
            <a:ext cx="2484838" cy="365125"/>
          </a:xfrm>
        </p:spPr>
        <p:txBody>
          <a:bodyPr/>
          <a:lstStyle/>
          <a:p>
            <a:r>
              <a:rPr lang="de-CH" dirty="0" err="1" smtClean="0"/>
              <a:t>hannes</a:t>
            </a:r>
            <a:r>
              <a:rPr lang="de-CH" dirty="0" smtClean="0"/>
              <a:t> anderes &amp; </a:t>
            </a:r>
            <a:r>
              <a:rPr lang="de-CH" dirty="0" err="1" smtClean="0"/>
              <a:t>michael</a:t>
            </a:r>
            <a:r>
              <a:rPr lang="de-CH" dirty="0" smtClean="0"/>
              <a:t> </a:t>
            </a:r>
            <a:r>
              <a:rPr lang="de-CH" dirty="0" smtClean="0"/>
              <a:t>märki</a:t>
            </a:r>
            <a:endParaRPr lang="de-CH" dirty="0"/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algn="ctr">
              <a:defRPr/>
            </a:pPr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CAS FEE – Projekt </a:t>
            </a:r>
            <a:r>
              <a:rPr lang="de-CH" sz="1200" dirty="0" smtClean="0">
                <a:solidFill>
                  <a:schemeClr val="tx1">
                    <a:tint val="75000"/>
                  </a:schemeClr>
                </a:solidFill>
              </a:rPr>
              <a:t>2</a:t>
            </a:r>
            <a:endParaRPr lang="de-CH" sz="1200" dirty="0">
              <a:solidFill>
                <a:schemeClr val="tx1">
                  <a:tint val="75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9079" y="6093296"/>
            <a:ext cx="5571432" cy="281374"/>
            <a:chOff x="439079" y="6093296"/>
            <a:chExt cx="5571432" cy="281374"/>
          </a:xfrm>
        </p:grpSpPr>
        <p:sp>
          <p:nvSpPr>
            <p:cNvPr id="43" name="TextBox 42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>
                  <a:solidFill>
                    <a:schemeClr val="tx1">
                      <a:lumMod val="50000"/>
                    </a:schemeClr>
                  </a:solidFill>
                </a:rPr>
                <a:t>ÜBERBLICK</a:t>
              </a:r>
              <a:endParaRPr lang="de-CH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</a:t>
              </a:r>
              <a:r>
                <a:rPr lang="de-CH" sz="1200" dirty="0" smtClean="0">
                  <a:solidFill>
                    <a:schemeClr val="accent6"/>
                  </a:solidFill>
                </a:rPr>
                <a:t>AUSGANGSLAGE</a:t>
              </a:r>
              <a:endParaRPr lang="de-CH" sz="1200" dirty="0">
                <a:solidFill>
                  <a:schemeClr val="accent6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04474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REALISIERUNG</a:t>
              </a:r>
              <a:endParaRPr lang="de-CH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22780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DEMO</a:t>
              </a:r>
              <a:endParaRPr lang="de-CH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96710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FAZIT</a:t>
              </a:r>
              <a:endParaRPr lang="de-CH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63195" y="6097671"/>
              <a:ext cx="947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FRAGEN</a:t>
              </a:r>
              <a:endParaRPr lang="de-CH" sz="1200" dirty="0"/>
            </a:p>
          </p:txBody>
        </p:sp>
      </p:grpSp>
      <p:pic>
        <p:nvPicPr>
          <p:cNvPr id="24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38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/>
              <a:t>REALISIERUNG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/>
              <a:t>Technologie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 err="1" smtClean="0"/>
              <a:t>NativeScript</a:t>
            </a:r>
            <a:endParaRPr lang="de-CH" dirty="0" smtClean="0"/>
          </a:p>
          <a:p>
            <a:pPr lvl="1">
              <a:buFont typeface="Wingdings" pitchFamily="2" charset="2"/>
              <a:buChar char="§"/>
            </a:pPr>
            <a:r>
              <a:rPr lang="de-CH" dirty="0" smtClean="0"/>
              <a:t>Angular 2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/>
              <a:t>SCSS</a:t>
            </a:r>
            <a:endParaRPr lang="de-CH" dirty="0" smtClean="0"/>
          </a:p>
          <a:p>
            <a:pPr lvl="1">
              <a:buFont typeface="Wingdings" pitchFamily="2" charset="2"/>
              <a:buChar char="§"/>
            </a:pPr>
            <a:r>
              <a:rPr lang="de-CH" dirty="0" err="1" smtClean="0"/>
              <a:t>MongoDB</a:t>
            </a:r>
            <a:endParaRPr lang="de-CH" dirty="0" smtClean="0"/>
          </a:p>
          <a:p>
            <a:pPr lvl="1">
              <a:buFont typeface="Wingdings" pitchFamily="2" charset="2"/>
              <a:buChar char="§"/>
            </a:pPr>
            <a:r>
              <a:rPr lang="de-CH" dirty="0" smtClean="0"/>
              <a:t>Node.js Express</a:t>
            </a:r>
            <a:endParaRPr lang="de-CH" dirty="0"/>
          </a:p>
          <a:p>
            <a:pPr>
              <a:buFont typeface="Wingdings" pitchFamily="2" charset="2"/>
              <a:buChar char="§"/>
            </a:pPr>
            <a:endParaRPr lang="de-CH" dirty="0"/>
          </a:p>
          <a:p>
            <a:r>
              <a:rPr lang="de-CH" dirty="0"/>
              <a:t>Tools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/>
              <a:t>Visual Studio </a:t>
            </a:r>
            <a:r>
              <a:rPr lang="de-CH" dirty="0" smtClean="0"/>
              <a:t>Code / </a:t>
            </a:r>
            <a:r>
              <a:rPr lang="de-CH" dirty="0" err="1" smtClean="0"/>
              <a:t>Webstorm</a:t>
            </a:r>
            <a:endParaRPr lang="de-CH" dirty="0" smtClean="0"/>
          </a:p>
          <a:p>
            <a:pPr lvl="1">
              <a:buFont typeface="Wingdings" pitchFamily="2" charset="2"/>
              <a:buChar char="§"/>
            </a:pPr>
            <a:r>
              <a:rPr lang="de-CH" dirty="0" smtClean="0"/>
              <a:t>Android SDK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 err="1" smtClean="0"/>
              <a:t>Nativescript</a:t>
            </a:r>
            <a:r>
              <a:rPr lang="de-CH" dirty="0" smtClean="0"/>
              <a:t> </a:t>
            </a:r>
            <a:r>
              <a:rPr lang="de-CH" dirty="0" err="1" smtClean="0"/>
              <a:t>Telerik</a:t>
            </a:r>
            <a:r>
              <a:rPr lang="de-CH" dirty="0" smtClean="0"/>
              <a:t> UI Pro (Trial)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 err="1" smtClean="0"/>
              <a:t>compodoc</a:t>
            </a:r>
            <a:endParaRPr lang="de-CH" dirty="0" smtClean="0"/>
          </a:p>
          <a:p>
            <a:pPr lvl="1">
              <a:buFont typeface="Wingdings" pitchFamily="2" charset="2"/>
              <a:buChar char="§"/>
            </a:pPr>
            <a:endParaRPr lang="de-CH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30.03.2017</a:t>
            </a:r>
            <a:endParaRPr lang="de-CH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164185" y="6355040"/>
            <a:ext cx="2368255" cy="365125"/>
          </a:xfrm>
        </p:spPr>
        <p:txBody>
          <a:bodyPr/>
          <a:lstStyle/>
          <a:p>
            <a:r>
              <a:rPr lang="de-CH" dirty="0" err="1" smtClean="0"/>
              <a:t>hannes</a:t>
            </a:r>
            <a:r>
              <a:rPr lang="de-CH" dirty="0" smtClean="0"/>
              <a:t> anderes &amp; </a:t>
            </a:r>
            <a:r>
              <a:rPr lang="de-CH" dirty="0" err="1" smtClean="0"/>
              <a:t>michael</a:t>
            </a:r>
            <a:r>
              <a:rPr lang="de-CH" dirty="0" smtClean="0"/>
              <a:t> </a:t>
            </a:r>
            <a:r>
              <a:rPr lang="de-CH" dirty="0" smtClean="0"/>
              <a:t>märki</a:t>
            </a:r>
            <a:endParaRPr lang="de-CH" dirty="0"/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algn="ctr">
              <a:defRPr/>
            </a:pPr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CAS FEE – Projekt </a:t>
            </a:r>
            <a:r>
              <a:rPr lang="de-CH" sz="1200" dirty="0" smtClean="0">
                <a:solidFill>
                  <a:schemeClr val="tx1">
                    <a:tint val="75000"/>
                  </a:schemeClr>
                </a:solidFill>
              </a:rPr>
              <a:t>2</a:t>
            </a:r>
            <a:endParaRPr lang="de-CH" sz="1200" dirty="0">
              <a:solidFill>
                <a:schemeClr val="tx1">
                  <a:tint val="75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39079" y="6093296"/>
            <a:ext cx="5597811" cy="290166"/>
            <a:chOff x="439079" y="6093296"/>
            <a:chExt cx="5597811" cy="290166"/>
          </a:xfrm>
        </p:grpSpPr>
        <p:sp>
          <p:nvSpPr>
            <p:cNvPr id="19" name="TextBox 18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>
                  <a:solidFill>
                    <a:schemeClr val="tx1">
                      <a:lumMod val="50000"/>
                    </a:schemeClr>
                  </a:solidFill>
                </a:rPr>
                <a:t>ÜBERBLICK</a:t>
              </a:r>
              <a:endParaRPr lang="de-CH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</a:t>
              </a:r>
              <a:r>
                <a:rPr lang="de-CH" sz="1200" dirty="0" smtClean="0">
                  <a:solidFill>
                    <a:schemeClr val="tx1">
                      <a:lumMod val="50000"/>
                    </a:schemeClr>
                  </a:solidFill>
                </a:rPr>
                <a:t>AUSGANGSLAGE</a:t>
              </a:r>
              <a:endParaRPr lang="de-CH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04475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</a:t>
              </a:r>
              <a:r>
                <a:rPr lang="de-CH" sz="1200" dirty="0" smtClean="0">
                  <a:solidFill>
                    <a:schemeClr val="accent6"/>
                  </a:solidFill>
                </a:rPr>
                <a:t>REALISIERUNG</a:t>
              </a:r>
              <a:endParaRPr lang="de-CH" sz="1200" dirty="0">
                <a:solidFill>
                  <a:schemeClr val="accent6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40365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DEMO</a:t>
              </a:r>
              <a:endParaRPr lang="de-CH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05503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FAZIT</a:t>
              </a:r>
              <a:endParaRPr lang="de-CH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89576" y="6106463"/>
              <a:ext cx="947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FRAGEN</a:t>
              </a:r>
              <a:endParaRPr lang="de-CH" sz="1200" dirty="0"/>
            </a:p>
          </p:txBody>
        </p:sp>
      </p:grpSp>
      <p:pic>
        <p:nvPicPr>
          <p:cNvPr id="33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5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/>
              <a:t>REALISIERUNG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Besonders gut</a:t>
            </a:r>
            <a:endParaRPr lang="de-CH" dirty="0"/>
          </a:p>
          <a:p>
            <a:pPr lvl="1">
              <a:buFont typeface="Wingdings" pitchFamily="2" charset="2"/>
              <a:buChar char="§"/>
            </a:pPr>
            <a:r>
              <a:rPr lang="de-CH" dirty="0" smtClean="0"/>
              <a:t>Client</a:t>
            </a:r>
          </a:p>
          <a:p>
            <a:pPr lvl="2">
              <a:buFont typeface="Wingdings" pitchFamily="2" charset="2"/>
              <a:buChar char="§"/>
            </a:pPr>
            <a:r>
              <a:rPr lang="de-CH" dirty="0" smtClean="0"/>
              <a:t>Wiederverwendbarkeit (Module, Komponenten, Services, Styles)</a:t>
            </a:r>
          </a:p>
          <a:p>
            <a:pPr lvl="2">
              <a:buFont typeface="Wingdings" pitchFamily="2" charset="2"/>
              <a:buChar char="§"/>
            </a:pPr>
            <a:r>
              <a:rPr lang="de-CH" dirty="0" smtClean="0"/>
              <a:t>Vererbung, </a:t>
            </a:r>
            <a:r>
              <a:rPr lang="de-CH" dirty="0" err="1" smtClean="0"/>
              <a:t>Generics</a:t>
            </a:r>
            <a:endParaRPr lang="de-CH" dirty="0" smtClean="0"/>
          </a:p>
          <a:p>
            <a:pPr lvl="2">
              <a:buFont typeface="Wingdings" pitchFamily="2" charset="2"/>
              <a:buChar char="§"/>
            </a:pPr>
            <a:r>
              <a:rPr lang="de-CH" dirty="0" err="1" smtClean="0"/>
              <a:t>Resolver</a:t>
            </a:r>
            <a:endParaRPr lang="de-CH" dirty="0"/>
          </a:p>
          <a:p>
            <a:pPr lvl="2">
              <a:buFont typeface="Wingdings" pitchFamily="2" charset="2"/>
              <a:buChar char="§"/>
            </a:pPr>
            <a:endParaRPr lang="de-CH" dirty="0" smtClean="0"/>
          </a:p>
          <a:p>
            <a:pPr lvl="1">
              <a:buFont typeface="Wingdings" pitchFamily="2" charset="2"/>
              <a:buChar char="§"/>
            </a:pPr>
            <a:r>
              <a:rPr lang="de-CH" dirty="0" smtClean="0"/>
              <a:t>Server Implementierung</a:t>
            </a:r>
          </a:p>
          <a:p>
            <a:pPr lvl="2">
              <a:buFont typeface="Wingdings" pitchFamily="2" charset="2"/>
              <a:buChar char="§"/>
            </a:pPr>
            <a:r>
              <a:rPr lang="de-CH" dirty="0" smtClean="0"/>
              <a:t>Verschlüsselung personenbezogener Daten</a:t>
            </a:r>
          </a:p>
          <a:p>
            <a:pPr lvl="2">
              <a:buFont typeface="Wingdings" pitchFamily="2" charset="2"/>
              <a:buChar char="§"/>
            </a:pPr>
            <a:r>
              <a:rPr lang="de-CH" dirty="0" err="1" smtClean="0"/>
              <a:t>Websockets</a:t>
            </a:r>
            <a:r>
              <a:rPr lang="de-CH" dirty="0" smtClean="0"/>
              <a:t> für </a:t>
            </a:r>
            <a:r>
              <a:rPr lang="de-CH" dirty="0" err="1" smtClean="0"/>
              <a:t>Notifications</a:t>
            </a:r>
            <a:endParaRPr lang="de-CH" dirty="0" smtClean="0"/>
          </a:p>
          <a:p>
            <a:pPr lvl="2">
              <a:buFont typeface="Wingdings" pitchFamily="2" charset="2"/>
              <a:buChar char="§"/>
            </a:pPr>
            <a:r>
              <a:rPr lang="de-CH" dirty="0" smtClean="0"/>
              <a:t>Mailversand</a:t>
            </a:r>
          </a:p>
          <a:p>
            <a:pPr lvl="2">
              <a:buFont typeface="Wingdings" pitchFamily="2" charset="2"/>
              <a:buChar char="§"/>
            </a:pPr>
            <a:r>
              <a:rPr lang="de-CH" dirty="0" smtClean="0"/>
              <a:t>Konsequente Verwendung von Pattern</a:t>
            </a:r>
          </a:p>
          <a:p>
            <a:pPr lvl="2">
              <a:buFont typeface="Wingdings" pitchFamily="2" charset="2"/>
              <a:buChar char="§"/>
            </a:pPr>
            <a:endParaRPr lang="de-CH" dirty="0" smtClean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30.03.2017</a:t>
            </a:r>
            <a:endParaRPr lang="de-CH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164185" y="6355040"/>
            <a:ext cx="2368255" cy="365125"/>
          </a:xfrm>
        </p:spPr>
        <p:txBody>
          <a:bodyPr/>
          <a:lstStyle/>
          <a:p>
            <a:r>
              <a:rPr lang="de-CH" dirty="0" err="1" smtClean="0"/>
              <a:t>hannes</a:t>
            </a:r>
            <a:r>
              <a:rPr lang="de-CH" dirty="0" smtClean="0"/>
              <a:t> anderes &amp; </a:t>
            </a:r>
            <a:r>
              <a:rPr lang="de-CH" dirty="0" err="1" smtClean="0"/>
              <a:t>michael</a:t>
            </a:r>
            <a:r>
              <a:rPr lang="de-CH" dirty="0" smtClean="0"/>
              <a:t> </a:t>
            </a:r>
            <a:r>
              <a:rPr lang="de-CH" dirty="0" smtClean="0"/>
              <a:t>märki</a:t>
            </a:r>
            <a:endParaRPr lang="de-CH" dirty="0"/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algn="ctr">
              <a:defRPr/>
            </a:pPr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CAS FEE – Projekt </a:t>
            </a:r>
            <a:r>
              <a:rPr lang="de-CH" sz="1200" dirty="0" smtClean="0">
                <a:solidFill>
                  <a:schemeClr val="tx1">
                    <a:tint val="75000"/>
                  </a:schemeClr>
                </a:solidFill>
              </a:rPr>
              <a:t>2</a:t>
            </a:r>
            <a:endParaRPr lang="de-CH" sz="1200" dirty="0">
              <a:solidFill>
                <a:schemeClr val="tx1">
                  <a:tint val="75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39079" y="6093296"/>
            <a:ext cx="5597811" cy="290166"/>
            <a:chOff x="439079" y="6093296"/>
            <a:chExt cx="5597811" cy="290166"/>
          </a:xfrm>
        </p:grpSpPr>
        <p:sp>
          <p:nvSpPr>
            <p:cNvPr id="19" name="TextBox 18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>
                  <a:solidFill>
                    <a:schemeClr val="tx1">
                      <a:lumMod val="50000"/>
                    </a:schemeClr>
                  </a:solidFill>
                </a:rPr>
                <a:t>ÜBERBLICK</a:t>
              </a:r>
              <a:endParaRPr lang="de-CH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</a:t>
              </a:r>
              <a:r>
                <a:rPr lang="de-CH" sz="1200" dirty="0" smtClean="0">
                  <a:solidFill>
                    <a:schemeClr val="tx1">
                      <a:lumMod val="50000"/>
                    </a:schemeClr>
                  </a:solidFill>
                </a:rPr>
                <a:t>AUSGANGSLAGE</a:t>
              </a:r>
              <a:endParaRPr lang="de-CH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04475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</a:t>
              </a:r>
              <a:r>
                <a:rPr lang="de-CH" sz="1200" dirty="0" smtClean="0">
                  <a:solidFill>
                    <a:schemeClr val="accent6"/>
                  </a:solidFill>
                </a:rPr>
                <a:t>REALISIERUNG</a:t>
              </a:r>
              <a:endParaRPr lang="de-CH" sz="1200" dirty="0">
                <a:solidFill>
                  <a:schemeClr val="accent6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40365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DEMO</a:t>
              </a:r>
              <a:endParaRPr lang="de-CH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05503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FAZIT</a:t>
              </a:r>
              <a:endParaRPr lang="de-CH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89576" y="6106463"/>
              <a:ext cx="947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FRAGEN</a:t>
              </a:r>
              <a:endParaRPr lang="de-CH" sz="1200" dirty="0"/>
            </a:p>
          </p:txBody>
        </p:sp>
      </p:grpSp>
      <p:pic>
        <p:nvPicPr>
          <p:cNvPr id="33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7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/>
              <a:t>REALISIERUNG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Probleme</a:t>
            </a:r>
            <a:endParaRPr lang="de-CH" dirty="0"/>
          </a:p>
          <a:p>
            <a:pPr lvl="1">
              <a:buFont typeface="Wingdings" pitchFamily="2" charset="2"/>
              <a:buChar char="§"/>
            </a:pPr>
            <a:r>
              <a:rPr lang="de-CH" dirty="0" smtClean="0"/>
              <a:t>Langsame Entwicklung (Android SDK – Emulator)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 smtClean="0"/>
              <a:t>Mangelhafte Dokumentation </a:t>
            </a:r>
            <a:r>
              <a:rPr lang="de-CH" dirty="0" err="1" smtClean="0"/>
              <a:t>Nativescript</a:t>
            </a:r>
            <a:r>
              <a:rPr lang="de-CH" dirty="0" smtClean="0"/>
              <a:t> &amp; Angular 2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 err="1" smtClean="0"/>
              <a:t>Nativescript</a:t>
            </a:r>
            <a:r>
              <a:rPr lang="de-CH" dirty="0" smtClean="0"/>
              <a:t> </a:t>
            </a:r>
            <a:r>
              <a:rPr lang="de-CH" dirty="0" err="1" smtClean="0"/>
              <a:t>Plugins</a:t>
            </a:r>
            <a:r>
              <a:rPr lang="de-CH" dirty="0" smtClean="0"/>
              <a:t> - Kompatibilität mit Angular </a:t>
            </a:r>
          </a:p>
          <a:p>
            <a:pPr lvl="2">
              <a:buFont typeface="Wingdings" pitchFamily="2" charset="2"/>
              <a:buChar char="§"/>
            </a:pPr>
            <a:r>
              <a:rPr lang="de-CH" dirty="0" smtClean="0"/>
              <a:t>Abhängigkeiten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 smtClean="0"/>
              <a:t>Einschränkungen – Unit Tests, CSS</a:t>
            </a:r>
          </a:p>
          <a:p>
            <a:pPr lvl="1">
              <a:buFont typeface="Wingdings" pitchFamily="2" charset="2"/>
              <a:buChar char="§"/>
            </a:pPr>
            <a:endParaRPr lang="de-CH" dirty="0" smtClean="0"/>
          </a:p>
          <a:p>
            <a:pPr marL="914400" lvl="2" indent="0">
              <a:buNone/>
            </a:pPr>
            <a:r>
              <a:rPr lang="de-CH" dirty="0" smtClean="0"/>
              <a:t>			</a:t>
            </a:r>
            <a:endParaRPr lang="de-CH" dirty="0" smtClean="0"/>
          </a:p>
          <a:p>
            <a:pPr lvl="1">
              <a:buFont typeface="Wingdings" pitchFamily="2" charset="2"/>
              <a:buChar char="§"/>
            </a:pPr>
            <a:endParaRPr lang="de-CH" dirty="0" smtClean="0"/>
          </a:p>
          <a:p>
            <a:pPr lvl="2">
              <a:buFont typeface="Wingdings" pitchFamily="2" charset="2"/>
              <a:buChar char="§"/>
            </a:pPr>
            <a:endParaRPr lang="de-CH" dirty="0" smtClean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30.03.2017</a:t>
            </a:r>
            <a:endParaRPr lang="de-CH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164185" y="6355040"/>
            <a:ext cx="2368255" cy="365125"/>
          </a:xfrm>
        </p:spPr>
        <p:txBody>
          <a:bodyPr/>
          <a:lstStyle/>
          <a:p>
            <a:r>
              <a:rPr lang="de-CH" dirty="0" err="1" smtClean="0"/>
              <a:t>hannes</a:t>
            </a:r>
            <a:r>
              <a:rPr lang="de-CH" dirty="0" smtClean="0"/>
              <a:t> anderes &amp; </a:t>
            </a:r>
            <a:r>
              <a:rPr lang="de-CH" dirty="0" err="1" smtClean="0"/>
              <a:t>michael</a:t>
            </a:r>
            <a:r>
              <a:rPr lang="de-CH" dirty="0" smtClean="0"/>
              <a:t> </a:t>
            </a:r>
            <a:r>
              <a:rPr lang="de-CH" dirty="0" smtClean="0"/>
              <a:t>märki</a:t>
            </a:r>
            <a:endParaRPr lang="de-CH" dirty="0"/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algn="ctr">
              <a:defRPr/>
            </a:pPr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CAS FEE – Projekt </a:t>
            </a:r>
            <a:r>
              <a:rPr lang="de-CH" sz="1200" dirty="0" smtClean="0">
                <a:solidFill>
                  <a:schemeClr val="tx1">
                    <a:tint val="75000"/>
                  </a:schemeClr>
                </a:solidFill>
              </a:rPr>
              <a:t>2</a:t>
            </a:r>
            <a:endParaRPr lang="de-CH" sz="1200" dirty="0">
              <a:solidFill>
                <a:schemeClr val="tx1">
                  <a:tint val="75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39079" y="6093296"/>
            <a:ext cx="5597811" cy="290166"/>
            <a:chOff x="439079" y="6093296"/>
            <a:chExt cx="5597811" cy="290166"/>
          </a:xfrm>
        </p:grpSpPr>
        <p:sp>
          <p:nvSpPr>
            <p:cNvPr id="19" name="TextBox 18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>
                  <a:solidFill>
                    <a:schemeClr val="tx1">
                      <a:lumMod val="50000"/>
                    </a:schemeClr>
                  </a:solidFill>
                </a:rPr>
                <a:t>ÜBERBLICK</a:t>
              </a:r>
              <a:endParaRPr lang="de-CH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</a:t>
              </a:r>
              <a:r>
                <a:rPr lang="de-CH" sz="1200" dirty="0" smtClean="0">
                  <a:solidFill>
                    <a:schemeClr val="tx1">
                      <a:lumMod val="50000"/>
                    </a:schemeClr>
                  </a:solidFill>
                </a:rPr>
                <a:t>AUSGANGSLAGE</a:t>
              </a:r>
              <a:endParaRPr lang="de-CH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04475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</a:t>
              </a:r>
              <a:r>
                <a:rPr lang="de-CH" sz="1200" dirty="0" smtClean="0">
                  <a:solidFill>
                    <a:schemeClr val="accent6"/>
                  </a:solidFill>
                </a:rPr>
                <a:t>REALISIERUNG</a:t>
              </a:r>
              <a:endParaRPr lang="de-CH" sz="1200" dirty="0">
                <a:solidFill>
                  <a:schemeClr val="accent6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40365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DEMO</a:t>
              </a:r>
              <a:endParaRPr lang="de-CH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05503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FAZIT</a:t>
              </a:r>
              <a:endParaRPr lang="de-CH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89576" y="6106463"/>
              <a:ext cx="947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FRAGEN</a:t>
              </a:r>
              <a:endParaRPr lang="de-CH" sz="1200" dirty="0"/>
            </a:p>
          </p:txBody>
        </p:sp>
      </p:grpSp>
      <p:pic>
        <p:nvPicPr>
          <p:cNvPr id="33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02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30.03.2017</a:t>
            </a:r>
            <a:endParaRPr lang="de-CH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047602" y="6355040"/>
            <a:ext cx="2484838" cy="365125"/>
          </a:xfrm>
        </p:spPr>
        <p:txBody>
          <a:bodyPr/>
          <a:lstStyle/>
          <a:p>
            <a:r>
              <a:rPr lang="de-CH" dirty="0" err="1" smtClean="0"/>
              <a:t>hannes</a:t>
            </a:r>
            <a:r>
              <a:rPr lang="de-CH" dirty="0" smtClean="0"/>
              <a:t> anderes &amp; </a:t>
            </a:r>
            <a:r>
              <a:rPr lang="de-CH" dirty="0" err="1" smtClean="0"/>
              <a:t>michael</a:t>
            </a:r>
            <a:r>
              <a:rPr lang="de-CH" dirty="0" smtClean="0"/>
              <a:t> </a:t>
            </a:r>
            <a:r>
              <a:rPr lang="de-CH" dirty="0" smtClean="0"/>
              <a:t>märki</a:t>
            </a:r>
            <a:endParaRPr lang="de-CH" dirty="0"/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algn="ctr">
              <a:defRPr/>
            </a:pPr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CAS FEE – Projekt </a:t>
            </a:r>
            <a:r>
              <a:rPr lang="de-CH" sz="1200" dirty="0" smtClean="0">
                <a:solidFill>
                  <a:schemeClr val="tx1">
                    <a:tint val="75000"/>
                  </a:schemeClr>
                </a:solidFill>
              </a:rPr>
              <a:t>2</a:t>
            </a:r>
            <a:endParaRPr lang="de-CH" sz="1200" dirty="0">
              <a:solidFill>
                <a:schemeClr val="tx1">
                  <a:tint val="75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39079" y="6093296"/>
            <a:ext cx="5615394" cy="281374"/>
            <a:chOff x="439079" y="6093296"/>
            <a:chExt cx="5615394" cy="281374"/>
          </a:xfrm>
        </p:grpSpPr>
        <p:sp>
          <p:nvSpPr>
            <p:cNvPr id="35" name="TextBox 34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>
                  <a:solidFill>
                    <a:schemeClr val="tx1">
                      <a:lumMod val="50000"/>
                    </a:schemeClr>
                  </a:solidFill>
                </a:rPr>
                <a:t>ÜBERBLICK</a:t>
              </a:r>
              <a:endParaRPr lang="de-CH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</a:t>
              </a:r>
              <a:r>
                <a:rPr lang="de-CH" sz="1200" dirty="0" smtClean="0">
                  <a:solidFill>
                    <a:schemeClr val="tx1">
                      <a:lumMod val="50000"/>
                    </a:schemeClr>
                  </a:solidFill>
                </a:rPr>
                <a:t>AUSGANGSLAGE</a:t>
              </a:r>
              <a:endParaRPr lang="de-CH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22060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</a:t>
              </a:r>
              <a:r>
                <a:rPr lang="de-CH" sz="1200" dirty="0" smtClean="0">
                  <a:solidFill>
                    <a:schemeClr val="tx1">
                      <a:lumMod val="50000"/>
                    </a:schemeClr>
                  </a:solidFill>
                </a:rPr>
                <a:t>REALISIERUNG</a:t>
              </a:r>
              <a:endParaRPr lang="de-CH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57950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</a:t>
              </a:r>
              <a:r>
                <a:rPr lang="de-CH" sz="1200" dirty="0" smtClean="0">
                  <a:solidFill>
                    <a:schemeClr val="accent6"/>
                  </a:solidFill>
                </a:rPr>
                <a:t>DEMO</a:t>
              </a:r>
              <a:endParaRPr lang="de-CH" sz="1200" dirty="0">
                <a:solidFill>
                  <a:schemeClr val="accent6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23088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FAZIT</a:t>
              </a:r>
              <a:endParaRPr lang="de-CH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07159" y="6097671"/>
              <a:ext cx="947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FRAGEN</a:t>
              </a:r>
              <a:endParaRPr lang="de-CH" sz="1200" dirty="0"/>
            </a:p>
          </p:txBody>
        </p:sp>
      </p:grpSp>
      <p:pic>
        <p:nvPicPr>
          <p:cNvPr id="24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25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Hoher Einarbeitungsaufwand</a:t>
            </a:r>
          </a:p>
          <a:p>
            <a:r>
              <a:rPr lang="de-CH" dirty="0" err="1" smtClean="0"/>
              <a:t>Nativescript</a:t>
            </a:r>
            <a:r>
              <a:rPr lang="de-CH" dirty="0" smtClean="0"/>
              <a:t> ist möglich, aber sehr aufwändig</a:t>
            </a:r>
          </a:p>
          <a:p>
            <a:endParaRPr lang="de-CH" dirty="0"/>
          </a:p>
          <a:p>
            <a:endParaRPr lang="de-CH" dirty="0"/>
          </a:p>
          <a:p>
            <a:endParaRPr lang="de-CH" dirty="0" smtClean="0"/>
          </a:p>
          <a:p>
            <a:pPr lvl="2"/>
            <a:endParaRPr lang="de-CH" dirty="0"/>
          </a:p>
          <a:p>
            <a:endParaRPr lang="de-CH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30.03.2017</a:t>
            </a:r>
            <a:endParaRPr lang="de-CH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310536" y="6355040"/>
            <a:ext cx="2221904" cy="365125"/>
          </a:xfrm>
        </p:spPr>
        <p:txBody>
          <a:bodyPr/>
          <a:lstStyle/>
          <a:p>
            <a:r>
              <a:rPr lang="de-CH" dirty="0" err="1" smtClean="0"/>
              <a:t>hannes</a:t>
            </a:r>
            <a:r>
              <a:rPr lang="de-CH" dirty="0" smtClean="0"/>
              <a:t> anderes &amp; </a:t>
            </a:r>
            <a:r>
              <a:rPr lang="de-CH" dirty="0" err="1" smtClean="0"/>
              <a:t>michael</a:t>
            </a:r>
            <a:r>
              <a:rPr lang="de-CH" dirty="0" smtClean="0"/>
              <a:t> </a:t>
            </a:r>
            <a:r>
              <a:rPr lang="de-CH" dirty="0" smtClean="0"/>
              <a:t>märki</a:t>
            </a:r>
            <a:endParaRPr lang="de-CH" dirty="0"/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algn="ctr">
              <a:defRPr/>
            </a:pPr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CAS FEE – Projekt </a:t>
            </a:r>
            <a:r>
              <a:rPr lang="de-CH" sz="1200" dirty="0" smtClean="0">
                <a:solidFill>
                  <a:schemeClr val="tx1">
                    <a:tint val="75000"/>
                  </a:schemeClr>
                </a:solidFill>
              </a:rPr>
              <a:t>2</a:t>
            </a:r>
            <a:endParaRPr lang="de-CH" sz="1200" dirty="0">
              <a:solidFill>
                <a:schemeClr val="tx1">
                  <a:tint val="7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39079" y="6093296"/>
            <a:ext cx="5589019" cy="281374"/>
            <a:chOff x="439079" y="6093296"/>
            <a:chExt cx="5589019" cy="281374"/>
          </a:xfrm>
        </p:grpSpPr>
        <p:sp>
          <p:nvSpPr>
            <p:cNvPr id="25" name="TextBox 24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>
                  <a:solidFill>
                    <a:schemeClr val="tx1">
                      <a:lumMod val="50000"/>
                    </a:schemeClr>
                  </a:solidFill>
                </a:rPr>
                <a:t>ÜBERBLICK</a:t>
              </a:r>
              <a:endParaRPr lang="de-CH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</a:t>
              </a:r>
              <a:r>
                <a:rPr lang="de-CH" sz="1200" dirty="0" smtClean="0">
                  <a:solidFill>
                    <a:schemeClr val="tx1">
                      <a:lumMod val="50000"/>
                    </a:schemeClr>
                  </a:solidFill>
                </a:rPr>
                <a:t>AUSGANGSLAGE</a:t>
              </a:r>
              <a:endParaRPr lang="de-CH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86889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</a:t>
              </a:r>
              <a:r>
                <a:rPr lang="de-CH" sz="1200" dirty="0" smtClean="0">
                  <a:solidFill>
                    <a:schemeClr val="tx1">
                      <a:lumMod val="50000"/>
                    </a:schemeClr>
                  </a:solidFill>
                </a:rPr>
                <a:t>REALISIERUNG</a:t>
              </a:r>
              <a:endParaRPr lang="de-CH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22779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</a:t>
              </a:r>
              <a:r>
                <a:rPr lang="de-CH" sz="1200" dirty="0" smtClean="0">
                  <a:solidFill>
                    <a:schemeClr val="tx1">
                      <a:lumMod val="50000"/>
                    </a:schemeClr>
                  </a:solidFill>
                </a:rPr>
                <a:t>DEMO</a:t>
              </a:r>
              <a:endParaRPr lang="de-CH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87917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</a:t>
              </a:r>
              <a:r>
                <a:rPr lang="de-CH" sz="1200" dirty="0" smtClean="0">
                  <a:solidFill>
                    <a:schemeClr val="accent6"/>
                  </a:solidFill>
                </a:rPr>
                <a:t>FAZIT</a:t>
              </a:r>
              <a:endParaRPr lang="de-CH" sz="1200" dirty="0">
                <a:solidFill>
                  <a:schemeClr val="accent6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80784" y="6097671"/>
              <a:ext cx="947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-   FRAGEN</a:t>
              </a:r>
              <a:endParaRPr lang="de-CH" sz="1200" dirty="0"/>
            </a:p>
          </p:txBody>
        </p:sp>
      </p:grpSp>
      <p:pic>
        <p:nvPicPr>
          <p:cNvPr id="34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01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trix diagr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MatrixDiagram</Template>
  <TotalTime>0</TotalTime>
  <Words>327</Words>
  <Application>Microsoft Office PowerPoint</Application>
  <PresentationFormat>On-screen Show (4:3)</PresentationFormat>
  <Paragraphs>159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Matrix diagram</vt:lpstr>
      <vt:lpstr> CAS FEE Projekt 2  Die Kindergarten App </vt:lpstr>
      <vt:lpstr>ÜBERBLICK</vt:lpstr>
      <vt:lpstr>AUSGANGSLAGE</vt:lpstr>
      <vt:lpstr>AUSGANGSLAGE</vt:lpstr>
      <vt:lpstr>REALISIERUNG</vt:lpstr>
      <vt:lpstr>REALISIERUNG</vt:lpstr>
      <vt:lpstr>REALISIERUNG</vt:lpstr>
      <vt:lpstr>DEMO</vt:lpstr>
      <vt:lpstr>FAZIT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mmi</dc:creator>
  <cp:lastModifiedBy>Michael Märki</cp:lastModifiedBy>
  <cp:revision>169</cp:revision>
  <dcterms:created xsi:type="dcterms:W3CDTF">2010-07-12T20:50:40Z</dcterms:created>
  <dcterms:modified xsi:type="dcterms:W3CDTF">2017-03-27T22:15:54Z</dcterms:modified>
</cp:coreProperties>
</file>