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indent="0" lvl="0" marL="0">
              <a:spcBef>
                <a:spcPts val="0"/>
              </a:spcBef>
              <a:buNone/>
            </a:pPr>
            <a:r>
              <a:rPr lang="en"/>
              <a:t>CS461 Senior Capstone</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indent="0" lvl="0" marL="0">
              <a:spcBef>
                <a:spcPts val="0"/>
              </a:spcBef>
              <a:buNone/>
            </a:pPr>
            <a:r>
              <a:rPr lang="en"/>
              <a:t>R. Hayden Anderson &amp; Kyle Prouty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Problems</a:t>
            </a:r>
          </a:p>
        </p:txBody>
      </p:sp>
      <p:sp>
        <p:nvSpPr>
          <p:cNvPr id="332" name="Shape 332"/>
          <p:cNvSpPr txBox="1"/>
          <p:nvPr>
            <p:ph idx="1" type="body"/>
          </p:nvPr>
        </p:nvSpPr>
        <p:spPr>
          <a:xfrm>
            <a:off x="1303800" y="1990050"/>
            <a:ext cx="3430500" cy="2541600"/>
          </a:xfrm>
          <a:prstGeom prst="rect">
            <a:avLst/>
          </a:prstGeom>
        </p:spPr>
        <p:txBody>
          <a:bodyPr anchorCtr="0" anchor="t" bIns="91425" lIns="91425" rIns="91425" wrap="square" tIns="91425">
            <a:noAutofit/>
          </a:bodyPr>
          <a:lstStyle/>
          <a:p>
            <a:pPr indent="0" lvl="0" marL="0">
              <a:spcBef>
                <a:spcPts val="0"/>
              </a:spcBef>
              <a:buNone/>
            </a:pPr>
            <a:r>
              <a:rPr b="1" lang="en" sz="1800"/>
              <a:t>Original Ambiguity</a:t>
            </a:r>
            <a:br>
              <a:rPr b="1" lang="en" sz="1800"/>
            </a:br>
            <a:br>
              <a:rPr b="1" lang="en" sz="1800"/>
            </a:br>
          </a:p>
        </p:txBody>
      </p:sp>
      <p:sp>
        <p:nvSpPr>
          <p:cNvPr id="333" name="Shape 333"/>
          <p:cNvSpPr txBox="1"/>
          <p:nvPr>
            <p:ph idx="2" type="body"/>
          </p:nvPr>
        </p:nvSpPr>
        <p:spPr>
          <a:xfrm>
            <a:off x="4903800" y="1990050"/>
            <a:ext cx="3430500" cy="2541600"/>
          </a:xfrm>
          <a:prstGeom prst="rect">
            <a:avLst/>
          </a:prstGeom>
        </p:spPr>
        <p:txBody>
          <a:bodyPr anchorCtr="0" anchor="t" bIns="91425" lIns="91425" rIns="91425" wrap="square" tIns="91425">
            <a:noAutofit/>
          </a:bodyPr>
          <a:lstStyle/>
          <a:p>
            <a:pPr indent="0" lvl="0" marL="0" rtl="0" algn="ctr">
              <a:spcBef>
                <a:spcPts val="0"/>
              </a:spcBef>
              <a:buNone/>
            </a:pPr>
            <a:r>
              <a:rPr b="1" lang="en" sz="1800"/>
              <a:t>Group Dynamics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Solutions</a:t>
            </a:r>
          </a:p>
        </p:txBody>
      </p:sp>
      <p:sp>
        <p:nvSpPr>
          <p:cNvPr id="339" name="Shape 339"/>
          <p:cNvSpPr txBox="1"/>
          <p:nvPr>
            <p:ph idx="1" type="body"/>
          </p:nvPr>
        </p:nvSpPr>
        <p:spPr>
          <a:xfrm>
            <a:off x="1303800" y="1990050"/>
            <a:ext cx="3430500" cy="2541600"/>
          </a:xfrm>
          <a:prstGeom prst="rect">
            <a:avLst/>
          </a:prstGeom>
        </p:spPr>
        <p:txBody>
          <a:bodyPr anchorCtr="0" anchor="t" bIns="91425" lIns="91425" rIns="91425" wrap="square" tIns="91425">
            <a:noAutofit/>
          </a:bodyPr>
          <a:lstStyle/>
          <a:p>
            <a:pPr indent="0" lvl="0" marL="0">
              <a:spcBef>
                <a:spcPts val="0"/>
              </a:spcBef>
              <a:buNone/>
            </a:pPr>
            <a:r>
              <a:rPr b="1" lang="en" sz="1800"/>
              <a:t>Solving Ambiguity</a:t>
            </a:r>
          </a:p>
          <a:p>
            <a:pPr indent="-311150" lvl="0" marL="457200">
              <a:spcBef>
                <a:spcPts val="0"/>
              </a:spcBef>
              <a:spcAft>
                <a:spcPts val="0"/>
              </a:spcAft>
              <a:buSzPts val="1300"/>
              <a:buChar char="●"/>
            </a:pPr>
            <a:r>
              <a:rPr lang="en"/>
              <a:t>Talking with Lonnie</a:t>
            </a:r>
          </a:p>
          <a:p>
            <a:pPr indent="-311150" lvl="0" marL="457200">
              <a:spcBef>
                <a:spcPts val="0"/>
              </a:spcBef>
              <a:spcAft>
                <a:spcPts val="0"/>
              </a:spcAft>
              <a:buSzPts val="1300"/>
              <a:buChar char="●"/>
            </a:pPr>
            <a:r>
              <a:rPr lang="en"/>
              <a:t>Bouncing Ideas</a:t>
            </a:r>
          </a:p>
          <a:p>
            <a:pPr indent="-311150" lvl="0" marL="457200">
              <a:spcBef>
                <a:spcPts val="0"/>
              </a:spcBef>
              <a:buSzPts val="1300"/>
              <a:buChar char="●"/>
            </a:pPr>
            <a:r>
              <a:rPr lang="en"/>
              <a:t>Finding our Strengths and Interests</a:t>
            </a:r>
          </a:p>
        </p:txBody>
      </p:sp>
      <p:sp>
        <p:nvSpPr>
          <p:cNvPr id="340" name="Shape 340"/>
          <p:cNvSpPr txBox="1"/>
          <p:nvPr>
            <p:ph idx="2" type="body"/>
          </p:nvPr>
        </p:nvSpPr>
        <p:spPr>
          <a:xfrm>
            <a:off x="4903650" y="1990050"/>
            <a:ext cx="3430500" cy="2541600"/>
          </a:xfrm>
          <a:prstGeom prst="rect">
            <a:avLst/>
          </a:prstGeom>
        </p:spPr>
        <p:txBody>
          <a:bodyPr anchorCtr="0" anchor="t" bIns="91425" lIns="91425" rIns="91425" wrap="square" tIns="91425">
            <a:noAutofit/>
          </a:bodyPr>
          <a:lstStyle/>
          <a:p>
            <a:pPr indent="0" lvl="0" marL="0">
              <a:spcBef>
                <a:spcPts val="0"/>
              </a:spcBef>
              <a:buNone/>
            </a:pPr>
            <a:r>
              <a:rPr b="1" lang="en" sz="1800"/>
              <a:t>Solving Group Dynamics</a:t>
            </a:r>
          </a:p>
          <a:p>
            <a:pPr indent="-311150" lvl="0" marL="457200">
              <a:spcBef>
                <a:spcPts val="0"/>
              </a:spcBef>
              <a:spcAft>
                <a:spcPts val="0"/>
              </a:spcAft>
              <a:buSzPts val="1300"/>
              <a:buChar char="●"/>
            </a:pPr>
            <a:r>
              <a:rPr lang="en"/>
              <a:t>Conversing with TA, Ombuds, Teachers, and advisors</a:t>
            </a:r>
          </a:p>
          <a:p>
            <a:pPr indent="-311150" lvl="0" marL="457200" rtl="0">
              <a:spcBef>
                <a:spcPts val="0"/>
              </a:spcBef>
              <a:spcAft>
                <a:spcPts val="0"/>
              </a:spcAft>
              <a:buSzPts val="1300"/>
              <a:buChar char="●"/>
            </a:pPr>
            <a:r>
              <a:rPr lang="en"/>
              <a:t>Using techniques taught by Ombuds</a:t>
            </a:r>
          </a:p>
          <a:p>
            <a:pPr indent="-311150" lvl="0" marL="457200">
              <a:spcBef>
                <a:spcPts val="0"/>
              </a:spcBef>
              <a:buSzPts val="1300"/>
              <a:buChar char="●"/>
            </a:pPr>
            <a:r>
              <a:rPr lang="en"/>
              <a:t>Using techniques told to try by all of the advisors</a:t>
            </a:r>
          </a:p>
          <a:p>
            <a:pPr indent="0" lvl="0" marL="0">
              <a:spcBef>
                <a:spcPts val="0"/>
              </a:spcBef>
              <a:buNone/>
            </a:pPr>
            <a:r>
              <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824000" y="763600"/>
            <a:ext cx="3661800" cy="952800"/>
          </a:xfrm>
          <a:prstGeom prst="rect">
            <a:avLst/>
          </a:prstGeom>
        </p:spPr>
        <p:txBody>
          <a:bodyPr anchorCtr="0" anchor="ctr" bIns="91425" lIns="91425" rIns="91425" wrap="square" tIns="91425">
            <a:noAutofit/>
          </a:bodyPr>
          <a:lstStyle/>
          <a:p>
            <a:pPr indent="0" lvl="0" marL="0">
              <a:spcBef>
                <a:spcPts val="0"/>
              </a:spcBef>
              <a:buNone/>
            </a:pPr>
            <a:r>
              <a:rPr lang="en"/>
              <a:t>Retrospective</a:t>
            </a:r>
          </a:p>
        </p:txBody>
      </p:sp>
      <p:sp>
        <p:nvSpPr>
          <p:cNvPr id="346" name="Shape 346"/>
          <p:cNvSpPr txBox="1"/>
          <p:nvPr/>
        </p:nvSpPr>
        <p:spPr>
          <a:xfrm>
            <a:off x="721200" y="2041375"/>
            <a:ext cx="7552800" cy="20685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chemeClr val="lt1"/>
                </a:solidFill>
                <a:latin typeface="Maven Pro"/>
                <a:ea typeface="Maven Pro"/>
                <a:cs typeface="Maven Pro"/>
                <a:sym typeface="Maven Pro"/>
              </a:rPr>
              <a:t>Over the course of fall term our team has made a lot of progress on the project. </a:t>
            </a:r>
          </a:p>
          <a:p>
            <a:pPr indent="0" lvl="0" marL="0">
              <a:spcBef>
                <a:spcPts val="0"/>
              </a:spcBef>
              <a:buNone/>
            </a:pPr>
            <a:r>
              <a:t/>
            </a:r>
            <a:endParaRPr b="1">
              <a:solidFill>
                <a:schemeClr val="lt1"/>
              </a:solidFill>
              <a:latin typeface="Maven Pro"/>
              <a:ea typeface="Maven Pro"/>
              <a:cs typeface="Maven Pro"/>
              <a:sym typeface="Maven Pro"/>
            </a:endParaRPr>
          </a:p>
          <a:p>
            <a:pPr indent="0" lvl="0" marL="0">
              <a:spcBef>
                <a:spcPts val="0"/>
              </a:spcBef>
              <a:buNone/>
            </a:pPr>
            <a:r>
              <a:rPr b="1" lang="en">
                <a:solidFill>
                  <a:schemeClr val="lt1"/>
                </a:solidFill>
                <a:latin typeface="Maven Pro"/>
                <a:ea typeface="Maven Pro"/>
                <a:cs typeface="Maven Pro"/>
                <a:sym typeface="Maven Pro"/>
              </a:rPr>
              <a:t>We have:</a:t>
            </a:r>
          </a:p>
          <a:p>
            <a:pPr indent="-317500" lvl="0" marL="457200" rtl="0">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Developed a problem statement</a:t>
            </a:r>
          </a:p>
          <a:p>
            <a:pPr indent="-317500" lvl="0" marL="457200" rtl="0">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Finalized the project's requirements,</a:t>
            </a:r>
          </a:p>
          <a:p>
            <a:pPr indent="-317500" lvl="0" marL="457200" rtl="0">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Looked at relevant technologies that could be used to implement the project</a:t>
            </a:r>
          </a:p>
          <a:p>
            <a:pPr indent="-317500" lvl="0" marL="457200">
              <a:spcBef>
                <a:spcPts val="0"/>
              </a:spcBef>
              <a:buClr>
                <a:schemeClr val="lt1"/>
              </a:buClr>
              <a:buSzPts val="1400"/>
              <a:buFont typeface="Maven Pro"/>
              <a:buChar char="●"/>
            </a:pPr>
            <a:r>
              <a:rPr b="1" lang="en">
                <a:solidFill>
                  <a:schemeClr val="lt1"/>
                </a:solidFill>
                <a:latin typeface="Maven Pro"/>
                <a:ea typeface="Maven Pro"/>
                <a:cs typeface="Maven Pro"/>
                <a:sym typeface="Maven Pro"/>
              </a:rPr>
              <a:t>Discussed in detail how are project is designed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Week 1</a:t>
            </a:r>
          </a:p>
        </p:txBody>
      </p:sp>
      <p:sp>
        <p:nvSpPr>
          <p:cNvPr id="352" name="Shape 352"/>
          <p:cNvSpPr txBox="1"/>
          <p:nvPr>
            <p:ph idx="1" type="body"/>
          </p:nvPr>
        </p:nvSpPr>
        <p:spPr>
          <a:xfrm>
            <a:off x="2856750" y="1826675"/>
            <a:ext cx="3430500" cy="2541600"/>
          </a:xfrm>
          <a:prstGeom prst="rect">
            <a:avLst/>
          </a:prstGeom>
        </p:spPr>
        <p:txBody>
          <a:bodyPr anchorCtr="0" anchor="t" bIns="91425" lIns="91425" rIns="91425" wrap="square" tIns="91425">
            <a:noAutofit/>
          </a:bodyPr>
          <a:lstStyle/>
          <a:p>
            <a:pPr indent="-311150" lvl="0" marL="457200">
              <a:lnSpc>
                <a:spcPct val="150000"/>
              </a:lnSpc>
              <a:spcBef>
                <a:spcPts val="0"/>
              </a:spcBef>
              <a:spcAft>
                <a:spcPts val="0"/>
              </a:spcAft>
              <a:buSzPts val="1300"/>
              <a:buChar char="●"/>
            </a:pPr>
            <a:r>
              <a:rPr lang="en"/>
              <a:t>Reviewed project options</a:t>
            </a:r>
          </a:p>
          <a:p>
            <a:pPr indent="-311150" lvl="0" marL="457200">
              <a:lnSpc>
                <a:spcPct val="150000"/>
              </a:lnSpc>
              <a:spcBef>
                <a:spcPts val="0"/>
              </a:spcBef>
              <a:spcAft>
                <a:spcPts val="0"/>
              </a:spcAft>
              <a:buSzPts val="1300"/>
              <a:buChar char="●"/>
            </a:pPr>
            <a:r>
              <a:rPr lang="en"/>
              <a:t>Made ordered lists of our favorite projects</a:t>
            </a:r>
          </a:p>
          <a:p>
            <a:pPr indent="-311150" lvl="0" marL="457200">
              <a:lnSpc>
                <a:spcPct val="150000"/>
              </a:lnSpc>
              <a:spcBef>
                <a:spcPts val="0"/>
              </a:spcBef>
              <a:buSzPts val="1300"/>
              <a:buChar char="●"/>
            </a:pPr>
            <a:r>
              <a:rPr lang="en"/>
              <a:t>Thought about our personal futures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2</a:t>
            </a:r>
          </a:p>
        </p:txBody>
      </p:sp>
      <p:sp>
        <p:nvSpPr>
          <p:cNvPr id="358" name="Shape 358"/>
          <p:cNvSpPr txBox="1"/>
          <p:nvPr>
            <p:ph idx="2" type="body"/>
          </p:nvPr>
        </p:nvSpPr>
        <p:spPr>
          <a:xfrm>
            <a:off x="2856750" y="193735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Picked our projects</a:t>
            </a:r>
          </a:p>
          <a:p>
            <a:pPr indent="-311150" lvl="0" marL="457200">
              <a:lnSpc>
                <a:spcPct val="200000"/>
              </a:lnSpc>
              <a:spcBef>
                <a:spcPts val="0"/>
              </a:spcBef>
              <a:spcAft>
                <a:spcPts val="0"/>
              </a:spcAft>
              <a:buSzPts val="1300"/>
              <a:buChar char="●"/>
            </a:pPr>
            <a:r>
              <a:rPr lang="en"/>
              <a:t>Met our groupmates</a:t>
            </a:r>
          </a:p>
          <a:p>
            <a:pPr indent="-311150" lvl="0" marL="457200">
              <a:lnSpc>
                <a:spcPct val="200000"/>
              </a:lnSpc>
              <a:spcBef>
                <a:spcPts val="0"/>
              </a:spcBef>
              <a:spcAft>
                <a:spcPts val="0"/>
              </a:spcAft>
              <a:buSzPts val="1300"/>
              <a:buChar char="●"/>
            </a:pPr>
            <a:r>
              <a:rPr lang="en"/>
              <a:t>Met our client</a:t>
            </a:r>
          </a:p>
          <a:p>
            <a:pPr indent="-311150" lvl="0" marL="457200" rtl="0">
              <a:lnSpc>
                <a:spcPct val="200000"/>
              </a:lnSpc>
              <a:spcBef>
                <a:spcPts val="0"/>
              </a:spcBef>
              <a:buSzPts val="1300"/>
              <a:buChar char="●"/>
            </a:pPr>
            <a:r>
              <a:rPr lang="en"/>
              <a:t>Narrowed project ambiguity a little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3</a:t>
            </a:r>
          </a:p>
        </p:txBody>
      </p:sp>
      <p:sp>
        <p:nvSpPr>
          <p:cNvPr id="364" name="Shape 364"/>
          <p:cNvSpPr txBox="1"/>
          <p:nvPr>
            <p:ph idx="1" type="body"/>
          </p:nvPr>
        </p:nvSpPr>
        <p:spPr>
          <a:xfrm>
            <a:off x="2856750" y="2021675"/>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Decided on project name</a:t>
            </a:r>
          </a:p>
          <a:p>
            <a:pPr indent="-311150" lvl="0" marL="457200">
              <a:lnSpc>
                <a:spcPct val="200000"/>
              </a:lnSpc>
              <a:spcBef>
                <a:spcPts val="0"/>
              </a:spcBef>
              <a:spcAft>
                <a:spcPts val="0"/>
              </a:spcAft>
              <a:buSzPts val="1300"/>
              <a:buChar char="●"/>
            </a:pPr>
            <a:r>
              <a:rPr lang="en"/>
              <a:t>Worked on our problem statement</a:t>
            </a:r>
          </a:p>
          <a:p>
            <a:pPr indent="-311150" lvl="0" marL="457200" rtl="0">
              <a:lnSpc>
                <a:spcPct val="200000"/>
              </a:lnSpc>
              <a:spcBef>
                <a:spcPts val="0"/>
              </a:spcBef>
              <a:buSzPts val="1300"/>
              <a:buChar char="●"/>
            </a:pPr>
            <a:r>
              <a:rPr lang="en"/>
              <a:t>Agile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4</a:t>
            </a:r>
          </a:p>
        </p:txBody>
      </p:sp>
      <p:sp>
        <p:nvSpPr>
          <p:cNvPr id="370" name="Shape 370"/>
          <p:cNvSpPr txBox="1"/>
          <p:nvPr>
            <p:ph idx="2" type="body"/>
          </p:nvPr>
        </p:nvSpPr>
        <p:spPr>
          <a:xfrm>
            <a:off x="2856750" y="205855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Finalized problem statement</a:t>
            </a:r>
          </a:p>
          <a:p>
            <a:pPr indent="-311150" lvl="0" marL="457200">
              <a:lnSpc>
                <a:spcPct val="200000"/>
              </a:lnSpc>
              <a:spcBef>
                <a:spcPts val="0"/>
              </a:spcBef>
              <a:spcAft>
                <a:spcPts val="0"/>
              </a:spcAft>
              <a:buSzPts val="1300"/>
              <a:buChar char="●"/>
            </a:pPr>
            <a:r>
              <a:rPr lang="en"/>
              <a:t>Did first weekly review with client</a:t>
            </a:r>
          </a:p>
          <a:p>
            <a:pPr indent="-311150" lvl="0" marL="457200">
              <a:lnSpc>
                <a:spcPct val="200000"/>
              </a:lnSpc>
              <a:spcBef>
                <a:spcPts val="0"/>
              </a:spcBef>
              <a:spcAft>
                <a:spcPts val="0"/>
              </a:spcAft>
              <a:buSzPts val="1300"/>
              <a:buChar char="●"/>
            </a:pPr>
            <a:r>
              <a:rPr lang="en"/>
              <a:t>Narrowed down project even more</a:t>
            </a:r>
          </a:p>
          <a:p>
            <a:pPr indent="-311150" lvl="0" marL="457200" rtl="0">
              <a:lnSpc>
                <a:spcPct val="200000"/>
              </a:lnSpc>
              <a:spcBef>
                <a:spcPts val="0"/>
              </a:spcBef>
              <a:buSzPts val="1300"/>
              <a:buChar char="●"/>
            </a:pPr>
            <a:r>
              <a:rPr lang="en"/>
              <a:t>HP campus tour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5</a:t>
            </a:r>
          </a:p>
        </p:txBody>
      </p:sp>
      <p:sp>
        <p:nvSpPr>
          <p:cNvPr id="376" name="Shape 376"/>
          <p:cNvSpPr txBox="1"/>
          <p:nvPr>
            <p:ph idx="1" type="body"/>
          </p:nvPr>
        </p:nvSpPr>
        <p:spPr>
          <a:xfrm>
            <a:off x="2856750" y="205855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Requirements rough draft</a:t>
            </a:r>
          </a:p>
          <a:p>
            <a:pPr indent="-311150" lvl="0" marL="457200">
              <a:lnSpc>
                <a:spcPct val="200000"/>
              </a:lnSpc>
              <a:spcBef>
                <a:spcPts val="0"/>
              </a:spcBef>
              <a:spcAft>
                <a:spcPts val="0"/>
              </a:spcAft>
              <a:buSzPts val="1300"/>
              <a:buChar char="●"/>
            </a:pPr>
            <a:r>
              <a:rPr lang="en"/>
              <a:t>Fine tuned problem statement</a:t>
            </a:r>
          </a:p>
          <a:p>
            <a:pPr indent="-311150" lvl="0" marL="457200" rtl="0">
              <a:lnSpc>
                <a:spcPct val="200000"/>
              </a:lnSpc>
              <a:spcBef>
                <a:spcPts val="0"/>
              </a:spcBef>
              <a:buSzPts val="1300"/>
              <a:buChar char="●"/>
            </a:pPr>
            <a:r>
              <a:rPr lang="en"/>
              <a:t>Started to get external help for persisting group dynamic issues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6</a:t>
            </a:r>
          </a:p>
        </p:txBody>
      </p:sp>
      <p:sp>
        <p:nvSpPr>
          <p:cNvPr id="382" name="Shape 382"/>
          <p:cNvSpPr txBox="1"/>
          <p:nvPr>
            <p:ph idx="2" type="body"/>
          </p:nvPr>
        </p:nvSpPr>
        <p:spPr>
          <a:xfrm>
            <a:off x="2856750" y="212180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Lots of requirements document work</a:t>
            </a:r>
          </a:p>
          <a:p>
            <a:pPr indent="-311150" lvl="0" marL="457200">
              <a:lnSpc>
                <a:spcPct val="200000"/>
              </a:lnSpc>
              <a:spcBef>
                <a:spcPts val="0"/>
              </a:spcBef>
              <a:spcAft>
                <a:spcPts val="0"/>
              </a:spcAft>
              <a:buSzPts val="1300"/>
              <a:buChar char="●"/>
            </a:pPr>
            <a:r>
              <a:rPr lang="en"/>
              <a:t>Reduced the fluff</a:t>
            </a:r>
          </a:p>
          <a:p>
            <a:pPr indent="-311150" lvl="0" marL="457200">
              <a:lnSpc>
                <a:spcPct val="200000"/>
              </a:lnSpc>
              <a:spcBef>
                <a:spcPts val="0"/>
              </a:spcBef>
              <a:buSzPts val="1300"/>
              <a:buChar char="●"/>
            </a:pPr>
            <a:r>
              <a:rPr lang="en"/>
              <a:t>More group dynamic mitigation</a:t>
            </a:r>
          </a:p>
          <a:p>
            <a:pPr indent="0" lvl="0" mar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7</a:t>
            </a:r>
          </a:p>
        </p:txBody>
      </p:sp>
      <p:sp>
        <p:nvSpPr>
          <p:cNvPr id="388" name="Shape 388"/>
          <p:cNvSpPr txBox="1"/>
          <p:nvPr>
            <p:ph idx="1" type="body"/>
          </p:nvPr>
        </p:nvSpPr>
        <p:spPr>
          <a:xfrm>
            <a:off x="2856750" y="2058575"/>
            <a:ext cx="3430500" cy="2541600"/>
          </a:xfrm>
          <a:prstGeom prst="rect">
            <a:avLst/>
          </a:prstGeom>
        </p:spPr>
        <p:txBody>
          <a:bodyPr anchorCtr="0" anchor="t" bIns="91425" lIns="91425" rIns="91425" wrap="square" tIns="91425">
            <a:noAutofit/>
          </a:bodyPr>
          <a:lstStyle/>
          <a:p>
            <a:pPr indent="-311150" lvl="0" marL="457200" marR="0" rtl="0" algn="l">
              <a:lnSpc>
                <a:spcPct val="200000"/>
              </a:lnSpc>
              <a:spcBef>
                <a:spcPts val="0"/>
              </a:spcBef>
              <a:spcAft>
                <a:spcPts val="0"/>
              </a:spcAft>
              <a:buSzPts val="1300"/>
              <a:buChar char="●"/>
            </a:pPr>
            <a:r>
              <a:rPr lang="en"/>
              <a:t>Finalized requirements document</a:t>
            </a:r>
          </a:p>
          <a:p>
            <a:pPr indent="-311150" lvl="0" marL="457200" marR="0" rtl="0" algn="l">
              <a:lnSpc>
                <a:spcPct val="200000"/>
              </a:lnSpc>
              <a:spcBef>
                <a:spcPts val="0"/>
              </a:spcBef>
              <a:spcAft>
                <a:spcPts val="0"/>
              </a:spcAft>
              <a:buSzPts val="1300"/>
              <a:buChar char="●"/>
            </a:pPr>
            <a:r>
              <a:rPr lang="en"/>
              <a:t>Started individual tech review</a:t>
            </a:r>
          </a:p>
          <a:p>
            <a:pPr indent="-311150" lvl="0" marL="457200" marR="0" rtl="0" algn="l">
              <a:lnSpc>
                <a:spcPct val="200000"/>
              </a:lnSpc>
              <a:spcBef>
                <a:spcPts val="0"/>
              </a:spcBef>
              <a:spcAft>
                <a:spcPts val="0"/>
              </a:spcAft>
              <a:buSzPts val="1300"/>
              <a:buChar char="●"/>
            </a:pPr>
            <a:r>
              <a:rPr lang="en"/>
              <a:t>Split up the project into parts</a:t>
            </a:r>
          </a:p>
          <a:p>
            <a:pPr indent="-311150" lvl="0" marL="457200" marR="0" rtl="0" algn="l">
              <a:lnSpc>
                <a:spcPct val="200000"/>
              </a:lnSpc>
              <a:spcBef>
                <a:spcPts val="0"/>
              </a:spcBef>
              <a:spcAft>
                <a:spcPts val="1600"/>
              </a:spcAft>
              <a:buSzPts val="1300"/>
              <a:buChar char="●"/>
            </a:pPr>
            <a:r>
              <a:rPr lang="en"/>
              <a:t>Split parts among us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a:spcBef>
                <a:spcPts val="0"/>
              </a:spcBef>
              <a:buNone/>
            </a:pPr>
            <a:r>
              <a:rPr lang="en"/>
              <a:t>ROUS Fall Progress Report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8</a:t>
            </a:r>
          </a:p>
        </p:txBody>
      </p:sp>
      <p:sp>
        <p:nvSpPr>
          <p:cNvPr id="394" name="Shape 394"/>
          <p:cNvSpPr txBox="1"/>
          <p:nvPr>
            <p:ph idx="2" type="body"/>
          </p:nvPr>
        </p:nvSpPr>
        <p:spPr>
          <a:xfrm>
            <a:off x="2856750" y="187410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Design meeting with Lonnie</a:t>
            </a:r>
          </a:p>
          <a:p>
            <a:pPr indent="-311150" lvl="0" marL="457200">
              <a:lnSpc>
                <a:spcPct val="200000"/>
              </a:lnSpc>
              <a:spcBef>
                <a:spcPts val="0"/>
              </a:spcBef>
              <a:spcAft>
                <a:spcPts val="0"/>
              </a:spcAft>
              <a:buSzPts val="1300"/>
              <a:buChar char="●"/>
            </a:pPr>
            <a:r>
              <a:rPr lang="en"/>
              <a:t>Worked on Design document</a:t>
            </a:r>
          </a:p>
          <a:p>
            <a:pPr indent="-311150" lvl="0" marL="457200" rtl="0">
              <a:lnSpc>
                <a:spcPct val="200000"/>
              </a:lnSpc>
              <a:spcBef>
                <a:spcPts val="0"/>
              </a:spcBef>
              <a:buSzPts val="1300"/>
              <a:buChar char="●"/>
            </a:pPr>
            <a:r>
              <a:rPr lang="en"/>
              <a:t>Lots of discussion on how the project will work and ways to achieve our goals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9</a:t>
            </a:r>
          </a:p>
        </p:txBody>
      </p:sp>
      <p:sp>
        <p:nvSpPr>
          <p:cNvPr id="400" name="Shape 400"/>
          <p:cNvSpPr txBox="1"/>
          <p:nvPr>
            <p:ph idx="1" type="body"/>
          </p:nvPr>
        </p:nvSpPr>
        <p:spPr>
          <a:xfrm>
            <a:off x="2856750" y="185830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Clarifying with Lonnie</a:t>
            </a:r>
          </a:p>
          <a:p>
            <a:pPr indent="-311150" lvl="0" marL="457200">
              <a:lnSpc>
                <a:spcPct val="200000"/>
              </a:lnSpc>
              <a:spcBef>
                <a:spcPts val="0"/>
              </a:spcBef>
              <a:spcAft>
                <a:spcPts val="0"/>
              </a:spcAft>
              <a:buSzPts val="1300"/>
              <a:buChar char="●"/>
            </a:pPr>
            <a:r>
              <a:rPr lang="en"/>
              <a:t>Discussed bidding system</a:t>
            </a:r>
          </a:p>
          <a:p>
            <a:pPr indent="-311150" lvl="0" marL="457200" rtl="0">
              <a:lnSpc>
                <a:spcPct val="200000"/>
              </a:lnSpc>
              <a:spcBef>
                <a:spcPts val="0"/>
              </a:spcBef>
              <a:buSzPts val="1300"/>
              <a:buChar char="●"/>
            </a:pPr>
            <a:r>
              <a:rPr lang="en"/>
              <a:t>Thanksgiving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Week 10</a:t>
            </a:r>
          </a:p>
        </p:txBody>
      </p:sp>
      <p:sp>
        <p:nvSpPr>
          <p:cNvPr id="406" name="Shape 406"/>
          <p:cNvSpPr txBox="1"/>
          <p:nvPr>
            <p:ph idx="2" type="body"/>
          </p:nvPr>
        </p:nvSpPr>
        <p:spPr>
          <a:xfrm>
            <a:off x="2856750" y="1795050"/>
            <a:ext cx="3430500" cy="25416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buSzPts val="1300"/>
              <a:buChar char="●"/>
            </a:pPr>
            <a:r>
              <a:rPr lang="en"/>
              <a:t>Design document feedback</a:t>
            </a:r>
          </a:p>
          <a:p>
            <a:pPr indent="-311150" lvl="0" marL="457200">
              <a:lnSpc>
                <a:spcPct val="200000"/>
              </a:lnSpc>
              <a:spcBef>
                <a:spcPts val="0"/>
              </a:spcBef>
              <a:spcAft>
                <a:spcPts val="0"/>
              </a:spcAft>
              <a:buSzPts val="1300"/>
              <a:buChar char="●"/>
            </a:pPr>
            <a:r>
              <a:rPr lang="en"/>
              <a:t>Implementing feedback</a:t>
            </a:r>
          </a:p>
          <a:p>
            <a:pPr indent="-311150" lvl="0" marL="457200">
              <a:lnSpc>
                <a:spcPct val="200000"/>
              </a:lnSpc>
              <a:spcBef>
                <a:spcPts val="0"/>
              </a:spcBef>
              <a:buSzPts val="1300"/>
              <a:buChar char="●"/>
            </a:pPr>
            <a:r>
              <a:rPr lang="en"/>
              <a:t>Clarifying questions</a:t>
            </a:r>
          </a:p>
          <a:p>
            <a:pPr indent="0" lvl="0" mar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a:spcBef>
                <a:spcPts val="0"/>
              </a:spcBef>
              <a:buNone/>
            </a:pPr>
            <a:r>
              <a:rPr lang="en"/>
              <a:t>&lt;Reflection Table&gt;</a:t>
            </a:r>
          </a:p>
        </p:txBody>
      </p:sp>
      <p:pic>
        <p:nvPicPr>
          <p:cNvPr id="412" name="Shape 412"/>
          <p:cNvPicPr preferRelativeResize="0"/>
          <p:nvPr/>
        </p:nvPicPr>
        <p:blipFill>
          <a:blip r:embed="rId3">
            <a:alphaModFix/>
          </a:blip>
          <a:stretch>
            <a:fillRect/>
          </a:stretch>
        </p:blipFill>
        <p:spPr>
          <a:xfrm>
            <a:off x="412000" y="986921"/>
            <a:ext cx="8319998" cy="33597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indent="0" lvl="0" marL="0">
              <a:spcBef>
                <a:spcPts val="0"/>
              </a:spcBef>
              <a:buNone/>
            </a:pPr>
            <a:r>
              <a:rPr lang="en"/>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289" name="Shape 289"/>
          <p:cNvSpPr txBox="1"/>
          <p:nvPr/>
        </p:nvSpPr>
        <p:spPr>
          <a:xfrm>
            <a:off x="2532000" y="1629275"/>
            <a:ext cx="6612000" cy="3061500"/>
          </a:xfrm>
          <a:prstGeom prst="rect">
            <a:avLst/>
          </a:prstGeom>
          <a:noFill/>
          <a:ln>
            <a:noFill/>
          </a:ln>
        </p:spPr>
        <p:txBody>
          <a:bodyPr anchorCtr="0" anchor="t" bIns="91425" lIns="91425" rIns="91425" wrap="square" tIns="91425">
            <a:noAutofit/>
          </a:bodyPr>
          <a:lstStyle/>
          <a:p>
            <a:pPr indent="-342900" lvl="0" marL="457200">
              <a:spcBef>
                <a:spcPts val="0"/>
              </a:spcBef>
              <a:spcAft>
                <a:spcPts val="0"/>
              </a:spcAft>
              <a:buSzPts val="1800"/>
              <a:buChar char="●"/>
            </a:pPr>
            <a:r>
              <a:rPr lang="en" sz="1800"/>
              <a:t>Project Purpose</a:t>
            </a:r>
          </a:p>
          <a:p>
            <a:pPr indent="-342900" lvl="0" marL="457200">
              <a:spcBef>
                <a:spcPts val="0"/>
              </a:spcBef>
              <a:spcAft>
                <a:spcPts val="0"/>
              </a:spcAft>
              <a:buSzPts val="1800"/>
              <a:buChar char="●"/>
            </a:pPr>
            <a:r>
              <a:rPr lang="en" sz="1800"/>
              <a:t>Framework </a:t>
            </a:r>
            <a:r>
              <a:rPr lang="en" sz="1800"/>
              <a:t>Design</a:t>
            </a:r>
          </a:p>
          <a:p>
            <a:pPr indent="-342900" lvl="0" marL="457200">
              <a:spcBef>
                <a:spcPts val="0"/>
              </a:spcBef>
              <a:spcAft>
                <a:spcPts val="0"/>
              </a:spcAft>
              <a:buSzPts val="1800"/>
              <a:buChar char="●"/>
            </a:pPr>
            <a:r>
              <a:rPr lang="en" sz="1800"/>
              <a:t>Goals</a:t>
            </a:r>
          </a:p>
          <a:p>
            <a:pPr indent="-342900" lvl="0" marL="457200">
              <a:spcBef>
                <a:spcPts val="0"/>
              </a:spcBef>
              <a:spcAft>
                <a:spcPts val="0"/>
              </a:spcAft>
              <a:buSzPts val="1800"/>
              <a:buChar char="●"/>
            </a:pPr>
            <a:r>
              <a:rPr lang="en" sz="1800"/>
              <a:t>Current Progress</a:t>
            </a:r>
          </a:p>
          <a:p>
            <a:pPr indent="-342900" lvl="0" marL="457200">
              <a:spcBef>
                <a:spcPts val="0"/>
              </a:spcBef>
              <a:spcAft>
                <a:spcPts val="0"/>
              </a:spcAft>
              <a:buSzPts val="1800"/>
              <a:buChar char="●"/>
            </a:pPr>
            <a:r>
              <a:rPr lang="en" sz="1800"/>
              <a:t>Week by week summary</a:t>
            </a:r>
          </a:p>
          <a:p>
            <a:pPr indent="-342900" lvl="0" marL="457200">
              <a:spcBef>
                <a:spcPts val="0"/>
              </a:spcBef>
              <a:spcAft>
                <a:spcPts val="0"/>
              </a:spcAft>
              <a:buSzPts val="1800"/>
              <a:buChar char="●"/>
            </a:pPr>
            <a:r>
              <a:rPr lang="en" sz="1800"/>
              <a:t>Backlog</a:t>
            </a:r>
          </a:p>
          <a:p>
            <a:pPr indent="-342900" lvl="0" marL="457200">
              <a:spcBef>
                <a:spcPts val="0"/>
              </a:spcBef>
              <a:buSzPts val="1800"/>
              <a:buChar char="●"/>
            </a:pPr>
            <a:r>
              <a:rPr lang="en" sz="1800"/>
              <a:t>Problems</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Purpose</a:t>
            </a:r>
          </a:p>
        </p:txBody>
      </p:sp>
      <p:sp>
        <p:nvSpPr>
          <p:cNvPr id="295" name="Shape 295"/>
          <p:cNvSpPr txBox="1"/>
          <p:nvPr>
            <p:ph idx="1" type="body"/>
          </p:nvPr>
        </p:nvSpPr>
        <p:spPr>
          <a:xfrm>
            <a:off x="314175" y="1748925"/>
            <a:ext cx="8475600" cy="2541600"/>
          </a:xfrm>
          <a:prstGeom prst="rect">
            <a:avLst/>
          </a:prstGeom>
        </p:spPr>
        <p:txBody>
          <a:bodyPr anchorCtr="0" anchor="t" bIns="91425" lIns="91425" rIns="91425" wrap="square" tIns="91425">
            <a:noAutofit/>
          </a:bodyPr>
          <a:lstStyle/>
          <a:p>
            <a:pPr indent="0" lvl="0" marL="0">
              <a:spcBef>
                <a:spcPts val="0"/>
              </a:spcBef>
              <a:buNone/>
            </a:pPr>
            <a:r>
              <a:rPr lang="en" sz="1400"/>
              <a:t>The framework being developed will create a network of nodes that will communicate by broadcasting simple messages to each other. Nodes will use network protocols to pass these messages in order to self organize on an objective. Users will be able to input print job objectives into our framework and view the results from a graphical user interface.</a:t>
            </a:r>
          </a:p>
          <a:p>
            <a:pPr indent="0" lvl="0" marL="0">
              <a:spcBef>
                <a:spcPts val="0"/>
              </a:spcBef>
              <a:buNone/>
            </a:pPr>
            <a:r>
              <a:rPr lang="en" sz="1400"/>
              <a:t>Overall the rationale for the entire framework is to have a collection of loosely coupled nodes that can self organize to accomplish a print job. This framework will be robust in the face of any nodes that become untrusted. Nodes in this framework will communicate with each other using simple messages over wireless network protocols.</a:t>
            </a:r>
          </a:p>
          <a:p>
            <a:pPr indent="0" lvl="0" marL="0">
              <a:spcBef>
                <a:spcPts val="0"/>
              </a:spcBef>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Framework Design</a:t>
            </a:r>
          </a:p>
        </p:txBody>
      </p:sp>
      <p:sp>
        <p:nvSpPr>
          <p:cNvPr id="301" name="Shape 301"/>
          <p:cNvSpPr txBox="1"/>
          <p:nvPr>
            <p:ph idx="1" type="body"/>
          </p:nvPr>
        </p:nvSpPr>
        <p:spPr>
          <a:xfrm>
            <a:off x="350700" y="1680400"/>
            <a:ext cx="8328900" cy="2968200"/>
          </a:xfrm>
          <a:prstGeom prst="rect">
            <a:avLst/>
          </a:prstGeom>
        </p:spPr>
        <p:txBody>
          <a:bodyPr anchorCtr="0" anchor="t" bIns="91425" lIns="91425" rIns="91425" wrap="square" tIns="91425">
            <a:noAutofit/>
          </a:bodyPr>
          <a:lstStyle/>
          <a:p>
            <a:pPr indent="0" lvl="0" marL="0">
              <a:spcBef>
                <a:spcPts val="0"/>
              </a:spcBef>
              <a:buNone/>
            </a:pPr>
            <a:r>
              <a:rPr lang="en" sz="1400"/>
              <a:t>The ROUS framework being implemented will be organized into three parts: software, hardware, and a graphical user interface. These separate pieces will work together to make up the overall framework. This system will have the functionality to be given a print job objective, organize on that objective, and then accomplish that print job objective.</a:t>
            </a:r>
            <a:br>
              <a:rPr lang="en" sz="1400"/>
            </a:br>
            <a:br>
              <a:rPr lang="en" sz="1400"/>
            </a:br>
            <a:r>
              <a:rPr lang="en" sz="1400"/>
              <a:t>In this framework all communication happens by broadcasting simple messages. A user interface will provide users, observers, and administrators the ability to interact with the framework. The framework will contain a network of nodes that communicate by broadcasting simple messages.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Framework Design</a:t>
            </a:r>
          </a:p>
        </p:txBody>
      </p:sp>
      <p:pic>
        <p:nvPicPr>
          <p:cNvPr id="307" name="Shape 307"/>
          <p:cNvPicPr preferRelativeResize="0"/>
          <p:nvPr/>
        </p:nvPicPr>
        <p:blipFill>
          <a:blip r:embed="rId3">
            <a:alphaModFix/>
          </a:blip>
          <a:stretch>
            <a:fillRect/>
          </a:stretch>
        </p:blipFill>
        <p:spPr>
          <a:xfrm>
            <a:off x="1556200" y="1057275"/>
            <a:ext cx="5938801" cy="42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Goals</a:t>
            </a:r>
          </a:p>
        </p:txBody>
      </p:sp>
      <p:sp>
        <p:nvSpPr>
          <p:cNvPr id="313" name="Shape 313"/>
          <p:cNvSpPr txBox="1"/>
          <p:nvPr>
            <p:ph idx="1" type="body"/>
          </p:nvPr>
        </p:nvSpPr>
        <p:spPr>
          <a:xfrm>
            <a:off x="1775400" y="1380850"/>
            <a:ext cx="6962700" cy="3201900"/>
          </a:xfrm>
          <a:prstGeom prst="rect">
            <a:avLst/>
          </a:prstGeom>
        </p:spPr>
        <p:txBody>
          <a:bodyPr anchorCtr="0" anchor="t" bIns="91425" lIns="91425" rIns="91425" wrap="square" tIns="91425">
            <a:noAutofit/>
          </a:bodyPr>
          <a:lstStyle/>
          <a:p>
            <a:pPr indent="-317500" lvl="0" marL="457200">
              <a:lnSpc>
                <a:spcPct val="100000"/>
              </a:lnSpc>
              <a:spcBef>
                <a:spcPts val="0"/>
              </a:spcBef>
              <a:spcAft>
                <a:spcPts val="0"/>
              </a:spcAft>
              <a:buSzPts val="1400"/>
              <a:buChar char="●"/>
            </a:pPr>
            <a:r>
              <a:rPr lang="en" sz="1400"/>
              <a:t>Enable nodes to self organize on a structured objective</a:t>
            </a:r>
          </a:p>
          <a:p>
            <a:pPr indent="-317500" lvl="0" marL="457200">
              <a:lnSpc>
                <a:spcPct val="100000"/>
              </a:lnSpc>
              <a:spcBef>
                <a:spcPts val="0"/>
              </a:spcBef>
              <a:spcAft>
                <a:spcPts val="0"/>
              </a:spcAft>
              <a:buSzPts val="1400"/>
              <a:buChar char="●"/>
            </a:pPr>
            <a:r>
              <a:rPr lang="en" sz="1400"/>
              <a:t>Allow an objective to be input</a:t>
            </a:r>
          </a:p>
          <a:p>
            <a:pPr indent="-317500" lvl="0" marL="457200">
              <a:lnSpc>
                <a:spcPct val="100000"/>
              </a:lnSpc>
              <a:spcBef>
                <a:spcPts val="0"/>
              </a:spcBef>
              <a:spcAft>
                <a:spcPts val="0"/>
              </a:spcAft>
              <a:buSzPts val="1400"/>
              <a:buChar char="●"/>
            </a:pPr>
            <a:r>
              <a:rPr lang="en" sz="1400"/>
              <a:t>Allow a source of mistrust to be input</a:t>
            </a:r>
          </a:p>
          <a:p>
            <a:pPr indent="-317500" lvl="0" marL="457200">
              <a:lnSpc>
                <a:spcPct val="100000"/>
              </a:lnSpc>
              <a:spcBef>
                <a:spcPts val="0"/>
              </a:spcBef>
              <a:spcAft>
                <a:spcPts val="0"/>
              </a:spcAft>
              <a:buSzPts val="1400"/>
              <a:buChar char="●"/>
            </a:pPr>
            <a:r>
              <a:rPr lang="en" sz="1400"/>
              <a:t>Output readable configuration data</a:t>
            </a:r>
          </a:p>
          <a:p>
            <a:pPr indent="-317500" lvl="0" marL="457200">
              <a:lnSpc>
                <a:spcPct val="100000"/>
              </a:lnSpc>
              <a:spcBef>
                <a:spcPts val="0"/>
              </a:spcBef>
              <a:spcAft>
                <a:spcPts val="0"/>
              </a:spcAft>
              <a:buSzPts val="1400"/>
              <a:buChar char="●"/>
            </a:pPr>
            <a:r>
              <a:rPr lang="en" sz="1400"/>
              <a:t>Output readable system state data</a:t>
            </a:r>
          </a:p>
          <a:p>
            <a:pPr indent="-317500" lvl="0" marL="457200">
              <a:lnSpc>
                <a:spcPct val="100000"/>
              </a:lnSpc>
              <a:spcBef>
                <a:spcPts val="0"/>
              </a:spcBef>
              <a:spcAft>
                <a:spcPts val="0"/>
              </a:spcAft>
              <a:buSzPts val="1400"/>
              <a:buChar char="●"/>
            </a:pPr>
            <a:r>
              <a:rPr lang="en" sz="1400"/>
              <a:t>Output readable results of objective</a:t>
            </a:r>
          </a:p>
          <a:p>
            <a:pPr indent="-317500" lvl="0" marL="457200">
              <a:lnSpc>
                <a:spcPct val="100000"/>
              </a:lnSpc>
              <a:spcBef>
                <a:spcPts val="0"/>
              </a:spcBef>
              <a:spcAft>
                <a:spcPts val="0"/>
              </a:spcAft>
              <a:buSzPts val="1400"/>
              <a:buChar char="●"/>
            </a:pPr>
            <a:r>
              <a:rPr lang="en" sz="1400"/>
              <a:t>Automatically validate and connect to authorized nodes</a:t>
            </a:r>
          </a:p>
          <a:p>
            <a:pPr indent="-317500" lvl="0" marL="457200">
              <a:lnSpc>
                <a:spcPct val="100000"/>
              </a:lnSpc>
              <a:spcBef>
                <a:spcPts val="0"/>
              </a:spcBef>
              <a:spcAft>
                <a:spcPts val="0"/>
              </a:spcAft>
              <a:buSzPts val="1400"/>
              <a:buChar char="●"/>
            </a:pPr>
            <a:r>
              <a:rPr lang="en" sz="1400"/>
              <a:t>Allow nodes to share objectives with each other</a:t>
            </a:r>
          </a:p>
          <a:p>
            <a:pPr indent="-317500" lvl="0" marL="457200">
              <a:lnSpc>
                <a:spcPct val="100000"/>
              </a:lnSpc>
              <a:spcBef>
                <a:spcPts val="0"/>
              </a:spcBef>
              <a:spcAft>
                <a:spcPts val="0"/>
              </a:spcAft>
              <a:buSzPts val="1400"/>
              <a:buChar char="●"/>
            </a:pPr>
            <a:r>
              <a:rPr lang="en" sz="1400"/>
              <a:t>Framework state changes based on the input of a source of mistrust</a:t>
            </a:r>
          </a:p>
          <a:p>
            <a:pPr indent="-317500" lvl="0" marL="457200">
              <a:lnSpc>
                <a:spcPct val="100000"/>
              </a:lnSpc>
              <a:spcBef>
                <a:spcPts val="0"/>
              </a:spcBef>
              <a:spcAft>
                <a:spcPts val="0"/>
              </a:spcAft>
              <a:buSzPts val="1400"/>
              <a:buChar char="●"/>
            </a:pPr>
            <a:r>
              <a:rPr lang="en" sz="1400"/>
              <a:t>Have a user interface</a:t>
            </a:r>
          </a:p>
          <a:p>
            <a:pPr indent="-317500" lvl="0" marL="457200">
              <a:lnSpc>
                <a:spcPct val="100000"/>
              </a:lnSpc>
              <a:spcBef>
                <a:spcPts val="0"/>
              </a:spcBef>
              <a:spcAft>
                <a:spcPts val="0"/>
              </a:spcAft>
              <a:buSzPts val="1400"/>
              <a:buChar char="●"/>
            </a:pPr>
            <a:r>
              <a:rPr lang="en" sz="1400"/>
              <a:t>Offer a print service</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Current Progress</a:t>
            </a:r>
          </a:p>
        </p:txBody>
      </p:sp>
      <p:sp>
        <p:nvSpPr>
          <p:cNvPr id="319" name="Shape 319"/>
          <p:cNvSpPr txBox="1"/>
          <p:nvPr>
            <p:ph idx="1" type="body"/>
          </p:nvPr>
        </p:nvSpPr>
        <p:spPr>
          <a:xfrm>
            <a:off x="701375" y="1884950"/>
            <a:ext cx="7817700" cy="2622900"/>
          </a:xfrm>
          <a:prstGeom prst="rect">
            <a:avLst/>
          </a:prstGeom>
        </p:spPr>
        <p:txBody>
          <a:bodyPr anchorCtr="0" anchor="t" bIns="91425" lIns="91425" rIns="91425" wrap="square" tIns="91425">
            <a:noAutofit/>
          </a:bodyPr>
          <a:lstStyle/>
          <a:p>
            <a:pPr indent="0" lvl="0" marL="0">
              <a:spcBef>
                <a:spcPts val="0"/>
              </a:spcBef>
              <a:buNone/>
            </a:pPr>
            <a:r>
              <a:rPr lang="en" sz="1400"/>
              <a:t>Over winter break and the ten weeks of winter term, most of our time will be spent on the development of our framework. Now that we have a clear view of the requirements and have set how the initial design should look, it is time to start implementation. Using the design document as a starting point, we will begin the process of coding and implementation.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Backlog</a:t>
            </a:r>
          </a:p>
        </p:txBody>
      </p:sp>
      <p:sp>
        <p:nvSpPr>
          <p:cNvPr id="325" name="Shape 325"/>
          <p:cNvSpPr txBox="1"/>
          <p:nvPr>
            <p:ph idx="1" type="body"/>
          </p:nvPr>
        </p:nvSpPr>
        <p:spPr>
          <a:xfrm>
            <a:off x="755850" y="1358950"/>
            <a:ext cx="3920100" cy="3348000"/>
          </a:xfrm>
          <a:prstGeom prst="rect">
            <a:avLst/>
          </a:prstGeom>
        </p:spPr>
        <p:txBody>
          <a:bodyPr anchorCtr="0" anchor="t" bIns="91425" lIns="91425" rIns="91425" wrap="square" tIns="91425">
            <a:noAutofit/>
          </a:bodyPr>
          <a:lstStyle/>
          <a:p>
            <a:pPr indent="-317500" lvl="0" marL="457200">
              <a:spcBef>
                <a:spcPts val="0"/>
              </a:spcBef>
              <a:spcAft>
                <a:spcPts val="0"/>
              </a:spcAft>
              <a:buSzPts val="1400"/>
              <a:buChar char="●"/>
            </a:pPr>
            <a:r>
              <a:rPr lang="en" sz="1400"/>
              <a:t>Be able to broadcast message</a:t>
            </a:r>
          </a:p>
          <a:p>
            <a:pPr indent="-317500" lvl="0" marL="457200">
              <a:spcBef>
                <a:spcPts val="0"/>
              </a:spcBef>
              <a:spcAft>
                <a:spcPts val="0"/>
              </a:spcAft>
              <a:buSzPts val="1400"/>
              <a:buChar char="●"/>
            </a:pPr>
            <a:r>
              <a:rPr lang="en" sz="1400"/>
              <a:t>Broadcast objective</a:t>
            </a:r>
          </a:p>
          <a:p>
            <a:pPr indent="-317500" lvl="0" marL="457200">
              <a:spcBef>
                <a:spcPts val="0"/>
              </a:spcBef>
              <a:spcAft>
                <a:spcPts val="0"/>
              </a:spcAft>
              <a:buSzPts val="1400"/>
              <a:buChar char="●"/>
            </a:pPr>
            <a:r>
              <a:rPr lang="en" sz="1400"/>
              <a:t>Language keywords</a:t>
            </a:r>
          </a:p>
          <a:p>
            <a:pPr indent="-317500" lvl="0" marL="457200">
              <a:spcBef>
                <a:spcPts val="0"/>
              </a:spcBef>
              <a:spcAft>
                <a:spcPts val="0"/>
              </a:spcAft>
              <a:buSzPts val="1400"/>
              <a:buChar char="●"/>
            </a:pPr>
            <a:r>
              <a:rPr lang="en" sz="1400"/>
              <a:t>Implement language</a:t>
            </a:r>
          </a:p>
          <a:p>
            <a:pPr indent="-317500" lvl="0" marL="457200">
              <a:spcBef>
                <a:spcPts val="0"/>
              </a:spcBef>
              <a:spcAft>
                <a:spcPts val="0"/>
              </a:spcAft>
              <a:buSzPts val="1400"/>
              <a:buChar char="●"/>
            </a:pPr>
            <a:r>
              <a:rPr lang="en" sz="1400"/>
              <a:t>Implement "and" in language</a:t>
            </a:r>
          </a:p>
          <a:p>
            <a:pPr indent="-317500" lvl="0" marL="457200">
              <a:spcBef>
                <a:spcPts val="0"/>
              </a:spcBef>
              <a:spcAft>
                <a:spcPts val="0"/>
              </a:spcAft>
              <a:buSzPts val="1400"/>
              <a:buChar char="●"/>
            </a:pPr>
            <a:r>
              <a:rPr lang="en" sz="1400"/>
              <a:t>Implement "or" in language</a:t>
            </a:r>
          </a:p>
          <a:p>
            <a:pPr indent="-317500" lvl="0" marL="457200">
              <a:spcBef>
                <a:spcPts val="0"/>
              </a:spcBef>
              <a:spcAft>
                <a:spcPts val="0"/>
              </a:spcAft>
              <a:buSzPts val="1400"/>
              <a:buChar char="●"/>
            </a:pPr>
            <a:r>
              <a:rPr lang="en" sz="1400"/>
              <a:t>Task bidding</a:t>
            </a:r>
          </a:p>
          <a:p>
            <a:pPr indent="-317500" lvl="0" marL="457200">
              <a:spcBef>
                <a:spcPts val="0"/>
              </a:spcBef>
              <a:spcAft>
                <a:spcPts val="0"/>
              </a:spcAft>
              <a:buSzPts val="1400"/>
              <a:buChar char="●"/>
            </a:pPr>
            <a:r>
              <a:rPr lang="en" sz="1400"/>
              <a:t>Declare bid winner</a:t>
            </a:r>
          </a:p>
          <a:p>
            <a:pPr indent="-317500" lvl="0" marL="457200">
              <a:spcBef>
                <a:spcPts val="0"/>
              </a:spcBef>
              <a:spcAft>
                <a:spcPts val="0"/>
              </a:spcAft>
              <a:buSzPts val="1400"/>
              <a:buChar char="●"/>
            </a:pPr>
            <a:r>
              <a:rPr lang="en" sz="1400"/>
              <a:t>Task bidding: ties = rebid</a:t>
            </a:r>
          </a:p>
          <a:p>
            <a:pPr indent="-317500" lvl="0" marL="457200">
              <a:spcBef>
                <a:spcPts val="0"/>
              </a:spcBef>
              <a:spcAft>
                <a:spcPts val="0"/>
              </a:spcAft>
              <a:buSzPts val="1400"/>
              <a:buChar char="●"/>
            </a:pPr>
            <a:r>
              <a:rPr lang="en" sz="1400"/>
              <a:t>Task bidding: ties = only top tied nodes rebid</a:t>
            </a:r>
          </a:p>
          <a:p>
            <a:pPr indent="0" lvl="0" marL="0">
              <a:spcBef>
                <a:spcPts val="0"/>
              </a:spcBef>
              <a:spcAft>
                <a:spcPts val="0"/>
              </a:spcAft>
              <a:buNone/>
            </a:pPr>
            <a:r>
              <a:t/>
            </a:r>
            <a:endParaRPr/>
          </a:p>
        </p:txBody>
      </p:sp>
      <p:sp>
        <p:nvSpPr>
          <p:cNvPr id="326" name="Shape 326"/>
          <p:cNvSpPr txBox="1"/>
          <p:nvPr/>
        </p:nvSpPr>
        <p:spPr>
          <a:xfrm>
            <a:off x="4938925" y="1358950"/>
            <a:ext cx="3017400" cy="2491500"/>
          </a:xfrm>
          <a:prstGeom prst="rect">
            <a:avLst/>
          </a:prstGeom>
          <a:noFill/>
          <a:ln>
            <a:noFill/>
          </a:ln>
        </p:spPr>
        <p:txBody>
          <a:bodyPr anchorCtr="0" anchor="t" bIns="91425" lIns="91425" rIns="91425" wrap="square" tIns="91425">
            <a:noAutofit/>
          </a:bodyPr>
          <a:lstStyle/>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Carryout objective</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Node can print to a printer</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base</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shows network</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insert gets file</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can broadcast to network</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for administrator</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for observer</a:t>
            </a:r>
          </a:p>
          <a:p>
            <a:pPr indent="-317500" lvl="0" marL="457200" rtl="0">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GUI for user</a:t>
            </a:r>
          </a:p>
          <a:p>
            <a:pPr indent="-317500" lvl="0" marL="457200" rtl="0">
              <a:lnSpc>
                <a:spcPct val="115000"/>
              </a:lnSpc>
              <a:spcBef>
                <a:spcPts val="0"/>
              </a:spcBef>
              <a:buClr>
                <a:schemeClr val="dk2"/>
              </a:buClr>
              <a:buSzPts val="1400"/>
              <a:buFont typeface="Nunito"/>
              <a:buChar char="●"/>
            </a:pPr>
            <a:r>
              <a:rPr lang="en">
                <a:solidFill>
                  <a:schemeClr val="dk2"/>
                </a:solidFill>
                <a:latin typeface="Nunito"/>
                <a:ea typeface="Nunito"/>
                <a:cs typeface="Nunito"/>
                <a:sym typeface="Nunito"/>
              </a:rPr>
              <a:t>GUI can receive messages</a:t>
            </a:r>
          </a:p>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