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733F-68C8-F7C0-3720-35E578DFD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37C7A8-C125-168C-339F-69676842CA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9FB6F8-24A7-C136-EF31-C14702CEE2B6}"/>
              </a:ext>
            </a:extLst>
          </p:cNvPr>
          <p:cNvSpPr>
            <a:spLocks noGrp="1"/>
          </p:cNvSpPr>
          <p:nvPr>
            <p:ph type="dt" sz="half" idx="10"/>
          </p:nvPr>
        </p:nvSpPr>
        <p:spPr/>
        <p:txBody>
          <a:bodyPr/>
          <a:lstStyle/>
          <a:p>
            <a:fld id="{32FB0688-CF99-4BD1-8236-404B319E5B9A}" type="datetimeFigureOut">
              <a:rPr lang="en-US" smtClean="0"/>
              <a:t>6/3/2022</a:t>
            </a:fld>
            <a:endParaRPr lang="en-US"/>
          </a:p>
        </p:txBody>
      </p:sp>
      <p:sp>
        <p:nvSpPr>
          <p:cNvPr id="5" name="Footer Placeholder 4">
            <a:extLst>
              <a:ext uri="{FF2B5EF4-FFF2-40B4-BE49-F238E27FC236}">
                <a16:creationId xmlns:a16="http://schemas.microsoft.com/office/drawing/2014/main" id="{3F714B70-3152-0C38-636E-5C371A49F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3AE1B-95AB-050F-1847-C89594FB9385}"/>
              </a:ext>
            </a:extLst>
          </p:cNvPr>
          <p:cNvSpPr>
            <a:spLocks noGrp="1"/>
          </p:cNvSpPr>
          <p:nvPr>
            <p:ph type="sldNum" sz="quarter" idx="12"/>
          </p:nvPr>
        </p:nvSpPr>
        <p:spPr/>
        <p:txBody>
          <a:bodyPr/>
          <a:lstStyle/>
          <a:p>
            <a:fld id="{EA4D0FF0-3152-4323-B22C-ADFC016B1281}" type="slidenum">
              <a:rPr lang="en-US" smtClean="0"/>
              <a:t>‹#›</a:t>
            </a:fld>
            <a:endParaRPr lang="en-US"/>
          </a:p>
        </p:txBody>
      </p:sp>
    </p:spTree>
    <p:extLst>
      <p:ext uri="{BB962C8B-B14F-4D97-AF65-F5344CB8AC3E}">
        <p14:creationId xmlns:p14="http://schemas.microsoft.com/office/powerpoint/2010/main" val="38826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E985-048F-8718-B8A9-76D4AAF719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B81C69-02E5-6D41-5754-A6752440C8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D2600-748E-E2C1-909F-91910914188C}"/>
              </a:ext>
            </a:extLst>
          </p:cNvPr>
          <p:cNvSpPr>
            <a:spLocks noGrp="1"/>
          </p:cNvSpPr>
          <p:nvPr>
            <p:ph type="dt" sz="half" idx="10"/>
          </p:nvPr>
        </p:nvSpPr>
        <p:spPr/>
        <p:txBody>
          <a:bodyPr/>
          <a:lstStyle/>
          <a:p>
            <a:fld id="{32FB0688-CF99-4BD1-8236-404B319E5B9A}" type="datetimeFigureOut">
              <a:rPr lang="en-US" smtClean="0"/>
              <a:t>6/3/2022</a:t>
            </a:fld>
            <a:endParaRPr lang="en-US"/>
          </a:p>
        </p:txBody>
      </p:sp>
      <p:sp>
        <p:nvSpPr>
          <p:cNvPr id="5" name="Footer Placeholder 4">
            <a:extLst>
              <a:ext uri="{FF2B5EF4-FFF2-40B4-BE49-F238E27FC236}">
                <a16:creationId xmlns:a16="http://schemas.microsoft.com/office/drawing/2014/main" id="{16E21CC2-DB86-026D-2CAE-68BC6A300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1C7B8-4BB7-43AA-0E86-60F3622A7E3D}"/>
              </a:ext>
            </a:extLst>
          </p:cNvPr>
          <p:cNvSpPr>
            <a:spLocks noGrp="1"/>
          </p:cNvSpPr>
          <p:nvPr>
            <p:ph type="sldNum" sz="quarter" idx="12"/>
          </p:nvPr>
        </p:nvSpPr>
        <p:spPr/>
        <p:txBody>
          <a:bodyPr/>
          <a:lstStyle/>
          <a:p>
            <a:fld id="{EA4D0FF0-3152-4323-B22C-ADFC016B1281}" type="slidenum">
              <a:rPr lang="en-US" smtClean="0"/>
              <a:t>‹#›</a:t>
            </a:fld>
            <a:endParaRPr lang="en-US"/>
          </a:p>
        </p:txBody>
      </p:sp>
    </p:spTree>
    <p:extLst>
      <p:ext uri="{BB962C8B-B14F-4D97-AF65-F5344CB8AC3E}">
        <p14:creationId xmlns:p14="http://schemas.microsoft.com/office/powerpoint/2010/main" val="3190492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663D23-8839-7410-DA1A-F845C1B9BF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928C2C-3113-2B4E-0DD1-908BA5385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F951E-9619-1EF1-F2E6-20468D6993D3}"/>
              </a:ext>
            </a:extLst>
          </p:cNvPr>
          <p:cNvSpPr>
            <a:spLocks noGrp="1"/>
          </p:cNvSpPr>
          <p:nvPr>
            <p:ph type="dt" sz="half" idx="10"/>
          </p:nvPr>
        </p:nvSpPr>
        <p:spPr/>
        <p:txBody>
          <a:bodyPr/>
          <a:lstStyle/>
          <a:p>
            <a:fld id="{32FB0688-CF99-4BD1-8236-404B319E5B9A}" type="datetimeFigureOut">
              <a:rPr lang="en-US" smtClean="0"/>
              <a:t>6/3/2022</a:t>
            </a:fld>
            <a:endParaRPr lang="en-US"/>
          </a:p>
        </p:txBody>
      </p:sp>
      <p:sp>
        <p:nvSpPr>
          <p:cNvPr id="5" name="Footer Placeholder 4">
            <a:extLst>
              <a:ext uri="{FF2B5EF4-FFF2-40B4-BE49-F238E27FC236}">
                <a16:creationId xmlns:a16="http://schemas.microsoft.com/office/drawing/2014/main" id="{4E2A6B74-F430-C72D-8681-2EB192D08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C2228-29FB-50B7-74A9-0074B8DCC92E}"/>
              </a:ext>
            </a:extLst>
          </p:cNvPr>
          <p:cNvSpPr>
            <a:spLocks noGrp="1"/>
          </p:cNvSpPr>
          <p:nvPr>
            <p:ph type="sldNum" sz="quarter" idx="12"/>
          </p:nvPr>
        </p:nvSpPr>
        <p:spPr/>
        <p:txBody>
          <a:bodyPr/>
          <a:lstStyle/>
          <a:p>
            <a:fld id="{EA4D0FF0-3152-4323-B22C-ADFC016B1281}" type="slidenum">
              <a:rPr lang="en-US" smtClean="0"/>
              <a:t>‹#›</a:t>
            </a:fld>
            <a:endParaRPr lang="en-US"/>
          </a:p>
        </p:txBody>
      </p:sp>
    </p:spTree>
    <p:extLst>
      <p:ext uri="{BB962C8B-B14F-4D97-AF65-F5344CB8AC3E}">
        <p14:creationId xmlns:p14="http://schemas.microsoft.com/office/powerpoint/2010/main" val="268989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449F-52A9-16A1-225D-3BCC51F04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29527-7A98-B9BB-3111-6BB9914F4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6D2EA-0E5C-38BD-A2AF-E5037E05BCCF}"/>
              </a:ext>
            </a:extLst>
          </p:cNvPr>
          <p:cNvSpPr>
            <a:spLocks noGrp="1"/>
          </p:cNvSpPr>
          <p:nvPr>
            <p:ph type="dt" sz="half" idx="10"/>
          </p:nvPr>
        </p:nvSpPr>
        <p:spPr/>
        <p:txBody>
          <a:bodyPr/>
          <a:lstStyle/>
          <a:p>
            <a:fld id="{32FB0688-CF99-4BD1-8236-404B319E5B9A}" type="datetimeFigureOut">
              <a:rPr lang="en-US" smtClean="0"/>
              <a:t>6/3/2022</a:t>
            </a:fld>
            <a:endParaRPr lang="en-US"/>
          </a:p>
        </p:txBody>
      </p:sp>
      <p:sp>
        <p:nvSpPr>
          <p:cNvPr id="5" name="Footer Placeholder 4">
            <a:extLst>
              <a:ext uri="{FF2B5EF4-FFF2-40B4-BE49-F238E27FC236}">
                <a16:creationId xmlns:a16="http://schemas.microsoft.com/office/drawing/2014/main" id="{8FF9D9EA-2B6F-439A-0FAE-BD4450D04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72AB3-F377-2921-9B31-07473A16EE49}"/>
              </a:ext>
            </a:extLst>
          </p:cNvPr>
          <p:cNvSpPr>
            <a:spLocks noGrp="1"/>
          </p:cNvSpPr>
          <p:nvPr>
            <p:ph type="sldNum" sz="quarter" idx="12"/>
          </p:nvPr>
        </p:nvSpPr>
        <p:spPr/>
        <p:txBody>
          <a:bodyPr/>
          <a:lstStyle/>
          <a:p>
            <a:fld id="{EA4D0FF0-3152-4323-B22C-ADFC016B1281}" type="slidenum">
              <a:rPr lang="en-US" smtClean="0"/>
              <a:t>‹#›</a:t>
            </a:fld>
            <a:endParaRPr lang="en-US"/>
          </a:p>
        </p:txBody>
      </p:sp>
    </p:spTree>
    <p:extLst>
      <p:ext uri="{BB962C8B-B14F-4D97-AF65-F5344CB8AC3E}">
        <p14:creationId xmlns:p14="http://schemas.microsoft.com/office/powerpoint/2010/main" val="8951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7228-570F-681A-4218-857607B3F3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590910-A2D3-22D4-403C-57D06118D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15EECE-7781-78CF-BB4D-60F97CD0E29F}"/>
              </a:ext>
            </a:extLst>
          </p:cNvPr>
          <p:cNvSpPr>
            <a:spLocks noGrp="1"/>
          </p:cNvSpPr>
          <p:nvPr>
            <p:ph type="dt" sz="half" idx="10"/>
          </p:nvPr>
        </p:nvSpPr>
        <p:spPr/>
        <p:txBody>
          <a:bodyPr/>
          <a:lstStyle/>
          <a:p>
            <a:fld id="{32FB0688-CF99-4BD1-8236-404B319E5B9A}" type="datetimeFigureOut">
              <a:rPr lang="en-US" smtClean="0"/>
              <a:t>6/3/2022</a:t>
            </a:fld>
            <a:endParaRPr lang="en-US"/>
          </a:p>
        </p:txBody>
      </p:sp>
      <p:sp>
        <p:nvSpPr>
          <p:cNvPr id="5" name="Footer Placeholder 4">
            <a:extLst>
              <a:ext uri="{FF2B5EF4-FFF2-40B4-BE49-F238E27FC236}">
                <a16:creationId xmlns:a16="http://schemas.microsoft.com/office/drawing/2014/main" id="{4D29FD90-0203-E8AF-257A-241DB03D9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03F68-B14F-2519-FB6D-7B407EE3AEC2}"/>
              </a:ext>
            </a:extLst>
          </p:cNvPr>
          <p:cNvSpPr>
            <a:spLocks noGrp="1"/>
          </p:cNvSpPr>
          <p:nvPr>
            <p:ph type="sldNum" sz="quarter" idx="12"/>
          </p:nvPr>
        </p:nvSpPr>
        <p:spPr/>
        <p:txBody>
          <a:bodyPr/>
          <a:lstStyle/>
          <a:p>
            <a:fld id="{EA4D0FF0-3152-4323-B22C-ADFC016B1281}" type="slidenum">
              <a:rPr lang="en-US" smtClean="0"/>
              <a:t>‹#›</a:t>
            </a:fld>
            <a:endParaRPr lang="en-US"/>
          </a:p>
        </p:txBody>
      </p:sp>
    </p:spTree>
    <p:extLst>
      <p:ext uri="{BB962C8B-B14F-4D97-AF65-F5344CB8AC3E}">
        <p14:creationId xmlns:p14="http://schemas.microsoft.com/office/powerpoint/2010/main" val="3461308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B267-3EC1-3F3D-384E-9CF2D9E84B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5AC320-77CF-DB26-ACF6-5129AEC741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917F1A-3C4F-411A-A6A4-3511B49C31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C5708-D4D8-0A4F-861B-F3E2814A640B}"/>
              </a:ext>
            </a:extLst>
          </p:cNvPr>
          <p:cNvSpPr>
            <a:spLocks noGrp="1"/>
          </p:cNvSpPr>
          <p:nvPr>
            <p:ph type="dt" sz="half" idx="10"/>
          </p:nvPr>
        </p:nvSpPr>
        <p:spPr/>
        <p:txBody>
          <a:bodyPr/>
          <a:lstStyle/>
          <a:p>
            <a:fld id="{32FB0688-CF99-4BD1-8236-404B319E5B9A}" type="datetimeFigureOut">
              <a:rPr lang="en-US" smtClean="0"/>
              <a:t>6/3/2022</a:t>
            </a:fld>
            <a:endParaRPr lang="en-US"/>
          </a:p>
        </p:txBody>
      </p:sp>
      <p:sp>
        <p:nvSpPr>
          <p:cNvPr id="6" name="Footer Placeholder 5">
            <a:extLst>
              <a:ext uri="{FF2B5EF4-FFF2-40B4-BE49-F238E27FC236}">
                <a16:creationId xmlns:a16="http://schemas.microsoft.com/office/drawing/2014/main" id="{BE378592-C116-59EA-4564-18A2887FCF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316E4-1C64-630D-EE4C-270181B744CE}"/>
              </a:ext>
            </a:extLst>
          </p:cNvPr>
          <p:cNvSpPr>
            <a:spLocks noGrp="1"/>
          </p:cNvSpPr>
          <p:nvPr>
            <p:ph type="sldNum" sz="quarter" idx="12"/>
          </p:nvPr>
        </p:nvSpPr>
        <p:spPr/>
        <p:txBody>
          <a:bodyPr/>
          <a:lstStyle/>
          <a:p>
            <a:fld id="{EA4D0FF0-3152-4323-B22C-ADFC016B1281}" type="slidenum">
              <a:rPr lang="en-US" smtClean="0"/>
              <a:t>‹#›</a:t>
            </a:fld>
            <a:endParaRPr lang="en-US"/>
          </a:p>
        </p:txBody>
      </p:sp>
    </p:spTree>
    <p:extLst>
      <p:ext uri="{BB962C8B-B14F-4D97-AF65-F5344CB8AC3E}">
        <p14:creationId xmlns:p14="http://schemas.microsoft.com/office/powerpoint/2010/main" val="13634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7FAD-33A2-0737-64EC-1F49033078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796145-76D2-77FA-D6DD-2814BFB729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6387DD-ED60-7850-3197-32787386BD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FA8987-61CB-76F8-6ACB-D212794688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FC0ECB-4CAC-C813-9C76-F315FAF2B8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CF0DD8-0440-8893-ACB7-C0C3B45884B8}"/>
              </a:ext>
            </a:extLst>
          </p:cNvPr>
          <p:cNvSpPr>
            <a:spLocks noGrp="1"/>
          </p:cNvSpPr>
          <p:nvPr>
            <p:ph type="dt" sz="half" idx="10"/>
          </p:nvPr>
        </p:nvSpPr>
        <p:spPr/>
        <p:txBody>
          <a:bodyPr/>
          <a:lstStyle/>
          <a:p>
            <a:fld id="{32FB0688-CF99-4BD1-8236-404B319E5B9A}" type="datetimeFigureOut">
              <a:rPr lang="en-US" smtClean="0"/>
              <a:t>6/3/2022</a:t>
            </a:fld>
            <a:endParaRPr lang="en-US"/>
          </a:p>
        </p:txBody>
      </p:sp>
      <p:sp>
        <p:nvSpPr>
          <p:cNvPr id="8" name="Footer Placeholder 7">
            <a:extLst>
              <a:ext uri="{FF2B5EF4-FFF2-40B4-BE49-F238E27FC236}">
                <a16:creationId xmlns:a16="http://schemas.microsoft.com/office/drawing/2014/main" id="{993FE6F3-9BED-EDF6-1896-81E538E4C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D82771-9A78-D521-BD14-32EBC8E90778}"/>
              </a:ext>
            </a:extLst>
          </p:cNvPr>
          <p:cNvSpPr>
            <a:spLocks noGrp="1"/>
          </p:cNvSpPr>
          <p:nvPr>
            <p:ph type="sldNum" sz="quarter" idx="12"/>
          </p:nvPr>
        </p:nvSpPr>
        <p:spPr/>
        <p:txBody>
          <a:bodyPr/>
          <a:lstStyle/>
          <a:p>
            <a:fld id="{EA4D0FF0-3152-4323-B22C-ADFC016B1281}" type="slidenum">
              <a:rPr lang="en-US" smtClean="0"/>
              <a:t>‹#›</a:t>
            </a:fld>
            <a:endParaRPr lang="en-US"/>
          </a:p>
        </p:txBody>
      </p:sp>
    </p:spTree>
    <p:extLst>
      <p:ext uri="{BB962C8B-B14F-4D97-AF65-F5344CB8AC3E}">
        <p14:creationId xmlns:p14="http://schemas.microsoft.com/office/powerpoint/2010/main" val="3639346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1CD7-6140-AFA4-6410-BA477E026F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DDF54F-9166-A781-F970-25032FAC68F4}"/>
              </a:ext>
            </a:extLst>
          </p:cNvPr>
          <p:cNvSpPr>
            <a:spLocks noGrp="1"/>
          </p:cNvSpPr>
          <p:nvPr>
            <p:ph type="dt" sz="half" idx="10"/>
          </p:nvPr>
        </p:nvSpPr>
        <p:spPr/>
        <p:txBody>
          <a:bodyPr/>
          <a:lstStyle/>
          <a:p>
            <a:fld id="{32FB0688-CF99-4BD1-8236-404B319E5B9A}" type="datetimeFigureOut">
              <a:rPr lang="en-US" smtClean="0"/>
              <a:t>6/3/2022</a:t>
            </a:fld>
            <a:endParaRPr lang="en-US"/>
          </a:p>
        </p:txBody>
      </p:sp>
      <p:sp>
        <p:nvSpPr>
          <p:cNvPr id="4" name="Footer Placeholder 3">
            <a:extLst>
              <a:ext uri="{FF2B5EF4-FFF2-40B4-BE49-F238E27FC236}">
                <a16:creationId xmlns:a16="http://schemas.microsoft.com/office/drawing/2014/main" id="{02ECF058-8294-E901-9E94-85DFF63473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447FFF-8848-15B0-7423-6CCC5A994270}"/>
              </a:ext>
            </a:extLst>
          </p:cNvPr>
          <p:cNvSpPr>
            <a:spLocks noGrp="1"/>
          </p:cNvSpPr>
          <p:nvPr>
            <p:ph type="sldNum" sz="quarter" idx="12"/>
          </p:nvPr>
        </p:nvSpPr>
        <p:spPr/>
        <p:txBody>
          <a:bodyPr/>
          <a:lstStyle/>
          <a:p>
            <a:fld id="{EA4D0FF0-3152-4323-B22C-ADFC016B1281}" type="slidenum">
              <a:rPr lang="en-US" smtClean="0"/>
              <a:t>‹#›</a:t>
            </a:fld>
            <a:endParaRPr lang="en-US"/>
          </a:p>
        </p:txBody>
      </p:sp>
    </p:spTree>
    <p:extLst>
      <p:ext uri="{BB962C8B-B14F-4D97-AF65-F5344CB8AC3E}">
        <p14:creationId xmlns:p14="http://schemas.microsoft.com/office/powerpoint/2010/main" val="164771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30C721-1389-2131-FB9B-33BB4C7F9C5A}"/>
              </a:ext>
            </a:extLst>
          </p:cNvPr>
          <p:cNvSpPr>
            <a:spLocks noGrp="1"/>
          </p:cNvSpPr>
          <p:nvPr>
            <p:ph type="dt" sz="half" idx="10"/>
          </p:nvPr>
        </p:nvSpPr>
        <p:spPr/>
        <p:txBody>
          <a:bodyPr/>
          <a:lstStyle/>
          <a:p>
            <a:fld id="{32FB0688-CF99-4BD1-8236-404B319E5B9A}" type="datetimeFigureOut">
              <a:rPr lang="en-US" smtClean="0"/>
              <a:t>6/3/2022</a:t>
            </a:fld>
            <a:endParaRPr lang="en-US"/>
          </a:p>
        </p:txBody>
      </p:sp>
      <p:sp>
        <p:nvSpPr>
          <p:cNvPr id="3" name="Footer Placeholder 2">
            <a:extLst>
              <a:ext uri="{FF2B5EF4-FFF2-40B4-BE49-F238E27FC236}">
                <a16:creationId xmlns:a16="http://schemas.microsoft.com/office/drawing/2014/main" id="{4B922287-0560-6976-8FD0-37F7B0A6D2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A4D4BC-E3DD-0217-6490-1EE2547EF445}"/>
              </a:ext>
            </a:extLst>
          </p:cNvPr>
          <p:cNvSpPr>
            <a:spLocks noGrp="1"/>
          </p:cNvSpPr>
          <p:nvPr>
            <p:ph type="sldNum" sz="quarter" idx="12"/>
          </p:nvPr>
        </p:nvSpPr>
        <p:spPr/>
        <p:txBody>
          <a:bodyPr/>
          <a:lstStyle/>
          <a:p>
            <a:fld id="{EA4D0FF0-3152-4323-B22C-ADFC016B1281}" type="slidenum">
              <a:rPr lang="en-US" smtClean="0"/>
              <a:t>‹#›</a:t>
            </a:fld>
            <a:endParaRPr lang="en-US"/>
          </a:p>
        </p:txBody>
      </p:sp>
    </p:spTree>
    <p:extLst>
      <p:ext uri="{BB962C8B-B14F-4D97-AF65-F5344CB8AC3E}">
        <p14:creationId xmlns:p14="http://schemas.microsoft.com/office/powerpoint/2010/main" val="3143222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DD52-1DD0-4185-19AC-8A7AF0792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263CF6-EC43-23E5-2713-A3A6C0AF9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833A85-9BFB-BEB9-7858-F34D39D71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23EB9C-4868-5E61-B6C2-D6761C896066}"/>
              </a:ext>
            </a:extLst>
          </p:cNvPr>
          <p:cNvSpPr>
            <a:spLocks noGrp="1"/>
          </p:cNvSpPr>
          <p:nvPr>
            <p:ph type="dt" sz="half" idx="10"/>
          </p:nvPr>
        </p:nvSpPr>
        <p:spPr/>
        <p:txBody>
          <a:bodyPr/>
          <a:lstStyle/>
          <a:p>
            <a:fld id="{32FB0688-CF99-4BD1-8236-404B319E5B9A}" type="datetimeFigureOut">
              <a:rPr lang="en-US" smtClean="0"/>
              <a:t>6/3/2022</a:t>
            </a:fld>
            <a:endParaRPr lang="en-US"/>
          </a:p>
        </p:txBody>
      </p:sp>
      <p:sp>
        <p:nvSpPr>
          <p:cNvPr id="6" name="Footer Placeholder 5">
            <a:extLst>
              <a:ext uri="{FF2B5EF4-FFF2-40B4-BE49-F238E27FC236}">
                <a16:creationId xmlns:a16="http://schemas.microsoft.com/office/drawing/2014/main" id="{193775D6-5C3E-6D69-FB3E-2FDF20E53E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15534-973A-50A2-11BF-4FB02A388A47}"/>
              </a:ext>
            </a:extLst>
          </p:cNvPr>
          <p:cNvSpPr>
            <a:spLocks noGrp="1"/>
          </p:cNvSpPr>
          <p:nvPr>
            <p:ph type="sldNum" sz="quarter" idx="12"/>
          </p:nvPr>
        </p:nvSpPr>
        <p:spPr/>
        <p:txBody>
          <a:bodyPr/>
          <a:lstStyle/>
          <a:p>
            <a:fld id="{EA4D0FF0-3152-4323-B22C-ADFC016B1281}" type="slidenum">
              <a:rPr lang="en-US" smtClean="0"/>
              <a:t>‹#›</a:t>
            </a:fld>
            <a:endParaRPr lang="en-US"/>
          </a:p>
        </p:txBody>
      </p:sp>
    </p:spTree>
    <p:extLst>
      <p:ext uri="{BB962C8B-B14F-4D97-AF65-F5344CB8AC3E}">
        <p14:creationId xmlns:p14="http://schemas.microsoft.com/office/powerpoint/2010/main" val="325189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30C0-B1FE-871E-5B6C-C599AAE8A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872264-B958-EF92-F15C-E03108845B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155B87-7F7B-F642-AD5E-FCDA23D7E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D977F0-F182-F71F-1D95-41D343BED420}"/>
              </a:ext>
            </a:extLst>
          </p:cNvPr>
          <p:cNvSpPr>
            <a:spLocks noGrp="1"/>
          </p:cNvSpPr>
          <p:nvPr>
            <p:ph type="dt" sz="half" idx="10"/>
          </p:nvPr>
        </p:nvSpPr>
        <p:spPr/>
        <p:txBody>
          <a:bodyPr/>
          <a:lstStyle/>
          <a:p>
            <a:fld id="{32FB0688-CF99-4BD1-8236-404B319E5B9A}" type="datetimeFigureOut">
              <a:rPr lang="en-US" smtClean="0"/>
              <a:t>6/3/2022</a:t>
            </a:fld>
            <a:endParaRPr lang="en-US"/>
          </a:p>
        </p:txBody>
      </p:sp>
      <p:sp>
        <p:nvSpPr>
          <p:cNvPr id="6" name="Footer Placeholder 5">
            <a:extLst>
              <a:ext uri="{FF2B5EF4-FFF2-40B4-BE49-F238E27FC236}">
                <a16:creationId xmlns:a16="http://schemas.microsoft.com/office/drawing/2014/main" id="{9411D903-6C57-633F-89AC-DE7404C49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D7F56-75E1-41EE-00D1-5B579DB55516}"/>
              </a:ext>
            </a:extLst>
          </p:cNvPr>
          <p:cNvSpPr>
            <a:spLocks noGrp="1"/>
          </p:cNvSpPr>
          <p:nvPr>
            <p:ph type="sldNum" sz="quarter" idx="12"/>
          </p:nvPr>
        </p:nvSpPr>
        <p:spPr/>
        <p:txBody>
          <a:bodyPr/>
          <a:lstStyle/>
          <a:p>
            <a:fld id="{EA4D0FF0-3152-4323-B22C-ADFC016B1281}" type="slidenum">
              <a:rPr lang="en-US" smtClean="0"/>
              <a:t>‹#›</a:t>
            </a:fld>
            <a:endParaRPr lang="en-US"/>
          </a:p>
        </p:txBody>
      </p:sp>
    </p:spTree>
    <p:extLst>
      <p:ext uri="{BB962C8B-B14F-4D97-AF65-F5344CB8AC3E}">
        <p14:creationId xmlns:p14="http://schemas.microsoft.com/office/powerpoint/2010/main" val="3366498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955575-7DB6-010D-4BA6-283B7D0B32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D4FA99-F129-5C83-52C5-417C34BAB3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DF220-C056-27A9-6812-4DF979567C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B0688-CF99-4BD1-8236-404B319E5B9A}" type="datetimeFigureOut">
              <a:rPr lang="en-US" smtClean="0"/>
              <a:t>6/3/2022</a:t>
            </a:fld>
            <a:endParaRPr lang="en-US"/>
          </a:p>
        </p:txBody>
      </p:sp>
      <p:sp>
        <p:nvSpPr>
          <p:cNvPr id="5" name="Footer Placeholder 4">
            <a:extLst>
              <a:ext uri="{FF2B5EF4-FFF2-40B4-BE49-F238E27FC236}">
                <a16:creationId xmlns:a16="http://schemas.microsoft.com/office/drawing/2014/main" id="{DCCC1D07-BFAB-0747-DF5B-C0C31ED25D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07DAC4-9D25-5B17-9803-CDCDD7E87C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D0FF0-3152-4323-B22C-ADFC016B1281}" type="slidenum">
              <a:rPr lang="en-US" smtClean="0"/>
              <a:t>‹#›</a:t>
            </a:fld>
            <a:endParaRPr lang="en-US"/>
          </a:p>
        </p:txBody>
      </p:sp>
    </p:spTree>
    <p:extLst>
      <p:ext uri="{BB962C8B-B14F-4D97-AF65-F5344CB8AC3E}">
        <p14:creationId xmlns:p14="http://schemas.microsoft.com/office/powerpoint/2010/main" val="1593435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blastchar/telco-customer-chur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244EB-7CC4-F41A-ADE8-9F60E6826835}"/>
              </a:ext>
            </a:extLst>
          </p:cNvPr>
          <p:cNvSpPr>
            <a:spLocks noGrp="1"/>
          </p:cNvSpPr>
          <p:nvPr>
            <p:ph type="ctrTitle"/>
          </p:nvPr>
        </p:nvSpPr>
        <p:spPr>
          <a:xfrm>
            <a:off x="1524000" y="1376362"/>
            <a:ext cx="9144000" cy="2603274"/>
          </a:xfrm>
        </p:spPr>
        <p:txBody>
          <a:bodyPr>
            <a:normAutofit/>
          </a:bodyPr>
          <a:lstStyle/>
          <a:p>
            <a:r>
              <a:rPr lang="en-US" sz="5400"/>
              <a:t>Machine Learning Techniques for Customer Churn Prediction</a:t>
            </a:r>
          </a:p>
        </p:txBody>
      </p:sp>
      <p:sp>
        <p:nvSpPr>
          <p:cNvPr id="3" name="Subtitle 2">
            <a:extLst>
              <a:ext uri="{FF2B5EF4-FFF2-40B4-BE49-F238E27FC236}">
                <a16:creationId xmlns:a16="http://schemas.microsoft.com/office/drawing/2014/main" id="{61A65A75-BA71-A7B6-0BA0-BCE6ADA33499}"/>
              </a:ext>
            </a:extLst>
          </p:cNvPr>
          <p:cNvSpPr>
            <a:spLocks noGrp="1"/>
          </p:cNvSpPr>
          <p:nvPr>
            <p:ph type="subTitle" idx="1"/>
          </p:nvPr>
        </p:nvSpPr>
        <p:spPr>
          <a:xfrm>
            <a:off x="1524000" y="4118088"/>
            <a:ext cx="9144000" cy="1393711"/>
          </a:xfrm>
        </p:spPr>
        <p:txBody>
          <a:bodyPr>
            <a:normAutofit/>
          </a:bodyPr>
          <a:lstStyle/>
          <a:p>
            <a:r>
              <a:rPr lang="en-US" dirty="0"/>
              <a:t>MIS49Y Project</a:t>
            </a:r>
          </a:p>
          <a:p>
            <a:r>
              <a:rPr lang="en-US" dirty="0"/>
              <a:t>Instructor: </a:t>
            </a:r>
            <a:r>
              <a:rPr lang="en-US" dirty="0" err="1"/>
              <a:t>Değer</a:t>
            </a:r>
            <a:r>
              <a:rPr lang="en-US" dirty="0"/>
              <a:t> </a:t>
            </a:r>
            <a:r>
              <a:rPr lang="en-US" dirty="0" err="1"/>
              <a:t>Ayata</a:t>
            </a:r>
            <a:endParaRPr lang="en-US" dirty="0"/>
          </a:p>
          <a:p>
            <a:r>
              <a:rPr lang="en-US" dirty="0"/>
              <a:t>Group HAGS</a:t>
            </a:r>
          </a:p>
        </p:txBody>
      </p:sp>
    </p:spTree>
    <p:extLst>
      <p:ext uri="{BB962C8B-B14F-4D97-AF65-F5344CB8AC3E}">
        <p14:creationId xmlns:p14="http://schemas.microsoft.com/office/powerpoint/2010/main" val="131922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B016-6906-AF05-12C5-F26A3F0299AD}"/>
              </a:ext>
            </a:extLst>
          </p:cNvPr>
          <p:cNvSpPr>
            <a:spLocks noGrp="1"/>
          </p:cNvSpPr>
          <p:nvPr>
            <p:ph type="title"/>
          </p:nvPr>
        </p:nvSpPr>
        <p:spPr/>
        <p:txBody>
          <a:bodyPr/>
          <a:lstStyle/>
          <a:p>
            <a:r>
              <a:rPr lang="en-US" dirty="0"/>
              <a:t>Hyperparameter Tuning</a:t>
            </a:r>
          </a:p>
        </p:txBody>
      </p:sp>
      <p:sp>
        <p:nvSpPr>
          <p:cNvPr id="3" name="Content Placeholder 2">
            <a:extLst>
              <a:ext uri="{FF2B5EF4-FFF2-40B4-BE49-F238E27FC236}">
                <a16:creationId xmlns:a16="http://schemas.microsoft.com/office/drawing/2014/main" id="{385857C4-0BD7-6D3B-EB04-106707A68F7B}"/>
              </a:ext>
            </a:extLst>
          </p:cNvPr>
          <p:cNvSpPr>
            <a:spLocks noGrp="1"/>
          </p:cNvSpPr>
          <p:nvPr>
            <p:ph idx="1"/>
          </p:nvPr>
        </p:nvSpPr>
        <p:spPr>
          <a:xfrm>
            <a:off x="838200" y="1825625"/>
            <a:ext cx="5257800" cy="4351338"/>
          </a:xfrm>
        </p:spPr>
        <p:txBody>
          <a:bodyPr>
            <a:normAutofit fontScale="92500" lnSpcReduction="10000"/>
          </a:bodyPr>
          <a:lstStyle/>
          <a:p>
            <a:r>
              <a:rPr lang="en-US" dirty="0" err="1"/>
              <a:t>XGBoost</a:t>
            </a:r>
            <a:endParaRPr lang="en-US" dirty="0"/>
          </a:p>
          <a:p>
            <a:pPr lvl="1"/>
            <a:r>
              <a:rPr lang="en-US" dirty="0"/>
              <a:t>'</a:t>
            </a:r>
            <a:r>
              <a:rPr lang="en-US" dirty="0" err="1"/>
              <a:t>n_estimators</a:t>
            </a:r>
            <a:r>
              <a:rPr lang="en-US" dirty="0"/>
              <a:t>': [100,250, 500]</a:t>
            </a:r>
          </a:p>
          <a:p>
            <a:pPr lvl="1"/>
            <a:r>
              <a:rPr lang="en-US" dirty="0"/>
              <a:t>'subsample': [0.6, 0.8, 1.0]</a:t>
            </a:r>
          </a:p>
          <a:p>
            <a:pPr lvl="1"/>
            <a:r>
              <a:rPr lang="en-US" dirty="0"/>
              <a:t>'gamma' : [0,1,5]</a:t>
            </a:r>
          </a:p>
          <a:p>
            <a:pPr lvl="1"/>
            <a:r>
              <a:rPr lang="en-US" dirty="0"/>
              <a:t>'</a:t>
            </a:r>
            <a:r>
              <a:rPr lang="en-US" dirty="0" err="1"/>
              <a:t>max_depth</a:t>
            </a:r>
            <a:r>
              <a:rPr lang="en-US" dirty="0"/>
              <a:t>': [3, 4, 5]</a:t>
            </a:r>
          </a:p>
          <a:p>
            <a:pPr lvl="1"/>
            <a:r>
              <a:rPr lang="en-US" dirty="0"/>
              <a:t>'</a:t>
            </a:r>
            <a:r>
              <a:rPr lang="en-US" dirty="0" err="1"/>
              <a:t>learning_rate</a:t>
            </a:r>
            <a:r>
              <a:rPr lang="en-US" dirty="0"/>
              <a:t>': [0.1,0.3, 0.5]</a:t>
            </a:r>
          </a:p>
          <a:p>
            <a:r>
              <a:rPr lang="en-US" dirty="0"/>
              <a:t>Best parameters:</a:t>
            </a:r>
          </a:p>
          <a:p>
            <a:pPr lvl="1"/>
            <a:r>
              <a:rPr lang="en-US" dirty="0"/>
              <a:t>'gamma': 1</a:t>
            </a:r>
          </a:p>
          <a:p>
            <a:pPr lvl="1"/>
            <a:r>
              <a:rPr lang="en-US" dirty="0"/>
              <a:t>'</a:t>
            </a:r>
            <a:r>
              <a:rPr lang="en-US" dirty="0" err="1"/>
              <a:t>learning_rate</a:t>
            </a:r>
            <a:r>
              <a:rPr lang="en-US" dirty="0"/>
              <a:t>': 0.1</a:t>
            </a:r>
          </a:p>
          <a:p>
            <a:pPr lvl="1"/>
            <a:r>
              <a:rPr lang="en-US" dirty="0"/>
              <a:t>'</a:t>
            </a:r>
            <a:r>
              <a:rPr lang="en-US" dirty="0" err="1"/>
              <a:t>max_depth</a:t>
            </a:r>
            <a:r>
              <a:rPr lang="en-US" dirty="0"/>
              <a:t>': 3</a:t>
            </a:r>
          </a:p>
          <a:p>
            <a:pPr lvl="1"/>
            <a:r>
              <a:rPr lang="en-US" dirty="0"/>
              <a:t>'</a:t>
            </a:r>
            <a:r>
              <a:rPr lang="en-US" dirty="0" err="1"/>
              <a:t>n_estimators</a:t>
            </a:r>
            <a:r>
              <a:rPr lang="en-US" dirty="0"/>
              <a:t>': 100</a:t>
            </a:r>
          </a:p>
          <a:p>
            <a:pPr lvl="1"/>
            <a:r>
              <a:rPr lang="en-US" dirty="0"/>
              <a:t>'subsample': 0.6</a:t>
            </a:r>
          </a:p>
        </p:txBody>
      </p:sp>
      <p:sp>
        <p:nvSpPr>
          <p:cNvPr id="5" name="TextBox 4">
            <a:extLst>
              <a:ext uri="{FF2B5EF4-FFF2-40B4-BE49-F238E27FC236}">
                <a16:creationId xmlns:a16="http://schemas.microsoft.com/office/drawing/2014/main" id="{F1518379-B98E-DADA-D5EA-01B53A1CE031}"/>
              </a:ext>
            </a:extLst>
          </p:cNvPr>
          <p:cNvSpPr txBox="1"/>
          <p:nvPr/>
        </p:nvSpPr>
        <p:spPr>
          <a:xfrm>
            <a:off x="6096000" y="1690688"/>
            <a:ext cx="5436093" cy="3200876"/>
          </a:xfrm>
          <a:prstGeom prst="rect">
            <a:avLst/>
          </a:prstGeom>
          <a:noFill/>
        </p:spPr>
        <p:txBody>
          <a:bodyPr wrap="square" rtlCol="0">
            <a:spAutoFit/>
          </a:bodyPr>
          <a:lstStyle/>
          <a:p>
            <a:pPr marL="285750" indent="-285750">
              <a:buFont typeface="Arial" panose="020B0604020202020204" pitchFamily="34" charset="0"/>
              <a:buChar char="•"/>
            </a:pPr>
            <a:r>
              <a:rPr lang="en-US" sz="2600" dirty="0" err="1"/>
              <a:t>XGBoost</a:t>
            </a:r>
            <a:endParaRPr lang="en-US" sz="2600" dirty="0"/>
          </a:p>
          <a:p>
            <a:pPr marL="742950" lvl="1" indent="-285750">
              <a:buFont typeface="Arial" panose="020B0604020202020204" pitchFamily="34" charset="0"/>
              <a:buChar char="•"/>
            </a:pPr>
            <a:r>
              <a:rPr lang="en-US" sz="2200" dirty="0"/>
              <a:t>'</a:t>
            </a:r>
            <a:r>
              <a:rPr lang="en-US" sz="2200" dirty="0" err="1"/>
              <a:t>n_estimators</a:t>
            </a:r>
            <a:r>
              <a:rPr lang="en-US" sz="2200" dirty="0"/>
              <a:t>': [5,50,250,500]</a:t>
            </a:r>
          </a:p>
          <a:p>
            <a:pPr marL="742950" lvl="1" indent="-285750">
              <a:buFont typeface="Arial" panose="020B0604020202020204" pitchFamily="34" charset="0"/>
              <a:buChar char="•"/>
            </a:pPr>
            <a:r>
              <a:rPr lang="en-US" sz="2200" dirty="0"/>
              <a:t>'</a:t>
            </a:r>
            <a:r>
              <a:rPr lang="en-US" sz="2200" dirty="0" err="1"/>
              <a:t>max_depth</a:t>
            </a:r>
            <a:r>
              <a:rPr lang="en-US" sz="2200" dirty="0"/>
              <a:t>': [1,3,5,7,9]</a:t>
            </a:r>
          </a:p>
          <a:p>
            <a:pPr marL="742950" lvl="1" indent="-285750">
              <a:buFont typeface="Arial" panose="020B0604020202020204" pitchFamily="34" charset="0"/>
              <a:buChar char="•"/>
            </a:pPr>
            <a:r>
              <a:rPr lang="en-US" sz="2200" dirty="0"/>
              <a:t>'</a:t>
            </a:r>
            <a:r>
              <a:rPr lang="en-US" sz="2200" dirty="0" err="1"/>
              <a:t>learning_rate</a:t>
            </a:r>
            <a:r>
              <a:rPr lang="en-US" sz="2200" dirty="0"/>
              <a:t>': [0.01,0.1,1,10,100]</a:t>
            </a:r>
          </a:p>
          <a:p>
            <a:pPr marL="285750" indent="-285750">
              <a:buFont typeface="Arial" panose="020B0604020202020204" pitchFamily="34" charset="0"/>
              <a:buChar char="•"/>
            </a:pPr>
            <a:r>
              <a:rPr lang="en-US" sz="2600" dirty="0"/>
              <a:t>Best parameters:</a:t>
            </a:r>
          </a:p>
          <a:p>
            <a:pPr marL="742950" lvl="1" indent="-285750">
              <a:buFont typeface="Arial" panose="020B0604020202020204" pitchFamily="34" charset="0"/>
              <a:buChar char="•"/>
            </a:pPr>
            <a:r>
              <a:rPr lang="en-US" sz="2200" dirty="0"/>
              <a:t>'</a:t>
            </a:r>
            <a:r>
              <a:rPr lang="en-US" sz="2200" dirty="0" err="1"/>
              <a:t>learning_rate</a:t>
            </a:r>
            <a:r>
              <a:rPr lang="en-US" sz="2200" dirty="0"/>
              <a:t>': 0.1</a:t>
            </a:r>
          </a:p>
          <a:p>
            <a:pPr marL="742950" lvl="1" indent="-285750">
              <a:buFont typeface="Arial" panose="020B0604020202020204" pitchFamily="34" charset="0"/>
              <a:buChar char="•"/>
            </a:pPr>
            <a:r>
              <a:rPr lang="en-US" sz="2200" dirty="0"/>
              <a:t>'</a:t>
            </a:r>
            <a:r>
              <a:rPr lang="en-US" sz="2200" dirty="0" err="1"/>
              <a:t>max_depth</a:t>
            </a:r>
            <a:r>
              <a:rPr lang="en-US" sz="2200" dirty="0"/>
              <a:t>’: 1</a:t>
            </a:r>
          </a:p>
          <a:p>
            <a:pPr marL="742950" lvl="1" indent="-285750">
              <a:buFont typeface="Arial" panose="020B0604020202020204" pitchFamily="34" charset="0"/>
              <a:buChar char="•"/>
            </a:pPr>
            <a:r>
              <a:rPr lang="en-US" sz="2200" dirty="0"/>
              <a:t>'</a:t>
            </a:r>
            <a:r>
              <a:rPr lang="en-US" sz="2200" dirty="0" err="1"/>
              <a:t>n_estimators</a:t>
            </a:r>
            <a:r>
              <a:rPr lang="en-US" sz="2200" dirty="0"/>
              <a:t>’: 500</a:t>
            </a:r>
          </a:p>
          <a:p>
            <a:endParaRPr lang="en-US" dirty="0"/>
          </a:p>
        </p:txBody>
      </p:sp>
    </p:spTree>
    <p:extLst>
      <p:ext uri="{BB962C8B-B14F-4D97-AF65-F5344CB8AC3E}">
        <p14:creationId xmlns:p14="http://schemas.microsoft.com/office/powerpoint/2010/main" val="231499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F12A09-3753-0579-51EF-71FE51EAD2A1}"/>
              </a:ext>
            </a:extLst>
          </p:cNvPr>
          <p:cNvSpPr>
            <a:spLocks noGrp="1"/>
          </p:cNvSpPr>
          <p:nvPr>
            <p:ph type="title"/>
          </p:nvPr>
        </p:nvSpPr>
        <p:spPr>
          <a:xfrm>
            <a:off x="1046746" y="586822"/>
            <a:ext cx="3560252" cy="1645920"/>
          </a:xfrm>
        </p:spPr>
        <p:txBody>
          <a:bodyPr>
            <a:normAutofit/>
          </a:bodyPr>
          <a:lstStyle/>
          <a:p>
            <a:r>
              <a:rPr lang="en-US" sz="3200"/>
              <a:t>Machine Learning Model Results</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225CE49-94B7-8DB0-3EF8-84173639233D}"/>
              </a:ext>
            </a:extLst>
          </p:cNvPr>
          <p:cNvSpPr>
            <a:spLocks noGrp="1"/>
          </p:cNvSpPr>
          <p:nvPr>
            <p:ph idx="1"/>
          </p:nvPr>
        </p:nvSpPr>
        <p:spPr>
          <a:xfrm>
            <a:off x="5351164" y="586822"/>
            <a:ext cx="6002636" cy="1645920"/>
          </a:xfrm>
        </p:spPr>
        <p:txBody>
          <a:bodyPr anchor="ctr">
            <a:normAutofit/>
          </a:bodyPr>
          <a:lstStyle/>
          <a:p>
            <a:pPr marL="0" indent="0">
              <a:buNone/>
            </a:pPr>
            <a:r>
              <a:rPr lang="en-US" sz="1800" dirty="0"/>
              <a:t>As it can be seen in the table, Tuned Gradient Boosting model has the highest accuracy and precision values. F1 Score of this model is also close to highest value. Therefore, Tuned Gradient Boosting model is selected to be the best model for this dataset.</a:t>
            </a:r>
          </a:p>
        </p:txBody>
      </p:sp>
      <p:pic>
        <p:nvPicPr>
          <p:cNvPr id="5" name="Picture 4">
            <a:extLst>
              <a:ext uri="{FF2B5EF4-FFF2-40B4-BE49-F238E27FC236}">
                <a16:creationId xmlns:a16="http://schemas.microsoft.com/office/drawing/2014/main" id="{71003A5C-C866-6F76-2DF5-26C5A848D852}"/>
              </a:ext>
            </a:extLst>
          </p:cNvPr>
          <p:cNvPicPr>
            <a:picLocks noChangeAspect="1"/>
          </p:cNvPicPr>
          <p:nvPr/>
        </p:nvPicPr>
        <p:blipFill>
          <a:blip r:embed="rId2"/>
          <a:stretch>
            <a:fillRect/>
          </a:stretch>
        </p:blipFill>
        <p:spPr>
          <a:xfrm>
            <a:off x="1299121" y="2734056"/>
            <a:ext cx="9682149" cy="3483864"/>
          </a:xfrm>
          <a:prstGeom prst="rect">
            <a:avLst/>
          </a:prstGeom>
        </p:spPr>
      </p:pic>
    </p:spTree>
    <p:extLst>
      <p:ext uri="{BB962C8B-B14F-4D97-AF65-F5344CB8AC3E}">
        <p14:creationId xmlns:p14="http://schemas.microsoft.com/office/powerpoint/2010/main" val="666686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ED4B-3A4E-5C09-7DF8-9750B936074B}"/>
              </a:ext>
            </a:extLst>
          </p:cNvPr>
          <p:cNvSpPr>
            <a:spLocks noGrp="1"/>
          </p:cNvSpPr>
          <p:nvPr>
            <p:ph type="title"/>
          </p:nvPr>
        </p:nvSpPr>
        <p:spPr>
          <a:xfrm>
            <a:off x="648929" y="629266"/>
            <a:ext cx="3505495" cy="1622321"/>
          </a:xfrm>
        </p:spPr>
        <p:txBody>
          <a:bodyPr>
            <a:normAutofit/>
          </a:bodyPr>
          <a:lstStyle/>
          <a:p>
            <a:r>
              <a:rPr lang="en-US" dirty="0"/>
              <a:t>Results</a:t>
            </a:r>
          </a:p>
        </p:txBody>
      </p:sp>
      <p:sp>
        <p:nvSpPr>
          <p:cNvPr id="9" name="Content Placeholder 8">
            <a:extLst>
              <a:ext uri="{FF2B5EF4-FFF2-40B4-BE49-F238E27FC236}">
                <a16:creationId xmlns:a16="http://schemas.microsoft.com/office/drawing/2014/main" id="{B02B57EB-F75B-B243-E7A8-74464E3E1C4E}"/>
              </a:ext>
            </a:extLst>
          </p:cNvPr>
          <p:cNvSpPr>
            <a:spLocks noGrp="1"/>
          </p:cNvSpPr>
          <p:nvPr>
            <p:ph idx="1"/>
          </p:nvPr>
        </p:nvSpPr>
        <p:spPr>
          <a:xfrm>
            <a:off x="648931" y="2438400"/>
            <a:ext cx="3505494" cy="3785419"/>
          </a:xfrm>
        </p:spPr>
        <p:txBody>
          <a:bodyPr>
            <a:normAutofit/>
          </a:bodyPr>
          <a:lstStyle/>
          <a:p>
            <a:pPr marL="0" indent="0">
              <a:buNone/>
            </a:pPr>
            <a:r>
              <a:rPr lang="en-US" sz="2000" dirty="0"/>
              <a:t>Confusion matrix created by the results of Tuned Gradient Boosting model</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918847A-6FC2-79F1-5EA1-4BC4B9180100}"/>
              </a:ext>
            </a:extLst>
          </p:cNvPr>
          <p:cNvPicPr>
            <a:picLocks noChangeAspect="1"/>
          </p:cNvPicPr>
          <p:nvPr/>
        </p:nvPicPr>
        <p:blipFill>
          <a:blip r:embed="rId2"/>
          <a:stretch>
            <a:fillRect/>
          </a:stretch>
        </p:blipFill>
        <p:spPr>
          <a:xfrm>
            <a:off x="5707740" y="807593"/>
            <a:ext cx="5415575" cy="5239568"/>
          </a:xfrm>
          <a:prstGeom prst="rect">
            <a:avLst/>
          </a:prstGeom>
          <a:effectLst/>
        </p:spPr>
      </p:pic>
    </p:spTree>
    <p:extLst>
      <p:ext uri="{BB962C8B-B14F-4D97-AF65-F5344CB8AC3E}">
        <p14:creationId xmlns:p14="http://schemas.microsoft.com/office/powerpoint/2010/main" val="187742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A452-1470-7E17-D0D6-F12EF8F40AC4}"/>
              </a:ext>
            </a:extLst>
          </p:cNvPr>
          <p:cNvSpPr>
            <a:spLocks noGrp="1"/>
          </p:cNvSpPr>
          <p:nvPr>
            <p:ph type="title"/>
          </p:nvPr>
        </p:nvSpPr>
        <p:spPr>
          <a:xfrm>
            <a:off x="648929" y="629266"/>
            <a:ext cx="3505495" cy="1622321"/>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B355E67B-8693-78FE-417F-E5E51E254347}"/>
              </a:ext>
            </a:extLst>
          </p:cNvPr>
          <p:cNvSpPr>
            <a:spLocks noGrp="1"/>
          </p:cNvSpPr>
          <p:nvPr>
            <p:ph idx="1"/>
          </p:nvPr>
        </p:nvSpPr>
        <p:spPr>
          <a:xfrm>
            <a:off x="648931" y="2438400"/>
            <a:ext cx="3505494" cy="3785419"/>
          </a:xfrm>
        </p:spPr>
        <p:txBody>
          <a:bodyPr>
            <a:normAutofit/>
          </a:bodyPr>
          <a:lstStyle/>
          <a:p>
            <a:r>
              <a:rPr lang="en-US" sz="2000" dirty="0"/>
              <a:t>Feature importance plot considering the results of Tuned Gradient Boosting model.</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2AB7A0C-E99D-8869-2B9A-EED990595F6B}"/>
              </a:ext>
            </a:extLst>
          </p:cNvPr>
          <p:cNvPicPr>
            <a:picLocks noChangeAspect="1"/>
          </p:cNvPicPr>
          <p:nvPr/>
        </p:nvPicPr>
        <p:blipFill>
          <a:blip r:embed="rId2"/>
          <a:stretch>
            <a:fillRect/>
          </a:stretch>
        </p:blipFill>
        <p:spPr>
          <a:xfrm>
            <a:off x="5405862" y="2178366"/>
            <a:ext cx="6019331" cy="2498022"/>
          </a:xfrm>
          <a:prstGeom prst="rect">
            <a:avLst/>
          </a:prstGeom>
          <a:effectLst/>
        </p:spPr>
      </p:pic>
    </p:spTree>
    <p:extLst>
      <p:ext uri="{BB962C8B-B14F-4D97-AF65-F5344CB8AC3E}">
        <p14:creationId xmlns:p14="http://schemas.microsoft.com/office/powerpoint/2010/main" val="1244823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A452-1470-7E17-D0D6-F12EF8F40AC4}"/>
              </a:ext>
            </a:extLst>
          </p:cNvPr>
          <p:cNvSpPr>
            <a:spLocks noGrp="1"/>
          </p:cNvSpPr>
          <p:nvPr>
            <p:ph type="title"/>
          </p:nvPr>
        </p:nvSpPr>
        <p:spPr>
          <a:xfrm>
            <a:off x="648929" y="629266"/>
            <a:ext cx="3505495" cy="1622321"/>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B355E67B-8693-78FE-417F-E5E51E254347}"/>
              </a:ext>
            </a:extLst>
          </p:cNvPr>
          <p:cNvSpPr>
            <a:spLocks noGrp="1"/>
          </p:cNvSpPr>
          <p:nvPr>
            <p:ph idx="1"/>
          </p:nvPr>
        </p:nvSpPr>
        <p:spPr>
          <a:xfrm>
            <a:off x="648931" y="2438400"/>
            <a:ext cx="3505494" cy="3785419"/>
          </a:xfrm>
        </p:spPr>
        <p:txBody>
          <a:bodyPr>
            <a:normAutofit/>
          </a:bodyPr>
          <a:lstStyle/>
          <a:p>
            <a:r>
              <a:rPr lang="en-US" sz="2000" dirty="0"/>
              <a:t>Feature importance plot considering the results of Gradient Boosting model.</a:t>
            </a:r>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9854FA7-BC02-D1B2-9750-2154326BA189}"/>
              </a:ext>
            </a:extLst>
          </p:cNvPr>
          <p:cNvPicPr>
            <a:picLocks noChangeAspect="1"/>
          </p:cNvPicPr>
          <p:nvPr/>
        </p:nvPicPr>
        <p:blipFill>
          <a:blip r:embed="rId2"/>
          <a:stretch>
            <a:fillRect/>
          </a:stretch>
        </p:blipFill>
        <p:spPr>
          <a:xfrm>
            <a:off x="5405862" y="2133221"/>
            <a:ext cx="6019331" cy="2588312"/>
          </a:xfrm>
          <a:prstGeom prst="rect">
            <a:avLst/>
          </a:prstGeom>
          <a:effectLst/>
        </p:spPr>
      </p:pic>
    </p:spTree>
    <p:extLst>
      <p:ext uri="{BB962C8B-B14F-4D97-AF65-F5344CB8AC3E}">
        <p14:creationId xmlns:p14="http://schemas.microsoft.com/office/powerpoint/2010/main" val="3642221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A452-1470-7E17-D0D6-F12EF8F40AC4}"/>
              </a:ext>
            </a:extLst>
          </p:cNvPr>
          <p:cNvSpPr>
            <a:spLocks noGrp="1"/>
          </p:cNvSpPr>
          <p:nvPr>
            <p:ph type="title"/>
          </p:nvPr>
        </p:nvSpPr>
        <p:spPr>
          <a:xfrm>
            <a:off x="648929" y="629266"/>
            <a:ext cx="3505495" cy="1622321"/>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B355E67B-8693-78FE-417F-E5E51E254347}"/>
              </a:ext>
            </a:extLst>
          </p:cNvPr>
          <p:cNvSpPr>
            <a:spLocks noGrp="1"/>
          </p:cNvSpPr>
          <p:nvPr>
            <p:ph idx="1"/>
          </p:nvPr>
        </p:nvSpPr>
        <p:spPr>
          <a:xfrm>
            <a:off x="648931" y="2438400"/>
            <a:ext cx="3505494" cy="3785419"/>
          </a:xfrm>
        </p:spPr>
        <p:txBody>
          <a:bodyPr>
            <a:normAutofit/>
          </a:bodyPr>
          <a:lstStyle/>
          <a:p>
            <a:r>
              <a:rPr lang="en-US" sz="2000" dirty="0"/>
              <a:t>Feature importance plot considering the results of </a:t>
            </a:r>
            <a:r>
              <a:rPr lang="en-US" sz="2000" dirty="0" err="1"/>
              <a:t>XGBoost</a:t>
            </a:r>
            <a:r>
              <a:rPr lang="en-US" sz="2000" dirty="0"/>
              <a:t> model.</a:t>
            </a:r>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07B968D-1ACA-D9B6-FDCC-E3CDED5EDA2C}"/>
              </a:ext>
            </a:extLst>
          </p:cNvPr>
          <p:cNvPicPr>
            <a:picLocks noChangeAspect="1"/>
          </p:cNvPicPr>
          <p:nvPr/>
        </p:nvPicPr>
        <p:blipFill>
          <a:blip r:embed="rId2"/>
          <a:stretch>
            <a:fillRect/>
          </a:stretch>
        </p:blipFill>
        <p:spPr>
          <a:xfrm>
            <a:off x="5405862" y="2103124"/>
            <a:ext cx="6019331" cy="2648505"/>
          </a:xfrm>
          <a:prstGeom prst="rect">
            <a:avLst/>
          </a:prstGeom>
          <a:effectLst/>
        </p:spPr>
      </p:pic>
    </p:spTree>
    <p:extLst>
      <p:ext uri="{BB962C8B-B14F-4D97-AF65-F5344CB8AC3E}">
        <p14:creationId xmlns:p14="http://schemas.microsoft.com/office/powerpoint/2010/main" val="133028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9E42-CD6F-F10D-5B57-5E6F5A36303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BF6DFB2-13A9-61FE-212A-16E5BD3FEBF4}"/>
              </a:ext>
            </a:extLst>
          </p:cNvPr>
          <p:cNvSpPr>
            <a:spLocks noGrp="1"/>
          </p:cNvSpPr>
          <p:nvPr>
            <p:ph idx="1"/>
          </p:nvPr>
        </p:nvSpPr>
        <p:spPr>
          <a:xfrm>
            <a:off x="838200" y="1690688"/>
            <a:ext cx="10515600" cy="4486275"/>
          </a:xfrm>
        </p:spPr>
        <p:txBody>
          <a:bodyPr/>
          <a:lstStyle/>
          <a:p>
            <a:r>
              <a:rPr lang="en-US" dirty="0"/>
              <a:t>Data is acquired from Kaggle</a:t>
            </a:r>
          </a:p>
          <a:p>
            <a:pPr lvl="1"/>
            <a:r>
              <a:rPr lang="en-US" sz="2000" b="1" i="1" u="sng" dirty="0">
                <a:solidFill>
                  <a:srgbClr val="296EAA"/>
                </a:solidFill>
                <a:latin typeface="Helvetica Neue"/>
                <a:hlinkClick r:id="rId2"/>
              </a:rPr>
              <a:t>https://www.kaggle.com/datasets/blastchar/telco-customer-churn</a:t>
            </a:r>
            <a:endParaRPr lang="en-US" sz="2000" b="1" i="1" u="sng" dirty="0">
              <a:solidFill>
                <a:srgbClr val="296EAA"/>
              </a:solidFill>
              <a:latin typeface="Helvetica Neue"/>
            </a:endParaRPr>
          </a:p>
          <a:p>
            <a:r>
              <a:rPr lang="en-US" dirty="0"/>
              <a:t>The data contains customer information of a telecom company</a:t>
            </a:r>
          </a:p>
          <a:p>
            <a:r>
              <a:rPr lang="en-US" dirty="0"/>
              <a:t>Customer churn dataset</a:t>
            </a:r>
          </a:p>
          <a:p>
            <a:pPr lvl="1"/>
            <a:r>
              <a:rPr lang="en-US" dirty="0"/>
              <a:t>Can be used to analyze why customers leave or stay</a:t>
            </a:r>
          </a:p>
          <a:p>
            <a:pPr lvl="1"/>
            <a:r>
              <a:rPr lang="en-US" dirty="0"/>
              <a:t>Companies can benefit from analyzing customer churn data by developing new sales techniques and offering special offers to retain customers </a:t>
            </a:r>
          </a:p>
        </p:txBody>
      </p:sp>
    </p:spTree>
    <p:extLst>
      <p:ext uri="{BB962C8B-B14F-4D97-AF65-F5344CB8AC3E}">
        <p14:creationId xmlns:p14="http://schemas.microsoft.com/office/powerpoint/2010/main" val="2820427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B64C2A-3031-FB74-2E80-AE0E0562C79B}"/>
              </a:ext>
            </a:extLst>
          </p:cNvPr>
          <p:cNvSpPr>
            <a:spLocks noGrp="1"/>
          </p:cNvSpPr>
          <p:nvPr>
            <p:ph type="title"/>
          </p:nvPr>
        </p:nvSpPr>
        <p:spPr>
          <a:xfrm>
            <a:off x="838201" y="643467"/>
            <a:ext cx="3888526" cy="1800526"/>
          </a:xfrm>
        </p:spPr>
        <p:txBody>
          <a:bodyPr>
            <a:normAutofit/>
          </a:bodyPr>
          <a:lstStyle/>
          <a:p>
            <a:r>
              <a:rPr lang="en-US" dirty="0"/>
              <a:t>Data</a:t>
            </a:r>
          </a:p>
        </p:txBody>
      </p:sp>
      <p:sp>
        <p:nvSpPr>
          <p:cNvPr id="3" name="Content Placeholder 2">
            <a:extLst>
              <a:ext uri="{FF2B5EF4-FFF2-40B4-BE49-F238E27FC236}">
                <a16:creationId xmlns:a16="http://schemas.microsoft.com/office/drawing/2014/main" id="{2E9A1CDD-9C94-1EE2-EC58-CB184EE44DDD}"/>
              </a:ext>
            </a:extLst>
          </p:cNvPr>
          <p:cNvSpPr>
            <a:spLocks noGrp="1"/>
          </p:cNvSpPr>
          <p:nvPr>
            <p:ph idx="1"/>
          </p:nvPr>
        </p:nvSpPr>
        <p:spPr>
          <a:xfrm>
            <a:off x="838201" y="2623381"/>
            <a:ext cx="3888528" cy="3553581"/>
          </a:xfrm>
        </p:spPr>
        <p:txBody>
          <a:bodyPr>
            <a:normAutofit/>
          </a:bodyPr>
          <a:lstStyle/>
          <a:p>
            <a:r>
              <a:rPr lang="en-US" sz="2000"/>
              <a:t>Data consists of 21 features and 7043 customer information</a:t>
            </a:r>
          </a:p>
          <a:p>
            <a:r>
              <a:rPr lang="en-US" sz="2000"/>
              <a:t>Each feature and their datatype can be seen below.</a:t>
            </a:r>
          </a:p>
          <a:p>
            <a:endParaRPr lang="en-US" sz="2000"/>
          </a:p>
        </p:txBody>
      </p:sp>
      <p:pic>
        <p:nvPicPr>
          <p:cNvPr id="4" name="Picture 3">
            <a:extLst>
              <a:ext uri="{FF2B5EF4-FFF2-40B4-BE49-F238E27FC236}">
                <a16:creationId xmlns:a16="http://schemas.microsoft.com/office/drawing/2014/main" id="{50A24F0E-72DF-F6D7-57CD-05C64E9B1873}"/>
              </a:ext>
            </a:extLst>
          </p:cNvPr>
          <p:cNvPicPr>
            <a:picLocks noChangeAspect="1"/>
          </p:cNvPicPr>
          <p:nvPr/>
        </p:nvPicPr>
        <p:blipFill>
          <a:blip r:embed="rId2"/>
          <a:stretch>
            <a:fillRect/>
          </a:stretch>
        </p:blipFill>
        <p:spPr>
          <a:xfrm>
            <a:off x="7403528" y="643234"/>
            <a:ext cx="3542462" cy="5599876"/>
          </a:xfrm>
          <a:prstGeom prst="rect">
            <a:avLst/>
          </a:prstGeom>
        </p:spPr>
      </p:pic>
    </p:spTree>
    <p:extLst>
      <p:ext uri="{BB962C8B-B14F-4D97-AF65-F5344CB8AC3E}">
        <p14:creationId xmlns:p14="http://schemas.microsoft.com/office/powerpoint/2010/main" val="3265257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196776-4EA6-B4B8-68C5-BCA8E6CD6986}"/>
              </a:ext>
            </a:extLst>
          </p:cNvPr>
          <p:cNvSpPr>
            <a:spLocks noGrp="1"/>
          </p:cNvSpPr>
          <p:nvPr>
            <p:ph type="title"/>
          </p:nvPr>
        </p:nvSpPr>
        <p:spPr>
          <a:xfrm>
            <a:off x="841248" y="548640"/>
            <a:ext cx="3600860" cy="5431536"/>
          </a:xfrm>
        </p:spPr>
        <p:txBody>
          <a:bodyPr>
            <a:normAutofit/>
          </a:bodyPr>
          <a:lstStyle/>
          <a:p>
            <a:r>
              <a:rPr lang="en-US" sz="4600"/>
              <a:t>Data Preprocessing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BF7132-E658-BB5E-683A-B2FF26C2DCAA}"/>
              </a:ext>
            </a:extLst>
          </p:cNvPr>
          <p:cNvSpPr>
            <a:spLocks noGrp="1"/>
          </p:cNvSpPr>
          <p:nvPr>
            <p:ph idx="1"/>
          </p:nvPr>
        </p:nvSpPr>
        <p:spPr>
          <a:xfrm>
            <a:off x="5126418" y="552091"/>
            <a:ext cx="6224335" cy="5431536"/>
          </a:xfrm>
        </p:spPr>
        <p:txBody>
          <a:bodyPr anchor="ctr">
            <a:normAutofit/>
          </a:bodyPr>
          <a:lstStyle/>
          <a:p>
            <a:r>
              <a:rPr lang="en-US" sz="2200"/>
              <a:t>The dataset contains mainly categorical data.</a:t>
            </a:r>
          </a:p>
          <a:p>
            <a:r>
              <a:rPr lang="en-US" sz="2200"/>
              <a:t>Machine learning models mostly require numerical data.</a:t>
            </a:r>
          </a:p>
          <a:p>
            <a:r>
              <a:rPr lang="en-US" sz="2200"/>
              <a:t>So, categorical data is converted to numerical data by changing “Yes” and “No” into “0” and “1”, and by using dummy variables.</a:t>
            </a:r>
          </a:p>
          <a:p>
            <a:r>
              <a:rPr lang="en-US" sz="2200"/>
              <a:t>Null elements are dropped from the dataset.</a:t>
            </a:r>
          </a:p>
          <a:p>
            <a:r>
              <a:rPr lang="en-US" sz="2200"/>
              <a:t>After all values are numeric, dataset is standardized </a:t>
            </a:r>
          </a:p>
        </p:txBody>
      </p:sp>
    </p:spTree>
    <p:extLst>
      <p:ext uri="{BB962C8B-B14F-4D97-AF65-F5344CB8AC3E}">
        <p14:creationId xmlns:p14="http://schemas.microsoft.com/office/powerpoint/2010/main" val="195197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B5C3-07CC-5896-932D-50C30F248CD6}"/>
              </a:ext>
            </a:extLst>
          </p:cNvPr>
          <p:cNvSpPr>
            <a:spLocks noGrp="1"/>
          </p:cNvSpPr>
          <p:nvPr>
            <p:ph type="title"/>
          </p:nvPr>
        </p:nvSpPr>
        <p:spPr/>
        <p:txBody>
          <a:bodyPr/>
          <a:lstStyle/>
          <a:p>
            <a:r>
              <a:rPr lang="en-US" dirty="0"/>
              <a:t>Data Visualization</a:t>
            </a:r>
          </a:p>
        </p:txBody>
      </p:sp>
      <p:sp>
        <p:nvSpPr>
          <p:cNvPr id="7" name="Content Placeholder 6">
            <a:extLst>
              <a:ext uri="{FF2B5EF4-FFF2-40B4-BE49-F238E27FC236}">
                <a16:creationId xmlns:a16="http://schemas.microsoft.com/office/drawing/2014/main" id="{4BF92457-7C6D-930F-FA2F-16CC87B2D52C}"/>
              </a:ext>
            </a:extLst>
          </p:cNvPr>
          <p:cNvSpPr>
            <a:spLocks noGrp="1"/>
          </p:cNvSpPr>
          <p:nvPr>
            <p:ph idx="1"/>
          </p:nvPr>
        </p:nvSpPr>
        <p:spPr>
          <a:xfrm>
            <a:off x="838200" y="1825625"/>
            <a:ext cx="4685522" cy="4351338"/>
          </a:xfrm>
        </p:spPr>
        <p:txBody>
          <a:bodyPr>
            <a:normAutofit fontScale="92500" lnSpcReduction="10000"/>
          </a:bodyPr>
          <a:lstStyle/>
          <a:p>
            <a:r>
              <a:rPr lang="en-US" dirty="0"/>
              <a:t>Correlation matrix of the dataset is created.</a:t>
            </a:r>
          </a:p>
          <a:p>
            <a:r>
              <a:rPr lang="en-US" dirty="0"/>
              <a:t>Effect of each feature on other features can be observed from analyzing this heatmap.</a:t>
            </a:r>
          </a:p>
          <a:p>
            <a:r>
              <a:rPr lang="en-US" dirty="0"/>
              <a:t>As it can be seen in the correlation matrix, "Contract Type", "Internet Service" and "Tenure" are the most correlated features with "Churn". "Gender" is the least correlated feature.</a:t>
            </a:r>
          </a:p>
        </p:txBody>
      </p:sp>
      <p:pic>
        <p:nvPicPr>
          <p:cNvPr id="10" name="Picture 9" descr="Chart, scatter chart&#10;&#10;Description automatically generated with medium confidence">
            <a:extLst>
              <a:ext uri="{FF2B5EF4-FFF2-40B4-BE49-F238E27FC236}">
                <a16:creationId xmlns:a16="http://schemas.microsoft.com/office/drawing/2014/main" id="{1D4FCA7F-E4F5-FD6B-83D2-A057026DEA90}"/>
              </a:ext>
            </a:extLst>
          </p:cNvPr>
          <p:cNvPicPr>
            <a:picLocks noChangeAspect="1"/>
          </p:cNvPicPr>
          <p:nvPr/>
        </p:nvPicPr>
        <p:blipFill rotWithShape="1">
          <a:blip r:embed="rId2">
            <a:extLst>
              <a:ext uri="{28A0092B-C50C-407E-A947-70E740481C1C}">
                <a14:useLocalDpi xmlns:a14="http://schemas.microsoft.com/office/drawing/2010/main" val="0"/>
              </a:ext>
            </a:extLst>
          </a:blip>
          <a:srcRect t="16871" r="16032" b="1769"/>
          <a:stretch/>
        </p:blipFill>
        <p:spPr>
          <a:xfrm>
            <a:off x="5229808" y="112025"/>
            <a:ext cx="6962192" cy="6745975"/>
          </a:xfrm>
          <a:prstGeom prst="rect">
            <a:avLst/>
          </a:prstGeom>
        </p:spPr>
      </p:pic>
    </p:spTree>
    <p:extLst>
      <p:ext uri="{BB962C8B-B14F-4D97-AF65-F5344CB8AC3E}">
        <p14:creationId xmlns:p14="http://schemas.microsoft.com/office/powerpoint/2010/main" val="108534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6584-40ED-D46F-C410-C5EEB0FC55A8}"/>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9B5D49A4-7EDC-8821-B043-BE3B834B04C1}"/>
              </a:ext>
            </a:extLst>
          </p:cNvPr>
          <p:cNvSpPr>
            <a:spLocks noGrp="1"/>
          </p:cNvSpPr>
          <p:nvPr>
            <p:ph idx="1"/>
          </p:nvPr>
        </p:nvSpPr>
        <p:spPr>
          <a:xfrm>
            <a:off x="838200" y="1825625"/>
            <a:ext cx="5901246" cy="4351338"/>
          </a:xfrm>
        </p:spPr>
        <p:txBody>
          <a:bodyPr/>
          <a:lstStyle/>
          <a:p>
            <a:r>
              <a:rPr lang="en-US" sz="2600" dirty="0"/>
              <a:t>As the bar plot shows, customers with month-to-month contract are prone to leaving more than other customers with different contract types.</a:t>
            </a:r>
          </a:p>
        </p:txBody>
      </p:sp>
      <p:pic>
        <p:nvPicPr>
          <p:cNvPr id="5" name="Picture 4">
            <a:extLst>
              <a:ext uri="{FF2B5EF4-FFF2-40B4-BE49-F238E27FC236}">
                <a16:creationId xmlns:a16="http://schemas.microsoft.com/office/drawing/2014/main" id="{E6251AC1-E0AC-F655-3ADB-D8865BDF48F3}"/>
              </a:ext>
            </a:extLst>
          </p:cNvPr>
          <p:cNvPicPr>
            <a:picLocks noChangeAspect="1"/>
          </p:cNvPicPr>
          <p:nvPr/>
        </p:nvPicPr>
        <p:blipFill>
          <a:blip r:embed="rId2"/>
          <a:stretch>
            <a:fillRect/>
          </a:stretch>
        </p:blipFill>
        <p:spPr>
          <a:xfrm>
            <a:off x="6739446" y="1491634"/>
            <a:ext cx="4838700" cy="4762500"/>
          </a:xfrm>
          <a:prstGeom prst="rect">
            <a:avLst/>
          </a:prstGeom>
        </p:spPr>
      </p:pic>
    </p:spTree>
    <p:extLst>
      <p:ext uri="{BB962C8B-B14F-4D97-AF65-F5344CB8AC3E}">
        <p14:creationId xmlns:p14="http://schemas.microsoft.com/office/powerpoint/2010/main" val="297853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CC8A19-EBF6-7BF0-5422-F18442EC49F4}"/>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Data Visualization</a:t>
            </a:r>
          </a:p>
        </p:txBody>
      </p:sp>
      <p:pic>
        <p:nvPicPr>
          <p:cNvPr id="5" name="Content Placeholder 4">
            <a:extLst>
              <a:ext uri="{FF2B5EF4-FFF2-40B4-BE49-F238E27FC236}">
                <a16:creationId xmlns:a16="http://schemas.microsoft.com/office/drawing/2014/main" id="{933E1359-C238-D123-BB52-9913E6D7B543}"/>
              </a:ext>
            </a:extLst>
          </p:cNvPr>
          <p:cNvPicPr>
            <a:picLocks noGrp="1" noChangeAspect="1"/>
          </p:cNvPicPr>
          <p:nvPr>
            <p:ph idx="1"/>
          </p:nvPr>
        </p:nvPicPr>
        <p:blipFill>
          <a:blip r:embed="rId2"/>
          <a:stretch>
            <a:fillRect/>
          </a:stretch>
        </p:blipFill>
        <p:spPr>
          <a:xfrm>
            <a:off x="1895909" y="2354239"/>
            <a:ext cx="8400181" cy="3948085"/>
          </a:xfrm>
          <a:prstGeom prst="rect">
            <a:avLst/>
          </a:prstGeom>
        </p:spPr>
      </p:pic>
    </p:spTree>
    <p:extLst>
      <p:ext uri="{BB962C8B-B14F-4D97-AF65-F5344CB8AC3E}">
        <p14:creationId xmlns:p14="http://schemas.microsoft.com/office/powerpoint/2010/main" val="161473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C8A19-EBF6-7BF0-5422-F18442EC49F4}"/>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Data Visualization</a:t>
            </a:r>
          </a:p>
        </p:txBody>
      </p:sp>
      <p:sp>
        <p:nvSpPr>
          <p:cNvPr id="3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F12E43A-73E9-7333-5A38-091CCAD9DB91}"/>
              </a:ext>
            </a:extLst>
          </p:cNvPr>
          <p:cNvPicPr>
            <a:picLocks noChangeAspect="1"/>
          </p:cNvPicPr>
          <p:nvPr/>
        </p:nvPicPr>
        <p:blipFill>
          <a:blip r:embed="rId2"/>
          <a:stretch>
            <a:fillRect/>
          </a:stretch>
        </p:blipFill>
        <p:spPr>
          <a:xfrm>
            <a:off x="320040" y="3217354"/>
            <a:ext cx="5614416" cy="2456307"/>
          </a:xfrm>
          <a:prstGeom prst="rect">
            <a:avLst/>
          </a:prstGeom>
        </p:spPr>
      </p:pic>
      <p:pic>
        <p:nvPicPr>
          <p:cNvPr id="6" name="Picture 5">
            <a:extLst>
              <a:ext uri="{FF2B5EF4-FFF2-40B4-BE49-F238E27FC236}">
                <a16:creationId xmlns:a16="http://schemas.microsoft.com/office/drawing/2014/main" id="{E4DDF768-88B6-74A2-41E8-8E0C6244A9A4}"/>
              </a:ext>
            </a:extLst>
          </p:cNvPr>
          <p:cNvPicPr>
            <a:picLocks noChangeAspect="1"/>
          </p:cNvPicPr>
          <p:nvPr/>
        </p:nvPicPr>
        <p:blipFill>
          <a:blip r:embed="rId3"/>
          <a:stretch>
            <a:fillRect/>
          </a:stretch>
        </p:blipFill>
        <p:spPr>
          <a:xfrm>
            <a:off x="6254496" y="3231391"/>
            <a:ext cx="5614416" cy="2428234"/>
          </a:xfrm>
          <a:prstGeom prst="rect">
            <a:avLst/>
          </a:prstGeom>
        </p:spPr>
      </p:pic>
    </p:spTree>
    <p:extLst>
      <p:ext uri="{BB962C8B-B14F-4D97-AF65-F5344CB8AC3E}">
        <p14:creationId xmlns:p14="http://schemas.microsoft.com/office/powerpoint/2010/main" val="4045562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AB3E5-01D1-9D20-5694-A6913E471EFD}"/>
              </a:ext>
            </a:extLst>
          </p:cNvPr>
          <p:cNvSpPr>
            <a:spLocks noGrp="1"/>
          </p:cNvSpPr>
          <p:nvPr>
            <p:ph type="title"/>
          </p:nvPr>
        </p:nvSpPr>
        <p:spPr/>
        <p:txBody>
          <a:bodyPr/>
          <a:lstStyle/>
          <a:p>
            <a:r>
              <a:rPr lang="en-US" dirty="0"/>
              <a:t>Machine Learning Techniques</a:t>
            </a:r>
          </a:p>
        </p:txBody>
      </p:sp>
      <p:sp>
        <p:nvSpPr>
          <p:cNvPr id="3" name="Content Placeholder 2">
            <a:extLst>
              <a:ext uri="{FF2B5EF4-FFF2-40B4-BE49-F238E27FC236}">
                <a16:creationId xmlns:a16="http://schemas.microsoft.com/office/drawing/2014/main" id="{BB7B57A9-B9E0-A682-5527-9348EA358490}"/>
              </a:ext>
            </a:extLst>
          </p:cNvPr>
          <p:cNvSpPr>
            <a:spLocks noGrp="1"/>
          </p:cNvSpPr>
          <p:nvPr>
            <p:ph idx="1"/>
          </p:nvPr>
        </p:nvSpPr>
        <p:spPr/>
        <p:txBody>
          <a:bodyPr/>
          <a:lstStyle/>
          <a:p>
            <a:r>
              <a:rPr lang="en-US" dirty="0"/>
              <a:t>3 different ML algorithms are used in this study, which are:</a:t>
            </a:r>
          </a:p>
          <a:p>
            <a:pPr lvl="1"/>
            <a:r>
              <a:rPr lang="en-US" dirty="0"/>
              <a:t>Logistic Regression</a:t>
            </a:r>
          </a:p>
          <a:p>
            <a:pPr lvl="1"/>
            <a:r>
              <a:rPr lang="en-US" dirty="0" err="1"/>
              <a:t>XGBoost</a:t>
            </a:r>
            <a:endParaRPr lang="en-US" dirty="0"/>
          </a:p>
          <a:p>
            <a:pPr lvl="1"/>
            <a:r>
              <a:rPr lang="en-US" dirty="0"/>
              <a:t>Gradient Boosting</a:t>
            </a:r>
          </a:p>
          <a:p>
            <a:r>
              <a:rPr lang="en-US" dirty="0"/>
              <a:t>Hyperparameter tuning is applied to 2 of these algorithms, namely:</a:t>
            </a:r>
          </a:p>
          <a:p>
            <a:pPr lvl="1"/>
            <a:r>
              <a:rPr lang="en-US" dirty="0" err="1"/>
              <a:t>XGBoost</a:t>
            </a:r>
            <a:endParaRPr lang="en-US" dirty="0"/>
          </a:p>
          <a:p>
            <a:pPr lvl="1"/>
            <a:r>
              <a:rPr lang="en-US" dirty="0"/>
              <a:t>Gradient Boosting</a:t>
            </a:r>
          </a:p>
          <a:p>
            <a:r>
              <a:rPr lang="en-US" dirty="0"/>
              <a:t>Hyperparameter tuning is done by using Grid Search.</a:t>
            </a:r>
          </a:p>
        </p:txBody>
      </p:sp>
    </p:spTree>
    <p:extLst>
      <p:ext uri="{BB962C8B-B14F-4D97-AF65-F5344CB8AC3E}">
        <p14:creationId xmlns:p14="http://schemas.microsoft.com/office/powerpoint/2010/main" val="3756910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514</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Helvetica Neue</vt:lpstr>
      <vt:lpstr>Office Theme</vt:lpstr>
      <vt:lpstr>Machine Learning Techniques for Customer Churn Prediction</vt:lpstr>
      <vt:lpstr>Data</vt:lpstr>
      <vt:lpstr>Data</vt:lpstr>
      <vt:lpstr>Data Preprocessing</vt:lpstr>
      <vt:lpstr>Data Visualization</vt:lpstr>
      <vt:lpstr>Data Visualization</vt:lpstr>
      <vt:lpstr>Data Visualization</vt:lpstr>
      <vt:lpstr>Data Visualization</vt:lpstr>
      <vt:lpstr>Machine Learning Techniques</vt:lpstr>
      <vt:lpstr>Hyperparameter Tuning</vt:lpstr>
      <vt:lpstr>Machine Learning Model Results</vt:lpstr>
      <vt:lpstr>Results</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Techniques for Customer Churn Prediction</dc:title>
  <dc:creator>Semih Özkan</dc:creator>
  <cp:lastModifiedBy>Semih Özkan</cp:lastModifiedBy>
  <cp:revision>4</cp:revision>
  <dcterms:created xsi:type="dcterms:W3CDTF">2022-06-02T21:51:05Z</dcterms:created>
  <dcterms:modified xsi:type="dcterms:W3CDTF">2022-06-02T22:33:31Z</dcterms:modified>
</cp:coreProperties>
</file>