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301" r:id="rId3"/>
    <p:sldId id="303" r:id="rId4"/>
    <p:sldId id="322" r:id="rId5"/>
    <p:sldId id="323" r:id="rId6"/>
    <p:sldId id="338" r:id="rId7"/>
    <p:sldId id="339" r:id="rId8"/>
    <p:sldId id="324" r:id="rId9"/>
    <p:sldId id="326" r:id="rId10"/>
    <p:sldId id="328" r:id="rId11"/>
    <p:sldId id="329" r:id="rId12"/>
    <p:sldId id="309" r:id="rId13"/>
    <p:sldId id="330" r:id="rId14"/>
    <p:sldId id="331" r:id="rId15"/>
    <p:sldId id="332" r:id="rId16"/>
    <p:sldId id="333" r:id="rId17"/>
    <p:sldId id="314" r:id="rId18"/>
    <p:sldId id="320" r:id="rId19"/>
    <p:sldId id="336" r:id="rId20"/>
    <p:sldId id="321" r:id="rId21"/>
    <p:sldId id="337" r:id="rId22"/>
    <p:sldId id="260" r:id="rId23"/>
  </p:sldIdLst>
  <p:sldSz cx="9144000" cy="5143500" type="screen16x9"/>
  <p:notesSz cx="6858000" cy="9144000"/>
  <p:embeddedFontLst>
    <p:embeddedFont>
      <p:font typeface="Aldhabi" panose="01000000000000000000" pitchFamily="2" charset="-78"/>
      <p:regular r:id="rId25"/>
    </p:embeddedFont>
    <p:embeddedFont>
      <p:font typeface="Montserrat"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69FE01-8931-4172-8DCD-9B25DB2F5A2B}">
          <p14:sldIdLst>
            <p14:sldId id="256"/>
            <p14:sldId id="301"/>
            <p14:sldId id="303"/>
            <p14:sldId id="322"/>
            <p14:sldId id="323"/>
            <p14:sldId id="338"/>
            <p14:sldId id="339"/>
            <p14:sldId id="324"/>
            <p14:sldId id="326"/>
            <p14:sldId id="328"/>
            <p14:sldId id="329"/>
            <p14:sldId id="309"/>
            <p14:sldId id="330"/>
            <p14:sldId id="331"/>
            <p14:sldId id="332"/>
            <p14:sldId id="333"/>
            <p14:sldId id="314"/>
            <p14:sldId id="320"/>
            <p14:sldId id="336"/>
            <p14:sldId id="321"/>
            <p14:sldId id="337"/>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D8E0-7B1E-4B4E-A908-B38880158817}" v="111" dt="2022-06-01T17:01:1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291" autoAdjust="0"/>
  </p:normalViewPr>
  <p:slideViewPr>
    <p:cSldViewPr snapToGrid="0">
      <p:cViewPr varScale="1">
        <p:scale>
          <a:sx n="96" d="100"/>
          <a:sy n="96" d="100"/>
        </p:scale>
        <p:origin x="5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31580"/>
            <a:ext cx="8512500" cy="1607478"/>
          </a:xfrm>
          <a:prstGeom prst="rect">
            <a:avLst/>
          </a:prstGeom>
          <a:noFill/>
          <a:ln>
            <a:noFill/>
          </a:ln>
        </p:spPr>
        <p:txBody>
          <a:bodyPr spcFirstLastPara="1" wrap="square" lIns="91425" tIns="91425" rIns="91425" bIns="91425" anchor="b" anchorCtr="0">
            <a:noAutofit/>
          </a:bodyPr>
          <a:lstStyle/>
          <a:p>
            <a:r>
              <a:rPr lang="en-GB" sz="5400" b="1" dirty="0">
                <a:solidFill>
                  <a:srgbClr val="CC0000"/>
                </a:solidFill>
                <a:latin typeface="Montserrat"/>
                <a:ea typeface="Montserrat"/>
                <a:cs typeface="Montserrat"/>
                <a:sym typeface="Montserrat"/>
              </a:rPr>
              <a:t> </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7200" b="1" dirty="0">
                <a:solidFill>
                  <a:srgbClr val="CC0000"/>
                </a:solidFill>
                <a:latin typeface="Aldhabi" panose="01000000000000000000" pitchFamily="2" charset="-78"/>
                <a:ea typeface="Montserrat"/>
                <a:cs typeface="Aldhabi" panose="01000000000000000000" pitchFamily="2" charset="-78"/>
                <a:sym typeface="Montserrat"/>
              </a:rPr>
              <a:t>Capstone Project – Classification</a:t>
            </a:r>
            <a:br>
              <a:rPr lang="en-GB" sz="8000" b="1" dirty="0">
                <a:solidFill>
                  <a:srgbClr val="CC0000"/>
                </a:solidFill>
                <a:latin typeface="Aldhabi" panose="01000000000000000000" pitchFamily="2" charset="-78"/>
                <a:ea typeface="Montserrat"/>
                <a:cs typeface="Aldhabi" panose="01000000000000000000" pitchFamily="2" charset="-78"/>
                <a:sym typeface="Montserrat"/>
              </a:rPr>
            </a:br>
            <a:r>
              <a:rPr lang="en-GB" sz="5400" b="1" dirty="0">
                <a:solidFill>
                  <a:srgbClr val="002060"/>
                </a:solidFill>
                <a:latin typeface="Aldhabi" panose="01000000000000000000" pitchFamily="2" charset="-78"/>
                <a:ea typeface="Montserrat"/>
                <a:cs typeface="Aldhabi" panose="01000000000000000000" pitchFamily="2" charset="-78"/>
                <a:sym typeface="Montserrat"/>
              </a:rPr>
              <a:t>Project -Airline Passenger Referral Prediction</a:t>
            </a:r>
            <a:endParaRPr sz="24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238BC97-EB36-57D1-71BA-C862ED1C78BD}"/>
              </a:ext>
            </a:extLst>
          </p:cNvPr>
          <p:cNvSpPr txBox="1"/>
          <p:nvPr/>
        </p:nvSpPr>
        <p:spPr>
          <a:xfrm>
            <a:off x="1414732" y="2337757"/>
            <a:ext cx="5943600" cy="2123658"/>
          </a:xfrm>
          <a:prstGeom prst="rect">
            <a:avLst/>
          </a:prstGeom>
          <a:noFill/>
        </p:spPr>
        <p:txBody>
          <a:bodyPr wrap="square" rtlCol="0">
            <a:spAutoFit/>
          </a:bodyPr>
          <a:lstStyle/>
          <a:p>
            <a:pPr algn="ctr"/>
            <a:r>
              <a:rPr lang="en-GB" sz="3600" b="1" dirty="0">
                <a:solidFill>
                  <a:srgbClr val="FF0000"/>
                </a:solidFill>
                <a:latin typeface="Aldhabi" panose="01000000000000000000" pitchFamily="2" charset="-78"/>
                <a:cs typeface="Aldhabi" panose="01000000000000000000" pitchFamily="2" charset="-78"/>
              </a:rPr>
              <a:t>Team Members</a:t>
            </a:r>
          </a:p>
          <a:p>
            <a:pPr algn="ctr"/>
            <a:r>
              <a:rPr lang="en-GB" sz="3200" dirty="0">
                <a:latin typeface="Aldhabi" panose="01000000000000000000" pitchFamily="2" charset="-78"/>
                <a:cs typeface="Aldhabi" panose="01000000000000000000" pitchFamily="2" charset="-78"/>
              </a:rPr>
              <a:t>Sanchit Misra</a:t>
            </a:r>
          </a:p>
          <a:p>
            <a:pPr algn="ctr"/>
            <a:r>
              <a:rPr lang="en-GB" sz="3200" dirty="0">
                <a:latin typeface="Aldhabi" panose="01000000000000000000" pitchFamily="2" charset="-78"/>
                <a:cs typeface="Aldhabi" panose="01000000000000000000" pitchFamily="2" charset="-78"/>
              </a:rPr>
              <a:t>Mohit Jain , </a:t>
            </a:r>
          </a:p>
          <a:p>
            <a:pPr algn="ctr"/>
            <a:r>
              <a:rPr lang="en-GB" sz="3200" dirty="0">
                <a:latin typeface="Aldhabi" panose="01000000000000000000" pitchFamily="2" charset="-78"/>
                <a:cs typeface="Aldhabi" panose="01000000000000000000" pitchFamily="2" charset="-78"/>
              </a:rPr>
              <a:t> Tushar Hande,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136-3735-22A0-62B0-E748DD36957E}"/>
              </a:ext>
            </a:extLst>
          </p:cNvPr>
          <p:cNvSpPr>
            <a:spLocks noGrp="1"/>
          </p:cNvSpPr>
          <p:nvPr>
            <p:ph type="title"/>
          </p:nvPr>
        </p:nvSpPr>
        <p:spPr>
          <a:xfrm>
            <a:off x="311700" y="176668"/>
            <a:ext cx="3425413" cy="439558"/>
          </a:xfrm>
        </p:spPr>
        <p:txBody>
          <a:bodyPr/>
          <a:lstStyle/>
          <a:p>
            <a:r>
              <a:rPr lang="en-IN" sz="1600" dirty="0"/>
              <a:t>Bivariate Analysis</a:t>
            </a:r>
          </a:p>
        </p:txBody>
      </p:sp>
      <p:pic>
        <p:nvPicPr>
          <p:cNvPr id="7170" name="Picture 2">
            <a:extLst>
              <a:ext uri="{FF2B5EF4-FFF2-40B4-BE49-F238E27FC236}">
                <a16:creationId xmlns:a16="http://schemas.microsoft.com/office/drawing/2014/main" id="{33056A37-57F6-BEAB-A401-6972EDF76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87" y="761794"/>
            <a:ext cx="4134956" cy="28958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9C67FC1-881F-8C3E-14C4-6C2086CA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643" y="616226"/>
            <a:ext cx="4528657" cy="3041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7D0275-7FF1-B1EC-F88D-C01BEA48F483}"/>
              </a:ext>
            </a:extLst>
          </p:cNvPr>
          <p:cNvSpPr txBox="1"/>
          <p:nvPr/>
        </p:nvSpPr>
        <p:spPr>
          <a:xfrm>
            <a:off x="511865" y="3942498"/>
            <a:ext cx="7583556" cy="1169551"/>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All types of traveler strongly prefer the economy class.</a:t>
            </a:r>
          </a:p>
          <a:p>
            <a:pPr algn="l">
              <a:buFont typeface="Arial" panose="020B0604020202020204" pitchFamily="34" charset="0"/>
              <a:buChar char="•"/>
            </a:pPr>
            <a:r>
              <a:rPr lang="en-US" b="0" i="0" dirty="0">
                <a:solidFill>
                  <a:srgbClr val="212121"/>
                </a:solidFill>
                <a:effectLst/>
                <a:latin typeface="Roboto" panose="02000000000000000000" pitchFamily="2" charset="0"/>
              </a:rPr>
              <a:t>Some of the Business class and Couple Leisure people choose business class for travelling.</a:t>
            </a:r>
          </a:p>
          <a:p>
            <a:pPr algn="l">
              <a:buFont typeface="Arial" panose="020B0604020202020204" pitchFamily="34" charset="0"/>
              <a:buChar char="•"/>
            </a:pPr>
            <a:r>
              <a:rPr lang="en-US" b="0" i="0" dirty="0">
                <a:solidFill>
                  <a:srgbClr val="212121"/>
                </a:solidFill>
                <a:effectLst/>
                <a:latin typeface="Roboto" panose="02000000000000000000" pitchFamily="2" charset="0"/>
              </a:rPr>
              <a:t>First class is least preferred among all traveler type categories.</a:t>
            </a:r>
          </a:p>
          <a:p>
            <a:endParaRPr lang="en-IN" dirty="0"/>
          </a:p>
        </p:txBody>
      </p:sp>
    </p:spTree>
    <p:extLst>
      <p:ext uri="{BB962C8B-B14F-4D97-AF65-F5344CB8AC3E}">
        <p14:creationId xmlns:p14="http://schemas.microsoft.com/office/powerpoint/2010/main" val="314948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3FD2-E54F-4AB6-6363-56ACD7B6DC9C}"/>
              </a:ext>
            </a:extLst>
          </p:cNvPr>
          <p:cNvSpPr>
            <a:spLocks noGrp="1"/>
          </p:cNvSpPr>
          <p:nvPr>
            <p:ph type="title"/>
          </p:nvPr>
        </p:nvSpPr>
        <p:spPr>
          <a:xfrm>
            <a:off x="192431" y="158675"/>
            <a:ext cx="8520600" cy="572700"/>
          </a:xfrm>
        </p:spPr>
        <p:txBody>
          <a:bodyPr/>
          <a:lstStyle/>
          <a:p>
            <a:r>
              <a:rPr lang="en-IN" sz="1800" dirty="0"/>
              <a:t>Trend of Top 10 Airlines Trips from 2014 to 2019</a:t>
            </a:r>
            <a:endParaRPr lang="en-IN" dirty="0"/>
          </a:p>
        </p:txBody>
      </p:sp>
      <p:pic>
        <p:nvPicPr>
          <p:cNvPr id="8194" name="Picture 2">
            <a:extLst>
              <a:ext uri="{FF2B5EF4-FFF2-40B4-BE49-F238E27FC236}">
                <a16:creationId xmlns:a16="http://schemas.microsoft.com/office/drawing/2014/main" id="{15C34B7C-8A74-DA8E-C98E-5F810AB6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476"/>
            <a:ext cx="8855765" cy="2534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0CC21-8FA9-BE08-343D-B15210B053FB}"/>
              </a:ext>
            </a:extLst>
          </p:cNvPr>
          <p:cNvSpPr txBox="1"/>
          <p:nvPr/>
        </p:nvSpPr>
        <p:spPr>
          <a:xfrm>
            <a:off x="192431" y="3081129"/>
            <a:ext cx="8663334" cy="2246769"/>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In its initial days American airlines was at low, but in 2018 it reaches to its all time peak and become top preferred airlines for their operations.</a:t>
            </a:r>
          </a:p>
          <a:p>
            <a:pPr algn="l">
              <a:buFont typeface="Arial" panose="020B0604020202020204" pitchFamily="34" charset="0"/>
              <a:buChar char="•"/>
            </a:pPr>
            <a:r>
              <a:rPr lang="en-US" b="0" i="0" dirty="0">
                <a:solidFill>
                  <a:srgbClr val="212121"/>
                </a:solidFill>
                <a:effectLst/>
                <a:latin typeface="Roboto" panose="02000000000000000000" pitchFamily="2" charset="0"/>
              </a:rPr>
              <a:t>United airlines of USA retained their top position from 2014 to 2017, then its number of reviews degraded further.</a:t>
            </a:r>
          </a:p>
          <a:p>
            <a:pPr algn="l">
              <a:buFont typeface="Arial" panose="020B0604020202020204" pitchFamily="34" charset="0"/>
              <a:buChar char="•"/>
            </a:pPr>
            <a:r>
              <a:rPr lang="en-US" b="0" i="0" dirty="0">
                <a:solidFill>
                  <a:srgbClr val="212121"/>
                </a:solidFill>
                <a:effectLst/>
                <a:latin typeface="Roboto" panose="02000000000000000000" pitchFamily="2" charset="0"/>
              </a:rPr>
              <a:t>Emirates airlines was least preferer in its initial days, but it increased its customer base in 2018 and retained their place in top 3 airlines.</a:t>
            </a:r>
          </a:p>
          <a:p>
            <a:pPr algn="l">
              <a:buFont typeface="Arial" panose="020B0604020202020204" pitchFamily="34" charset="0"/>
              <a:buChar char="•"/>
            </a:pPr>
            <a:r>
              <a:rPr lang="en-US" b="0" i="0" dirty="0">
                <a:solidFill>
                  <a:srgbClr val="212121"/>
                </a:solidFill>
                <a:effectLst/>
                <a:latin typeface="Roboto" panose="02000000000000000000" pitchFamily="2" charset="0"/>
              </a:rPr>
              <a:t>We have also analyzed above that spirit airlines is least preferred by travelers, However we can also see that in the above trend graph.</a:t>
            </a:r>
          </a:p>
          <a:p>
            <a:endParaRPr lang="en-IN" dirty="0"/>
          </a:p>
        </p:txBody>
      </p:sp>
    </p:spTree>
    <p:extLst>
      <p:ext uri="{BB962C8B-B14F-4D97-AF65-F5344CB8AC3E}">
        <p14:creationId xmlns:p14="http://schemas.microsoft.com/office/powerpoint/2010/main" val="19892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A6B-7EEE-94E5-D58C-424928705890}"/>
              </a:ext>
            </a:extLst>
          </p:cNvPr>
          <p:cNvSpPr>
            <a:spLocks noGrp="1"/>
          </p:cNvSpPr>
          <p:nvPr>
            <p:ph type="title"/>
          </p:nvPr>
        </p:nvSpPr>
        <p:spPr>
          <a:xfrm>
            <a:off x="242125" y="126972"/>
            <a:ext cx="8690859" cy="553998"/>
          </a:xfrm>
        </p:spPr>
        <p:txBody>
          <a:bodyPr/>
          <a:lstStyle/>
          <a:p>
            <a:r>
              <a:rPr lang="en-US" sz="1800" b="1" i="0" dirty="0">
                <a:solidFill>
                  <a:schemeClr val="tx1"/>
                </a:solidFill>
                <a:effectLst/>
                <a:latin typeface="+mj-lt"/>
              </a:rPr>
              <a:t>Identifying Multicollinearity:-</a:t>
            </a:r>
            <a:br>
              <a:rPr lang="en-US"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214D0B2A-1BA7-EA49-ADCC-58E3A534C671}"/>
              </a:ext>
            </a:extLst>
          </p:cNvPr>
          <p:cNvSpPr txBox="1"/>
          <p:nvPr/>
        </p:nvSpPr>
        <p:spPr>
          <a:xfrm>
            <a:off x="242123" y="3876261"/>
            <a:ext cx="8086868" cy="1538883"/>
          </a:xfrm>
          <a:prstGeom prst="rect">
            <a:avLst/>
          </a:prstGeom>
          <a:noFill/>
        </p:spPr>
        <p:txBody>
          <a:bodyPr wrap="square" rtlCol="0">
            <a:spAutoFit/>
          </a:bodyPr>
          <a:lstStyle/>
          <a:p>
            <a:pPr algn="l"/>
            <a:r>
              <a:rPr lang="en-US" sz="1600" b="1" i="0" dirty="0">
                <a:solidFill>
                  <a:srgbClr val="212121"/>
                </a:solidFill>
                <a:effectLst/>
                <a:latin typeface="+mj-lt"/>
              </a:rPr>
              <a:t>From </a:t>
            </a:r>
            <a:r>
              <a:rPr lang="en-US" sz="1600" b="1" dirty="0">
                <a:solidFill>
                  <a:srgbClr val="212121"/>
                </a:solidFill>
                <a:latin typeface="+mj-lt"/>
              </a:rPr>
              <a:t>the </a:t>
            </a:r>
            <a:r>
              <a:rPr lang="en-US" sz="1600" b="1" i="0" dirty="0">
                <a:solidFill>
                  <a:srgbClr val="212121"/>
                </a:solidFill>
                <a:effectLst/>
                <a:latin typeface="+mj-lt"/>
              </a:rPr>
              <a:t>Heatmap we can see that:</a:t>
            </a:r>
          </a:p>
          <a:p>
            <a:pPr marL="285750" indent="-285750" algn="l">
              <a:buFont typeface="Arial" panose="020B0604020202020204" pitchFamily="34" charset="0"/>
              <a:buChar char="•"/>
            </a:pPr>
            <a:r>
              <a:rPr lang="en-US" sz="1600" b="1" dirty="0">
                <a:solidFill>
                  <a:srgbClr val="212121"/>
                </a:solidFill>
                <a:latin typeface="+mj-lt"/>
              </a:rPr>
              <a:t>All the Rating features are very strongly correlated to each other and to reduce it we can remove all rating features except overall column and proceed for further analysis .</a:t>
            </a:r>
          </a:p>
          <a:p>
            <a:pPr algn="l"/>
            <a:endParaRPr lang="en-US" sz="1600" b="1" i="0" dirty="0">
              <a:solidFill>
                <a:srgbClr val="212121"/>
              </a:solidFill>
              <a:effectLst/>
              <a:latin typeface="+mj-lt"/>
            </a:endParaRPr>
          </a:p>
          <a:p>
            <a:pPr algn="l"/>
            <a:endParaRPr lang="en-US" b="0" i="0" dirty="0">
              <a:solidFill>
                <a:srgbClr val="212121"/>
              </a:solidFill>
              <a:effectLst/>
              <a:latin typeface="+mj-lt"/>
            </a:endParaRPr>
          </a:p>
        </p:txBody>
      </p:sp>
      <p:pic>
        <p:nvPicPr>
          <p:cNvPr id="9218" name="Picture 2">
            <a:extLst>
              <a:ext uri="{FF2B5EF4-FFF2-40B4-BE49-F238E27FC236}">
                <a16:creationId xmlns:a16="http://schemas.microsoft.com/office/drawing/2014/main" id="{DBBFD154-62D8-C5B1-783A-068844378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4" y="575223"/>
            <a:ext cx="8464553" cy="330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F76E-4CFD-1C2D-3DCE-4A3F8AD730CF}"/>
              </a:ext>
            </a:extLst>
          </p:cNvPr>
          <p:cNvSpPr>
            <a:spLocks noGrp="1"/>
          </p:cNvSpPr>
          <p:nvPr>
            <p:ph type="title"/>
          </p:nvPr>
        </p:nvSpPr>
        <p:spPr>
          <a:xfrm>
            <a:off x="311700" y="126973"/>
            <a:ext cx="8520600" cy="350105"/>
          </a:xfrm>
        </p:spPr>
        <p:txBody>
          <a:bodyPr/>
          <a:lstStyle/>
          <a:p>
            <a:r>
              <a:rPr lang="en-IN" sz="2000" dirty="0"/>
              <a:t>Data Pre-processing</a:t>
            </a:r>
          </a:p>
        </p:txBody>
      </p:sp>
      <p:sp>
        <p:nvSpPr>
          <p:cNvPr id="4" name="TextBox 3">
            <a:extLst>
              <a:ext uri="{FF2B5EF4-FFF2-40B4-BE49-F238E27FC236}">
                <a16:creationId xmlns:a16="http://schemas.microsoft.com/office/drawing/2014/main" id="{D1C08179-4D99-F006-E133-F585E206E3CE}"/>
              </a:ext>
            </a:extLst>
          </p:cNvPr>
          <p:cNvSpPr txBox="1"/>
          <p:nvPr/>
        </p:nvSpPr>
        <p:spPr>
          <a:xfrm>
            <a:off x="417443" y="705678"/>
            <a:ext cx="7951305" cy="1384995"/>
          </a:xfrm>
          <a:prstGeom prst="rect">
            <a:avLst/>
          </a:prstGeom>
          <a:noFill/>
        </p:spPr>
        <p:txBody>
          <a:bodyPr wrap="square" rtlCol="0">
            <a:spAutoFit/>
          </a:bodyPr>
          <a:lstStyle/>
          <a:p>
            <a:r>
              <a:rPr lang="en-IN" dirty="0"/>
              <a:t>1.As to Work on sentiment analysis of the Customer review as it will be referred to someone or not. we have selected only three feature i.e. Recommended, Overall and Customer review.</a:t>
            </a:r>
          </a:p>
          <a:p>
            <a:r>
              <a:rPr lang="en-IN" dirty="0"/>
              <a:t>2. After removal of all the Null values still around 1487 Null values present in the target feature i.e. Recommended column.</a:t>
            </a:r>
          </a:p>
          <a:p>
            <a:r>
              <a:rPr lang="en-IN" dirty="0"/>
              <a:t>3. We handled Null Values of Recommended feature with the help of feature engineering on Overall Ratting Column.</a:t>
            </a:r>
          </a:p>
        </p:txBody>
      </p:sp>
      <p:pic>
        <p:nvPicPr>
          <p:cNvPr id="6" name="Picture 5">
            <a:extLst>
              <a:ext uri="{FF2B5EF4-FFF2-40B4-BE49-F238E27FC236}">
                <a16:creationId xmlns:a16="http://schemas.microsoft.com/office/drawing/2014/main" id="{0C207A0F-C350-BE78-F306-FE37CE7E9D59}"/>
              </a:ext>
            </a:extLst>
          </p:cNvPr>
          <p:cNvPicPr>
            <a:picLocks noChangeAspect="1"/>
          </p:cNvPicPr>
          <p:nvPr/>
        </p:nvPicPr>
        <p:blipFill>
          <a:blip r:embed="rId2"/>
          <a:stretch>
            <a:fillRect/>
          </a:stretch>
        </p:blipFill>
        <p:spPr>
          <a:xfrm>
            <a:off x="417443" y="2162240"/>
            <a:ext cx="7494105" cy="666750"/>
          </a:xfrm>
          <a:prstGeom prst="rect">
            <a:avLst/>
          </a:prstGeom>
        </p:spPr>
      </p:pic>
      <p:pic>
        <p:nvPicPr>
          <p:cNvPr id="8" name="Picture 7">
            <a:extLst>
              <a:ext uri="{FF2B5EF4-FFF2-40B4-BE49-F238E27FC236}">
                <a16:creationId xmlns:a16="http://schemas.microsoft.com/office/drawing/2014/main" id="{0426F204-6A4C-2B36-5086-F203E1809E37}"/>
              </a:ext>
            </a:extLst>
          </p:cNvPr>
          <p:cNvPicPr>
            <a:picLocks noChangeAspect="1"/>
          </p:cNvPicPr>
          <p:nvPr/>
        </p:nvPicPr>
        <p:blipFill>
          <a:blip r:embed="rId3"/>
          <a:stretch>
            <a:fillRect/>
          </a:stretch>
        </p:blipFill>
        <p:spPr>
          <a:xfrm>
            <a:off x="417443" y="3144895"/>
            <a:ext cx="7494105" cy="666750"/>
          </a:xfrm>
          <a:prstGeom prst="rect">
            <a:avLst/>
          </a:prstGeom>
        </p:spPr>
      </p:pic>
      <p:sp>
        <p:nvSpPr>
          <p:cNvPr id="9" name="Arrow: Down 8">
            <a:extLst>
              <a:ext uri="{FF2B5EF4-FFF2-40B4-BE49-F238E27FC236}">
                <a16:creationId xmlns:a16="http://schemas.microsoft.com/office/drawing/2014/main" id="{C68747C1-BD2C-191B-BFF8-6410F251FF76}"/>
              </a:ext>
            </a:extLst>
          </p:cNvPr>
          <p:cNvSpPr/>
          <p:nvPr/>
        </p:nvSpPr>
        <p:spPr>
          <a:xfrm>
            <a:off x="4010438" y="2585819"/>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A5E8ED0-F09A-57A6-B860-5D451C7D4599}"/>
              </a:ext>
            </a:extLst>
          </p:cNvPr>
          <p:cNvPicPr>
            <a:picLocks noChangeAspect="1"/>
          </p:cNvPicPr>
          <p:nvPr/>
        </p:nvPicPr>
        <p:blipFill>
          <a:blip r:embed="rId4"/>
          <a:stretch>
            <a:fillRect/>
          </a:stretch>
        </p:blipFill>
        <p:spPr>
          <a:xfrm>
            <a:off x="447260" y="4254527"/>
            <a:ext cx="7494104" cy="762000"/>
          </a:xfrm>
          <a:prstGeom prst="rect">
            <a:avLst/>
          </a:prstGeom>
        </p:spPr>
      </p:pic>
      <p:sp>
        <p:nvSpPr>
          <p:cNvPr id="12" name="Arrow: Down 11">
            <a:extLst>
              <a:ext uri="{FF2B5EF4-FFF2-40B4-BE49-F238E27FC236}">
                <a16:creationId xmlns:a16="http://schemas.microsoft.com/office/drawing/2014/main" id="{3BA2AA6E-B65A-18B7-F42F-BC474E65D030}"/>
              </a:ext>
            </a:extLst>
          </p:cNvPr>
          <p:cNvSpPr/>
          <p:nvPr/>
        </p:nvSpPr>
        <p:spPr>
          <a:xfrm>
            <a:off x="4010437" y="3695451"/>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490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0629-A190-B802-7D27-60A3413E3C60}"/>
              </a:ext>
            </a:extLst>
          </p:cNvPr>
          <p:cNvSpPr>
            <a:spLocks noGrp="1"/>
          </p:cNvSpPr>
          <p:nvPr>
            <p:ph type="title"/>
          </p:nvPr>
        </p:nvSpPr>
        <p:spPr>
          <a:xfrm>
            <a:off x="311700" y="164885"/>
            <a:ext cx="8520600" cy="409740"/>
          </a:xfrm>
        </p:spPr>
        <p:txBody>
          <a:bodyPr/>
          <a:lstStyle/>
          <a:p>
            <a:r>
              <a:rPr lang="en-IN" sz="1800" dirty="0"/>
              <a:t>Preparing dataset(Text Cleaning) of Customer review feature</a:t>
            </a:r>
          </a:p>
        </p:txBody>
      </p:sp>
      <p:sp>
        <p:nvSpPr>
          <p:cNvPr id="4" name="TextBox 3">
            <a:extLst>
              <a:ext uri="{FF2B5EF4-FFF2-40B4-BE49-F238E27FC236}">
                <a16:creationId xmlns:a16="http://schemas.microsoft.com/office/drawing/2014/main" id="{D687363E-D75A-2C83-5368-749EA6D84E5D}"/>
              </a:ext>
            </a:extLst>
          </p:cNvPr>
          <p:cNvSpPr txBox="1"/>
          <p:nvPr/>
        </p:nvSpPr>
        <p:spPr>
          <a:xfrm>
            <a:off x="305348" y="574625"/>
            <a:ext cx="8832299" cy="2246769"/>
          </a:xfrm>
          <a:prstGeom prst="rect">
            <a:avLst/>
          </a:prstGeom>
          <a:noFill/>
        </p:spPr>
        <p:txBody>
          <a:bodyPr wrap="square" rtlCol="0">
            <a:spAutoFit/>
          </a:bodyPr>
          <a:lstStyle/>
          <a:p>
            <a:pPr algn="l"/>
            <a:r>
              <a:rPr lang="en-US" b="1" i="0" dirty="0">
                <a:solidFill>
                  <a:srgbClr val="212121"/>
                </a:solidFill>
                <a:effectLst/>
                <a:latin typeface="+mn-lt"/>
              </a:rPr>
              <a:t>Text cleaning</a:t>
            </a:r>
            <a:r>
              <a:rPr lang="en-US" b="0" i="0" dirty="0">
                <a:solidFill>
                  <a:srgbClr val="212121"/>
                </a:solidFill>
                <a:effectLst/>
                <a:latin typeface="+mn-lt"/>
              </a:rPr>
              <a:t> is the process of preparing raw text for NLP (Natural Language Processing) so that machines can understand human language. Following approach is used here to clean the text of customer reviews:</a:t>
            </a:r>
          </a:p>
          <a:p>
            <a:pPr algn="l">
              <a:buFont typeface="Arial" panose="020B0604020202020204" pitchFamily="34" charset="0"/>
              <a:buChar char="•"/>
            </a:pPr>
            <a:r>
              <a:rPr lang="en-US" b="1" i="0" dirty="0">
                <a:solidFill>
                  <a:srgbClr val="212121"/>
                </a:solidFill>
                <a:effectLst/>
                <a:latin typeface="+mn-lt"/>
              </a:rPr>
              <a:t>Use </a:t>
            </a:r>
            <a:r>
              <a:rPr lang="en-US" b="1" i="0" dirty="0" err="1">
                <a:solidFill>
                  <a:srgbClr val="212121"/>
                </a:solidFill>
                <a:effectLst/>
                <a:latin typeface="+mn-lt"/>
              </a:rPr>
              <a:t>pos_tag</a:t>
            </a:r>
            <a:r>
              <a:rPr lang="en-US" b="1" i="0" dirty="0">
                <a:solidFill>
                  <a:srgbClr val="212121"/>
                </a:solidFill>
                <a:effectLst/>
                <a:latin typeface="+mn-lt"/>
              </a:rPr>
              <a:t> with </a:t>
            </a:r>
            <a:r>
              <a:rPr lang="en-US" b="1" i="0" dirty="0" err="1">
                <a:solidFill>
                  <a:srgbClr val="212121"/>
                </a:solidFill>
                <a:effectLst/>
                <a:latin typeface="+mn-lt"/>
              </a:rPr>
              <a:t>nltk</a:t>
            </a:r>
            <a:r>
              <a:rPr lang="en-US" b="0" i="0" dirty="0">
                <a:solidFill>
                  <a:srgbClr val="212121"/>
                </a:solidFill>
                <a:effectLst/>
                <a:latin typeface="+mn-lt"/>
              </a:rPr>
              <a:t>:- POS Tagging in NLTK is a process to mark up the words in text format for a particular part of a speech based on its definition and context.</a:t>
            </a:r>
          </a:p>
          <a:p>
            <a:pPr algn="l">
              <a:buFont typeface="Arial" panose="020B0604020202020204" pitchFamily="34" charset="0"/>
              <a:buChar char="•"/>
            </a:pPr>
            <a:r>
              <a:rPr lang="en-US" b="0" i="0" dirty="0">
                <a:solidFill>
                  <a:srgbClr val="212121"/>
                </a:solidFill>
                <a:effectLst/>
                <a:latin typeface="+mn-lt"/>
              </a:rPr>
              <a:t>Remove all character which are excluded from "</a:t>
            </a:r>
            <a:r>
              <a:rPr lang="en-US" b="1" i="0" dirty="0">
                <a:solidFill>
                  <a:srgbClr val="212121"/>
                </a:solidFill>
                <a:effectLst/>
                <a:latin typeface="+mn-lt"/>
              </a:rPr>
              <a:t>a-z and A-Z</a:t>
            </a:r>
            <a:r>
              <a:rPr lang="en-US" b="0" i="0" dirty="0">
                <a:solidFill>
                  <a:srgbClr val="212121"/>
                </a:solidFill>
                <a:effectLst/>
                <a:latin typeface="+mn-lt"/>
              </a:rPr>
              <a:t>".</a:t>
            </a:r>
          </a:p>
          <a:p>
            <a:pPr algn="l">
              <a:buFont typeface="Arial" panose="020B0604020202020204" pitchFamily="34" charset="0"/>
              <a:buChar char="•"/>
            </a:pPr>
            <a:r>
              <a:rPr lang="en-US" b="0" i="0" dirty="0">
                <a:solidFill>
                  <a:srgbClr val="212121"/>
                </a:solidFill>
                <a:effectLst/>
                <a:latin typeface="+mn-lt"/>
              </a:rPr>
              <a:t>Convert words into </a:t>
            </a:r>
            <a:r>
              <a:rPr lang="en-US" b="1" i="0" dirty="0">
                <a:solidFill>
                  <a:srgbClr val="212121"/>
                </a:solidFill>
                <a:effectLst/>
                <a:latin typeface="+mn-lt"/>
              </a:rPr>
              <a:t>Lowercase</a:t>
            </a:r>
            <a:r>
              <a:rPr lang="en-US" b="0" i="0" dirty="0">
                <a:solidFill>
                  <a:srgbClr val="212121"/>
                </a:solidFill>
                <a:effectLst/>
                <a:latin typeface="+mn-lt"/>
              </a:rPr>
              <a:t> and </a:t>
            </a:r>
            <a:r>
              <a:rPr lang="en-US" b="1" i="0" dirty="0">
                <a:solidFill>
                  <a:srgbClr val="212121"/>
                </a:solidFill>
                <a:effectLst/>
                <a:latin typeface="+mn-lt"/>
              </a:rPr>
              <a:t>split</a:t>
            </a:r>
            <a:r>
              <a:rPr lang="en-US" b="0" i="0" dirty="0">
                <a:solidFill>
                  <a:srgbClr val="212121"/>
                </a:solidFill>
                <a:effectLst/>
                <a:latin typeface="+mn-lt"/>
              </a:rPr>
              <a:t> them through space.</a:t>
            </a:r>
          </a:p>
          <a:p>
            <a:pPr algn="l">
              <a:buFont typeface="Arial" panose="020B0604020202020204" pitchFamily="34" charset="0"/>
              <a:buChar char="•"/>
            </a:pPr>
            <a:r>
              <a:rPr lang="en-US" b="0" i="0" dirty="0">
                <a:solidFill>
                  <a:srgbClr val="212121"/>
                </a:solidFill>
                <a:effectLst/>
                <a:latin typeface="+mn-lt"/>
              </a:rPr>
              <a:t>Remove </a:t>
            </a:r>
            <a:r>
              <a:rPr lang="en-US" b="1" i="0" dirty="0" err="1">
                <a:solidFill>
                  <a:srgbClr val="212121"/>
                </a:solidFill>
                <a:effectLst/>
                <a:latin typeface="+mn-lt"/>
              </a:rPr>
              <a:t>stopwords</a:t>
            </a:r>
            <a:r>
              <a:rPr lang="en-US" b="0" i="0" dirty="0">
                <a:solidFill>
                  <a:srgbClr val="212121"/>
                </a:solidFill>
                <a:effectLst/>
                <a:latin typeface="+mn-lt"/>
              </a:rPr>
              <a:t> using </a:t>
            </a:r>
            <a:r>
              <a:rPr lang="en-US" b="1" i="0" dirty="0" err="1">
                <a:solidFill>
                  <a:srgbClr val="212121"/>
                </a:solidFill>
                <a:effectLst/>
                <a:latin typeface="+mn-lt"/>
              </a:rPr>
              <a:t>nltk</a:t>
            </a:r>
            <a:r>
              <a:rPr lang="en-US" b="0" i="0" dirty="0">
                <a:solidFill>
                  <a:srgbClr val="212121"/>
                </a:solidFill>
                <a:effectLst/>
                <a:latin typeface="+mn-lt"/>
              </a:rPr>
              <a:t> library.</a:t>
            </a:r>
          </a:p>
          <a:p>
            <a:pPr algn="l">
              <a:buFont typeface="Arial" panose="020B0604020202020204" pitchFamily="34" charset="0"/>
              <a:buChar char="•"/>
            </a:pPr>
            <a:r>
              <a:rPr lang="en-US" b="0" i="0" dirty="0">
                <a:solidFill>
                  <a:srgbClr val="212121"/>
                </a:solidFill>
                <a:effectLst/>
                <a:latin typeface="+mn-lt"/>
              </a:rPr>
              <a:t>Lemmatization of reviews and get the meaningful words using </a:t>
            </a:r>
            <a:r>
              <a:rPr lang="en-US" b="1" i="0" dirty="0" err="1">
                <a:solidFill>
                  <a:srgbClr val="212121"/>
                </a:solidFill>
                <a:effectLst/>
                <a:latin typeface="+mn-lt"/>
              </a:rPr>
              <a:t>WordNetLemmatizer</a:t>
            </a:r>
            <a:r>
              <a:rPr lang="en-US" b="0" i="0" dirty="0">
                <a:solidFill>
                  <a:srgbClr val="212121"/>
                </a:solidFill>
                <a:effectLst/>
                <a:latin typeface="+mn-lt"/>
              </a:rPr>
              <a:t>.</a:t>
            </a:r>
          </a:p>
          <a:p>
            <a:pPr algn="l">
              <a:buFont typeface="Arial" panose="020B0604020202020204" pitchFamily="34" charset="0"/>
              <a:buChar char="•"/>
            </a:pPr>
            <a:r>
              <a:rPr lang="en-US" b="1" i="0" dirty="0">
                <a:solidFill>
                  <a:srgbClr val="212121"/>
                </a:solidFill>
                <a:effectLst/>
                <a:latin typeface="+mn-lt"/>
              </a:rPr>
              <a:t>Join</a:t>
            </a:r>
            <a:r>
              <a:rPr lang="en-US" b="0" i="0" dirty="0">
                <a:solidFill>
                  <a:srgbClr val="212121"/>
                </a:solidFill>
                <a:effectLst/>
                <a:latin typeface="+mn-lt"/>
              </a:rPr>
              <a:t> back the words that were split before.</a:t>
            </a:r>
          </a:p>
          <a:p>
            <a:pPr algn="l">
              <a:buFont typeface="Arial" panose="020B0604020202020204" pitchFamily="34" charset="0"/>
              <a:buChar char="•"/>
            </a:pPr>
            <a:r>
              <a:rPr lang="en-US" b="0" i="0" dirty="0">
                <a:solidFill>
                  <a:srgbClr val="212121"/>
                </a:solidFill>
                <a:effectLst/>
                <a:latin typeface="+mn-lt"/>
              </a:rPr>
              <a:t>Initiate </a:t>
            </a:r>
            <a:r>
              <a:rPr lang="en-US" b="1" i="0" dirty="0">
                <a:solidFill>
                  <a:srgbClr val="212121"/>
                </a:solidFill>
                <a:effectLst/>
                <a:latin typeface="+mn-lt"/>
              </a:rPr>
              <a:t>tokenization</a:t>
            </a:r>
            <a:r>
              <a:rPr lang="en-US" b="0" i="0" dirty="0">
                <a:solidFill>
                  <a:srgbClr val="212121"/>
                </a:solidFill>
                <a:effectLst/>
                <a:latin typeface="+mn-lt"/>
              </a:rPr>
              <a:t> process.</a:t>
            </a:r>
          </a:p>
        </p:txBody>
      </p:sp>
      <p:sp>
        <p:nvSpPr>
          <p:cNvPr id="9" name="Arrow: Right 8">
            <a:extLst>
              <a:ext uri="{FF2B5EF4-FFF2-40B4-BE49-F238E27FC236}">
                <a16:creationId xmlns:a16="http://schemas.microsoft.com/office/drawing/2014/main" id="{0CDEC0A4-C527-D21D-7773-A1451F670B78}"/>
              </a:ext>
            </a:extLst>
          </p:cNvPr>
          <p:cNvSpPr/>
          <p:nvPr/>
        </p:nvSpPr>
        <p:spPr>
          <a:xfrm>
            <a:off x="3627783" y="3231133"/>
            <a:ext cx="1093305" cy="426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0AF2200-C03F-6261-DBE0-AC014746F428}"/>
              </a:ext>
            </a:extLst>
          </p:cNvPr>
          <p:cNvSpPr txBox="1"/>
          <p:nvPr/>
        </p:nvSpPr>
        <p:spPr>
          <a:xfrm>
            <a:off x="482876" y="4074880"/>
            <a:ext cx="8025020" cy="769441"/>
          </a:xfrm>
          <a:prstGeom prst="rect">
            <a:avLst/>
          </a:prstGeom>
          <a:noFill/>
        </p:spPr>
        <p:txBody>
          <a:bodyPr wrap="square" rtlCol="0">
            <a:spAutoFit/>
          </a:bodyPr>
          <a:lstStyle/>
          <a:p>
            <a:r>
              <a:rPr lang="en-IN" sz="1600" b="1" dirty="0"/>
              <a:t>Observation:-</a:t>
            </a:r>
          </a:p>
          <a:p>
            <a:pPr marL="285750" indent="-285750">
              <a:buFont typeface="Arial" panose="020B0604020202020204" pitchFamily="34" charset="0"/>
              <a:buChar char="•"/>
            </a:pPr>
            <a:r>
              <a:rPr lang="en-IN" dirty="0"/>
              <a:t>We have checked length of 1</a:t>
            </a:r>
            <a:r>
              <a:rPr lang="en-IN" baseline="30000" dirty="0"/>
              <a:t>st</a:t>
            </a:r>
            <a:r>
              <a:rPr lang="en-IN" dirty="0"/>
              <a:t> index of customer review before and after the text cleaning method by using NLTK (Natural Language Toolkit) and re (Regular Expression)	</a:t>
            </a:r>
          </a:p>
        </p:txBody>
      </p:sp>
      <p:pic>
        <p:nvPicPr>
          <p:cNvPr id="3" name="Picture 2">
            <a:extLst>
              <a:ext uri="{FF2B5EF4-FFF2-40B4-BE49-F238E27FC236}">
                <a16:creationId xmlns:a16="http://schemas.microsoft.com/office/drawing/2014/main" id="{EB27F096-A25B-4FE9-9A66-A5C511B6F48B}"/>
              </a:ext>
            </a:extLst>
          </p:cNvPr>
          <p:cNvPicPr>
            <a:picLocks noChangeAspect="1"/>
          </p:cNvPicPr>
          <p:nvPr/>
        </p:nvPicPr>
        <p:blipFill>
          <a:blip r:embed="rId2"/>
          <a:stretch>
            <a:fillRect/>
          </a:stretch>
        </p:blipFill>
        <p:spPr>
          <a:xfrm>
            <a:off x="764899" y="3109999"/>
            <a:ext cx="2266950" cy="676275"/>
          </a:xfrm>
          <a:prstGeom prst="rect">
            <a:avLst/>
          </a:prstGeom>
        </p:spPr>
      </p:pic>
      <p:pic>
        <p:nvPicPr>
          <p:cNvPr id="5" name="Picture 4">
            <a:extLst>
              <a:ext uri="{FF2B5EF4-FFF2-40B4-BE49-F238E27FC236}">
                <a16:creationId xmlns:a16="http://schemas.microsoft.com/office/drawing/2014/main" id="{60DD09B2-B8C7-4DFF-AF16-9AA713B332C8}"/>
              </a:ext>
            </a:extLst>
          </p:cNvPr>
          <p:cNvPicPr>
            <a:picLocks noChangeAspect="1"/>
          </p:cNvPicPr>
          <p:nvPr/>
        </p:nvPicPr>
        <p:blipFill>
          <a:blip r:embed="rId3"/>
          <a:stretch>
            <a:fillRect/>
          </a:stretch>
        </p:blipFill>
        <p:spPr>
          <a:xfrm>
            <a:off x="4892953" y="3120516"/>
            <a:ext cx="2438400" cy="647700"/>
          </a:xfrm>
          <a:prstGeom prst="rect">
            <a:avLst/>
          </a:prstGeom>
        </p:spPr>
      </p:pic>
    </p:spTree>
    <p:extLst>
      <p:ext uri="{BB962C8B-B14F-4D97-AF65-F5344CB8AC3E}">
        <p14:creationId xmlns:p14="http://schemas.microsoft.com/office/powerpoint/2010/main" val="164716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7B7B-8E56-1514-2308-012757C74EFD}"/>
              </a:ext>
            </a:extLst>
          </p:cNvPr>
          <p:cNvSpPr>
            <a:spLocks noGrp="1"/>
          </p:cNvSpPr>
          <p:nvPr>
            <p:ph type="title"/>
          </p:nvPr>
        </p:nvSpPr>
        <p:spPr>
          <a:xfrm>
            <a:off x="222248" y="234459"/>
            <a:ext cx="7420943" cy="340166"/>
          </a:xfrm>
        </p:spPr>
        <p:txBody>
          <a:bodyPr/>
          <a:lstStyle/>
          <a:p>
            <a:r>
              <a:rPr lang="en-IN" sz="1800" dirty="0"/>
              <a:t>Identified Top 10 Words In Whole Customer Review Feature.</a:t>
            </a:r>
          </a:p>
        </p:txBody>
      </p:sp>
      <p:pic>
        <p:nvPicPr>
          <p:cNvPr id="1026" name="Picture 2">
            <a:extLst>
              <a:ext uri="{FF2B5EF4-FFF2-40B4-BE49-F238E27FC236}">
                <a16:creationId xmlns:a16="http://schemas.microsoft.com/office/drawing/2014/main" id="{F72946D6-621E-5A26-0487-3473DF3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7" y="854559"/>
            <a:ext cx="6268005" cy="2663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6931A1-3BB7-C552-0626-3D2B981C239A}"/>
              </a:ext>
            </a:extLst>
          </p:cNvPr>
          <p:cNvSpPr txBox="1"/>
          <p:nvPr/>
        </p:nvSpPr>
        <p:spPr>
          <a:xfrm>
            <a:off x="367748" y="3734943"/>
            <a:ext cx="8060635" cy="769441"/>
          </a:xfrm>
          <a:prstGeom prst="rect">
            <a:avLst/>
          </a:prstGeom>
          <a:noFill/>
        </p:spPr>
        <p:txBody>
          <a:bodyPr wrap="square" rtlCol="0">
            <a:spAutoFit/>
          </a:bodyPr>
          <a:lstStyle/>
          <a:p>
            <a:r>
              <a:rPr lang="en-IN" sz="1600" b="1" dirty="0"/>
              <a:t>Observation:-</a:t>
            </a:r>
            <a:endParaRPr lang="en-IN" b="1" dirty="0"/>
          </a:p>
          <a:p>
            <a:pPr marL="285750" indent="-285750">
              <a:buFont typeface="Arial" panose="020B0604020202020204" pitchFamily="34" charset="0"/>
              <a:buChar char="•"/>
            </a:pPr>
            <a:r>
              <a:rPr lang="en-IN" dirty="0"/>
              <a:t>We Found that “Flight” Word has a count of 149817 in the whole customer review feature followed by “not”, ”Seat”, “airline”, etc.</a:t>
            </a:r>
          </a:p>
        </p:txBody>
      </p:sp>
      <p:pic>
        <p:nvPicPr>
          <p:cNvPr id="7" name="Picture 6">
            <a:extLst>
              <a:ext uri="{FF2B5EF4-FFF2-40B4-BE49-F238E27FC236}">
                <a16:creationId xmlns:a16="http://schemas.microsoft.com/office/drawing/2014/main" id="{025F4089-ADB0-C5B7-1209-22A17FA756C3}"/>
              </a:ext>
            </a:extLst>
          </p:cNvPr>
          <p:cNvPicPr>
            <a:picLocks noChangeAspect="1"/>
          </p:cNvPicPr>
          <p:nvPr/>
        </p:nvPicPr>
        <p:blipFill>
          <a:blip r:embed="rId3"/>
          <a:stretch>
            <a:fillRect/>
          </a:stretch>
        </p:blipFill>
        <p:spPr>
          <a:xfrm>
            <a:off x="6490253" y="794303"/>
            <a:ext cx="2226364" cy="2724150"/>
          </a:xfrm>
          <a:prstGeom prst="rect">
            <a:avLst/>
          </a:prstGeom>
        </p:spPr>
      </p:pic>
    </p:spTree>
    <p:extLst>
      <p:ext uri="{BB962C8B-B14F-4D97-AF65-F5344CB8AC3E}">
        <p14:creationId xmlns:p14="http://schemas.microsoft.com/office/powerpoint/2010/main" val="140092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4F1-41CF-F2E9-BF15-7C630E96B94A}"/>
              </a:ext>
            </a:extLst>
          </p:cNvPr>
          <p:cNvSpPr>
            <a:spLocks noGrp="1"/>
          </p:cNvSpPr>
          <p:nvPr>
            <p:ph type="title"/>
          </p:nvPr>
        </p:nvSpPr>
        <p:spPr>
          <a:xfrm>
            <a:off x="341518" y="204641"/>
            <a:ext cx="7997413" cy="369984"/>
          </a:xfrm>
        </p:spPr>
        <p:txBody>
          <a:bodyPr/>
          <a:lstStyle/>
          <a:p>
            <a:r>
              <a:rPr lang="en-IN" sz="1800" dirty="0"/>
              <a:t>Conversion of text data to numerical data for Model Understanding.</a:t>
            </a:r>
          </a:p>
        </p:txBody>
      </p:sp>
      <p:sp>
        <p:nvSpPr>
          <p:cNvPr id="4" name="TextBox 3">
            <a:extLst>
              <a:ext uri="{FF2B5EF4-FFF2-40B4-BE49-F238E27FC236}">
                <a16:creationId xmlns:a16="http://schemas.microsoft.com/office/drawing/2014/main" id="{618E6580-97F0-0D7A-41FA-027228898135}"/>
              </a:ext>
            </a:extLst>
          </p:cNvPr>
          <p:cNvSpPr txBox="1"/>
          <p:nvPr/>
        </p:nvSpPr>
        <p:spPr>
          <a:xfrm>
            <a:off x="411092" y="805070"/>
            <a:ext cx="7997413" cy="2492990"/>
          </a:xfrm>
          <a:prstGeom prst="rect">
            <a:avLst/>
          </a:prstGeom>
          <a:noFill/>
        </p:spPr>
        <p:txBody>
          <a:bodyPr wrap="square" rtlCol="0">
            <a:spAutoFit/>
          </a:bodyPr>
          <a:lstStyle/>
          <a:p>
            <a:r>
              <a:rPr lang="en-IN" dirty="0"/>
              <a:t>Count Vectorizer and TF-IDF is the mostly used method to convert text data into numerical data.</a:t>
            </a:r>
          </a:p>
          <a:p>
            <a:r>
              <a:rPr lang="en-IN" dirty="0"/>
              <a:t>For our project we have selected TF-IDF.</a:t>
            </a:r>
          </a:p>
          <a:p>
            <a:pPr marL="285750" indent="-285750">
              <a:buFont typeface="Arial" panose="020B0604020202020204" pitchFamily="34" charset="0"/>
              <a:buChar char="•"/>
            </a:pPr>
            <a:r>
              <a:rPr lang="en-IN" sz="1600" b="1" dirty="0"/>
              <a:t>TF-IDF(Term Frequency and inverse Document frequency)</a:t>
            </a:r>
            <a:r>
              <a:rPr lang="en-IN" sz="1600" dirty="0"/>
              <a:t>:-</a:t>
            </a:r>
          </a:p>
          <a:p>
            <a:pPr marL="342900" indent="-342900">
              <a:buFont typeface="+mj-lt"/>
              <a:buAutoNum type="arabicPeriod"/>
            </a:pPr>
            <a:r>
              <a:rPr lang="en-IN" dirty="0"/>
              <a:t>It </a:t>
            </a:r>
            <a:r>
              <a:rPr lang="en-US" b="0" i="0" dirty="0">
                <a:solidFill>
                  <a:srgbClr val="202122"/>
                </a:solidFill>
                <a:effectLst/>
                <a:latin typeface="Arial" panose="020B0604020202020204" pitchFamily="34" charset="0"/>
              </a:rPr>
              <a:t>is a numerical statistic that is intended to </a:t>
            </a:r>
            <a:r>
              <a:rPr lang="en-US" dirty="0"/>
              <a:t>reflect how important a word is to a document in a collection or corpus It is often used as a weighting factor in searches of information retrieval, text mining, and user modeling. </a:t>
            </a:r>
          </a:p>
          <a:p>
            <a:pPr marL="342900" indent="-342900">
              <a:buFont typeface="+mj-lt"/>
              <a:buAutoNum type="arabicPeriod"/>
            </a:pPr>
            <a:r>
              <a:rPr lang="en-US" dirty="0"/>
              <a:t>The TF-IDF value increases proportionally to the number of times a word appears in the document and is offset by the number of documents in the corpus that contain the word, which helps to adjust for the fact that some words appear more frequently in general. TF-IDF is one of the most popular term-weighting schemes today. A survey conducted in 2015 showed that 83% of text-based recommender systems in digital libraries use TF-IDF.</a:t>
            </a:r>
            <a:endParaRPr lang="en-IN" dirty="0"/>
          </a:p>
        </p:txBody>
      </p:sp>
    </p:spTree>
    <p:extLst>
      <p:ext uri="{BB962C8B-B14F-4D97-AF65-F5344CB8AC3E}">
        <p14:creationId xmlns:p14="http://schemas.microsoft.com/office/powerpoint/2010/main" val="154028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1D0-3683-844C-D3F2-CA5DFE42BB86}"/>
              </a:ext>
            </a:extLst>
          </p:cNvPr>
          <p:cNvSpPr>
            <a:spLocks noGrp="1"/>
          </p:cNvSpPr>
          <p:nvPr>
            <p:ph type="title"/>
          </p:nvPr>
        </p:nvSpPr>
        <p:spPr/>
        <p:txBody>
          <a:bodyPr/>
          <a:lstStyle/>
          <a:p>
            <a:r>
              <a:rPr lang="en-IN" sz="1800" b="1" dirty="0"/>
              <a:t>Model Building:-</a:t>
            </a:r>
          </a:p>
        </p:txBody>
      </p:sp>
      <p:sp>
        <p:nvSpPr>
          <p:cNvPr id="3" name="Text Placeholder 2">
            <a:extLst>
              <a:ext uri="{FF2B5EF4-FFF2-40B4-BE49-F238E27FC236}">
                <a16:creationId xmlns:a16="http://schemas.microsoft.com/office/drawing/2014/main" id="{AE45691A-FB99-B32B-692B-5D4A1724AC70}"/>
              </a:ext>
            </a:extLst>
          </p:cNvPr>
          <p:cNvSpPr>
            <a:spLocks noGrp="1"/>
          </p:cNvSpPr>
          <p:nvPr>
            <p:ph type="body" idx="1"/>
          </p:nvPr>
        </p:nvSpPr>
        <p:spPr>
          <a:xfrm>
            <a:off x="311700" y="854765"/>
            <a:ext cx="8520600" cy="1570384"/>
          </a:xfrm>
        </p:spPr>
        <p:txBody>
          <a:bodyPr/>
          <a:lstStyle/>
          <a:p>
            <a:pPr marL="114300" indent="0">
              <a:buNone/>
            </a:pPr>
            <a:r>
              <a:rPr lang="en-US" sz="1400" b="0" i="0" dirty="0">
                <a:solidFill>
                  <a:srgbClr val="212121"/>
                </a:solidFill>
                <a:effectLst/>
                <a:latin typeface="+mj-lt"/>
              </a:rPr>
              <a:t>A machine learning model is a program that can find patterns or make decisions from a previously unseen data set. The process of running a machine learning algorithm on a dataset (called training data) and optimizing the algorithm to find certain patterns or outputs is called model training. The resulting function with rules and data structures is called the trained machine learning model.</a:t>
            </a:r>
          </a:p>
          <a:p>
            <a:pPr marL="114300" indent="0">
              <a:lnSpc>
                <a:spcPct val="100000"/>
              </a:lnSpc>
              <a:buClrTx/>
              <a:buNone/>
            </a:pPr>
            <a:endParaRPr lang="en-US" sz="1600" dirty="0">
              <a:solidFill>
                <a:srgbClr val="212121"/>
              </a:solidFill>
              <a:latin typeface="Roboto" panose="02000000000000000000" pitchFamily="2" charset="0"/>
            </a:endParaRPr>
          </a:p>
          <a:p>
            <a:pPr>
              <a:buAutoNum type="arabicPeriod"/>
            </a:pPr>
            <a:endParaRPr lang="en-US" sz="1600" dirty="0">
              <a:solidFill>
                <a:srgbClr val="212121"/>
              </a:solidFill>
              <a:latin typeface="Roboto" panose="02000000000000000000" pitchFamily="2" charset="0"/>
            </a:endParaRPr>
          </a:p>
          <a:p>
            <a:pPr marL="114300" indent="0">
              <a:buClrTx/>
              <a:buNone/>
            </a:pPr>
            <a:endParaRPr lang="en-IN" sz="1600" dirty="0"/>
          </a:p>
        </p:txBody>
      </p:sp>
      <p:sp>
        <p:nvSpPr>
          <p:cNvPr id="5" name="TextBox 4">
            <a:extLst>
              <a:ext uri="{FF2B5EF4-FFF2-40B4-BE49-F238E27FC236}">
                <a16:creationId xmlns:a16="http://schemas.microsoft.com/office/drawing/2014/main" id="{6D24B9FA-9FFD-0792-3EE8-5A3F936FB26C}"/>
              </a:ext>
            </a:extLst>
          </p:cNvPr>
          <p:cNvSpPr txBox="1"/>
          <p:nvPr/>
        </p:nvSpPr>
        <p:spPr>
          <a:xfrm>
            <a:off x="387081" y="2029139"/>
            <a:ext cx="8169965" cy="2215991"/>
          </a:xfrm>
          <a:prstGeom prst="rect">
            <a:avLst/>
          </a:prstGeom>
          <a:noFill/>
        </p:spPr>
        <p:txBody>
          <a:bodyPr wrap="square">
            <a:spAutoFit/>
          </a:bodyPr>
          <a:lstStyle/>
          <a:p>
            <a:pPr>
              <a:lnSpc>
                <a:spcPct val="100000"/>
              </a:lnSpc>
              <a:buClrTx/>
            </a:pPr>
            <a:r>
              <a:rPr lang="en-US" dirty="0">
                <a:solidFill>
                  <a:srgbClr val="212121"/>
                </a:solidFill>
                <a:latin typeface="+mj-lt"/>
              </a:rPr>
              <a:t>We have used below some of the model for our project to achieve high accuracy result of Airline Passenger Referral Prediction </a:t>
            </a:r>
          </a:p>
          <a:p>
            <a:pPr>
              <a:lnSpc>
                <a:spcPct val="100000"/>
              </a:lnSpc>
              <a:buClrTx/>
            </a:pPr>
            <a:endParaRPr lang="en-US" sz="1600" b="1" dirty="0">
              <a:solidFill>
                <a:srgbClr val="212121"/>
              </a:solidFill>
              <a:latin typeface="+mj-lt"/>
            </a:endParaRPr>
          </a:p>
          <a:p>
            <a:pPr marL="285750" indent="-285750">
              <a:lnSpc>
                <a:spcPct val="100000"/>
              </a:lnSpc>
              <a:buClrTx/>
              <a:buFont typeface="Arial" panose="020B0604020202020204" pitchFamily="34" charset="0"/>
              <a:buChar char="•"/>
            </a:pPr>
            <a:r>
              <a:rPr lang="en-US" sz="1600" b="1" dirty="0">
                <a:solidFill>
                  <a:srgbClr val="212121"/>
                </a:solidFill>
                <a:latin typeface="+mj-lt"/>
              </a:rPr>
              <a:t>Logistic Regression.</a:t>
            </a:r>
          </a:p>
          <a:p>
            <a:pPr marL="285750" indent="-285750">
              <a:lnSpc>
                <a:spcPct val="100000"/>
              </a:lnSpc>
              <a:buClrTx/>
              <a:buFont typeface="Arial" panose="020B0604020202020204" pitchFamily="34" charset="0"/>
              <a:buChar char="•"/>
            </a:pPr>
            <a:r>
              <a:rPr lang="en-US" sz="1600" b="1" dirty="0">
                <a:solidFill>
                  <a:srgbClr val="212121"/>
                </a:solidFill>
                <a:latin typeface="+mj-lt"/>
              </a:rPr>
              <a:t>Naïve Bayes.</a:t>
            </a:r>
          </a:p>
          <a:p>
            <a:pPr marL="285750" indent="-285750">
              <a:lnSpc>
                <a:spcPct val="100000"/>
              </a:lnSpc>
              <a:buClrTx/>
              <a:buFont typeface="Arial" panose="020B0604020202020204" pitchFamily="34" charset="0"/>
              <a:buChar char="•"/>
            </a:pPr>
            <a:r>
              <a:rPr lang="en-US" sz="1600" b="1" dirty="0">
                <a:solidFill>
                  <a:srgbClr val="212121"/>
                </a:solidFill>
                <a:latin typeface="+mj-lt"/>
              </a:rPr>
              <a:t>Passive Aggressive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Random Forest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Gradient Boosting Classifier.</a:t>
            </a:r>
          </a:p>
          <a:p>
            <a:pPr marL="285750" indent="-285750">
              <a:lnSpc>
                <a:spcPct val="100000"/>
              </a:lnSpc>
              <a:buClrTx/>
              <a:buFont typeface="Arial" panose="020B0604020202020204" pitchFamily="34" charset="0"/>
              <a:buChar char="•"/>
            </a:pPr>
            <a:endParaRPr lang="en-US" dirty="0">
              <a:solidFill>
                <a:srgbClr val="212121"/>
              </a:solidFill>
              <a:latin typeface="+mj-lt"/>
            </a:endParaRPr>
          </a:p>
        </p:txBody>
      </p:sp>
    </p:spTree>
    <p:extLst>
      <p:ext uri="{BB962C8B-B14F-4D97-AF65-F5344CB8AC3E}">
        <p14:creationId xmlns:p14="http://schemas.microsoft.com/office/powerpoint/2010/main" val="413357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05B3-469A-C17C-1748-0BD200A3A697}"/>
              </a:ext>
            </a:extLst>
          </p:cNvPr>
          <p:cNvSpPr txBox="1">
            <a:spLocks/>
          </p:cNvSpPr>
          <p:nvPr/>
        </p:nvSpPr>
        <p:spPr>
          <a:xfrm>
            <a:off x="73160" y="0"/>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Comparing evaluation metrics of the models being used:-</a:t>
            </a:r>
          </a:p>
        </p:txBody>
      </p:sp>
      <p:pic>
        <p:nvPicPr>
          <p:cNvPr id="8" name="Picture 7">
            <a:extLst>
              <a:ext uri="{FF2B5EF4-FFF2-40B4-BE49-F238E27FC236}">
                <a16:creationId xmlns:a16="http://schemas.microsoft.com/office/drawing/2014/main" id="{0CCBA853-FCE6-F4AA-5B84-F204E5308243}"/>
              </a:ext>
            </a:extLst>
          </p:cNvPr>
          <p:cNvPicPr>
            <a:picLocks noChangeAspect="1"/>
          </p:cNvPicPr>
          <p:nvPr/>
        </p:nvPicPr>
        <p:blipFill>
          <a:blip r:embed="rId2"/>
          <a:stretch>
            <a:fillRect/>
          </a:stretch>
        </p:blipFill>
        <p:spPr>
          <a:xfrm>
            <a:off x="73160" y="572700"/>
            <a:ext cx="8885583" cy="1940393"/>
          </a:xfrm>
          <a:prstGeom prst="rect">
            <a:avLst/>
          </a:prstGeom>
        </p:spPr>
      </p:pic>
      <p:pic>
        <p:nvPicPr>
          <p:cNvPr id="10" name="Picture 9">
            <a:extLst>
              <a:ext uri="{FF2B5EF4-FFF2-40B4-BE49-F238E27FC236}">
                <a16:creationId xmlns:a16="http://schemas.microsoft.com/office/drawing/2014/main" id="{60E248B1-FA30-B0C8-170A-00205E82E23F}"/>
              </a:ext>
            </a:extLst>
          </p:cNvPr>
          <p:cNvPicPr>
            <a:picLocks noChangeAspect="1"/>
          </p:cNvPicPr>
          <p:nvPr/>
        </p:nvPicPr>
        <p:blipFill>
          <a:blip r:embed="rId3"/>
          <a:stretch>
            <a:fillRect/>
          </a:stretch>
        </p:blipFill>
        <p:spPr>
          <a:xfrm>
            <a:off x="4515951" y="2513093"/>
            <a:ext cx="4280179" cy="2571750"/>
          </a:xfrm>
          <a:prstGeom prst="rect">
            <a:avLst/>
          </a:prstGeom>
        </p:spPr>
      </p:pic>
      <p:pic>
        <p:nvPicPr>
          <p:cNvPr id="15" name="Picture 14">
            <a:extLst>
              <a:ext uri="{FF2B5EF4-FFF2-40B4-BE49-F238E27FC236}">
                <a16:creationId xmlns:a16="http://schemas.microsoft.com/office/drawing/2014/main" id="{34BCD997-6B6E-92E3-D58E-F026FF160FEC}"/>
              </a:ext>
            </a:extLst>
          </p:cNvPr>
          <p:cNvPicPr>
            <a:picLocks noChangeAspect="1"/>
          </p:cNvPicPr>
          <p:nvPr/>
        </p:nvPicPr>
        <p:blipFill>
          <a:blip r:embed="rId4"/>
          <a:stretch>
            <a:fillRect/>
          </a:stretch>
        </p:blipFill>
        <p:spPr>
          <a:xfrm>
            <a:off x="73160" y="2571750"/>
            <a:ext cx="4369631" cy="2393000"/>
          </a:xfrm>
          <a:prstGeom prst="rect">
            <a:avLst/>
          </a:prstGeom>
        </p:spPr>
      </p:pic>
    </p:spTree>
    <p:extLst>
      <p:ext uri="{BB962C8B-B14F-4D97-AF65-F5344CB8AC3E}">
        <p14:creationId xmlns:p14="http://schemas.microsoft.com/office/powerpoint/2010/main" val="224321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4AF8-07AE-0EA2-C38C-85A2E1827C39}"/>
              </a:ext>
            </a:extLst>
          </p:cNvPr>
          <p:cNvSpPr>
            <a:spLocks noGrp="1"/>
          </p:cNvSpPr>
          <p:nvPr>
            <p:ph type="title"/>
          </p:nvPr>
        </p:nvSpPr>
        <p:spPr>
          <a:xfrm>
            <a:off x="232187" y="107094"/>
            <a:ext cx="6277943" cy="379923"/>
          </a:xfrm>
        </p:spPr>
        <p:txBody>
          <a:bodyPr/>
          <a:lstStyle/>
          <a:p>
            <a:r>
              <a:rPr lang="en-IN" sz="1800" dirty="0"/>
              <a:t>Model Performance Checked.</a:t>
            </a:r>
          </a:p>
        </p:txBody>
      </p:sp>
      <p:sp>
        <p:nvSpPr>
          <p:cNvPr id="4" name="TextBox 3">
            <a:extLst>
              <a:ext uri="{FF2B5EF4-FFF2-40B4-BE49-F238E27FC236}">
                <a16:creationId xmlns:a16="http://schemas.microsoft.com/office/drawing/2014/main" id="{016237A6-1515-FBF2-1F74-E20A19D9F06C}"/>
              </a:ext>
            </a:extLst>
          </p:cNvPr>
          <p:cNvSpPr txBox="1"/>
          <p:nvPr/>
        </p:nvSpPr>
        <p:spPr>
          <a:xfrm>
            <a:off x="208722" y="665922"/>
            <a:ext cx="8726556" cy="738664"/>
          </a:xfrm>
          <a:prstGeom prst="rect">
            <a:avLst/>
          </a:prstGeom>
          <a:noFill/>
        </p:spPr>
        <p:txBody>
          <a:bodyPr wrap="square" rtlCol="0">
            <a:spAutoFit/>
          </a:bodyPr>
          <a:lstStyle/>
          <a:p>
            <a:pPr marL="285750" indent="-285750">
              <a:buFont typeface="Arial" panose="020B0604020202020204" pitchFamily="34" charset="0"/>
              <a:buChar char="•"/>
            </a:pPr>
            <a:r>
              <a:rPr lang="en-IN" dirty="0"/>
              <a:t>We Implemented trained model on some of the random examples (manually feeded) to check performance and accuracy of the model.</a:t>
            </a:r>
          </a:p>
          <a:p>
            <a:pPr marL="285750" indent="-285750">
              <a:buFont typeface="Arial" panose="020B0604020202020204" pitchFamily="34" charset="0"/>
              <a:buChar char="•"/>
            </a:pPr>
            <a:r>
              <a:rPr lang="en-IN" dirty="0"/>
              <a:t>We used </a:t>
            </a:r>
            <a:r>
              <a:rPr lang="en-IN" dirty="0" err="1"/>
              <a:t>Sklearn</a:t>
            </a:r>
            <a:r>
              <a:rPr lang="en-IN" dirty="0"/>
              <a:t> Pipeline library to check model performance.</a:t>
            </a:r>
          </a:p>
        </p:txBody>
      </p:sp>
      <p:pic>
        <p:nvPicPr>
          <p:cNvPr id="6" name="Picture 5">
            <a:extLst>
              <a:ext uri="{FF2B5EF4-FFF2-40B4-BE49-F238E27FC236}">
                <a16:creationId xmlns:a16="http://schemas.microsoft.com/office/drawing/2014/main" id="{66AF146E-273F-64CC-4671-9DB7CB58CABA}"/>
              </a:ext>
            </a:extLst>
          </p:cNvPr>
          <p:cNvPicPr>
            <a:picLocks noChangeAspect="1"/>
          </p:cNvPicPr>
          <p:nvPr/>
        </p:nvPicPr>
        <p:blipFill>
          <a:blip r:embed="rId2"/>
          <a:stretch>
            <a:fillRect/>
          </a:stretch>
        </p:blipFill>
        <p:spPr>
          <a:xfrm>
            <a:off x="208722" y="1742516"/>
            <a:ext cx="4667805" cy="1428066"/>
          </a:xfrm>
          <a:prstGeom prst="rect">
            <a:avLst/>
          </a:prstGeom>
        </p:spPr>
      </p:pic>
      <p:pic>
        <p:nvPicPr>
          <p:cNvPr id="8" name="Picture 7">
            <a:extLst>
              <a:ext uri="{FF2B5EF4-FFF2-40B4-BE49-F238E27FC236}">
                <a16:creationId xmlns:a16="http://schemas.microsoft.com/office/drawing/2014/main" id="{04C10387-AE92-7FF4-2731-588585F0A432}"/>
              </a:ext>
            </a:extLst>
          </p:cNvPr>
          <p:cNvPicPr>
            <a:picLocks noChangeAspect="1"/>
          </p:cNvPicPr>
          <p:nvPr/>
        </p:nvPicPr>
        <p:blipFill>
          <a:blip r:embed="rId3"/>
          <a:stretch>
            <a:fillRect/>
          </a:stretch>
        </p:blipFill>
        <p:spPr>
          <a:xfrm>
            <a:off x="4899991" y="1404586"/>
            <a:ext cx="4114799" cy="3072992"/>
          </a:xfrm>
          <a:prstGeom prst="rect">
            <a:avLst/>
          </a:prstGeom>
        </p:spPr>
      </p:pic>
      <p:sp>
        <p:nvSpPr>
          <p:cNvPr id="9" name="TextBox 8">
            <a:extLst>
              <a:ext uri="{FF2B5EF4-FFF2-40B4-BE49-F238E27FC236}">
                <a16:creationId xmlns:a16="http://schemas.microsoft.com/office/drawing/2014/main" id="{9BDFED87-2329-7137-F77A-952A5BDD0853}"/>
              </a:ext>
            </a:extLst>
          </p:cNvPr>
          <p:cNvSpPr txBox="1"/>
          <p:nvPr/>
        </p:nvSpPr>
        <p:spPr>
          <a:xfrm>
            <a:off x="327991" y="3508513"/>
            <a:ext cx="4244009" cy="738664"/>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IN" dirty="0"/>
              <a:t>We found that model performed quite well on some example other than dataset provided.</a:t>
            </a:r>
          </a:p>
        </p:txBody>
      </p:sp>
    </p:spTree>
    <p:extLst>
      <p:ext uri="{BB962C8B-B14F-4D97-AF65-F5344CB8AC3E}">
        <p14:creationId xmlns:p14="http://schemas.microsoft.com/office/powerpoint/2010/main" val="299450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F342BB-F6C6-D864-AE23-CBFB192205B1}"/>
              </a:ext>
            </a:extLst>
          </p:cNvPr>
          <p:cNvSpPr>
            <a:spLocks noGrp="1"/>
          </p:cNvSpPr>
          <p:nvPr>
            <p:ph type="body" idx="1"/>
          </p:nvPr>
        </p:nvSpPr>
        <p:spPr>
          <a:xfrm>
            <a:off x="0" y="200394"/>
            <a:ext cx="8766313" cy="891355"/>
          </a:xfrm>
        </p:spPr>
        <p:txBody>
          <a:bodyPr/>
          <a:lstStyle/>
          <a:p>
            <a:pPr marL="114300" indent="0">
              <a:buNone/>
            </a:pPr>
            <a:r>
              <a:rPr lang="en-US" b="1" dirty="0">
                <a:solidFill>
                  <a:schemeClr val="tx1"/>
                </a:solidFill>
                <a:latin typeface="+mj-lt"/>
              </a:rPr>
              <a:t>Problem Statement:- </a:t>
            </a:r>
            <a:r>
              <a:rPr lang="en-US" sz="1400" dirty="0">
                <a:solidFill>
                  <a:srgbClr val="212121"/>
                </a:solidFill>
                <a:latin typeface="+mj-lt"/>
              </a:rPr>
              <a:t>Data includes airline reviews from 2006 to 2019 for popular airlines around the world with multiple choice and free text questions. Data is scraped in Spring 2019. The main objective</a:t>
            </a:r>
          </a:p>
          <a:p>
            <a:pPr marL="114300" indent="0">
              <a:buNone/>
            </a:pPr>
            <a:r>
              <a:rPr lang="en-US" sz="1400" dirty="0">
                <a:solidFill>
                  <a:srgbClr val="212121"/>
                </a:solidFill>
                <a:latin typeface="+mj-lt"/>
              </a:rPr>
              <a:t>is to predict whether passengers will refer the airline to their friends.</a:t>
            </a:r>
          </a:p>
          <a:p>
            <a:pPr marL="114300" indent="0">
              <a:buNone/>
            </a:pPr>
            <a:endParaRPr lang="en-US" b="1" dirty="0">
              <a:solidFill>
                <a:schemeClr val="tx1"/>
              </a:solidFill>
              <a:latin typeface="+mj-lt"/>
            </a:endParaRPr>
          </a:p>
          <a:p>
            <a:pPr marL="114300" indent="0">
              <a:buNone/>
            </a:pPr>
            <a:endParaRPr lang="en-US" sz="1400" b="0" i="0" dirty="0">
              <a:solidFill>
                <a:srgbClr val="212121"/>
              </a:solidFill>
              <a:effectLst/>
              <a:latin typeface="Roboto" panose="02000000000000000000" pitchFamily="2" charset="0"/>
            </a:endParaRPr>
          </a:p>
        </p:txBody>
      </p:sp>
      <p:sp>
        <p:nvSpPr>
          <p:cNvPr id="2" name="TextBox 1">
            <a:extLst>
              <a:ext uri="{FF2B5EF4-FFF2-40B4-BE49-F238E27FC236}">
                <a16:creationId xmlns:a16="http://schemas.microsoft.com/office/drawing/2014/main" id="{C90FDF25-9EB7-114D-767F-5B200C418E4F}"/>
              </a:ext>
            </a:extLst>
          </p:cNvPr>
          <p:cNvSpPr txBox="1"/>
          <p:nvPr/>
        </p:nvSpPr>
        <p:spPr>
          <a:xfrm>
            <a:off x="144117" y="1091749"/>
            <a:ext cx="8855765" cy="4031873"/>
          </a:xfrm>
          <a:prstGeom prst="rect">
            <a:avLst/>
          </a:prstGeom>
          <a:noFill/>
        </p:spPr>
        <p:txBody>
          <a:bodyPr wrap="square" rtlCol="0">
            <a:spAutoFit/>
          </a:bodyPr>
          <a:lstStyle/>
          <a:p>
            <a:r>
              <a:rPr lang="en-US" sz="1800" b="1" i="0" dirty="0">
                <a:solidFill>
                  <a:schemeClr val="tx1"/>
                </a:solidFill>
                <a:effectLst/>
                <a:latin typeface="+mj-lt"/>
              </a:rPr>
              <a:t>Attribute Information:</a:t>
            </a:r>
            <a:endParaRPr lang="en-US" sz="1800" dirty="0"/>
          </a:p>
          <a:p>
            <a:pPr marL="342900" indent="-342900">
              <a:buFont typeface="+mj-lt"/>
              <a:buAutoNum type="arabicPeriod"/>
            </a:pPr>
            <a:r>
              <a:rPr lang="en-US" dirty="0"/>
              <a:t>Airline: Name Of The Airline.</a:t>
            </a:r>
          </a:p>
          <a:p>
            <a:pPr marL="342900" indent="-342900">
              <a:buFont typeface="+mj-lt"/>
              <a:buAutoNum type="arabicPeriod"/>
            </a:pPr>
            <a:r>
              <a:rPr lang="en-US" dirty="0"/>
              <a:t>Overall: Overall Point Is Given To The Trip Between 1 To 10.</a:t>
            </a:r>
          </a:p>
          <a:p>
            <a:pPr marL="342900" indent="-342900">
              <a:buFont typeface="+mj-lt"/>
              <a:buAutoNum type="arabicPeriod"/>
            </a:pPr>
            <a:r>
              <a:rPr lang="en-US" dirty="0"/>
              <a:t>Author: Author Of The Trip</a:t>
            </a:r>
          </a:p>
          <a:p>
            <a:pPr marL="342900" indent="-342900">
              <a:buFont typeface="+mj-lt"/>
              <a:buAutoNum type="arabicPeriod"/>
            </a:pPr>
            <a:r>
              <a:rPr lang="en-US" dirty="0"/>
              <a:t>Review date: Date Of The Review </a:t>
            </a:r>
          </a:p>
          <a:p>
            <a:pPr marL="342900" indent="-342900">
              <a:buFont typeface="+mj-lt"/>
              <a:buAutoNum type="arabicPeriod"/>
            </a:pPr>
            <a:r>
              <a:rPr lang="en-US" dirty="0"/>
              <a:t>Customer Review: Review Of The Customers In Free Text Format</a:t>
            </a:r>
          </a:p>
          <a:p>
            <a:pPr marL="342900" indent="-342900">
              <a:buFont typeface="+mj-lt"/>
              <a:buAutoNum type="arabicPeriod"/>
            </a:pPr>
            <a:r>
              <a:rPr lang="en-US" dirty="0"/>
              <a:t>Aircraft: Type Of The Aircraft</a:t>
            </a:r>
          </a:p>
          <a:p>
            <a:pPr marL="342900" indent="-342900">
              <a:buFont typeface="+mj-lt"/>
              <a:buAutoNum type="arabicPeriod"/>
            </a:pPr>
            <a:r>
              <a:rPr lang="en-US" dirty="0"/>
              <a:t>Traveler type: Type Of Traveler (E.G. Business, Leisure)</a:t>
            </a:r>
          </a:p>
          <a:p>
            <a:pPr marL="342900" indent="-342900">
              <a:buFont typeface="+mj-lt"/>
              <a:buAutoNum type="arabicPeriod"/>
            </a:pPr>
            <a:r>
              <a:rPr lang="en-US" dirty="0"/>
              <a:t>Cabin: Cabin At The Flight </a:t>
            </a:r>
          </a:p>
          <a:p>
            <a:pPr marL="342900" indent="-342900">
              <a:buFont typeface="+mj-lt"/>
              <a:buAutoNum type="arabicPeriod"/>
            </a:pPr>
            <a:r>
              <a:rPr lang="en-US" dirty="0"/>
              <a:t>Route: Route of the flight.</a:t>
            </a:r>
          </a:p>
          <a:p>
            <a:pPr marL="342900" indent="-342900">
              <a:buFont typeface="+mj-lt"/>
              <a:buAutoNum type="arabicPeriod"/>
            </a:pPr>
            <a:r>
              <a:rPr lang="en-US" dirty="0"/>
              <a:t>Date Flown: Flight Date</a:t>
            </a:r>
          </a:p>
          <a:p>
            <a:pPr marL="342900" indent="-342900">
              <a:buFont typeface="+mj-lt"/>
              <a:buAutoNum type="arabicPeriod"/>
            </a:pPr>
            <a:r>
              <a:rPr lang="en-US" dirty="0"/>
              <a:t>Seat comfort: Rated Between 1-5</a:t>
            </a:r>
          </a:p>
          <a:p>
            <a:pPr marL="342900" indent="-342900">
              <a:buFont typeface="+mj-lt"/>
              <a:buAutoNum type="arabicPeriod"/>
            </a:pPr>
            <a:r>
              <a:rPr lang="en-US" dirty="0"/>
              <a:t>Cabin Service: Rated Between 1-5</a:t>
            </a:r>
          </a:p>
          <a:p>
            <a:pPr marL="342900" indent="-342900">
              <a:buFont typeface="+mj-lt"/>
              <a:buAutoNum type="arabicPeriod"/>
            </a:pPr>
            <a:r>
              <a:rPr lang="en-US" dirty="0"/>
              <a:t>Food : Rated Between 1-5 </a:t>
            </a:r>
          </a:p>
          <a:p>
            <a:pPr marL="342900" indent="-342900">
              <a:buFont typeface="+mj-lt"/>
              <a:buAutoNum type="arabicPeriod"/>
            </a:pPr>
            <a:r>
              <a:rPr lang="en-US" dirty="0"/>
              <a:t>Entertainment: Rated Between 1-5</a:t>
            </a:r>
          </a:p>
          <a:p>
            <a:pPr marL="342900" indent="-342900">
              <a:buFont typeface="+mj-lt"/>
              <a:buAutoNum type="arabicPeriod"/>
            </a:pPr>
            <a:r>
              <a:rPr lang="en-US" dirty="0"/>
              <a:t>Ground service: Rated Between 1-5</a:t>
            </a:r>
          </a:p>
          <a:p>
            <a:pPr marL="342900" indent="-342900">
              <a:buFont typeface="+mj-lt"/>
              <a:buAutoNum type="arabicPeriod"/>
            </a:pPr>
            <a:r>
              <a:rPr lang="en-US" dirty="0"/>
              <a:t>Value for money: Rated Between 1-5</a:t>
            </a:r>
          </a:p>
          <a:p>
            <a:pPr marL="342900" indent="-342900">
              <a:buFont typeface="+mj-lt"/>
              <a:buAutoNum type="arabicPeriod"/>
            </a:pPr>
            <a:r>
              <a:rPr lang="en-US" dirty="0"/>
              <a:t>Recommended: Binary, Target Variable.</a:t>
            </a:r>
            <a:endParaRPr lang="en-IN" dirty="0"/>
          </a:p>
        </p:txBody>
      </p:sp>
    </p:spTree>
    <p:extLst>
      <p:ext uri="{BB962C8B-B14F-4D97-AF65-F5344CB8AC3E}">
        <p14:creationId xmlns:p14="http://schemas.microsoft.com/office/powerpoint/2010/main" val="20194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538-9E08-D980-8F55-9F95CE029F73}"/>
              </a:ext>
            </a:extLst>
          </p:cNvPr>
          <p:cNvSpPr txBox="1"/>
          <p:nvPr/>
        </p:nvSpPr>
        <p:spPr>
          <a:xfrm>
            <a:off x="109330" y="721787"/>
            <a:ext cx="8925340" cy="35394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The highest peak of the month feature is 7. According to legend, July is the month with the most travel. December is the second-most popular month.</a:t>
            </a:r>
          </a:p>
          <a:p>
            <a:pPr algn="l">
              <a:buFont typeface="Arial" panose="020B0604020202020204" pitchFamily="34" charset="0"/>
              <a:buChar char="•"/>
            </a:pPr>
            <a:r>
              <a:rPr lang="en-US" b="0" i="0" dirty="0">
                <a:solidFill>
                  <a:srgbClr val="212121"/>
                </a:solidFill>
                <a:effectLst/>
                <a:latin typeface="+mj-lt"/>
              </a:rPr>
              <a:t>Most trips are taken by Spirit Airlines, which has the highest frequency in the dataset.</a:t>
            </a:r>
          </a:p>
          <a:p>
            <a:pPr algn="l">
              <a:buFont typeface="Arial" panose="020B0604020202020204" pitchFamily="34" charset="0"/>
              <a:buChar char="•"/>
            </a:pPr>
            <a:r>
              <a:rPr lang="en-US" b="0" i="0" dirty="0">
                <a:solidFill>
                  <a:srgbClr val="212121"/>
                </a:solidFill>
                <a:effectLst/>
                <a:latin typeface="+mj-lt"/>
              </a:rPr>
              <a:t>The most trips taken were made by Airbus A320 aircraft, which had the highest frequency in the dataset, followed by Boeing 777 and Airbus A380 aircraft.</a:t>
            </a:r>
          </a:p>
          <a:p>
            <a:pPr algn="l">
              <a:buFont typeface="Arial" panose="020B0604020202020204" pitchFamily="34" charset="0"/>
              <a:buChar char="•"/>
            </a:pPr>
            <a:r>
              <a:rPr lang="en-US" b="0" i="0" dirty="0">
                <a:solidFill>
                  <a:srgbClr val="212121"/>
                </a:solidFill>
                <a:effectLst/>
                <a:latin typeface="+mj-lt"/>
              </a:rPr>
              <a:t>Top spot pertains to the Bangkok to Hong Kong trip that occurred most frequently in the dataset, followed by Bangkok to London and London to New York trips.</a:t>
            </a:r>
          </a:p>
          <a:p>
            <a:pPr algn="l">
              <a:buFont typeface="Arial" panose="020B0604020202020204" pitchFamily="34" charset="0"/>
              <a:buChar char="•"/>
            </a:pPr>
            <a:r>
              <a:rPr lang="en-US" b="0" i="0" dirty="0">
                <a:solidFill>
                  <a:srgbClr val="212121"/>
                </a:solidFill>
                <a:effectLst/>
                <a:latin typeface="+mj-lt"/>
              </a:rPr>
              <a:t>In the column for traveler type, it is noticeable to us that Solo Leisure travelers represent the majority of the population. In the cabin column, the majority of passengers prefer the Economy class.</a:t>
            </a:r>
          </a:p>
          <a:p>
            <a:pPr algn="l">
              <a:buFont typeface="Arial" panose="020B0604020202020204" pitchFamily="34" charset="0"/>
              <a:buChar char="•"/>
            </a:pPr>
            <a:r>
              <a:rPr lang="en-US" b="0" i="0" dirty="0">
                <a:solidFill>
                  <a:srgbClr val="212121"/>
                </a:solidFill>
                <a:effectLst/>
                <a:latin typeface="+mj-lt"/>
              </a:rPr>
              <a:t>Following the use of bivariate analysis, we discovered that all travelers highly favor the economy class. Some Couple Leisure and Business class travelers choose to fly in business class. Among all traveler types, first class is the least popular.</a:t>
            </a:r>
          </a:p>
          <a:p>
            <a:pPr algn="l">
              <a:buFont typeface="Arial" panose="020B0604020202020204" pitchFamily="34" charset="0"/>
              <a:buChar char="•"/>
            </a:pPr>
            <a:r>
              <a:rPr lang="en-US" b="0" i="0" dirty="0">
                <a:solidFill>
                  <a:srgbClr val="212121"/>
                </a:solidFill>
                <a:effectLst/>
                <a:latin typeface="+mj-lt"/>
              </a:rPr>
              <a:t>Based on customer satisfaction, Cathay Pacific Airways of Hong Kong is the most preferred airline. As indicated by stats, we were able to make several intriguing deductions, such as the Airbus A380 operated by Emirates Airlines being the most well-liked aircraft. However, based on ratings for all airlines, Emirates Airlines is not the most well-liked airline.</a:t>
            </a:r>
          </a:p>
        </p:txBody>
      </p:sp>
      <p:sp>
        <p:nvSpPr>
          <p:cNvPr id="5" name="Title 1">
            <a:extLst>
              <a:ext uri="{FF2B5EF4-FFF2-40B4-BE49-F238E27FC236}">
                <a16:creationId xmlns:a16="http://schemas.microsoft.com/office/drawing/2014/main" id="{B926378C-81AE-8EB6-7013-DBD5A75D5EBE}"/>
              </a:ext>
            </a:extLst>
          </p:cNvPr>
          <p:cNvSpPr txBox="1">
            <a:spLocks/>
          </p:cNvSpPr>
          <p:nvPr/>
        </p:nvSpPr>
        <p:spPr>
          <a:xfrm>
            <a:off x="198783" y="149087"/>
            <a:ext cx="83949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Conclusion:-</a:t>
            </a:r>
          </a:p>
        </p:txBody>
      </p:sp>
      <p:sp>
        <p:nvSpPr>
          <p:cNvPr id="3" name="TextBox 2">
            <a:extLst>
              <a:ext uri="{FF2B5EF4-FFF2-40B4-BE49-F238E27FC236}">
                <a16:creationId xmlns:a16="http://schemas.microsoft.com/office/drawing/2014/main" id="{660B462C-D739-AD71-252B-574A190F9CE8}"/>
              </a:ext>
            </a:extLst>
          </p:cNvPr>
          <p:cNvSpPr txBox="1"/>
          <p:nvPr/>
        </p:nvSpPr>
        <p:spPr>
          <a:xfrm>
            <a:off x="5784574" y="4464585"/>
            <a:ext cx="3250096" cy="369332"/>
          </a:xfrm>
          <a:prstGeom prst="rect">
            <a:avLst/>
          </a:prstGeom>
          <a:noFill/>
        </p:spPr>
        <p:txBody>
          <a:bodyPr wrap="square" rtlCol="0">
            <a:spAutoFit/>
          </a:bodyPr>
          <a:lstStyle/>
          <a:p>
            <a:r>
              <a:rPr lang="en-IN" sz="1800" b="1" dirty="0">
                <a:solidFill>
                  <a:schemeClr val="tx1"/>
                </a:solidFill>
              </a:rPr>
              <a:t>Conclusion to be Continue</a:t>
            </a:r>
          </a:p>
        </p:txBody>
      </p:sp>
    </p:spTree>
    <p:extLst>
      <p:ext uri="{BB962C8B-B14F-4D97-AF65-F5344CB8AC3E}">
        <p14:creationId xmlns:p14="http://schemas.microsoft.com/office/powerpoint/2010/main" val="264045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33FB25-D49E-9325-B824-8782C7EB7B56}"/>
              </a:ext>
            </a:extLst>
          </p:cNvPr>
          <p:cNvSpPr txBox="1">
            <a:spLocks/>
          </p:cNvSpPr>
          <p:nvPr/>
        </p:nvSpPr>
        <p:spPr>
          <a:xfrm>
            <a:off x="218662" y="3015025"/>
            <a:ext cx="6698974" cy="3325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Problems</a:t>
            </a:r>
            <a:r>
              <a:rPr lang="en-IN" sz="800" b="1" i="0" dirty="0">
                <a:solidFill>
                  <a:srgbClr val="212121"/>
                </a:solidFill>
                <a:effectLst/>
                <a:latin typeface="Roboto" panose="02000000000000000000" pitchFamily="2" charset="0"/>
              </a:rPr>
              <a:t> </a:t>
            </a:r>
            <a:r>
              <a:rPr lang="en-IN" sz="1800" b="1" dirty="0"/>
              <a:t>faced During Project.</a:t>
            </a:r>
          </a:p>
        </p:txBody>
      </p:sp>
      <p:sp>
        <p:nvSpPr>
          <p:cNvPr id="9" name="TextBox 8">
            <a:extLst>
              <a:ext uri="{FF2B5EF4-FFF2-40B4-BE49-F238E27FC236}">
                <a16:creationId xmlns:a16="http://schemas.microsoft.com/office/drawing/2014/main" id="{93501999-1CBB-1720-D1DF-F28EFE21B1FF}"/>
              </a:ext>
            </a:extLst>
          </p:cNvPr>
          <p:cNvSpPr txBox="1"/>
          <p:nvPr/>
        </p:nvSpPr>
        <p:spPr>
          <a:xfrm>
            <a:off x="218661" y="3419060"/>
            <a:ext cx="8706678" cy="1600438"/>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Handling the null values and duplicates: It is evident from the analysis above that our dataset has a significant number of null values.</a:t>
            </a:r>
          </a:p>
          <a:p>
            <a:pPr algn="l">
              <a:buFont typeface="Arial" panose="020B0604020202020204" pitchFamily="34" charset="0"/>
              <a:buChar char="•"/>
            </a:pPr>
            <a:r>
              <a:rPr lang="en-US" b="0" i="0" dirty="0">
                <a:solidFill>
                  <a:srgbClr val="212121"/>
                </a:solidFill>
                <a:effectLst/>
                <a:latin typeface="+mj-lt"/>
              </a:rPr>
              <a:t>We can observe that a lot of rating variables have strongly correlated with the overall rating column.</a:t>
            </a:r>
          </a:p>
          <a:p>
            <a:pPr algn="l">
              <a:buFont typeface="Arial" panose="020B0604020202020204" pitchFamily="34" charset="0"/>
              <a:buChar char="•"/>
            </a:pPr>
            <a:r>
              <a:rPr lang="en-US" b="0" i="0" dirty="0">
                <a:solidFill>
                  <a:srgbClr val="212121"/>
                </a:solidFill>
                <a:effectLst/>
                <a:latin typeface="+mj-lt"/>
              </a:rPr>
              <a:t>The text in the customer review field was unformatted and included both alphanumeric and special characters.</a:t>
            </a:r>
          </a:p>
          <a:p>
            <a:pPr algn="l">
              <a:buFont typeface="Arial" panose="020B0604020202020204" pitchFamily="34" charset="0"/>
              <a:buChar char="•"/>
            </a:pPr>
            <a:r>
              <a:rPr lang="en-US" b="0" i="0" dirty="0">
                <a:solidFill>
                  <a:srgbClr val="212121"/>
                </a:solidFill>
                <a:effectLst/>
                <a:latin typeface="+mj-lt"/>
              </a:rPr>
              <a:t>We were unable to train the model with more data due to the computational complexity</a:t>
            </a:r>
          </a:p>
          <a:p>
            <a:endParaRPr lang="en-IN" dirty="0">
              <a:latin typeface="+mj-lt"/>
            </a:endParaRPr>
          </a:p>
        </p:txBody>
      </p:sp>
      <p:sp>
        <p:nvSpPr>
          <p:cNvPr id="11" name="TextBox 10">
            <a:extLst>
              <a:ext uri="{FF2B5EF4-FFF2-40B4-BE49-F238E27FC236}">
                <a16:creationId xmlns:a16="http://schemas.microsoft.com/office/drawing/2014/main" id="{FA986D75-3AB3-7A85-B5C7-5FF7FA2747FF}"/>
              </a:ext>
            </a:extLst>
          </p:cNvPr>
          <p:cNvSpPr txBox="1"/>
          <p:nvPr/>
        </p:nvSpPr>
        <p:spPr>
          <a:xfrm>
            <a:off x="218661" y="696798"/>
            <a:ext cx="8706678" cy="2246769"/>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mj-lt"/>
              </a:rPr>
              <a:t>American Airlines was at a downtrend in its early years, but in 2018 it reached its highest peak ever and became the most popular airline for its operations. From 2014 until 2017, United Airlines of the USA kept the top spot, but after that, the performance of its operations continued to decline. In its early years, Emirates Airlines was the least popular, but in 2018 it grew its client base and kept its position in the top 3 airlines. We have also analyzed above that spirit airlines is least preferred by travelers, However we can also see that in the above trend graph.</a:t>
            </a:r>
          </a:p>
          <a:p>
            <a:pPr algn="l">
              <a:buFont typeface="Arial" panose="020B0604020202020204" pitchFamily="34" charset="0"/>
              <a:buChar char="•"/>
            </a:pPr>
            <a:r>
              <a:rPr lang="en-US" b="0" i="0" dirty="0">
                <a:solidFill>
                  <a:srgbClr val="212121"/>
                </a:solidFill>
                <a:effectLst/>
                <a:latin typeface="+mj-lt"/>
              </a:rPr>
              <a:t>Due to the linear and balanced dataset, logistic regression outperformed the other algorithms well. Gradient boosting approach came in second.</a:t>
            </a:r>
          </a:p>
          <a:p>
            <a:pPr algn="l">
              <a:buFont typeface="Arial" panose="020B0604020202020204" pitchFamily="34" charset="0"/>
              <a:buChar char="•"/>
            </a:pPr>
            <a:r>
              <a:rPr lang="en-US" b="0" i="0" dirty="0">
                <a:solidFill>
                  <a:srgbClr val="212121"/>
                </a:solidFill>
                <a:effectLst/>
                <a:latin typeface="+mj-lt"/>
              </a:rPr>
              <a:t>For this sort of dataset and its specified problem statement, accuracy and f1 score are the optimal evaluation matrix that is taken into consideration.</a:t>
            </a:r>
          </a:p>
        </p:txBody>
      </p:sp>
    </p:spTree>
    <p:extLst>
      <p:ext uri="{BB962C8B-B14F-4D97-AF65-F5344CB8AC3E}">
        <p14:creationId xmlns:p14="http://schemas.microsoft.com/office/powerpoint/2010/main" val="8886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79891-A90E-44D7-2875-3788FD6DDFA7}"/>
              </a:ext>
            </a:extLst>
          </p:cNvPr>
          <p:cNvSpPr>
            <a:spLocks noGrp="1"/>
          </p:cNvSpPr>
          <p:nvPr>
            <p:ph type="title"/>
          </p:nvPr>
        </p:nvSpPr>
        <p:spPr>
          <a:xfrm>
            <a:off x="190930" y="1659143"/>
            <a:ext cx="8520600" cy="1403233"/>
          </a:xfrm>
        </p:spPr>
        <p:txBody>
          <a:bodyPr wrap="square" anchor="ctr">
            <a:normAutofit/>
          </a:bodyPr>
          <a:lstStyle/>
          <a:p>
            <a:pPr marL="114300" indent="0">
              <a:buNone/>
            </a:pPr>
            <a:r>
              <a:rPr lang="en-GB" sz="4400" b="1" dirty="0"/>
              <a:t>THANK YOU </a:t>
            </a:r>
            <a:endParaRPr lang="en-IN" sz="4400" b="1" dirty="0"/>
          </a:p>
        </p:txBody>
      </p:sp>
    </p:spTree>
    <p:extLst>
      <p:ext uri="{BB962C8B-B14F-4D97-AF65-F5344CB8AC3E}">
        <p14:creationId xmlns:p14="http://schemas.microsoft.com/office/powerpoint/2010/main" val="373802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B80-316F-28F1-772F-B6EF92EF4438}"/>
              </a:ext>
            </a:extLst>
          </p:cNvPr>
          <p:cNvSpPr>
            <a:spLocks noGrp="1"/>
          </p:cNvSpPr>
          <p:nvPr>
            <p:ph type="title"/>
          </p:nvPr>
        </p:nvSpPr>
        <p:spPr>
          <a:xfrm>
            <a:off x="202305" y="39494"/>
            <a:ext cx="8520600" cy="328254"/>
          </a:xfrm>
        </p:spPr>
        <p:txBody>
          <a:bodyPr/>
          <a:lstStyle/>
          <a:p>
            <a:r>
              <a:rPr lang="en-IN" sz="1800" b="1" dirty="0">
                <a:latin typeface="+mj-lt"/>
              </a:rPr>
              <a:t>Data Inspection:-</a:t>
            </a:r>
          </a:p>
        </p:txBody>
      </p:sp>
      <p:sp>
        <p:nvSpPr>
          <p:cNvPr id="17" name="TextBox 16">
            <a:extLst>
              <a:ext uri="{FF2B5EF4-FFF2-40B4-BE49-F238E27FC236}">
                <a16:creationId xmlns:a16="http://schemas.microsoft.com/office/drawing/2014/main" id="{EB64A62F-168B-9A3A-BEF3-B08A472D43B1}"/>
              </a:ext>
            </a:extLst>
          </p:cNvPr>
          <p:cNvSpPr txBox="1"/>
          <p:nvPr/>
        </p:nvSpPr>
        <p:spPr>
          <a:xfrm>
            <a:off x="3955774" y="895032"/>
            <a:ext cx="4876462" cy="2092881"/>
          </a:xfrm>
          <a:prstGeom prst="rect">
            <a:avLst/>
          </a:prstGeom>
          <a:noFill/>
        </p:spPr>
        <p:txBody>
          <a:bodyPr wrap="square">
            <a:spAutoFit/>
          </a:bodyPr>
          <a:lstStyle/>
          <a:p>
            <a:pPr algn="l"/>
            <a:r>
              <a:rPr lang="en-US" sz="1800" b="1" dirty="0">
                <a:solidFill>
                  <a:schemeClr val="dk1"/>
                </a:solidFill>
                <a:latin typeface="+mj-lt"/>
              </a:rPr>
              <a:t>Interpretation:-</a:t>
            </a:r>
          </a:p>
          <a:p>
            <a:pPr algn="l">
              <a:buFont typeface="Arial" panose="020B0604020202020204" pitchFamily="34" charset="0"/>
              <a:buChar char="•"/>
            </a:pPr>
            <a:endParaRPr lang="en-US" dirty="0">
              <a:solidFill>
                <a:srgbClr val="212121"/>
              </a:solidFill>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By examining the info() method, we can see that there are </a:t>
            </a:r>
            <a:r>
              <a:rPr lang="en-US" b="1" i="0" dirty="0">
                <a:solidFill>
                  <a:srgbClr val="212121"/>
                </a:solidFill>
                <a:effectLst/>
                <a:latin typeface="Roboto" panose="02000000000000000000" pitchFamily="2" charset="0"/>
              </a:rPr>
              <a:t>131895</a:t>
            </a:r>
            <a:r>
              <a:rPr lang="en-US" b="0" i="0" dirty="0">
                <a:solidFill>
                  <a:srgbClr val="212121"/>
                </a:solidFill>
                <a:effectLst/>
                <a:latin typeface="Roboto" panose="02000000000000000000" pitchFamily="2" charset="0"/>
              </a:rPr>
              <a:t> rows in total and that the maximum number of non-</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values is only 65947, indicating that every odd row is a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a:t>
            </a:r>
          </a:p>
          <a:p>
            <a:pPr algn="l">
              <a:buFont typeface="Arial" panose="020B0604020202020204" pitchFamily="34" charset="0"/>
              <a:buChar char="•"/>
            </a:pPr>
            <a:r>
              <a:rPr lang="en-US" b="0" i="0" dirty="0">
                <a:solidFill>
                  <a:srgbClr val="212121"/>
                </a:solidFill>
                <a:effectLst/>
                <a:latin typeface="Roboto" panose="02000000000000000000" pitchFamily="2" charset="0"/>
              </a:rPr>
              <a:t>We next considered removing all odd rows from the dataset, however we realized later that the dataset's end still contained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rows.</a:t>
            </a:r>
          </a:p>
        </p:txBody>
      </p:sp>
      <p:sp>
        <p:nvSpPr>
          <p:cNvPr id="20" name="TextBox 19">
            <a:extLst>
              <a:ext uri="{FF2B5EF4-FFF2-40B4-BE49-F238E27FC236}">
                <a16:creationId xmlns:a16="http://schemas.microsoft.com/office/drawing/2014/main" id="{C81BBB0D-7A3F-E65F-E8C3-084A971956CF}"/>
              </a:ext>
            </a:extLst>
          </p:cNvPr>
          <p:cNvSpPr txBox="1"/>
          <p:nvPr/>
        </p:nvSpPr>
        <p:spPr>
          <a:xfrm>
            <a:off x="286288" y="4531306"/>
            <a:ext cx="3212286"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Information of whole data set</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75784FA-D5CF-A4C0-FB4B-AA98ADBAADE5}"/>
              </a:ext>
            </a:extLst>
          </p:cNvPr>
          <p:cNvPicPr>
            <a:picLocks noChangeAspect="1"/>
          </p:cNvPicPr>
          <p:nvPr/>
        </p:nvPicPr>
        <p:blipFill>
          <a:blip r:embed="rId2"/>
          <a:stretch>
            <a:fillRect/>
          </a:stretch>
        </p:blipFill>
        <p:spPr>
          <a:xfrm>
            <a:off x="129022" y="554032"/>
            <a:ext cx="3826751" cy="3882876"/>
          </a:xfrm>
          <a:prstGeom prst="rect">
            <a:avLst/>
          </a:prstGeom>
        </p:spPr>
      </p:pic>
    </p:spTree>
    <p:extLst>
      <p:ext uri="{BB962C8B-B14F-4D97-AF65-F5344CB8AC3E}">
        <p14:creationId xmlns:p14="http://schemas.microsoft.com/office/powerpoint/2010/main" val="29089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E8F-76BA-1721-E320-0B43F785A53E}"/>
              </a:ext>
            </a:extLst>
          </p:cNvPr>
          <p:cNvSpPr>
            <a:spLocks noGrp="1"/>
          </p:cNvSpPr>
          <p:nvPr>
            <p:ph type="title"/>
          </p:nvPr>
        </p:nvSpPr>
        <p:spPr/>
        <p:txBody>
          <a:bodyPr/>
          <a:lstStyle/>
          <a:p>
            <a:r>
              <a:rPr lang="en-IN" sz="1800" dirty="0"/>
              <a:t>Checked and Handled Null and Duplicate Values.</a:t>
            </a:r>
          </a:p>
        </p:txBody>
      </p:sp>
      <p:pic>
        <p:nvPicPr>
          <p:cNvPr id="5" name="Picture 4">
            <a:extLst>
              <a:ext uri="{FF2B5EF4-FFF2-40B4-BE49-F238E27FC236}">
                <a16:creationId xmlns:a16="http://schemas.microsoft.com/office/drawing/2014/main" id="{17197A0F-3A20-A2D6-FFA9-639B98FE087D}"/>
              </a:ext>
            </a:extLst>
          </p:cNvPr>
          <p:cNvPicPr>
            <a:picLocks noChangeAspect="1"/>
          </p:cNvPicPr>
          <p:nvPr/>
        </p:nvPicPr>
        <p:blipFill>
          <a:blip r:embed="rId2"/>
          <a:stretch>
            <a:fillRect/>
          </a:stretch>
        </p:blipFill>
        <p:spPr>
          <a:xfrm>
            <a:off x="331577" y="925788"/>
            <a:ext cx="2053813" cy="3152775"/>
          </a:xfrm>
          <a:prstGeom prst="rect">
            <a:avLst/>
          </a:prstGeom>
        </p:spPr>
      </p:pic>
      <p:pic>
        <p:nvPicPr>
          <p:cNvPr id="7" name="Picture 6">
            <a:extLst>
              <a:ext uri="{FF2B5EF4-FFF2-40B4-BE49-F238E27FC236}">
                <a16:creationId xmlns:a16="http://schemas.microsoft.com/office/drawing/2014/main" id="{11FFE6A0-BBF6-7B72-C60F-65D950513C9F}"/>
              </a:ext>
            </a:extLst>
          </p:cNvPr>
          <p:cNvPicPr>
            <a:picLocks noChangeAspect="1"/>
          </p:cNvPicPr>
          <p:nvPr/>
        </p:nvPicPr>
        <p:blipFill>
          <a:blip r:embed="rId3"/>
          <a:stretch>
            <a:fillRect/>
          </a:stretch>
        </p:blipFill>
        <p:spPr>
          <a:xfrm>
            <a:off x="2405267" y="925788"/>
            <a:ext cx="2552700" cy="3152775"/>
          </a:xfrm>
          <a:prstGeom prst="rect">
            <a:avLst/>
          </a:prstGeom>
        </p:spPr>
      </p:pic>
      <p:sp>
        <p:nvSpPr>
          <p:cNvPr id="8" name="Arrow: Right 7">
            <a:extLst>
              <a:ext uri="{FF2B5EF4-FFF2-40B4-BE49-F238E27FC236}">
                <a16:creationId xmlns:a16="http://schemas.microsoft.com/office/drawing/2014/main" id="{B443F9C8-747A-C5F4-216B-55C3E8FBA5E5}"/>
              </a:ext>
            </a:extLst>
          </p:cNvPr>
          <p:cNvSpPr/>
          <p:nvPr/>
        </p:nvSpPr>
        <p:spPr>
          <a:xfrm>
            <a:off x="4669731" y="2329434"/>
            <a:ext cx="616226" cy="484632"/>
          </a:xfrm>
          <a:prstGeom prst="righ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4A231EC-927D-C152-BA0F-1E29AF3323F7}"/>
              </a:ext>
            </a:extLst>
          </p:cNvPr>
          <p:cNvPicPr>
            <a:picLocks noChangeAspect="1"/>
          </p:cNvPicPr>
          <p:nvPr/>
        </p:nvPicPr>
        <p:blipFill>
          <a:blip r:embed="rId4"/>
          <a:stretch>
            <a:fillRect/>
          </a:stretch>
        </p:blipFill>
        <p:spPr>
          <a:xfrm>
            <a:off x="5347252" y="913364"/>
            <a:ext cx="3627783" cy="3165199"/>
          </a:xfrm>
          <a:prstGeom prst="rect">
            <a:avLst/>
          </a:prstGeom>
        </p:spPr>
      </p:pic>
      <p:sp>
        <p:nvSpPr>
          <p:cNvPr id="11" name="TextBox 10">
            <a:extLst>
              <a:ext uri="{FF2B5EF4-FFF2-40B4-BE49-F238E27FC236}">
                <a16:creationId xmlns:a16="http://schemas.microsoft.com/office/drawing/2014/main" id="{203F4231-8310-8B74-35BD-6D6E776DD097}"/>
              </a:ext>
            </a:extLst>
          </p:cNvPr>
          <p:cNvSpPr txBox="1"/>
          <p:nvPr/>
        </p:nvSpPr>
        <p:spPr>
          <a:xfrm>
            <a:off x="218413" y="4082272"/>
            <a:ext cx="8368996" cy="1169551"/>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a:t>
            </a:r>
          </a:p>
          <a:p>
            <a:pPr algn="l">
              <a:buFont typeface="Arial" panose="020B0604020202020204" pitchFamily="34" charset="0"/>
              <a:buChar char="•"/>
            </a:pPr>
            <a:r>
              <a:rPr lang="en-US" dirty="0">
                <a:solidFill>
                  <a:srgbClr val="212121"/>
                </a:solidFill>
                <a:latin typeface="Roboto" panose="02000000000000000000" pitchFamily="2" charset="0"/>
              </a:rPr>
              <a:t>After Duplicate and Null value removal we have now</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65947</a:t>
            </a:r>
            <a:r>
              <a:rPr lang="en-US" b="0" i="0" dirty="0">
                <a:solidFill>
                  <a:srgbClr val="212121"/>
                </a:solidFill>
                <a:effectLst/>
                <a:latin typeface="Roboto" panose="02000000000000000000" pitchFamily="2" charset="0"/>
              </a:rPr>
              <a:t> valid rows in our dataset that sequenced from 0 to 65946.</a:t>
            </a:r>
          </a:p>
          <a:p>
            <a:pPr algn="l">
              <a:buFont typeface="Arial" panose="020B0604020202020204" pitchFamily="34" charset="0"/>
              <a:buChar char="•"/>
            </a:pPr>
            <a:r>
              <a:rPr lang="en-US" b="0" i="0" dirty="0">
                <a:solidFill>
                  <a:srgbClr val="212121"/>
                </a:solidFill>
                <a:effectLst/>
                <a:latin typeface="Roboto" panose="02000000000000000000" pitchFamily="2" charset="0"/>
              </a:rPr>
              <a:t>We have total 19 columns where </a:t>
            </a:r>
            <a:r>
              <a:rPr lang="en-US" b="1" i="0" dirty="0">
                <a:solidFill>
                  <a:srgbClr val="212121"/>
                </a:solidFill>
                <a:effectLst/>
                <a:latin typeface="Roboto" panose="02000000000000000000" pitchFamily="2" charset="0"/>
              </a:rPr>
              <a:t>10</a:t>
            </a:r>
            <a:r>
              <a:rPr lang="en-US" b="0" i="0" dirty="0">
                <a:solidFill>
                  <a:srgbClr val="212121"/>
                </a:solidFill>
                <a:effectLst/>
                <a:latin typeface="Roboto" panose="02000000000000000000" pitchFamily="2" charset="0"/>
              </a:rPr>
              <a:t> columns have </a:t>
            </a:r>
            <a:r>
              <a:rPr lang="en-US" b="1" i="0" dirty="0">
                <a:solidFill>
                  <a:srgbClr val="212121"/>
                </a:solidFill>
                <a:effectLst/>
                <a:latin typeface="Roboto" panose="02000000000000000000" pitchFamily="2" charset="0"/>
              </a:rPr>
              <a:t>float</a:t>
            </a:r>
            <a:r>
              <a:rPr lang="en-US" b="0" i="0" dirty="0">
                <a:solidFill>
                  <a:srgbClr val="212121"/>
                </a:solidFill>
                <a:effectLst/>
                <a:latin typeface="Roboto" panose="02000000000000000000" pitchFamily="2" charset="0"/>
              </a:rPr>
              <a:t> values and </a:t>
            </a:r>
            <a:r>
              <a:rPr lang="en-US" b="1" i="0" dirty="0">
                <a:solidFill>
                  <a:srgbClr val="212121"/>
                </a:solidFill>
                <a:effectLst/>
                <a:latin typeface="Roboto" panose="02000000000000000000" pitchFamily="2" charset="0"/>
              </a:rPr>
              <a:t>9</a:t>
            </a:r>
            <a:r>
              <a:rPr lang="en-US" b="0" i="0" dirty="0">
                <a:solidFill>
                  <a:srgbClr val="212121"/>
                </a:solidFill>
                <a:effectLst/>
                <a:latin typeface="Roboto" panose="02000000000000000000" pitchFamily="2" charset="0"/>
              </a:rPr>
              <a:t> have </a:t>
            </a:r>
            <a:r>
              <a:rPr lang="en-US" b="1" i="0" dirty="0">
                <a:solidFill>
                  <a:srgbClr val="212121"/>
                </a:solidFill>
                <a:effectLst/>
                <a:latin typeface="Roboto" panose="02000000000000000000" pitchFamily="2" charset="0"/>
              </a:rPr>
              <a:t>categorical</a:t>
            </a:r>
            <a:r>
              <a:rPr lang="en-US" b="0" i="0" dirty="0">
                <a:solidFill>
                  <a:srgbClr val="212121"/>
                </a:solidFill>
                <a:effectLst/>
                <a:latin typeface="Roboto" panose="02000000000000000000" pitchFamily="2" charset="0"/>
              </a:rPr>
              <a:t> values.</a:t>
            </a:r>
          </a:p>
          <a:p>
            <a:endParaRPr lang="en-IN" dirty="0"/>
          </a:p>
        </p:txBody>
      </p:sp>
    </p:spTree>
    <p:extLst>
      <p:ext uri="{BB962C8B-B14F-4D97-AF65-F5344CB8AC3E}">
        <p14:creationId xmlns:p14="http://schemas.microsoft.com/office/powerpoint/2010/main" val="367561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2F7E-10EC-520C-F079-5192DEDBC821}"/>
              </a:ext>
            </a:extLst>
          </p:cNvPr>
          <p:cNvSpPr>
            <a:spLocks noGrp="1"/>
          </p:cNvSpPr>
          <p:nvPr>
            <p:ph type="title"/>
          </p:nvPr>
        </p:nvSpPr>
        <p:spPr>
          <a:xfrm>
            <a:off x="93039" y="234711"/>
            <a:ext cx="3773283" cy="419679"/>
          </a:xfrm>
        </p:spPr>
        <p:txBody>
          <a:bodyPr/>
          <a:lstStyle/>
          <a:p>
            <a:r>
              <a:rPr lang="en-IN" sz="1600" dirty="0"/>
              <a:t>Checking unique values of Data Set.</a:t>
            </a:r>
            <a:br>
              <a:rPr lang="en-IN" sz="2400" dirty="0"/>
            </a:br>
            <a:endParaRPr lang="en-IN" sz="2400" dirty="0"/>
          </a:p>
        </p:txBody>
      </p:sp>
      <p:pic>
        <p:nvPicPr>
          <p:cNvPr id="9" name="Picture 8">
            <a:extLst>
              <a:ext uri="{FF2B5EF4-FFF2-40B4-BE49-F238E27FC236}">
                <a16:creationId xmlns:a16="http://schemas.microsoft.com/office/drawing/2014/main" id="{9DDFF76A-C25D-F5C3-0D42-96774D7E7595}"/>
              </a:ext>
            </a:extLst>
          </p:cNvPr>
          <p:cNvPicPr>
            <a:picLocks noChangeAspect="1"/>
          </p:cNvPicPr>
          <p:nvPr/>
        </p:nvPicPr>
        <p:blipFill>
          <a:blip r:embed="rId2"/>
          <a:stretch>
            <a:fillRect/>
          </a:stretch>
        </p:blipFill>
        <p:spPr>
          <a:xfrm>
            <a:off x="5984308" y="604882"/>
            <a:ext cx="2887246" cy="3640433"/>
          </a:xfrm>
          <a:prstGeom prst="rect">
            <a:avLst/>
          </a:prstGeom>
        </p:spPr>
      </p:pic>
      <p:pic>
        <p:nvPicPr>
          <p:cNvPr id="11" name="Picture 10">
            <a:extLst>
              <a:ext uri="{FF2B5EF4-FFF2-40B4-BE49-F238E27FC236}">
                <a16:creationId xmlns:a16="http://schemas.microsoft.com/office/drawing/2014/main" id="{22B01047-64C0-7472-ECAD-99ADA59BC1CA}"/>
              </a:ext>
            </a:extLst>
          </p:cNvPr>
          <p:cNvPicPr>
            <a:picLocks noChangeAspect="1"/>
          </p:cNvPicPr>
          <p:nvPr/>
        </p:nvPicPr>
        <p:blipFill>
          <a:blip r:embed="rId3"/>
          <a:stretch>
            <a:fillRect/>
          </a:stretch>
        </p:blipFill>
        <p:spPr>
          <a:xfrm>
            <a:off x="3166477" y="566782"/>
            <a:ext cx="2800350" cy="3678533"/>
          </a:xfrm>
          <a:prstGeom prst="rect">
            <a:avLst/>
          </a:prstGeom>
        </p:spPr>
      </p:pic>
      <p:pic>
        <p:nvPicPr>
          <p:cNvPr id="13" name="Picture 12">
            <a:extLst>
              <a:ext uri="{FF2B5EF4-FFF2-40B4-BE49-F238E27FC236}">
                <a16:creationId xmlns:a16="http://schemas.microsoft.com/office/drawing/2014/main" id="{DAAA78CC-ED67-C181-EF79-CBB2E6FB9E06}"/>
              </a:ext>
            </a:extLst>
          </p:cNvPr>
          <p:cNvPicPr>
            <a:picLocks noChangeAspect="1"/>
          </p:cNvPicPr>
          <p:nvPr/>
        </p:nvPicPr>
        <p:blipFill>
          <a:blip r:embed="rId4"/>
          <a:stretch>
            <a:fillRect/>
          </a:stretch>
        </p:blipFill>
        <p:spPr>
          <a:xfrm>
            <a:off x="272446" y="654390"/>
            <a:ext cx="2894031" cy="3629025"/>
          </a:xfrm>
          <a:prstGeom prst="rect">
            <a:avLst/>
          </a:prstGeom>
        </p:spPr>
      </p:pic>
      <p:sp>
        <p:nvSpPr>
          <p:cNvPr id="14" name="TextBox 13">
            <a:extLst>
              <a:ext uri="{FF2B5EF4-FFF2-40B4-BE49-F238E27FC236}">
                <a16:creationId xmlns:a16="http://schemas.microsoft.com/office/drawing/2014/main" id="{0D8B5F09-4799-C3B5-9D6C-6EFA05C6F399}"/>
              </a:ext>
            </a:extLst>
          </p:cNvPr>
          <p:cNvSpPr txBox="1"/>
          <p:nvPr/>
        </p:nvSpPr>
        <p:spPr>
          <a:xfrm>
            <a:off x="222751" y="4332923"/>
            <a:ext cx="8195692" cy="984885"/>
          </a:xfrm>
          <a:prstGeom prst="rect">
            <a:avLst/>
          </a:prstGeom>
          <a:noFill/>
        </p:spPr>
        <p:txBody>
          <a:bodyPr wrap="square" rtlCol="0">
            <a:spAutoFit/>
          </a:bodyPr>
          <a:lstStyle/>
          <a:p>
            <a:r>
              <a:rPr lang="en-IN"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The number of unique values present in dataset and the target variable has balanced data.</a:t>
            </a:r>
          </a:p>
          <a:p>
            <a:pPr algn="l">
              <a:buFont typeface="Arial" panose="020B0604020202020204" pitchFamily="34" charset="0"/>
              <a:buChar char="•"/>
            </a:pPr>
            <a:r>
              <a:rPr lang="en-US" b="0" i="0" dirty="0">
                <a:solidFill>
                  <a:srgbClr val="212121"/>
                </a:solidFill>
                <a:effectLst/>
                <a:latin typeface="Roboto" panose="02000000000000000000" pitchFamily="2" charset="0"/>
              </a:rPr>
              <a:t>The day variable has only single value in it, therefore this column may be dropped</a:t>
            </a:r>
          </a:p>
          <a:p>
            <a:endParaRPr lang="en-IN" dirty="0"/>
          </a:p>
        </p:txBody>
      </p:sp>
    </p:spTree>
    <p:extLst>
      <p:ext uri="{BB962C8B-B14F-4D97-AF65-F5344CB8AC3E}">
        <p14:creationId xmlns:p14="http://schemas.microsoft.com/office/powerpoint/2010/main" val="299317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13D-28DB-4214-8216-11FA3E6AD8B2}"/>
              </a:ext>
            </a:extLst>
          </p:cNvPr>
          <p:cNvSpPr>
            <a:spLocks noGrp="1"/>
          </p:cNvSpPr>
          <p:nvPr>
            <p:ph type="title"/>
          </p:nvPr>
        </p:nvSpPr>
        <p:spPr>
          <a:xfrm>
            <a:off x="311698" y="12961"/>
            <a:ext cx="7875861" cy="572700"/>
          </a:xfrm>
        </p:spPr>
        <p:txBody>
          <a:bodyPr/>
          <a:lstStyle/>
          <a:p>
            <a:r>
              <a:rPr lang="en-US" sz="2400" dirty="0"/>
              <a:t>Exploratory Data Analysis(EDA):- Univariate distribution</a:t>
            </a:r>
            <a:endParaRPr lang="en-GB" sz="2400" dirty="0"/>
          </a:p>
        </p:txBody>
      </p:sp>
      <p:pic>
        <p:nvPicPr>
          <p:cNvPr id="1026" name="Picture 2">
            <a:extLst>
              <a:ext uri="{FF2B5EF4-FFF2-40B4-BE49-F238E27FC236}">
                <a16:creationId xmlns:a16="http://schemas.microsoft.com/office/drawing/2014/main" id="{1B8A8014-1BC8-46E5-A2AD-C1A49D79195B}"/>
              </a:ext>
            </a:extLst>
          </p:cNvPr>
          <p:cNvPicPr>
            <a:picLocks noChangeArrowheads="1"/>
          </p:cNvPicPr>
          <p:nvPr/>
        </p:nvPicPr>
        <p:blipFill rotWithShape="1">
          <a:blip r:embed="rId2">
            <a:extLst>
              <a:ext uri="{28A0092B-C50C-407E-A947-70E740481C1C}">
                <a14:useLocalDpi xmlns:a14="http://schemas.microsoft.com/office/drawing/2010/main" val="0"/>
              </a:ext>
            </a:extLst>
          </a:blip>
          <a:srcRect t="12768"/>
          <a:stretch/>
        </p:blipFill>
        <p:spPr bwMode="auto">
          <a:xfrm>
            <a:off x="140877" y="545469"/>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88401-D3D4-4F0A-856F-E3110FB1C5C9}"/>
              </a:ext>
            </a:extLst>
          </p:cNvPr>
          <p:cNvPicPr>
            <a:picLocks noChangeArrowheads="1"/>
          </p:cNvPicPr>
          <p:nvPr/>
        </p:nvPicPr>
        <p:blipFill rotWithShape="1">
          <a:blip r:embed="rId3">
            <a:extLst>
              <a:ext uri="{28A0092B-C50C-407E-A947-70E740481C1C}">
                <a14:useLocalDpi xmlns:a14="http://schemas.microsoft.com/office/drawing/2010/main" val="0"/>
              </a:ext>
            </a:extLst>
          </a:blip>
          <a:srcRect t="12751"/>
          <a:stretch/>
        </p:blipFill>
        <p:spPr bwMode="auto">
          <a:xfrm>
            <a:off x="140877" y="2123690"/>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797CAF5-D668-4CE7-97FD-60C13BBE1E2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2751"/>
          <a:stretch/>
        </p:blipFill>
        <p:spPr bwMode="auto">
          <a:xfrm>
            <a:off x="140877" y="3691016"/>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8D9A2CA-183F-424A-A905-92F00BA77AB7}"/>
              </a:ext>
            </a:extLst>
          </p:cNvPr>
          <p:cNvPicPr>
            <a:picLocks noChangeArrowheads="1"/>
          </p:cNvPicPr>
          <p:nvPr/>
        </p:nvPicPr>
        <p:blipFill rotWithShape="1">
          <a:blip r:embed="rId5">
            <a:extLst>
              <a:ext uri="{28A0092B-C50C-407E-A947-70E740481C1C}">
                <a14:useLocalDpi xmlns:a14="http://schemas.microsoft.com/office/drawing/2010/main" val="0"/>
              </a:ext>
            </a:extLst>
          </a:blip>
          <a:srcRect t="13897"/>
          <a:stretch/>
        </p:blipFill>
        <p:spPr bwMode="auto">
          <a:xfrm>
            <a:off x="3252386" y="58006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23819B-C727-45C9-9E0F-1692303AFF5B}"/>
              </a:ext>
            </a:extLst>
          </p:cNvPr>
          <p:cNvPicPr>
            <a:picLocks noChangeArrowheads="1"/>
          </p:cNvPicPr>
          <p:nvPr/>
        </p:nvPicPr>
        <p:blipFill rotWithShape="1">
          <a:blip r:embed="rId6">
            <a:extLst>
              <a:ext uri="{28A0092B-C50C-407E-A947-70E740481C1C}">
                <a14:useLocalDpi xmlns:a14="http://schemas.microsoft.com/office/drawing/2010/main" val="0"/>
              </a:ext>
            </a:extLst>
          </a:blip>
          <a:srcRect t="12279"/>
          <a:stretch/>
        </p:blipFill>
        <p:spPr bwMode="auto">
          <a:xfrm>
            <a:off x="3252386" y="2017943"/>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8EA1AA9-B475-4FD2-BBBF-DAECD2211554}"/>
              </a:ext>
            </a:extLst>
          </p:cNvPr>
          <p:cNvPicPr>
            <a:picLocks noChangeArrowheads="1"/>
          </p:cNvPicPr>
          <p:nvPr/>
        </p:nvPicPr>
        <p:blipFill rotWithShape="1">
          <a:blip r:embed="rId7">
            <a:extLst>
              <a:ext uri="{28A0092B-C50C-407E-A947-70E740481C1C}">
                <a14:useLocalDpi xmlns:a14="http://schemas.microsoft.com/office/drawing/2010/main" val="0"/>
              </a:ext>
            </a:extLst>
          </a:blip>
          <a:srcRect t="13897"/>
          <a:stretch/>
        </p:blipFill>
        <p:spPr bwMode="auto">
          <a:xfrm>
            <a:off x="3252386" y="3667317"/>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831DB80-82E2-40CA-B5DE-EBD03A68B916}"/>
              </a:ext>
            </a:extLst>
          </p:cNvPr>
          <p:cNvPicPr>
            <a:picLocks noChangeArrowheads="1"/>
          </p:cNvPicPr>
          <p:nvPr/>
        </p:nvPicPr>
        <p:blipFill rotWithShape="1">
          <a:blip r:embed="rId8">
            <a:extLst>
              <a:ext uri="{28A0092B-C50C-407E-A947-70E740481C1C}">
                <a14:useLocalDpi xmlns:a14="http://schemas.microsoft.com/office/drawing/2010/main" val="0"/>
              </a:ext>
            </a:extLst>
          </a:blip>
          <a:srcRect t="13377"/>
          <a:stretch/>
        </p:blipFill>
        <p:spPr bwMode="auto">
          <a:xfrm>
            <a:off x="6171798" y="57545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A81394B-4035-44F4-A9C2-BA5B9CF47EA3}"/>
              </a:ext>
            </a:extLst>
          </p:cNvPr>
          <p:cNvPicPr>
            <a:picLocks noChangeArrowheads="1"/>
          </p:cNvPicPr>
          <p:nvPr/>
        </p:nvPicPr>
        <p:blipFill rotWithShape="1">
          <a:blip r:embed="rId9">
            <a:extLst>
              <a:ext uri="{28A0092B-C50C-407E-A947-70E740481C1C}">
                <a14:useLocalDpi xmlns:a14="http://schemas.microsoft.com/office/drawing/2010/main" val="0"/>
              </a:ext>
            </a:extLst>
          </a:blip>
          <a:srcRect t="13790"/>
          <a:stretch/>
        </p:blipFill>
        <p:spPr bwMode="auto">
          <a:xfrm>
            <a:off x="6171798" y="2089095"/>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E2A284C-9067-4EBA-A877-796E32967C0C}"/>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3225"/>
          <a:stretch/>
        </p:blipFill>
        <p:spPr bwMode="auto">
          <a:xfrm>
            <a:off x="6171798" y="3626801"/>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0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062-8D11-49EE-B7AA-B1CB1284B032}"/>
              </a:ext>
            </a:extLst>
          </p:cNvPr>
          <p:cNvSpPr>
            <a:spLocks noGrp="1"/>
          </p:cNvSpPr>
          <p:nvPr>
            <p:ph type="title"/>
          </p:nvPr>
        </p:nvSpPr>
        <p:spPr>
          <a:xfrm>
            <a:off x="311700" y="224312"/>
            <a:ext cx="3503555" cy="572700"/>
          </a:xfrm>
        </p:spPr>
        <p:txBody>
          <a:bodyPr/>
          <a:lstStyle/>
          <a:p>
            <a:r>
              <a:rPr lang="en-US" dirty="0"/>
              <a:t>Outliers detection</a:t>
            </a:r>
            <a:endParaRPr lang="en-GB" dirty="0"/>
          </a:p>
        </p:txBody>
      </p:sp>
      <p:pic>
        <p:nvPicPr>
          <p:cNvPr id="2050" name="Picture 2">
            <a:extLst>
              <a:ext uri="{FF2B5EF4-FFF2-40B4-BE49-F238E27FC236}">
                <a16:creationId xmlns:a16="http://schemas.microsoft.com/office/drawing/2014/main" id="{B6A55ED6-927D-4D34-9685-B533A56DC866}"/>
              </a:ext>
            </a:extLst>
          </p:cNvPr>
          <p:cNvPicPr>
            <a:picLocks noChangeArrowheads="1"/>
          </p:cNvPicPr>
          <p:nvPr/>
        </p:nvPicPr>
        <p:blipFill rotWithShape="1">
          <a:blip r:embed="rId2">
            <a:extLst>
              <a:ext uri="{28A0092B-C50C-407E-A947-70E740481C1C}">
                <a14:useLocalDpi xmlns:a14="http://schemas.microsoft.com/office/drawing/2010/main" val="0"/>
              </a:ext>
            </a:extLst>
          </a:blip>
          <a:srcRect t="15011"/>
          <a:stretch/>
        </p:blipFill>
        <p:spPr bwMode="auto">
          <a:xfrm>
            <a:off x="0"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91FF30-9078-498A-B4EA-9807782BAD7C}"/>
              </a:ext>
            </a:extLst>
          </p:cNvPr>
          <p:cNvPicPr>
            <a:picLocks noChangeArrowheads="1"/>
          </p:cNvPicPr>
          <p:nvPr/>
        </p:nvPicPr>
        <p:blipFill rotWithShape="1">
          <a:blip r:embed="rId3">
            <a:extLst>
              <a:ext uri="{28A0092B-C50C-407E-A947-70E740481C1C}">
                <a14:useLocalDpi xmlns:a14="http://schemas.microsoft.com/office/drawing/2010/main" val="0"/>
              </a:ext>
            </a:extLst>
          </a:blip>
          <a:srcRect t="14880" b="-1"/>
          <a:stretch/>
        </p:blipFill>
        <p:spPr bwMode="auto">
          <a:xfrm>
            <a:off x="0" y="2172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ACBD5C-4F5F-4ABE-A944-FF1C63ACA4F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5257"/>
          <a:stretch/>
        </p:blipFill>
        <p:spPr bwMode="auto">
          <a:xfrm>
            <a:off x="0" y="3642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24927F6-013D-492B-A4B9-89D53C1A13A0}"/>
              </a:ext>
            </a:extLst>
          </p:cNvPr>
          <p:cNvPicPr>
            <a:picLocks noChangeArrowheads="1"/>
          </p:cNvPicPr>
          <p:nvPr/>
        </p:nvPicPr>
        <p:blipFill rotWithShape="1">
          <a:blip r:embed="rId5">
            <a:extLst>
              <a:ext uri="{28A0092B-C50C-407E-A947-70E740481C1C}">
                <a14:useLocalDpi xmlns:a14="http://schemas.microsoft.com/office/drawing/2010/main" val="0"/>
              </a:ext>
            </a:extLst>
          </a:blip>
          <a:srcRect t="15747"/>
          <a:stretch/>
        </p:blipFill>
        <p:spPr bwMode="auto">
          <a:xfrm>
            <a:off x="2966051"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426A796-65B1-4808-892D-4241BBFECAC3}"/>
              </a:ext>
            </a:extLst>
          </p:cNvPr>
          <p:cNvPicPr>
            <a:picLocks noChangeArrowheads="1"/>
          </p:cNvPicPr>
          <p:nvPr/>
        </p:nvPicPr>
        <p:blipFill rotWithShape="1">
          <a:blip r:embed="rId6">
            <a:extLst>
              <a:ext uri="{28A0092B-C50C-407E-A947-70E740481C1C}">
                <a14:useLocalDpi xmlns:a14="http://schemas.microsoft.com/office/drawing/2010/main" val="0"/>
              </a:ext>
            </a:extLst>
          </a:blip>
          <a:srcRect t="15705"/>
          <a:stretch/>
        </p:blipFill>
        <p:spPr bwMode="auto">
          <a:xfrm>
            <a:off x="3040550" y="218289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FDE8EBB-AEF0-45D8-A326-CFF46CA950F2}"/>
              </a:ext>
            </a:extLst>
          </p:cNvPr>
          <p:cNvPicPr>
            <a:picLocks noChangeArrowheads="1"/>
          </p:cNvPicPr>
          <p:nvPr/>
        </p:nvPicPr>
        <p:blipFill rotWithShape="1">
          <a:blip r:embed="rId7">
            <a:extLst>
              <a:ext uri="{28A0092B-C50C-407E-A947-70E740481C1C}">
                <a14:useLocalDpi xmlns:a14="http://schemas.microsoft.com/office/drawing/2010/main" val="0"/>
              </a:ext>
            </a:extLst>
          </a:blip>
          <a:srcRect t="15747"/>
          <a:stretch/>
        </p:blipFill>
        <p:spPr bwMode="auto">
          <a:xfrm>
            <a:off x="2966051" y="366336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2D9DB7A-B8F1-4A90-BE0C-84796FFA5B4A}"/>
              </a:ext>
            </a:extLst>
          </p:cNvPr>
          <p:cNvPicPr>
            <a:picLocks noChangeArrowheads="1"/>
          </p:cNvPicPr>
          <p:nvPr/>
        </p:nvPicPr>
        <p:blipFill rotWithShape="1">
          <a:blip r:embed="rId8">
            <a:extLst>
              <a:ext uri="{28A0092B-C50C-407E-A947-70E740481C1C}">
                <a14:useLocalDpi xmlns:a14="http://schemas.microsoft.com/office/drawing/2010/main" val="0"/>
              </a:ext>
            </a:extLst>
          </a:blip>
          <a:srcRect t="15747"/>
          <a:stretch/>
        </p:blipFill>
        <p:spPr bwMode="auto">
          <a:xfrm>
            <a:off x="6156000" y="660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F745AD5F-6FA2-4C4C-9235-AD75A9029512}"/>
              </a:ext>
            </a:extLst>
          </p:cNvPr>
          <p:cNvPicPr>
            <a:picLocks noChangeArrowheads="1"/>
          </p:cNvPicPr>
          <p:nvPr/>
        </p:nvPicPr>
        <p:blipFill rotWithShape="1">
          <a:blip r:embed="rId9">
            <a:extLst>
              <a:ext uri="{28A0092B-C50C-407E-A947-70E740481C1C}">
                <a14:useLocalDpi xmlns:a14="http://schemas.microsoft.com/office/drawing/2010/main" val="0"/>
              </a:ext>
            </a:extLst>
          </a:blip>
          <a:srcRect t="15502"/>
          <a:stretch/>
        </p:blipFill>
        <p:spPr bwMode="auto">
          <a:xfrm>
            <a:off x="6156000" y="2130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6E17E44-8E96-49BB-8D85-8A7461B571D2}"/>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5747"/>
          <a:stretch/>
        </p:blipFill>
        <p:spPr bwMode="auto">
          <a:xfrm>
            <a:off x="6156000" y="3646220"/>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75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243B-AB65-249E-9749-E8617788C9AB}"/>
              </a:ext>
            </a:extLst>
          </p:cNvPr>
          <p:cNvSpPr>
            <a:spLocks noGrp="1"/>
          </p:cNvSpPr>
          <p:nvPr>
            <p:ph type="title"/>
          </p:nvPr>
        </p:nvSpPr>
        <p:spPr>
          <a:xfrm>
            <a:off x="172552" y="154463"/>
            <a:ext cx="8520600" cy="377748"/>
          </a:xfrm>
        </p:spPr>
        <p:txBody>
          <a:bodyPr/>
          <a:lstStyle/>
          <a:p>
            <a:r>
              <a:rPr lang="en-IN" sz="1600" dirty="0"/>
              <a:t>Analysed Maximum trip by Airline and top </a:t>
            </a:r>
            <a:r>
              <a:rPr lang="en-US" sz="1600" dirty="0"/>
              <a:t>Aircrafts with maximum trips</a:t>
            </a:r>
            <a:endParaRPr lang="en-IN" sz="1600" dirty="0"/>
          </a:p>
        </p:txBody>
      </p:sp>
      <p:pic>
        <p:nvPicPr>
          <p:cNvPr id="3074" name="Picture 2">
            <a:extLst>
              <a:ext uri="{FF2B5EF4-FFF2-40B4-BE49-F238E27FC236}">
                <a16:creationId xmlns:a16="http://schemas.microsoft.com/office/drawing/2014/main" id="{548BAA94-6730-9A84-6A23-701827098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6" y="625259"/>
            <a:ext cx="8971448" cy="1627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A7FA7-8ADE-CB59-1DCB-85F1C5629C86}"/>
              </a:ext>
            </a:extLst>
          </p:cNvPr>
          <p:cNvSpPr txBox="1"/>
          <p:nvPr/>
        </p:nvSpPr>
        <p:spPr>
          <a:xfrm>
            <a:off x="172552" y="3973374"/>
            <a:ext cx="8520600" cy="1415772"/>
          </a:xfrm>
          <a:prstGeom prst="rect">
            <a:avLst/>
          </a:prstGeom>
          <a:noFill/>
        </p:spPr>
        <p:txBody>
          <a:bodyPr wrap="square" rtlCol="0">
            <a:spAutoFit/>
          </a:bodyPr>
          <a:lstStyle/>
          <a:p>
            <a:pPr algn="l"/>
            <a:r>
              <a:rPr lang="en-US"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According to the above analysis, Spirit Airlines holds the top spot for most journeys taken followed by American and United airlines.</a:t>
            </a:r>
          </a:p>
          <a:p>
            <a:pPr>
              <a:buFont typeface="Arial" panose="020B0604020202020204" pitchFamily="34" charset="0"/>
              <a:buChar char="•"/>
            </a:pPr>
            <a:r>
              <a:rPr lang="en-US" b="0" i="0" dirty="0">
                <a:solidFill>
                  <a:srgbClr val="212121"/>
                </a:solidFill>
                <a:effectLst/>
                <a:latin typeface="Roboto" panose="02000000000000000000" pitchFamily="2" charset="0"/>
              </a:rPr>
              <a:t>Airbus A320 Aircraft holds the top spot for most journeys taken followed by Boeing 777 and Airbus A380 aircraft.</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pic>
        <p:nvPicPr>
          <p:cNvPr id="6" name="Picture 2">
            <a:extLst>
              <a:ext uri="{FF2B5EF4-FFF2-40B4-BE49-F238E27FC236}">
                <a16:creationId xmlns:a16="http://schemas.microsoft.com/office/drawing/2014/main" id="{164FD81D-CAE4-E5EA-F9D4-0E09E92F1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45840"/>
            <a:ext cx="8955157" cy="152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5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8207-865C-E27A-E7B8-021525CF3E32}"/>
              </a:ext>
            </a:extLst>
          </p:cNvPr>
          <p:cNvSpPr>
            <a:spLocks noGrp="1"/>
          </p:cNvSpPr>
          <p:nvPr>
            <p:ph type="title"/>
          </p:nvPr>
        </p:nvSpPr>
        <p:spPr>
          <a:xfrm>
            <a:off x="311700" y="288275"/>
            <a:ext cx="8520600" cy="572700"/>
          </a:xfrm>
        </p:spPr>
        <p:txBody>
          <a:bodyPr/>
          <a:lstStyle/>
          <a:p>
            <a:r>
              <a:rPr lang="en-US" sz="1800" dirty="0"/>
              <a:t>Top routes travelled across the world and Maximum Travelled Month</a:t>
            </a:r>
            <a:endParaRPr lang="en-IN" sz="1800" dirty="0"/>
          </a:p>
        </p:txBody>
      </p:sp>
      <p:pic>
        <p:nvPicPr>
          <p:cNvPr id="5122" name="Picture 2">
            <a:extLst>
              <a:ext uri="{FF2B5EF4-FFF2-40B4-BE49-F238E27FC236}">
                <a16:creationId xmlns:a16="http://schemas.microsoft.com/office/drawing/2014/main" id="{E2D3D758-A963-17C0-8256-B733BB0F5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91" y="723485"/>
            <a:ext cx="8716617" cy="1622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505B5B-2B0E-FB12-BD24-ECC5B910AE1D}"/>
              </a:ext>
            </a:extLst>
          </p:cNvPr>
          <p:cNvSpPr txBox="1"/>
          <p:nvPr/>
        </p:nvSpPr>
        <p:spPr>
          <a:xfrm>
            <a:off x="308113" y="4046883"/>
            <a:ext cx="8444674" cy="1384995"/>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According to the above analysis, Bangkok to Hong Kong journey tops the position followed by Bangkok to London and London to New York</a:t>
            </a:r>
            <a:r>
              <a:rPr lang="en-IN" b="0" i="0" dirty="0">
                <a:solidFill>
                  <a:srgbClr val="212121"/>
                </a:solidFill>
                <a:effectLst/>
                <a:latin typeface="Roboto" panose="02000000000000000000" pitchFamily="2" charset="0"/>
              </a:rPr>
              <a:t>.</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month of July is said to be the one with the highest travel. The second-most popular month for travel is December.</a:t>
            </a:r>
          </a:p>
          <a:p>
            <a:endParaRPr lang="en-IN" dirty="0"/>
          </a:p>
        </p:txBody>
      </p:sp>
      <p:pic>
        <p:nvPicPr>
          <p:cNvPr id="5" name="Picture 2">
            <a:extLst>
              <a:ext uri="{FF2B5EF4-FFF2-40B4-BE49-F238E27FC236}">
                <a16:creationId xmlns:a16="http://schemas.microsoft.com/office/drawing/2014/main" id="{3E4DE363-B34A-FF0D-4D4D-CB1C17229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28242"/>
            <a:ext cx="8835887" cy="173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1470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2689</TotalTime>
  <Words>1507</Words>
  <Application>Microsoft Office PowerPoint</Application>
  <PresentationFormat>On-screen Show (16:9)</PresentationFormat>
  <Paragraphs>121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Montserrat</vt:lpstr>
      <vt:lpstr>Roboto</vt:lpstr>
      <vt:lpstr>Aldhabi</vt:lpstr>
      <vt:lpstr>Simple Light</vt:lpstr>
      <vt:lpstr>   Capstone Project – Classification Project -Airline Passenger Referral Prediction </vt:lpstr>
      <vt:lpstr>PowerPoint Presentation</vt:lpstr>
      <vt:lpstr>Data Inspection:-</vt:lpstr>
      <vt:lpstr>Checked and Handled Null and Duplicate Values.</vt:lpstr>
      <vt:lpstr>Checking unique values of Data Set. </vt:lpstr>
      <vt:lpstr>Exploratory Data Analysis(EDA):- Univariate distribution</vt:lpstr>
      <vt:lpstr>Outliers detection</vt:lpstr>
      <vt:lpstr>Analysed Maximum trip by Airline and top Aircrafts with maximum trips</vt:lpstr>
      <vt:lpstr>Top routes travelled across the world and Maximum Travelled Month</vt:lpstr>
      <vt:lpstr>Bivariate Analysis</vt:lpstr>
      <vt:lpstr>Trend of Top 10 Airlines Trips from 2014 to 2019</vt:lpstr>
      <vt:lpstr>Identifying Multicollinearity:- </vt:lpstr>
      <vt:lpstr>Data Pre-processing</vt:lpstr>
      <vt:lpstr>Preparing dataset(Text Cleaning) of Customer review feature</vt:lpstr>
      <vt:lpstr>Identified Top 10 Words In Whole Customer Review Feature.</vt:lpstr>
      <vt:lpstr>Conversion of text data to numerical data for Model Understanding.</vt:lpstr>
      <vt:lpstr>Model Building:-</vt:lpstr>
      <vt:lpstr>PowerPoint Presentation</vt:lpstr>
      <vt:lpstr>Model Performance Checked.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EDA  Hotel Booking Analysis</dc:title>
  <dc:creator>SIDDHARTH CHOURY</dc:creator>
  <cp:lastModifiedBy>Tushar Hande</cp:lastModifiedBy>
  <cp:revision>93</cp:revision>
  <dcterms:modified xsi:type="dcterms:W3CDTF">2022-08-30T14:13:48Z</dcterms:modified>
</cp:coreProperties>
</file>