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0" r:id="rId3"/>
    <p:sldId id="259" r:id="rId4"/>
    <p:sldId id="262" r:id="rId5"/>
    <p:sldId id="263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5143500" type="screen16x9"/>
  <p:notesSz cx="6858000" cy="9144000"/>
  <p:embeddedFontLst>
    <p:embeddedFont>
      <p:font typeface="Calisto MT" panose="02040603050505030304" pitchFamily="18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504A9-7159-4188-B7DA-E7EF53602717}" type="doc">
      <dgm:prSet loTypeId="urn:microsoft.com/office/officeart/2008/layout/RadialCluster" loCatId="cycle" qsTypeId="urn:microsoft.com/office/officeart/2005/8/quickstyle/3d1" qsCatId="3D" csTypeId="urn:microsoft.com/office/officeart/2005/8/colors/accent4_3" csCatId="accent4" phldr="1"/>
      <dgm:spPr/>
      <dgm:t>
        <a:bodyPr/>
        <a:lstStyle/>
        <a:p>
          <a:endParaRPr lang="en-IN"/>
        </a:p>
      </dgm:t>
    </dgm:pt>
    <dgm:pt modelId="{00D47317-96BF-485C-B1D4-B9B29E0DE4E2}">
      <dgm:prSet phldrT="[Text]"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b="1" dirty="0"/>
            <a:t>Dataset</a:t>
          </a:r>
          <a:endParaRPr lang="en-IN" b="1" dirty="0"/>
        </a:p>
      </dgm:t>
    </dgm:pt>
    <dgm:pt modelId="{1ECB13AE-0757-4E31-B15A-25C4D689A995}" type="parTrans" cxnId="{BB6C57A7-CA4C-4AA8-8736-821002A84A0E}">
      <dgm:prSet/>
      <dgm:spPr/>
      <dgm:t>
        <a:bodyPr/>
        <a:lstStyle/>
        <a:p>
          <a:endParaRPr lang="en-IN"/>
        </a:p>
      </dgm:t>
    </dgm:pt>
    <dgm:pt modelId="{2921A2F3-7917-4C58-81A4-89FEE3A64AB2}" type="sibTrans" cxnId="{BB6C57A7-CA4C-4AA8-8736-821002A84A0E}">
      <dgm:prSet/>
      <dgm:spPr/>
      <dgm:t>
        <a:bodyPr/>
        <a:lstStyle/>
        <a:p>
          <a:endParaRPr lang="en-IN"/>
        </a:p>
      </dgm:t>
    </dgm:pt>
    <dgm:pt modelId="{9F839AE1-1B65-481B-81F0-D317A366398B}">
      <dgm:prSet phldrT="[Text]"/>
      <dgm:spPr/>
      <dgm:t>
        <a:bodyPr/>
        <a:lstStyle/>
        <a:p>
          <a:r>
            <a:rPr lang="en-US" dirty="0"/>
            <a:t>Churn</a:t>
          </a:r>
          <a:endParaRPr lang="en-IN" dirty="0"/>
        </a:p>
      </dgm:t>
    </dgm:pt>
    <dgm:pt modelId="{1A3B1247-B783-4842-90EB-1E06A4DE44D6}" type="parTrans" cxnId="{BFC035E4-9796-49F2-B3EB-17E28ACC05E5}">
      <dgm:prSet/>
      <dgm:spPr/>
      <dgm:t>
        <a:bodyPr/>
        <a:lstStyle/>
        <a:p>
          <a:endParaRPr lang="en-IN"/>
        </a:p>
      </dgm:t>
    </dgm:pt>
    <dgm:pt modelId="{27BDC163-854B-4A49-B6AA-C1EF3CB65AD8}" type="sibTrans" cxnId="{BFC035E4-9796-49F2-B3EB-17E28ACC05E5}">
      <dgm:prSet/>
      <dgm:spPr/>
      <dgm:t>
        <a:bodyPr/>
        <a:lstStyle/>
        <a:p>
          <a:endParaRPr lang="en-IN"/>
        </a:p>
      </dgm:t>
    </dgm:pt>
    <dgm:pt modelId="{0477F39A-EAE1-4B44-B439-53A44194EE26}">
      <dgm:prSet phldrT="[Text]"/>
      <dgm:spPr/>
    </dgm:pt>
    <dgm:pt modelId="{F733C9A5-56B0-4824-94D7-A9134630109F}" type="parTrans" cxnId="{E5B3CBEC-53B6-429C-92C3-92300BF54414}">
      <dgm:prSet/>
      <dgm:spPr/>
      <dgm:t>
        <a:bodyPr/>
        <a:lstStyle/>
        <a:p>
          <a:endParaRPr lang="en-IN"/>
        </a:p>
      </dgm:t>
    </dgm:pt>
    <dgm:pt modelId="{243D25D5-EADA-4AE1-85A7-B1CDDC6184E2}" type="sibTrans" cxnId="{E5B3CBEC-53B6-429C-92C3-92300BF54414}">
      <dgm:prSet/>
      <dgm:spPr/>
      <dgm:t>
        <a:bodyPr/>
        <a:lstStyle/>
        <a:p>
          <a:endParaRPr lang="en-IN"/>
        </a:p>
      </dgm:t>
    </dgm:pt>
    <dgm:pt modelId="{4025BC97-06A6-42BD-BFD1-8C101A4760B3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200" b="1" i="0" dirty="0"/>
            <a:t>State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IN" sz="1200" b="1" i="0" dirty="0"/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200" b="1" i="0" dirty="0"/>
            <a:t>Voice mail plan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IN" sz="1200" b="1" i="0" dirty="0"/>
        </a:p>
        <a:p>
          <a:pPr marL="0" lvl="0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dirty="0"/>
            <a:t>International plan</a:t>
          </a:r>
        </a:p>
        <a:p>
          <a:pPr marL="0" lvl="0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dirty="0"/>
        </a:p>
      </dgm:t>
    </dgm:pt>
    <dgm:pt modelId="{70109A7B-0B53-4061-A7D0-A20F894ACC61}" type="parTrans" cxnId="{46547FF6-61E8-45AD-A002-B64263B47572}">
      <dgm:prSet/>
      <dgm:spPr/>
      <dgm:t>
        <a:bodyPr/>
        <a:lstStyle/>
        <a:p>
          <a:endParaRPr lang="en-IN"/>
        </a:p>
      </dgm:t>
    </dgm:pt>
    <dgm:pt modelId="{EFDBA748-088C-4483-B898-B7380C4DABB6}" type="sibTrans" cxnId="{46547FF6-61E8-45AD-A002-B64263B47572}">
      <dgm:prSet/>
      <dgm:spPr/>
      <dgm:t>
        <a:bodyPr/>
        <a:lstStyle/>
        <a:p>
          <a:endParaRPr lang="en-IN"/>
        </a:p>
      </dgm:t>
    </dgm:pt>
    <dgm:pt modelId="{ADDFAC33-ABFB-43A3-9D24-36BE112A07A1}">
      <dgm:prSet phldrT="[Text]"/>
      <dgm:spPr/>
      <dgm:t>
        <a:bodyPr/>
        <a:lstStyle/>
        <a:p>
          <a:endParaRPr lang="en-IN" dirty="0"/>
        </a:p>
      </dgm:t>
    </dgm:pt>
    <dgm:pt modelId="{8693B49B-7696-4D20-9C2A-9959C3307E88}" type="parTrans" cxnId="{64B1BB00-A78C-4FE1-9455-1D4EA6C62E63}">
      <dgm:prSet/>
      <dgm:spPr/>
      <dgm:t>
        <a:bodyPr/>
        <a:lstStyle/>
        <a:p>
          <a:endParaRPr lang="en-IN"/>
        </a:p>
      </dgm:t>
    </dgm:pt>
    <dgm:pt modelId="{CB24241C-A2B5-4358-A8AF-080E5B523801}" type="sibTrans" cxnId="{64B1BB00-A78C-4FE1-9455-1D4EA6C62E63}">
      <dgm:prSet/>
      <dgm:spPr/>
      <dgm:t>
        <a:bodyPr/>
        <a:lstStyle/>
        <a:p>
          <a:endParaRPr lang="en-IN"/>
        </a:p>
      </dgm:t>
    </dgm:pt>
    <dgm:pt modelId="{6D547468-9F07-42A4-83B0-4CA2248E684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 i="0" dirty="0"/>
            <a:t>Number vmail messages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day minutes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day calls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day charge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eve minutes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eve charge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night minutes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night calls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night charge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</a:t>
          </a:r>
          <a:r>
            <a:rPr lang="en-IN" b="1" i="0" dirty="0" err="1"/>
            <a:t>intl</a:t>
          </a:r>
          <a:r>
            <a:rPr lang="en-IN" b="1" i="0" dirty="0"/>
            <a:t> minutes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</a:t>
          </a:r>
          <a:r>
            <a:rPr lang="en-IN" b="1" i="0" dirty="0" err="1"/>
            <a:t>intl</a:t>
          </a:r>
          <a:r>
            <a:rPr lang="en-IN" b="1" i="0" dirty="0"/>
            <a:t> calls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Total </a:t>
          </a:r>
          <a:r>
            <a:rPr lang="en-IN" b="1" i="0" dirty="0" err="1"/>
            <a:t>intl</a:t>
          </a:r>
          <a:r>
            <a:rPr lang="en-IN" b="1" i="0" dirty="0"/>
            <a:t> charge</a:t>
          </a:r>
        </a:p>
        <a:p>
          <a:pPr>
            <a:buFont typeface="Arial" panose="020B0604020202020204" pitchFamily="34" charset="0"/>
            <a:buChar char="•"/>
          </a:pPr>
          <a:r>
            <a:rPr lang="en-IN" b="1" i="0" dirty="0"/>
            <a:t>Customer service calls</a:t>
          </a:r>
          <a:endParaRPr lang="en-IN" dirty="0"/>
        </a:p>
      </dgm:t>
    </dgm:pt>
    <dgm:pt modelId="{76BB0E06-25C5-416D-874D-4827BCBA023C}" type="parTrans" cxnId="{7480FBC9-4298-400D-8010-F810EA1911A3}">
      <dgm:prSet/>
      <dgm:spPr/>
      <dgm:t>
        <a:bodyPr/>
        <a:lstStyle/>
        <a:p>
          <a:endParaRPr lang="en-IN"/>
        </a:p>
      </dgm:t>
    </dgm:pt>
    <dgm:pt modelId="{B8B2E47C-4213-42A5-B732-56B64BCA2636}" type="sibTrans" cxnId="{7480FBC9-4298-400D-8010-F810EA1911A3}">
      <dgm:prSet/>
      <dgm:spPr/>
      <dgm:t>
        <a:bodyPr/>
        <a:lstStyle/>
        <a:p>
          <a:endParaRPr lang="en-IN"/>
        </a:p>
      </dgm:t>
    </dgm:pt>
    <dgm:pt modelId="{74EF10F7-DBED-4B90-9767-B953A498293B}" type="pres">
      <dgm:prSet presAssocID="{677504A9-7159-4188-B7DA-E7EF5360271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C07BB32-E82A-4A6F-9EBF-906B572C8959}" type="pres">
      <dgm:prSet presAssocID="{00D47317-96BF-485C-B1D4-B9B29E0DE4E2}" presName="singleCycle" presStyleCnt="0"/>
      <dgm:spPr/>
    </dgm:pt>
    <dgm:pt modelId="{E0AE53A8-978B-494E-97CC-4991B12BCE62}" type="pres">
      <dgm:prSet presAssocID="{00D47317-96BF-485C-B1D4-B9B29E0DE4E2}" presName="singleCenter" presStyleLbl="node1" presStyleIdx="0" presStyleCnt="4" custLinFactNeighborX="8857" custLinFactNeighborY="3684">
        <dgm:presLayoutVars>
          <dgm:chMax val="7"/>
          <dgm:chPref val="7"/>
        </dgm:presLayoutVars>
      </dgm:prSet>
      <dgm:spPr/>
    </dgm:pt>
    <dgm:pt modelId="{289257E5-3453-4951-8D29-1AC07D29AB01}" type="pres">
      <dgm:prSet presAssocID="{1A3B1247-B783-4842-90EB-1E06A4DE44D6}" presName="Name56" presStyleLbl="parChTrans1D2" presStyleIdx="0" presStyleCnt="3"/>
      <dgm:spPr/>
    </dgm:pt>
    <dgm:pt modelId="{1F40AA2A-D90D-4925-BCC5-8C1E18A172AF}" type="pres">
      <dgm:prSet presAssocID="{9F839AE1-1B65-481B-81F0-D317A366398B}" presName="text0" presStyleLbl="node1" presStyleIdx="1" presStyleCnt="4" custRadScaleRad="88937" custRadScaleInc="18154">
        <dgm:presLayoutVars>
          <dgm:bulletEnabled val="1"/>
        </dgm:presLayoutVars>
      </dgm:prSet>
      <dgm:spPr/>
    </dgm:pt>
    <dgm:pt modelId="{72F9600F-23B9-4822-A59D-5C0AB0C1C5DA}" type="pres">
      <dgm:prSet presAssocID="{70109A7B-0B53-4061-A7D0-A20F894ACC61}" presName="Name56" presStyleLbl="parChTrans1D2" presStyleIdx="1" presStyleCnt="3"/>
      <dgm:spPr/>
    </dgm:pt>
    <dgm:pt modelId="{FD994239-E256-4388-8792-4567424FD8C3}" type="pres">
      <dgm:prSet presAssocID="{4025BC97-06A6-42BD-BFD1-8C101A4760B3}" presName="text0" presStyleLbl="node1" presStyleIdx="2" presStyleCnt="4" custScaleX="213266" custScaleY="326848" custRadScaleRad="162852" custRadScaleInc="-40773">
        <dgm:presLayoutVars>
          <dgm:bulletEnabled val="1"/>
        </dgm:presLayoutVars>
      </dgm:prSet>
      <dgm:spPr/>
    </dgm:pt>
    <dgm:pt modelId="{CD1453F5-A884-4577-B336-DA3EB7A9E7ED}" type="pres">
      <dgm:prSet presAssocID="{76BB0E06-25C5-416D-874D-4827BCBA023C}" presName="Name56" presStyleLbl="parChTrans1D2" presStyleIdx="2" presStyleCnt="3"/>
      <dgm:spPr/>
    </dgm:pt>
    <dgm:pt modelId="{F2EE7279-EB30-4A5E-BC23-59E0A7F276DE}" type="pres">
      <dgm:prSet presAssocID="{6D547468-9F07-42A4-83B0-4CA2248E684C}" presName="text0" presStyleLbl="node1" presStyleIdx="3" presStyleCnt="4" custScaleX="269515" custScaleY="362711" custRadScaleRad="149374" custRadScaleInc="34202">
        <dgm:presLayoutVars>
          <dgm:bulletEnabled val="1"/>
        </dgm:presLayoutVars>
      </dgm:prSet>
      <dgm:spPr/>
    </dgm:pt>
  </dgm:ptLst>
  <dgm:cxnLst>
    <dgm:cxn modelId="{64B1BB00-A78C-4FE1-9455-1D4EA6C62E63}" srcId="{677504A9-7159-4188-B7DA-E7EF53602717}" destId="{ADDFAC33-ABFB-43A3-9D24-36BE112A07A1}" srcOrd="1" destOrd="0" parTransId="{8693B49B-7696-4D20-9C2A-9959C3307E88}" sibTransId="{CB24241C-A2B5-4358-A8AF-080E5B523801}"/>
    <dgm:cxn modelId="{59C3555C-7997-4F38-BABF-5CEBEC1BD090}" type="presOf" srcId="{4025BC97-06A6-42BD-BFD1-8C101A4760B3}" destId="{FD994239-E256-4388-8792-4567424FD8C3}" srcOrd="0" destOrd="0" presId="urn:microsoft.com/office/officeart/2008/layout/RadialCluster"/>
    <dgm:cxn modelId="{E8D7E15D-D0E2-4D15-96F0-DC83190FFB4A}" type="presOf" srcId="{9F839AE1-1B65-481B-81F0-D317A366398B}" destId="{1F40AA2A-D90D-4925-BCC5-8C1E18A172AF}" srcOrd="0" destOrd="0" presId="urn:microsoft.com/office/officeart/2008/layout/RadialCluster"/>
    <dgm:cxn modelId="{582B989D-62E8-47DC-9D93-28A70359F5D7}" type="presOf" srcId="{76BB0E06-25C5-416D-874D-4827BCBA023C}" destId="{CD1453F5-A884-4577-B336-DA3EB7A9E7ED}" srcOrd="0" destOrd="0" presId="urn:microsoft.com/office/officeart/2008/layout/RadialCluster"/>
    <dgm:cxn modelId="{A4FD42A4-4B08-450A-AA94-DB4DE5203885}" type="presOf" srcId="{677504A9-7159-4188-B7DA-E7EF53602717}" destId="{74EF10F7-DBED-4B90-9767-B953A498293B}" srcOrd="0" destOrd="0" presId="urn:microsoft.com/office/officeart/2008/layout/RadialCluster"/>
    <dgm:cxn modelId="{BB6C57A7-CA4C-4AA8-8736-821002A84A0E}" srcId="{677504A9-7159-4188-B7DA-E7EF53602717}" destId="{00D47317-96BF-485C-B1D4-B9B29E0DE4E2}" srcOrd="0" destOrd="0" parTransId="{1ECB13AE-0757-4E31-B15A-25C4D689A995}" sibTransId="{2921A2F3-7917-4C58-81A4-89FEE3A64AB2}"/>
    <dgm:cxn modelId="{0EEEC3BB-052A-4AB5-AAFB-544511DB4C61}" type="presOf" srcId="{6D547468-9F07-42A4-83B0-4CA2248E684C}" destId="{F2EE7279-EB30-4A5E-BC23-59E0A7F276DE}" srcOrd="0" destOrd="0" presId="urn:microsoft.com/office/officeart/2008/layout/RadialCluster"/>
    <dgm:cxn modelId="{7480FBC9-4298-400D-8010-F810EA1911A3}" srcId="{00D47317-96BF-485C-B1D4-B9B29E0DE4E2}" destId="{6D547468-9F07-42A4-83B0-4CA2248E684C}" srcOrd="2" destOrd="0" parTransId="{76BB0E06-25C5-416D-874D-4827BCBA023C}" sibTransId="{B8B2E47C-4213-42A5-B732-56B64BCA2636}"/>
    <dgm:cxn modelId="{14CE3ECB-BA4F-4CDA-9E3D-357889EDE037}" type="presOf" srcId="{1A3B1247-B783-4842-90EB-1E06A4DE44D6}" destId="{289257E5-3453-4951-8D29-1AC07D29AB01}" srcOrd="0" destOrd="0" presId="urn:microsoft.com/office/officeart/2008/layout/RadialCluster"/>
    <dgm:cxn modelId="{BFC035E4-9796-49F2-B3EB-17E28ACC05E5}" srcId="{00D47317-96BF-485C-B1D4-B9B29E0DE4E2}" destId="{9F839AE1-1B65-481B-81F0-D317A366398B}" srcOrd="0" destOrd="0" parTransId="{1A3B1247-B783-4842-90EB-1E06A4DE44D6}" sibTransId="{27BDC163-854B-4A49-B6AA-C1EF3CB65AD8}"/>
    <dgm:cxn modelId="{E5B3CBEC-53B6-429C-92C3-92300BF54414}" srcId="{ADDFAC33-ABFB-43A3-9D24-36BE112A07A1}" destId="{0477F39A-EAE1-4B44-B439-53A44194EE26}" srcOrd="0" destOrd="0" parTransId="{F733C9A5-56B0-4824-94D7-A9134630109F}" sibTransId="{243D25D5-EADA-4AE1-85A7-B1CDDC6184E2}"/>
    <dgm:cxn modelId="{452A97F1-ECCE-421A-86EE-3A37BC53CE9E}" type="presOf" srcId="{00D47317-96BF-485C-B1D4-B9B29E0DE4E2}" destId="{E0AE53A8-978B-494E-97CC-4991B12BCE62}" srcOrd="0" destOrd="0" presId="urn:microsoft.com/office/officeart/2008/layout/RadialCluster"/>
    <dgm:cxn modelId="{46547FF6-61E8-45AD-A002-B64263B47572}" srcId="{00D47317-96BF-485C-B1D4-B9B29E0DE4E2}" destId="{4025BC97-06A6-42BD-BFD1-8C101A4760B3}" srcOrd="1" destOrd="0" parTransId="{70109A7B-0B53-4061-A7D0-A20F894ACC61}" sibTransId="{EFDBA748-088C-4483-B898-B7380C4DABB6}"/>
    <dgm:cxn modelId="{BD3538F7-3D2A-47E6-99EE-3E5CE3E00EBC}" type="presOf" srcId="{70109A7B-0B53-4061-A7D0-A20F894ACC61}" destId="{72F9600F-23B9-4822-A59D-5C0AB0C1C5DA}" srcOrd="0" destOrd="0" presId="urn:microsoft.com/office/officeart/2008/layout/RadialCluster"/>
    <dgm:cxn modelId="{A4FA5522-3D14-4681-A25A-18F3F35EAE90}" type="presParOf" srcId="{74EF10F7-DBED-4B90-9767-B953A498293B}" destId="{6C07BB32-E82A-4A6F-9EBF-906B572C8959}" srcOrd="0" destOrd="0" presId="urn:microsoft.com/office/officeart/2008/layout/RadialCluster"/>
    <dgm:cxn modelId="{62969AAC-C957-4E8E-B102-84A74C97C6BA}" type="presParOf" srcId="{6C07BB32-E82A-4A6F-9EBF-906B572C8959}" destId="{E0AE53A8-978B-494E-97CC-4991B12BCE62}" srcOrd="0" destOrd="0" presId="urn:microsoft.com/office/officeart/2008/layout/RadialCluster"/>
    <dgm:cxn modelId="{784C47CD-DB02-429E-845A-E653B823175C}" type="presParOf" srcId="{6C07BB32-E82A-4A6F-9EBF-906B572C8959}" destId="{289257E5-3453-4951-8D29-1AC07D29AB01}" srcOrd="1" destOrd="0" presId="urn:microsoft.com/office/officeart/2008/layout/RadialCluster"/>
    <dgm:cxn modelId="{45A65695-C2CC-44AB-8897-04643935FF8F}" type="presParOf" srcId="{6C07BB32-E82A-4A6F-9EBF-906B572C8959}" destId="{1F40AA2A-D90D-4925-BCC5-8C1E18A172AF}" srcOrd="2" destOrd="0" presId="urn:microsoft.com/office/officeart/2008/layout/RadialCluster"/>
    <dgm:cxn modelId="{E8B8C61E-766B-48F9-857A-F01AEF5E5372}" type="presParOf" srcId="{6C07BB32-E82A-4A6F-9EBF-906B572C8959}" destId="{72F9600F-23B9-4822-A59D-5C0AB0C1C5DA}" srcOrd="3" destOrd="0" presId="urn:microsoft.com/office/officeart/2008/layout/RadialCluster"/>
    <dgm:cxn modelId="{E832A490-676F-4F4D-A7E8-090DF8ECA69D}" type="presParOf" srcId="{6C07BB32-E82A-4A6F-9EBF-906B572C8959}" destId="{FD994239-E256-4388-8792-4567424FD8C3}" srcOrd="4" destOrd="0" presId="urn:microsoft.com/office/officeart/2008/layout/RadialCluster"/>
    <dgm:cxn modelId="{6AF5E17C-7F7C-417B-B0DA-A2AB7B459C0F}" type="presParOf" srcId="{6C07BB32-E82A-4A6F-9EBF-906B572C8959}" destId="{CD1453F5-A884-4577-B336-DA3EB7A9E7ED}" srcOrd="5" destOrd="0" presId="urn:microsoft.com/office/officeart/2008/layout/RadialCluster"/>
    <dgm:cxn modelId="{BF8CF12C-247F-4534-94A0-24B503D31E35}" type="presParOf" srcId="{6C07BB32-E82A-4A6F-9EBF-906B572C8959}" destId="{F2EE7279-EB30-4A5E-BC23-59E0A7F276D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E53A8-978B-494E-97CC-4991B12BCE62}">
      <dsp:nvSpPr>
        <dsp:cNvPr id="0" name=""/>
        <dsp:cNvSpPr/>
      </dsp:nvSpPr>
      <dsp:spPr>
        <a:xfrm>
          <a:off x="3748153" y="1492235"/>
          <a:ext cx="1219200" cy="1219200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2">
              <a:lumMod val="2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Dataset</a:t>
          </a:r>
          <a:endParaRPr lang="en-IN" sz="2100" b="1" kern="1200" dirty="0"/>
        </a:p>
      </dsp:txBody>
      <dsp:txXfrm>
        <a:off x="3807669" y="1551751"/>
        <a:ext cx="1100168" cy="1100168"/>
      </dsp:txXfrm>
    </dsp:sp>
    <dsp:sp modelId="{289257E5-3453-4951-8D29-1AC07D29AB01}">
      <dsp:nvSpPr>
        <dsp:cNvPr id="0" name=""/>
        <dsp:cNvSpPr/>
      </dsp:nvSpPr>
      <dsp:spPr>
        <a:xfrm rot="16167040">
          <a:off x="3970274" y="1114242"/>
          <a:ext cx="7560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6020" y="0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0AA2A-D90D-4925-BCC5-8C1E18A172AF}">
      <dsp:nvSpPr>
        <dsp:cNvPr id="0" name=""/>
        <dsp:cNvSpPr/>
      </dsp:nvSpPr>
      <dsp:spPr>
        <a:xfrm>
          <a:off x="3932312" y="-80614"/>
          <a:ext cx="816864" cy="816864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129793"/>
                <a:satOff val="7179"/>
                <a:lumOff val="807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129793"/>
                <a:satOff val="7179"/>
                <a:lumOff val="807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Churn</a:t>
          </a:r>
          <a:endParaRPr lang="en-IN" sz="1800" kern="1200" dirty="0"/>
        </a:p>
      </dsp:txBody>
      <dsp:txXfrm>
        <a:off x="3972188" y="-40738"/>
        <a:ext cx="737112" cy="737112"/>
      </dsp:txXfrm>
    </dsp:sp>
    <dsp:sp modelId="{72F9600F-23B9-4822-A59D-5C0AB0C1C5DA}">
      <dsp:nvSpPr>
        <dsp:cNvPr id="0" name=""/>
        <dsp:cNvSpPr/>
      </dsp:nvSpPr>
      <dsp:spPr>
        <a:xfrm rot="206927">
          <a:off x="4966344" y="2172101"/>
          <a:ext cx="11146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4685" y="0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94239-E256-4388-8792-4567424FD8C3}">
      <dsp:nvSpPr>
        <dsp:cNvPr id="0" name=""/>
        <dsp:cNvSpPr/>
      </dsp:nvSpPr>
      <dsp:spPr>
        <a:xfrm>
          <a:off x="6080020" y="923170"/>
          <a:ext cx="1742093" cy="2669903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259586"/>
                <a:satOff val="14358"/>
                <a:lumOff val="161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259586"/>
                <a:satOff val="14358"/>
                <a:lumOff val="161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200" b="1" i="0" kern="1200" dirty="0"/>
            <a:t>State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IN" sz="1200" b="1" i="0" kern="1200" dirty="0"/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200" b="1" i="0" kern="1200" dirty="0"/>
            <a:t>Voice mail plan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IN" sz="1200" b="1" i="0" kern="1200" dirty="0"/>
        </a:p>
        <a:p>
          <a:pPr marL="0"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International plan</a:t>
          </a:r>
        </a:p>
        <a:p>
          <a:pPr marL="0"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 dirty="0"/>
        </a:p>
      </dsp:txBody>
      <dsp:txXfrm>
        <a:off x="6165062" y="1008212"/>
        <a:ext cx="1572009" cy="2499819"/>
      </dsp:txXfrm>
    </dsp:sp>
    <dsp:sp modelId="{CD1453F5-A884-4577-B336-DA3EB7A9E7ED}">
      <dsp:nvSpPr>
        <dsp:cNvPr id="0" name=""/>
        <dsp:cNvSpPr/>
      </dsp:nvSpPr>
      <dsp:spPr>
        <a:xfrm rot="10442390">
          <a:off x="2363013" y="2237588"/>
          <a:ext cx="13888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8894" y="0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E7279-EB30-4A5E-BC23-59E0A7F276DE}">
      <dsp:nvSpPr>
        <dsp:cNvPr id="0" name=""/>
        <dsp:cNvSpPr/>
      </dsp:nvSpPr>
      <dsp:spPr>
        <a:xfrm>
          <a:off x="165196" y="943193"/>
          <a:ext cx="2201571" cy="2962855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389379"/>
                <a:satOff val="21537"/>
                <a:lumOff val="2422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389379"/>
                <a:satOff val="21537"/>
                <a:lumOff val="2422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Number vmail messages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day minutes</a:t>
          </a:r>
          <a:endParaRPr lang="en-US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day calls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day charge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eve minutes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eve charge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night minutes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night calls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night charge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</a:t>
          </a:r>
          <a:r>
            <a:rPr lang="en-IN" sz="1000" b="1" i="0" kern="1200" dirty="0" err="1"/>
            <a:t>intl</a:t>
          </a:r>
          <a:r>
            <a:rPr lang="en-IN" sz="1000" b="1" i="0" kern="1200" dirty="0"/>
            <a:t> minutes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</a:t>
          </a:r>
          <a:r>
            <a:rPr lang="en-IN" sz="1000" b="1" i="0" kern="1200" dirty="0" err="1"/>
            <a:t>intl</a:t>
          </a:r>
          <a:r>
            <a:rPr lang="en-IN" sz="1000" b="1" i="0" kern="1200" dirty="0"/>
            <a:t> calls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Total </a:t>
          </a:r>
          <a:r>
            <a:rPr lang="en-IN" sz="1000" b="1" i="0" kern="1200" dirty="0" err="1"/>
            <a:t>intl</a:t>
          </a:r>
          <a:r>
            <a:rPr lang="en-IN" sz="1000" b="1" i="0" kern="1200" dirty="0"/>
            <a:t> charge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b="1" i="0" kern="1200" dirty="0"/>
            <a:t>Customer service calls</a:t>
          </a:r>
          <a:endParaRPr lang="en-IN" sz="1000" kern="1200" dirty="0"/>
        </a:p>
      </dsp:txBody>
      <dsp:txXfrm>
        <a:off x="272668" y="1050665"/>
        <a:ext cx="1986627" cy="2747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Telecom Churn Analysis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28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8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members</a:t>
            </a:r>
            <a:endParaRPr sz="2800" b="1" u="sng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Tushar Hande</a:t>
            </a:r>
            <a:b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Akshay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Ambevadkar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A1E1-E12A-42F6-AF2A-C2706BBB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             International Plan and churn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B0A117-82EE-44FB-8AF2-B5DE1DD2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78" y="1411251"/>
            <a:ext cx="5153690" cy="32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1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C055-4AEE-4788-81C0-1EB5B281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                 Voice mail plan and churn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FE6D5-11CF-440D-900C-4EAD4550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97" y="1459650"/>
            <a:ext cx="5243839" cy="339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8604-4567-48EA-84E8-0D2CF0B5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05" y="328067"/>
            <a:ext cx="8520600" cy="572700"/>
          </a:xfrm>
        </p:spPr>
        <p:txBody>
          <a:bodyPr/>
          <a:lstStyle/>
          <a:p>
            <a:r>
              <a:rPr lang="en-US" sz="2400" b="1" dirty="0"/>
              <a:t>       Customer service calls and churn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2E81A-E848-4632-B786-6A66C4E3F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19" y="1190213"/>
            <a:ext cx="6282181" cy="370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8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B438-E06E-4F8C-8043-BD1CA697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             Total International charge and churn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43A65-E2E4-461D-B8F1-D877855F0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13" y="1683972"/>
            <a:ext cx="4389364" cy="28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2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645D-258B-43FE-A4B4-1CB92AD0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                Total evening charge and churn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CDDE1-499F-4BD4-980C-4C88966DC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633" y="1499965"/>
            <a:ext cx="4736981" cy="31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55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3D56-CBC8-4985-AC7D-158DF2CD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                 Total day charge and churn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5381D-B9CC-489F-A977-235CD22B6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00" y="1456660"/>
            <a:ext cx="5023357" cy="30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2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B652-167C-4AAE-B0B4-A6D31743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                 Total night charge and churn 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B1300-B3A2-4ADE-82BB-098A56692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57" y="1690003"/>
            <a:ext cx="4927083" cy="300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1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A1E2-6CF4-4B6B-9623-A69B12AB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90" y="253639"/>
            <a:ext cx="8520600" cy="572700"/>
          </a:xfrm>
        </p:spPr>
        <p:txBody>
          <a:bodyPr/>
          <a:lstStyle/>
          <a:p>
            <a:r>
              <a:rPr lang="en-US" sz="2400" b="1" dirty="0"/>
              <a:t>Heatmap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04D61-38BC-4ABB-A98C-113EA4719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46" y="1017725"/>
            <a:ext cx="5450508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5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0878-AC3D-49E4-98E0-3ABF5EEC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                           Conclusion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C8311-91CA-46CA-9E26-1A6B4010C26B}"/>
              </a:ext>
            </a:extLst>
          </p:cNvPr>
          <p:cNvSpPr txBox="1"/>
          <p:nvPr/>
        </p:nvSpPr>
        <p:spPr>
          <a:xfrm>
            <a:off x="616688" y="1307805"/>
            <a:ext cx="7655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Data is highly biased 14% observations are churn and almost 51% not churn.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States where number of customers leaving higher are NJ, TX, MD , MI and 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If the international plan is enabled, the churn rate is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Churn rate is also high after four or more customer service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If total day/evening/international charge increase churn rate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8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2560-5F3D-4F18-A88C-81E4993D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                                   Challenges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8001D-41C9-4B11-9474-EACD6CC63BC7}"/>
              </a:ext>
            </a:extLst>
          </p:cNvPr>
          <p:cNvSpPr txBox="1"/>
          <p:nvPr/>
        </p:nvSpPr>
        <p:spPr>
          <a:xfrm>
            <a:off x="696432" y="1360967"/>
            <a:ext cx="7751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set has many independent features  selection important features from all independent features was the challenging part.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Plotting </a:t>
            </a:r>
            <a:r>
              <a:rPr lang="en-US" sz="1800" dirty="0" err="1"/>
              <a:t>Kdeplot’s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Computation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0412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B425-9945-4E14-884E-313C8FA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                    Introduction</a:t>
            </a:r>
            <a:endParaRPr lang="en-IN" b="1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85FC-8DD6-4CE8-B716-4C320EA71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75725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Churn is biggest problem for telecom companies because it is more expensive to acquire new customer than to keep your existing one free from leaving.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E6C6B-3A2A-4420-B004-8436DF887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01" y="2435069"/>
            <a:ext cx="51720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6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8B7319-4610-4608-AC33-2EE42697072C}"/>
              </a:ext>
            </a:extLst>
          </p:cNvPr>
          <p:cNvSpPr txBox="1"/>
          <p:nvPr/>
        </p:nvSpPr>
        <p:spPr>
          <a:xfrm>
            <a:off x="2817629" y="1727507"/>
            <a:ext cx="2849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Calisto MT" panose="02040603050505030304" pitchFamily="18" charset="0"/>
              </a:rPr>
              <a:t>Q </a:t>
            </a:r>
            <a:r>
              <a:rPr lang="en-IN" sz="4800" b="1" dirty="0">
                <a:solidFill>
                  <a:schemeClr val="tx1"/>
                </a:solidFill>
                <a:latin typeface="Calisto MT" panose="02040603050505030304" pitchFamily="18" charset="0"/>
              </a:rPr>
              <a:t>&amp;</a:t>
            </a:r>
            <a:r>
              <a:rPr lang="en-US" sz="4800" b="1" dirty="0">
                <a:solidFill>
                  <a:schemeClr val="tx1"/>
                </a:solidFill>
                <a:latin typeface="Calisto MT" panose="02040603050505030304" pitchFamily="18" charset="0"/>
              </a:rPr>
              <a:t> A</a:t>
            </a:r>
            <a:endParaRPr lang="en-IN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18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6D43-E1FA-487B-B732-55FE4E79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                       Objective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518F1-E23D-455F-B1DD-08AD52F3B442}"/>
              </a:ext>
            </a:extLst>
          </p:cNvPr>
          <p:cNvSpPr txBox="1"/>
          <p:nvPr/>
        </p:nvSpPr>
        <p:spPr>
          <a:xfrm>
            <a:off x="914399" y="1520455"/>
            <a:ext cx="6900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From customer historical data identify how many customers cancelled subscription.</a:t>
            </a:r>
          </a:p>
          <a:p>
            <a:pPr marL="11430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Identify the factors that are responsible for churn using varies techniques in python.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Support the claim  using data visualization techniques.</a:t>
            </a:r>
            <a:endParaRPr lang="en-IN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5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E1B2-514A-4F6F-86F1-24E250D0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>
                <a:latin typeface="Montserrat" panose="020B0604020202020204" charset="0"/>
              </a:rPr>
              <a:t>                      About Dataset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E9B47-79FB-43FE-8070-DDA0F3DD4CD7}"/>
              </a:ext>
            </a:extLst>
          </p:cNvPr>
          <p:cNvSpPr txBox="1"/>
          <p:nvPr/>
        </p:nvSpPr>
        <p:spPr>
          <a:xfrm>
            <a:off x="818707" y="1424762"/>
            <a:ext cx="7283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Given dataset is in the csv format.</a:t>
            </a:r>
          </a:p>
          <a:p>
            <a:endParaRPr lang="en-US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Dataset has 3333 rows and 20 columns.</a:t>
            </a:r>
          </a:p>
          <a:p>
            <a:endParaRPr lang="en-US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Dataset has no null values.</a:t>
            </a:r>
          </a:p>
          <a:p>
            <a:endParaRPr lang="en-US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Target column is churn which notifies whether a particular</a:t>
            </a:r>
          </a:p>
          <a:p>
            <a:r>
              <a:rPr lang="en-US" sz="1800" dirty="0">
                <a:solidFill>
                  <a:schemeClr val="bg1"/>
                </a:solidFill>
                <a:latin typeface="+mn-lt"/>
              </a:rPr>
              <a:t>    customer is churned or not.</a:t>
            </a:r>
            <a:endParaRPr lang="en-IN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826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1B4E-DC76-415D-97B9-318F7AFD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46" y="157946"/>
            <a:ext cx="8034859" cy="480007"/>
          </a:xfrm>
        </p:spPr>
        <p:txBody>
          <a:bodyPr/>
          <a:lstStyle/>
          <a:p>
            <a:r>
              <a:rPr lang="en-US" sz="2400" b="1" dirty="0"/>
              <a:t>More about data</a:t>
            </a:r>
            <a:endParaRPr lang="en-IN" sz="2400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87B21C6-704A-4074-A636-A6C447302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199981"/>
              </p:ext>
            </p:extLst>
          </p:nvPr>
        </p:nvGraphicFramePr>
        <p:xfrm>
          <a:off x="480189" y="921554"/>
          <a:ext cx="782211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5E853F-9228-489D-B18E-657CB8F22AB6}"/>
              </a:ext>
            </a:extLst>
          </p:cNvPr>
          <p:cNvSpPr txBox="1"/>
          <p:nvPr/>
        </p:nvSpPr>
        <p:spPr>
          <a:xfrm rot="21241729">
            <a:off x="3030280" y="285923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Numerical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345266-5CED-4BD5-946C-0AB1E99B3D3E}"/>
              </a:ext>
            </a:extLst>
          </p:cNvPr>
          <p:cNvSpPr txBox="1"/>
          <p:nvPr/>
        </p:nvSpPr>
        <p:spPr>
          <a:xfrm rot="199572">
            <a:off x="5436893" y="2799665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Categorical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52F97-80C5-4B60-86A4-9BAEDAD49A10}"/>
              </a:ext>
            </a:extLst>
          </p:cNvPr>
          <p:cNvSpPr txBox="1"/>
          <p:nvPr/>
        </p:nvSpPr>
        <p:spPr>
          <a:xfrm>
            <a:off x="4848446" y="187133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10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578B-D449-4BCA-85EF-203FE777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Target variable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BEE18-EBD6-4D26-88B4-9CFF3963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448" y="1338483"/>
            <a:ext cx="4476750" cy="30194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CD14-A019-40BC-8289-72CAD7657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93" y="1238326"/>
            <a:ext cx="8520600" cy="3416400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   From total observations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   14.49 % are churned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   and 85.51 % are not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   churned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5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88D3-5E59-4F60-9B8E-7FC7BD7A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1866"/>
            <a:ext cx="8520600" cy="572700"/>
          </a:xfrm>
        </p:spPr>
        <p:txBody>
          <a:bodyPr/>
          <a:lstStyle/>
          <a:p>
            <a:r>
              <a:rPr lang="en-US" b="1" dirty="0"/>
              <a:t>                         Histograms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D466B-7EB2-4502-AEC2-38CBFF56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0" y="1019786"/>
            <a:ext cx="6680307" cy="377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1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CB67-2762-4225-95BD-3D3109DC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Boxplot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1E046-12E5-41AC-AE6C-F38DA77A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1328737"/>
            <a:ext cx="3648075" cy="24860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E54E3-26AF-4739-88F0-DD93057B4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9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E1CA-8458-4ED3-81C6-11E2E365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5274"/>
            <a:ext cx="8520600" cy="572700"/>
          </a:xfrm>
        </p:spPr>
        <p:txBody>
          <a:bodyPr/>
          <a:lstStyle/>
          <a:p>
            <a:r>
              <a:rPr lang="en-US" b="1" dirty="0"/>
              <a:t>             Churn and Not Churn For State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A65151-F929-4E80-AE88-16E1CA96B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9144000" cy="40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987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338</Words>
  <Application>Microsoft Office PowerPoint</Application>
  <PresentationFormat>On-screen Show (16:9)</PresentationFormat>
  <Paragraphs>78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Calisto MT</vt:lpstr>
      <vt:lpstr>Montserrat</vt:lpstr>
      <vt:lpstr>Arial</vt:lpstr>
      <vt:lpstr>Simple Light</vt:lpstr>
      <vt:lpstr>           Capstone Project Telecom Churn Analysis  Team members  Tushar Hande Akshay Ambevadkar </vt:lpstr>
      <vt:lpstr>                    Introduction</vt:lpstr>
      <vt:lpstr>                       Objective</vt:lpstr>
      <vt:lpstr>                      About Dataset</vt:lpstr>
      <vt:lpstr>More about data</vt:lpstr>
      <vt:lpstr>                        Target variable</vt:lpstr>
      <vt:lpstr>                         Histograms</vt:lpstr>
      <vt:lpstr>Boxplot</vt:lpstr>
      <vt:lpstr>             Churn and Not Churn For State</vt:lpstr>
      <vt:lpstr>             International Plan and churn</vt:lpstr>
      <vt:lpstr>                 Voice mail plan and churn</vt:lpstr>
      <vt:lpstr>       Customer service calls and churn</vt:lpstr>
      <vt:lpstr>             Total International charge and churn</vt:lpstr>
      <vt:lpstr>                Total evening charge and churn</vt:lpstr>
      <vt:lpstr>                 Total day charge and churn</vt:lpstr>
      <vt:lpstr>                 Total night charge and churn </vt:lpstr>
      <vt:lpstr>Heatmap</vt:lpstr>
      <vt:lpstr>                           Conclusion</vt:lpstr>
      <vt:lpstr>                                   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Telecom Churn    </dc:title>
  <cp:lastModifiedBy>Tushar Hande</cp:lastModifiedBy>
  <cp:revision>25</cp:revision>
  <dcterms:modified xsi:type="dcterms:W3CDTF">2022-06-05T17:54:28Z</dcterms:modified>
</cp:coreProperties>
</file>