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e9fbe4bb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e9fbe4bb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e9fbe4bb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e9fbe4bb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e9fbe4bb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e9fbe4bb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e9fbe4bb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e9fbe4bb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e9fbe4bb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e9fbe4bb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e9fbe4bb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e9fbe4bb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e9fbe4bb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e9fbe4bb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e9fbe4bb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e9fbe4bb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e9fbe4bb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e9fbe4bb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e9fbe4bb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e9fbe4bb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e9fbe4bb1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e9fbe4bb1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e9fbe4bb1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e9fbe4bb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e9fbe4bb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e9fbe4bb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e9fbe4bb1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e9fbe4bb1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a53ce111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a53ce111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a53ce11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a53ce11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a53ce111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a53ce111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e9fbe4bb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e9fbe4bb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e9fbe4bb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e9fbe4bb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e9fbe4bb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e9fbe4bb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 sz="1100"/>
            </a:lvl1pPr>
            <a:lvl2pPr indent="0" lvl="1" marL="0" algn="r">
              <a:spcBef>
                <a:spcPts val="0"/>
              </a:spcBef>
              <a:buNone/>
              <a:defRPr sz="1100"/>
            </a:lvl2pPr>
            <a:lvl3pPr indent="0" lvl="2" marL="0" algn="r">
              <a:spcBef>
                <a:spcPts val="0"/>
              </a:spcBef>
              <a:buNone/>
              <a:defRPr sz="1100"/>
            </a:lvl3pPr>
            <a:lvl4pPr indent="0" lvl="3" marL="0" algn="r">
              <a:spcBef>
                <a:spcPts val="0"/>
              </a:spcBef>
              <a:buNone/>
              <a:defRPr sz="1100"/>
            </a:lvl4pPr>
            <a:lvl5pPr indent="0" lvl="4" marL="0" algn="r">
              <a:spcBef>
                <a:spcPts val="0"/>
              </a:spcBef>
              <a:buNone/>
              <a:defRPr sz="1100"/>
            </a:lvl5pPr>
            <a:lvl6pPr indent="0" lvl="5" marL="0" algn="r">
              <a:spcBef>
                <a:spcPts val="0"/>
              </a:spcBef>
              <a:buNone/>
              <a:defRPr sz="1100"/>
            </a:lvl6pPr>
            <a:lvl7pPr indent="0" lvl="6" marL="0" algn="r">
              <a:spcBef>
                <a:spcPts val="0"/>
              </a:spcBef>
              <a:buNone/>
              <a:defRPr sz="1100"/>
            </a:lvl7pPr>
            <a:lvl8pPr indent="0" lvl="7" marL="0" algn="r">
              <a:spcBef>
                <a:spcPts val="0"/>
              </a:spcBef>
              <a:buNone/>
              <a:defRPr sz="1100"/>
            </a:lvl8pPr>
            <a:lvl9pPr indent="0" lvl="8" mar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scott.handfield@owasp.org" TargetMode="External"/><Relationship Id="rId4" Type="http://schemas.openxmlformats.org/officeDocument/2006/relationships/hyperlink" Target="mailto:kristopher.jamieson@owasp.org" TargetMode="External"/><Relationship Id="rId5" Type="http://schemas.openxmlformats.org/officeDocument/2006/relationships/hyperlink" Target="mailto:kristopher.jamieson@owasp.org" TargetMode="External"/><Relationship Id="rId6" Type="http://schemas.openxmlformats.org/officeDocument/2006/relationships/hyperlink" Target="https://www.meetup.com/owasp-waterloo-meetup-group/" TargetMode="External"/><Relationship Id="rId7" Type="http://schemas.openxmlformats.org/officeDocument/2006/relationships/hyperlink" Target="https://github.com/handfields/go-rce-kubernete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s://www.microsoft.com/security/blog/2020/04/02/attack-matrix-kubernete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OWASP Waterloo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r>
              <a:rPr lang="en"/>
              <a:t>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15 min games and trivia (link - TBD)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5 min intro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30 min presentation and demo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10 min breakout (virtual drinks, Q&amp;A and more)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15 min </a:t>
            </a:r>
            <a:r>
              <a:rPr lang="en"/>
              <a:t>presentation wrap up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10 min retrospective/feedback (more virtual drinks, Q&amp;A and more)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1478400" y="445025"/>
            <a:ext cx="735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Privilege Escalation 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1478650" y="1152475"/>
            <a:ext cx="735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Mallory creates a p</a:t>
            </a:r>
            <a:r>
              <a:rPr lang="en"/>
              <a:t>rivileged container with a hostPath mount to run inside the cluster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50" y="566088"/>
            <a:ext cx="1173850" cy="337262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/>
          <p:nvPr/>
        </p:nvSpPr>
        <p:spPr>
          <a:xfrm>
            <a:off x="162525" y="2386475"/>
            <a:ext cx="1173900" cy="572700"/>
          </a:xfrm>
          <a:prstGeom prst="rect">
            <a:avLst/>
          </a:prstGeom>
          <a:solidFill>
            <a:srgbClr val="93C47D">
              <a:alpha val="424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9450" y="2084550"/>
            <a:ext cx="5588501" cy="28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1591575" y="445025"/>
            <a:ext cx="724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Persistence 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1478650" y="1152475"/>
            <a:ext cx="735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Mallory uses the privileged container with hostPath to breakout of the container and access the kubernetes nodes (hosts)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75" y="495725"/>
            <a:ext cx="1173850" cy="23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/>
          <p:nvPr/>
        </p:nvSpPr>
        <p:spPr>
          <a:xfrm>
            <a:off x="159450" y="1733500"/>
            <a:ext cx="1200300" cy="506700"/>
          </a:xfrm>
          <a:prstGeom prst="rect">
            <a:avLst/>
          </a:prstGeom>
          <a:solidFill>
            <a:srgbClr val="93C47D">
              <a:alpha val="424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7200" y="1911550"/>
            <a:ext cx="6191300" cy="31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478400" y="445025"/>
            <a:ext cx="735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Lateral Movement 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1478650" y="1152475"/>
            <a:ext cx="735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Mallory begins to deploy a series of cryptominers across the various </a:t>
            </a:r>
            <a:r>
              <a:rPr lang="en"/>
              <a:t>kubernetes nodes (hosts) and uses the host network to further exploit internal assets for profit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00" y="225450"/>
            <a:ext cx="988700" cy="469260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/>
          <p:nvPr/>
        </p:nvSpPr>
        <p:spPr>
          <a:xfrm>
            <a:off x="84000" y="3055550"/>
            <a:ext cx="1200300" cy="685200"/>
          </a:xfrm>
          <a:prstGeom prst="rect">
            <a:avLst/>
          </a:prstGeom>
          <a:solidFill>
            <a:srgbClr val="93C47D">
              <a:alpha val="424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8050" y="2192623"/>
            <a:ext cx="5584374" cy="28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1478400" y="445025"/>
            <a:ext cx="735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Defense Evasion</a:t>
            </a:r>
            <a:r>
              <a:rPr lang="en"/>
              <a:t> 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1478650" y="1152475"/>
            <a:ext cx="735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Mallory removes the </a:t>
            </a:r>
            <a:r>
              <a:rPr lang="en"/>
              <a:t>privileged</a:t>
            </a:r>
            <a:r>
              <a:rPr lang="en"/>
              <a:t> container and clears all events from the kubernetes cluster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75" y="622200"/>
            <a:ext cx="1243000" cy="36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/>
          <p:nvPr/>
        </p:nvSpPr>
        <p:spPr>
          <a:xfrm>
            <a:off x="139825" y="1970850"/>
            <a:ext cx="1200300" cy="685200"/>
          </a:xfrm>
          <a:prstGeom prst="rect">
            <a:avLst/>
          </a:prstGeom>
          <a:solidFill>
            <a:srgbClr val="93C47D">
              <a:alpha val="424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0775" y="1887799"/>
            <a:ext cx="6045975" cy="30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Breakout: 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4050" y="1333900"/>
            <a:ext cx="4741850" cy="31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21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address the threats 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Build secure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Use slim and minimal base images, where possible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Use multi-stage builds to avoid adding </a:t>
            </a:r>
            <a:r>
              <a:rPr lang="en"/>
              <a:t>unnecessary</a:t>
            </a:r>
            <a:r>
              <a:rPr lang="en" sz="1400"/>
              <a:t> binaries, libraries, files,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Scan images and applications for security vulnerabilities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Ensure binary authorization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Restrict access to container registries and use only verified images (ie. Cryptographically signed images, OPA policies, etc.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Remove unnecessary capabilities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Ensure securityContext is applied to ensure pods are running as non-root, with appropriate capabilities and read-only filesystems where possible.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address the threats 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Apply least </a:t>
            </a:r>
            <a:r>
              <a:rPr lang="en"/>
              <a:t>privilege</a:t>
            </a:r>
            <a:r>
              <a:rPr lang="en"/>
              <a:t> access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Apply RBAC policy and limit access to service accounts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OPA policies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Take caution with sensitive mount points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Avoid mounting service account tokens and 'hostpath', especially for pods that are exposed to lower environments (ie. internet facing, accessible form uat, dev, etc..)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Segment, Segment and Segment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Namespaces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namespaces to logically group workloads but do not assume namespaces provide sufficient workload isolation.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Network policies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Service mesh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Secure control plane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Apply least privilege access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Apply RBAC policy and limit access to service accounts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OPA policies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Take caution with sensitive mount points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Avoid mounting service account tokens and 'hostpath', especially for pods that are exposed to lower environments (ie. internet facing, accessible form uat, dev, etc..)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Segment, Segment and Segment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Namespaces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namespaces to logically group workloads but do not assume namespaces provide sufficient workload isolation.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Network policies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Service mesh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Secure control plane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Don’t co-tenant with lower environments (ie. dev, uat, etc)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OWASP Waterloo Chapter leads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Scott Handfield (</a:t>
            </a:r>
            <a:r>
              <a:rPr lang="en" u="sng">
                <a:solidFill>
                  <a:schemeClr val="hlink"/>
                </a:solidFill>
                <a:hlinkClick r:id="rId3"/>
              </a:rPr>
              <a:t>scott.handfield@owasp.org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Kristopher Jamieson (</a:t>
            </a:r>
            <a:r>
              <a:rPr lang="en" u="sng">
                <a:solidFill>
                  <a:schemeClr val="hlink"/>
                </a:solidFill>
                <a:hlinkClick r:id="rId4"/>
              </a:rPr>
              <a:t>k</a:t>
            </a:r>
            <a:r>
              <a:rPr lang="en" u="sng">
                <a:solidFill>
                  <a:schemeClr val="hlink"/>
                </a:solidFill>
                <a:hlinkClick r:id="rId5"/>
              </a:rPr>
              <a:t>ristopher.jamieson@owasp.org</a:t>
            </a:r>
            <a:r>
              <a:rPr lang="en"/>
              <a:t>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Meetup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https://www.meetup.com/owasp-waterloo-meetup-group/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(Code from this presentation)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https://github.com/handfields/go-rce-kubernetes</a:t>
            </a:r>
            <a:r>
              <a:rPr lang="en"/>
              <a:t>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ctrTitle"/>
          </p:nvPr>
        </p:nvSpPr>
        <p:spPr>
          <a:xfrm>
            <a:off x="311705" y="744575"/>
            <a:ext cx="307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/>
              <a:t>Thank you! </a:t>
            </a:r>
            <a:endParaRPr sz="32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80"/>
          </a:p>
        </p:txBody>
      </p:sp>
      <p:sp>
        <p:nvSpPr>
          <p:cNvPr id="197" name="Google Shape;197;p32"/>
          <p:cNvSpPr txBox="1"/>
          <p:nvPr>
            <p:ph idx="1" type="subTitle"/>
          </p:nvPr>
        </p:nvSpPr>
        <p:spPr>
          <a:xfrm>
            <a:off x="311700" y="2834125"/>
            <a:ext cx="3165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80">
                <a:solidFill>
                  <a:schemeClr val="dk1"/>
                </a:solidFill>
              </a:rPr>
              <a:t>Hope you Enjoyed this presentation. </a:t>
            </a:r>
            <a:endParaRPr sz="328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(Please stick around for retrospective/feedback, Q&amp;A, etc)</a:t>
            </a:r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374" y="486625"/>
            <a:ext cx="4915275" cy="42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Security 101 </a:t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Journey through the kubernetes threat matrix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Kubernetes 1000 foot view</a:t>
            </a:r>
            <a:endParaRPr/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Security 201 </a:t>
            </a:r>
            <a:endParaRPr/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Journey through the kubernetes threat matrix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Kubernetes Threat Matrix? 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10488"/>
            <a:ext cx="131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this important?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Who does this apply to?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can we do?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...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800" y="1110488"/>
            <a:ext cx="7381451" cy="39265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243300" y="4619650"/>
            <a:ext cx="729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Source - </a:t>
            </a:r>
            <a:r>
              <a:rPr lang="en" sz="1300" u="sng">
                <a:solidFill>
                  <a:schemeClr val="hlink"/>
                </a:solidFill>
                <a:hlinkClick r:id="rId4"/>
              </a:rPr>
              <a:t>https://www.microsoft.com/security/blog/2020/04/02/attack-matrix-kubernetes/</a:t>
            </a:r>
            <a:r>
              <a:rPr lang="en" sz="1300"/>
              <a:t> 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1478400" y="272700"/>
            <a:ext cx="735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Access: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Misuse Case [Application Vulnerability] 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1478400" y="1306250"/>
            <a:ext cx="735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our example, a m</a:t>
            </a:r>
            <a:r>
              <a:rPr lang="en"/>
              <a:t>alicious</a:t>
            </a:r>
            <a:r>
              <a:rPr lang="en"/>
              <a:t> external user (</a:t>
            </a:r>
            <a:r>
              <a:rPr lang="en"/>
              <a:t>Mallory</a:t>
            </a:r>
            <a:r>
              <a:rPr lang="en"/>
              <a:t>) has discovered a </a:t>
            </a:r>
            <a:r>
              <a:rPr lang="en"/>
              <a:t>vulnerability</a:t>
            </a:r>
            <a:r>
              <a:rPr lang="en"/>
              <a:t> in our external facing service.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Mallory</a:t>
            </a:r>
            <a:r>
              <a:rPr lang="en"/>
              <a:t> noticed that our service executes arbitrary commands passed as query parameters.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Mallory does not want to be </a:t>
            </a:r>
            <a:r>
              <a:rPr lang="en"/>
              <a:t>identified so instead of directly exploiting, Mallory sets up a command and control server and creates a phishing email to send to Alice. 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50" y="452975"/>
            <a:ext cx="995025" cy="35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/>
          <p:nvPr/>
        </p:nvSpPr>
        <p:spPr>
          <a:xfrm>
            <a:off x="345963" y="2624550"/>
            <a:ext cx="845400" cy="638700"/>
          </a:xfrm>
          <a:prstGeom prst="rect">
            <a:avLst/>
          </a:prstGeom>
          <a:solidFill>
            <a:srgbClr val="93C47D">
              <a:alpha val="424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3788" y="3858688"/>
            <a:ext cx="57816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1753775" y="445025"/>
            <a:ext cx="707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1478650" y="1152475"/>
            <a:ext cx="735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Alice clicks the link but is redirected to a benign website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Mallory checks the command and control server and notices that Alice has clicked the link in the phishing email. Mallory now has a reverse shell opened to the vulnerable container. 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625" y="445025"/>
            <a:ext cx="1087225" cy="385766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/>
          <p:nvPr/>
        </p:nvSpPr>
        <p:spPr>
          <a:xfrm>
            <a:off x="330588" y="2903450"/>
            <a:ext cx="945300" cy="572700"/>
          </a:xfrm>
          <a:prstGeom prst="rect">
            <a:avLst/>
          </a:prstGeom>
          <a:solidFill>
            <a:srgbClr val="93C47D">
              <a:alpha val="424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125" y="2704425"/>
            <a:ext cx="54292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1478400" y="445025"/>
            <a:ext cx="735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Credential Access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1478650" y="1152475"/>
            <a:ext cx="735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After some recon work, Mallory discovers the container has a service account token and </a:t>
            </a:r>
            <a:r>
              <a:rPr lang="en"/>
              <a:t>Mallory uses the token to authenticate to the kubernetes api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Unfortunately for Mallory the service account permissions have been limited and can only be used to issue </a:t>
            </a:r>
            <a:r>
              <a:rPr lang="en"/>
              <a:t>certificates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25" y="602425"/>
            <a:ext cx="1173850" cy="337150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/>
          <p:nvPr/>
        </p:nvSpPr>
        <p:spPr>
          <a:xfrm>
            <a:off x="132100" y="2427000"/>
            <a:ext cx="1173900" cy="572700"/>
          </a:xfrm>
          <a:prstGeom prst="rect">
            <a:avLst/>
          </a:prstGeom>
          <a:solidFill>
            <a:srgbClr val="93C47D">
              <a:alpha val="424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1050" y="2805450"/>
            <a:ext cx="4071500" cy="22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1535200" y="434875"/>
            <a:ext cx="724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Discovery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1478650" y="1152475"/>
            <a:ext cx="735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Mallory generates a client </a:t>
            </a:r>
            <a:r>
              <a:rPr lang="en"/>
              <a:t>certificate</a:t>
            </a:r>
            <a:r>
              <a:rPr lang="en"/>
              <a:t> request with cluster admin permissions and uses the kubernetes api server to sign the </a:t>
            </a:r>
            <a:r>
              <a:rPr lang="en"/>
              <a:t>certificate</a:t>
            </a:r>
            <a:r>
              <a:rPr lang="en"/>
              <a:t> request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Mallory uses the client </a:t>
            </a:r>
            <a:r>
              <a:rPr lang="en"/>
              <a:t>certificate</a:t>
            </a:r>
            <a:r>
              <a:rPr lang="en"/>
              <a:t> to </a:t>
            </a:r>
            <a:r>
              <a:rPr lang="en"/>
              <a:t>escalate</a:t>
            </a:r>
            <a:r>
              <a:rPr lang="en"/>
              <a:t> permissions in the cluster and is now able to create, update, delete any resource in the cluster.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00" y="571588"/>
            <a:ext cx="1054175" cy="375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/>
          <p:nvPr/>
        </p:nvSpPr>
        <p:spPr>
          <a:xfrm>
            <a:off x="192237" y="1200375"/>
            <a:ext cx="1173900" cy="572700"/>
          </a:xfrm>
          <a:prstGeom prst="rect">
            <a:avLst/>
          </a:prstGeom>
          <a:solidFill>
            <a:srgbClr val="93C47D">
              <a:alpha val="424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2175" y="2807050"/>
            <a:ext cx="4093450" cy="22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