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jamie.fitzgerald@teagasc.ie" TargetMode="External"/><Relationship Id="rId2" Type="http://schemas.openxmlformats.org/officeDocument/2006/relationships/hyperlink" Target="mailto:jamiefitzgerald@ucc.ie" TargetMode="External"/><Relationship Id="rId3" Type="http://schemas.openxmlformats.org/officeDocument/2006/relationships/hyperlink" Target="mailto:jamiefitzgerald@ucc.i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f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93520" y="4440960"/>
            <a:ext cx="3371040" cy="1652040"/>
          </a:xfrm>
          <a:prstGeom prst="rect">
            <a:avLst/>
          </a:prstGeom>
          <a:solidFill>
            <a:srgbClr val="ffffff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21600" rIns="21600" tIns="21600" bIns="21600" anchor="ctr">
            <a:noAutofit/>
          </a:bodyPr>
          <a:p>
            <a:pPr marL="457200">
              <a:lnSpc>
                <a:spcPct val="100000"/>
              </a:lnSpc>
            </a:pPr>
            <a:r>
              <a:rPr b="0" lang="en-IE" sz="1210" spc="-1" strike="noStrike">
                <a:solidFill>
                  <a:srgbClr val="000000"/>
                </a:solidFill>
                <a:latin typeface="Arial"/>
                <a:ea typeface="DejaVu Sans"/>
              </a:rPr>
              <a:t>Jamie FitzGerald</a:t>
            </a:r>
            <a:endParaRPr b="0" lang="en-IE" sz="121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E" sz="1210" spc="-1" strike="noStrike" u="sng">
                <a:solidFill>
                  <a:srgbClr val="0563c1"/>
                </a:solidFill>
                <a:uFillTx/>
                <a:latin typeface="Courier New"/>
                <a:ea typeface="DejaVu Sans"/>
                <a:hlinkClick r:id="rId1"/>
              </a:rPr>
              <a:t>jamie.fitzgerald@teagasc.ie</a:t>
            </a:r>
            <a:endParaRPr b="0" lang="en-IE" sz="121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E" sz="1210" spc="-1" strike="noStrike" u="sng">
                <a:solidFill>
                  <a:srgbClr val="0563c1"/>
                </a:solidFill>
                <a:uFillTx/>
                <a:latin typeface="Courier New"/>
                <a:ea typeface="DejaVu Sans"/>
                <a:hlinkClick r:id="rId2"/>
              </a:rPr>
              <a:t>j</a:t>
            </a:r>
            <a:r>
              <a:rPr b="0" lang="en-IE" sz="1210" spc="-1" strike="noStrike" u="sng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amie.fitzgerald@ucc.ie</a:t>
            </a:r>
            <a:endParaRPr b="0" lang="en-IE" sz="121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E" sz="121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E" sz="1210" spc="-1" strike="noStrike">
                <a:solidFill>
                  <a:srgbClr val="000000"/>
                </a:solidFill>
                <a:latin typeface="Arial"/>
                <a:ea typeface="DejaVu Sans"/>
              </a:rPr>
              <a:t>Vision 1 lab</a:t>
            </a:r>
            <a:endParaRPr b="0" lang="en-IE" sz="121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E" sz="1210" spc="-1" strike="noStrike">
                <a:solidFill>
                  <a:srgbClr val="000000"/>
                </a:solidFill>
                <a:latin typeface="Arial"/>
                <a:ea typeface="DejaVu Sans"/>
              </a:rPr>
              <a:t>Teagasc Moorpark</a:t>
            </a:r>
            <a:endParaRPr b="0" lang="en-IE" sz="121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E" sz="121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E" sz="1210" spc="-1" strike="noStrike">
                <a:solidFill>
                  <a:srgbClr val="000000"/>
                </a:solidFill>
                <a:latin typeface="Arial"/>
                <a:ea typeface="DejaVu Sans"/>
              </a:rPr>
              <a:t>PI: Prof. Paul Cotter</a:t>
            </a:r>
            <a:endParaRPr b="0" lang="en-IE" sz="121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893520" y="906480"/>
            <a:ext cx="10424160" cy="2574360"/>
          </a:xfrm>
          <a:prstGeom prst="rect">
            <a:avLst/>
          </a:prstGeom>
          <a:solidFill>
            <a:srgbClr val="ffffff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>
            <a:noAutofit/>
          </a:bodyPr>
          <a:p>
            <a:pPr algn="ctr">
              <a:lnSpc>
                <a:spcPct val="100000"/>
              </a:lnSpc>
            </a:pPr>
            <a:r>
              <a:rPr b="0" lang="en-IE" sz="3390" spc="-1" strike="noStrike">
                <a:solidFill>
                  <a:srgbClr val="000000"/>
                </a:solidFill>
                <a:latin typeface="Arial"/>
                <a:ea typeface="DejaVu Sans"/>
              </a:rPr>
              <a:t>Joeseph H. Pennycook</a:t>
            </a:r>
            <a:endParaRPr b="0" lang="en-IE" sz="33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E" sz="33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IE" sz="2910" spc="-1" strike="noStrike">
                <a:solidFill>
                  <a:srgbClr val="000000"/>
                </a:solidFill>
                <a:latin typeface="Arial"/>
                <a:ea typeface="DejaVu Sans"/>
              </a:rPr>
              <a:t>Closest thing to ecology within 800 metres</a:t>
            </a:r>
            <a:endParaRPr b="0" lang="en-IE" sz="291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6356880" y="4484520"/>
            <a:ext cx="1477800" cy="1477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8055360" y="4484880"/>
            <a:ext cx="1477800" cy="1477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9753480" y="4484880"/>
            <a:ext cx="1477800" cy="1477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Picture 43" descr=""/>
          <p:cNvPicPr/>
          <p:nvPr/>
        </p:nvPicPr>
        <p:blipFill>
          <a:blip r:embed="rId4"/>
          <a:stretch/>
        </p:blipFill>
        <p:spPr>
          <a:xfrm>
            <a:off x="8194320" y="5006880"/>
            <a:ext cx="1234080" cy="430560"/>
          </a:xfrm>
          <a:prstGeom prst="rect">
            <a:avLst/>
          </a:prstGeom>
          <a:ln>
            <a:noFill/>
          </a:ln>
        </p:spPr>
      </p:pic>
      <p:pic>
        <p:nvPicPr>
          <p:cNvPr id="44" name="Picture 44" descr=""/>
          <p:cNvPicPr/>
          <p:nvPr/>
        </p:nvPicPr>
        <p:blipFill>
          <a:blip r:embed="rId5"/>
          <a:stretch/>
        </p:blipFill>
        <p:spPr>
          <a:xfrm>
            <a:off x="9878400" y="5006880"/>
            <a:ext cx="1310400" cy="42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61360" y="2014200"/>
            <a:ext cx="4090320" cy="452556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>
            <a:no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Variable and strange assignments via mothur</a:t>
            </a:r>
            <a:endParaRPr b="0" lang="en-IE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Second tranche of sequencing ordered (GW) </a:t>
            </a:r>
            <a:endParaRPr b="0" lang="en-IE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 results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the ExpEr in the lab, or the sequencing?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Assess in F/MQC and see if issue with amplicons</a:t>
            </a:r>
            <a:endParaRPr b="0" lang="en-IE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Progress to DADA2 to see where assignments land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there seqeunce in there?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261360" y="297000"/>
            <a:ext cx="4090320" cy="144216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>
            <a:noAutofit/>
          </a:bodyPr>
          <a:p>
            <a:pPr algn="ctr">
              <a:lnSpc>
                <a:spcPct val="100000"/>
              </a:lnSpc>
            </a:pPr>
            <a:r>
              <a:rPr b="0" lang="en-IE" sz="3390" spc="-1" strike="noStrike">
                <a:solidFill>
                  <a:srgbClr val="000000"/>
                </a:solidFill>
                <a:latin typeface="Arial"/>
                <a:ea typeface="DejaVu Sans"/>
              </a:rPr>
              <a:t>Outline</a:t>
            </a:r>
            <a:endParaRPr b="0" lang="en-IE" sz="339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-783720" y="1045080"/>
            <a:ext cx="695160" cy="745560"/>
          </a:xfrm>
          <a:prstGeom prst="rect">
            <a:avLst/>
          </a:prstGeom>
          <a:noFill/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52280" rIns="152280" tIns="97920" bIns="97920" anchor="ctr">
            <a:noAutofit/>
          </a:bodyPr>
          <a:p>
            <a:pPr algn="ctr">
              <a:lnSpc>
                <a:spcPct val="100000"/>
              </a:lnSpc>
            </a:pPr>
            <a:r>
              <a:rPr b="0" lang="en-IE" sz="38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IE" sz="387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4701600" y="297000"/>
            <a:ext cx="7184520" cy="624312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>
            <a:no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Jamie’s question – how good can we get? 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Joeseph’s question – is there anything usable in this sequence data? </a:t>
            </a:r>
            <a:r>
              <a:rPr b="1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(prime dir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9621360" y="153000"/>
            <a:ext cx="2402280" cy="782640"/>
          </a:xfrm>
          <a:prstGeom prst="rect">
            <a:avLst/>
          </a:prstGeom>
          <a:solidFill>
            <a:srgbClr val="b4c7dc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>
            <a:noAutofit/>
          </a:bodyPr>
          <a:p>
            <a:pPr algn="ctr">
              <a:lnSpc>
                <a:spcPct val="100000"/>
              </a:lnSpc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Q1</a:t>
            </a:r>
            <a:r>
              <a:rPr b="0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is there signal in there?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9621360" y="153000"/>
            <a:ext cx="2402280" cy="782640"/>
          </a:xfrm>
          <a:prstGeom prst="rect">
            <a:avLst/>
          </a:prstGeom>
          <a:solidFill>
            <a:srgbClr val="b4c7dc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>
            <a:noAutofit/>
          </a:bodyPr>
          <a:p>
            <a:pPr algn="ctr">
              <a:lnSpc>
                <a:spcPct val="100000"/>
              </a:lnSpc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Q1</a:t>
            </a:r>
            <a:r>
              <a:rPr b="0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is there signal in there?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61360" y="2014200"/>
            <a:ext cx="4090320" cy="452556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>
            <a:no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 QC from both Tranche 1 &amp; 2 appear similar: quality is very high, but length is low for GW (should be 301bp, is 0-250bp)</a:t>
            </a:r>
            <a:endParaRPr b="0" lang="en-IE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Quality suggests these are not raw sequences, but have been QC’d – too uniform too high</a:t>
            </a:r>
            <a:endParaRPr b="0" lang="en-IE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Additionally, lengths are all over the place</a:t>
            </a:r>
            <a:endParaRPr b="0" lang="en-IE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Variable lengths are problematic for FIGARO</a:t>
            </a:r>
            <a:endParaRPr b="0" lang="en-IE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Need to unify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61360" y="297000"/>
            <a:ext cx="4090320" cy="144216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>
            <a:noAutofit/>
          </a:bodyPr>
          <a:p>
            <a:pPr algn="ctr">
              <a:lnSpc>
                <a:spcPct val="100000"/>
              </a:lnSpc>
            </a:pPr>
            <a:r>
              <a:rPr b="0" lang="en-IE" sz="3390" spc="-1" strike="noStrike">
                <a:solidFill>
                  <a:srgbClr val="000000"/>
                </a:solidFill>
                <a:latin typeface="Arial"/>
                <a:ea typeface="DejaVu Sans"/>
              </a:rPr>
              <a:t>QC</a:t>
            </a:r>
            <a:endParaRPr b="0" lang="en-IE" sz="339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-783720" y="1045080"/>
            <a:ext cx="695160" cy="745560"/>
          </a:xfrm>
          <a:prstGeom prst="rect">
            <a:avLst/>
          </a:prstGeom>
          <a:noFill/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52280" rIns="152280" tIns="97920" bIns="97920" anchor="ctr">
            <a:noAutofit/>
          </a:bodyPr>
          <a:p>
            <a:pPr algn="ctr">
              <a:lnSpc>
                <a:spcPct val="100000"/>
              </a:lnSpc>
            </a:pPr>
            <a:r>
              <a:rPr b="0" lang="en-IE" sz="38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IE" sz="387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4701600" y="297000"/>
            <a:ext cx="7184520" cy="624312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>
            <a:noAutofit/>
          </a:bodyPr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Tranche 1 (nreads (y: 0-160K), qual, length) ; 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  <a:p>
            <a:pPr marL="216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Tranche 2 (nreads (y: 0-40K), qual, length)</a:t>
            </a:r>
            <a:endParaRPr b="0" lang="en-IE" sz="18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4666320" y="5076000"/>
            <a:ext cx="3612240" cy="140364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8187120" y="3672000"/>
            <a:ext cx="3620520" cy="140724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8278920" y="5112000"/>
            <a:ext cx="3518640" cy="13676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4"/>
          <a:stretch/>
        </p:blipFill>
        <p:spPr>
          <a:xfrm rot="16186200">
            <a:off x="9229680" y="1203840"/>
            <a:ext cx="1683720" cy="346536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5"/>
          <a:stretch/>
        </p:blipFill>
        <p:spPr>
          <a:xfrm rot="16203000">
            <a:off x="5749560" y="1141920"/>
            <a:ext cx="1748520" cy="3598200"/>
          </a:xfrm>
          <a:prstGeom prst="rect">
            <a:avLst/>
          </a:prstGeom>
          <a:ln>
            <a:noFill/>
          </a:ln>
        </p:spPr>
      </p:pic>
      <p:sp>
        <p:nvSpPr>
          <p:cNvPr id="60" name="CustomShape 5"/>
          <p:cNvSpPr/>
          <p:nvPr/>
        </p:nvSpPr>
        <p:spPr>
          <a:xfrm>
            <a:off x="9621360" y="153000"/>
            <a:ext cx="2402280" cy="782640"/>
          </a:xfrm>
          <a:prstGeom prst="rect">
            <a:avLst/>
          </a:prstGeom>
          <a:solidFill>
            <a:srgbClr val="b4c7dc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>
            <a:noAutofit/>
          </a:bodyPr>
          <a:p>
            <a:pPr algn="ctr">
              <a:lnSpc>
                <a:spcPct val="100000"/>
              </a:lnSpc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Q1</a:t>
            </a:r>
            <a:r>
              <a:rPr b="0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is there signal in there?</a:t>
            </a:r>
            <a:endParaRPr b="0" lang="en-IE" sz="24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6"/>
          <a:stretch/>
        </p:blipFill>
        <p:spPr>
          <a:xfrm>
            <a:off x="4811400" y="3672000"/>
            <a:ext cx="3611160" cy="140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261360" y="2014200"/>
            <a:ext cx="4090320" cy="452556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>
            <a:no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 seqs deadapted and trimmed to 245 (cutadapt)– this </a:t>
            </a:r>
            <a:r>
              <a:rPr b="1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removes about 1/3 of all reads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 seq length distrib could be better to work with?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However, keep moving with cutadapted T1 reads as processed – is there signal in there?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261360" y="297000"/>
            <a:ext cx="4090320" cy="144216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>
            <a:noAutofit/>
          </a:bodyPr>
          <a:p>
            <a:pPr algn="ctr">
              <a:lnSpc>
                <a:spcPct val="100000"/>
              </a:lnSpc>
            </a:pPr>
            <a:r>
              <a:rPr b="0" lang="en-IE" sz="3390" spc="-1" strike="noStrike">
                <a:solidFill>
                  <a:srgbClr val="000000"/>
                </a:solidFill>
                <a:latin typeface="Arial"/>
                <a:ea typeface="DejaVu Sans"/>
              </a:rPr>
              <a:t>QC - ameliorate</a:t>
            </a:r>
            <a:endParaRPr b="0" lang="en-IE" sz="339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-783720" y="1045080"/>
            <a:ext cx="695160" cy="745560"/>
          </a:xfrm>
          <a:prstGeom prst="rect">
            <a:avLst/>
          </a:prstGeom>
          <a:noFill/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52280" rIns="152280" tIns="97920" bIns="97920" anchor="ctr">
            <a:noAutofit/>
          </a:bodyPr>
          <a:p>
            <a:pPr algn="ctr">
              <a:lnSpc>
                <a:spcPct val="100000"/>
              </a:lnSpc>
            </a:pPr>
            <a:r>
              <a:rPr b="0" lang="en-IE" sz="38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IE" sz="3870" spc="-1" strike="noStrike"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4701600" y="297000"/>
            <a:ext cx="7184520" cy="624312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endParaRPr b="0" lang="en-IE" sz="1300" spc="-1" strike="noStrike">
              <a:latin typeface="Arial"/>
            </a:endParaRPr>
          </a:p>
          <a:p>
            <a:r>
              <a:rPr b="0" lang="en-IE" sz="1100" spc="-1" strike="noStrike">
                <a:latin typeface="Noto Mono"/>
              </a:rPr>
              <a:t>Sample 81 - 2958 reads in 1624 unique </a:t>
            </a:r>
            <a:r>
              <a:rPr b="0" lang="en-IE" sz="1100" spc="-1" strike="noStrike">
                <a:latin typeface="Noto Mono"/>
              </a:rPr>
              <a:t>sequences.</a:t>
            </a:r>
            <a:endParaRPr b="0" lang="en-IE" sz="1100" spc="-1" strike="noStrike">
              <a:latin typeface="Arial"/>
            </a:endParaRPr>
          </a:p>
          <a:p>
            <a:r>
              <a:rPr b="0" lang="en-IE" sz="1100" spc="-1" strike="noStrike">
                <a:latin typeface="Noto Mono"/>
              </a:rPr>
              <a:t>Sample 82 - 4420 reads in 2464 unique </a:t>
            </a:r>
            <a:r>
              <a:rPr b="0" lang="en-IE" sz="1100" spc="-1" strike="noStrike">
                <a:latin typeface="Noto Mono"/>
              </a:rPr>
              <a:t>sequences.</a:t>
            </a:r>
            <a:endParaRPr b="0" lang="en-IE" sz="1100" spc="-1" strike="noStrike">
              <a:latin typeface="Arial"/>
            </a:endParaRPr>
          </a:p>
          <a:p>
            <a:r>
              <a:rPr b="0" lang="en-IE" sz="1100" spc="-1" strike="noStrike">
                <a:latin typeface="Noto Mono"/>
              </a:rPr>
              <a:t>Sample 83 - 3282 reads in 1997 unique </a:t>
            </a:r>
            <a:r>
              <a:rPr b="0" lang="en-IE" sz="1100" spc="-1" strike="noStrike">
                <a:latin typeface="Noto Mono"/>
              </a:rPr>
              <a:t>sequences.</a:t>
            </a:r>
            <a:endParaRPr b="0" lang="en-IE" sz="1100" spc="-1" strike="noStrike">
              <a:latin typeface="Arial"/>
            </a:endParaRPr>
          </a:p>
          <a:p>
            <a:r>
              <a:rPr b="0" lang="en-IE" sz="1100" spc="-1" strike="noStrike">
                <a:solidFill>
                  <a:srgbClr val="3465a4"/>
                </a:solidFill>
                <a:latin typeface="Noto Mono"/>
              </a:rPr>
              <a:t>&gt;     dadaRs &lt;- dada(filtRs, err=errR, </a:t>
            </a:r>
            <a:r>
              <a:rPr b="0" lang="en-IE" sz="1100" spc="-1" strike="noStrike">
                <a:solidFill>
                  <a:srgbClr val="3465a4"/>
                </a:solidFill>
                <a:latin typeface="Noto Mono"/>
              </a:rPr>
              <a:t>multithread=TRUE, pool = d_pool)</a:t>
            </a:r>
            <a:endParaRPr b="0" lang="en-IE" sz="1100" spc="-1" strike="noStrike">
              <a:latin typeface="Arial"/>
            </a:endParaRPr>
          </a:p>
          <a:p>
            <a:r>
              <a:rPr b="0" lang="en-IE" sz="1100" spc="-1" strike="noStrike">
                <a:latin typeface="Noto Mono"/>
              </a:rPr>
              <a:t>Sample 1 - 4010 reads in 2885 unique </a:t>
            </a:r>
            <a:r>
              <a:rPr b="0" lang="en-IE" sz="1100" spc="-1" strike="noStrike">
                <a:latin typeface="Noto Mono"/>
              </a:rPr>
              <a:t>sequences.</a:t>
            </a:r>
            <a:endParaRPr b="0" lang="en-IE" sz="1100" spc="-1" strike="noStrike">
              <a:latin typeface="Arial"/>
            </a:endParaRPr>
          </a:p>
          <a:p>
            <a:r>
              <a:rPr b="0" lang="en-IE" sz="1100" spc="-1" strike="noStrike">
                <a:latin typeface="Noto Mono"/>
              </a:rPr>
              <a:t>Sample 2 - 4154 reads in 2948 unique </a:t>
            </a:r>
            <a:r>
              <a:rPr b="0" lang="en-IE" sz="1100" spc="-1" strike="noStrike">
                <a:latin typeface="Noto Mono"/>
              </a:rPr>
              <a:t>sequences.</a:t>
            </a:r>
            <a:endParaRPr b="0" lang="en-IE" sz="1100" spc="-1" strike="noStrike">
              <a:latin typeface="Arial"/>
            </a:endParaRPr>
          </a:p>
          <a:p>
            <a:r>
              <a:rPr b="0" lang="en-IE" sz="1100" spc="-1" strike="noStrike">
                <a:latin typeface="Noto Mono"/>
              </a:rPr>
              <a:t>Sample 3 - 2968 reads in 1976 unique </a:t>
            </a:r>
            <a:r>
              <a:rPr b="0" lang="en-IE" sz="1100" spc="-1" strike="noStrike">
                <a:latin typeface="Noto Mono"/>
              </a:rPr>
              <a:t>sequences.</a:t>
            </a:r>
            <a:endParaRPr b="0" lang="en-IE" sz="1100" spc="-1" strike="noStrike">
              <a:latin typeface="Arial"/>
            </a:endParaRPr>
          </a:p>
          <a:p>
            <a:r>
              <a:rPr b="0" lang="en-IE" sz="1100" spc="-1" strike="noStrike">
                <a:latin typeface="Noto Mono"/>
              </a:rPr>
              <a:t>[...]</a:t>
            </a:r>
            <a:endParaRPr b="0" lang="en-IE" sz="1100" spc="-1" strike="noStrike">
              <a:latin typeface="Arial"/>
            </a:endParaRPr>
          </a:p>
          <a:p>
            <a:endParaRPr b="0" lang="en-IE" sz="1100" spc="-1" strike="noStrike">
              <a:latin typeface="Arial"/>
            </a:endParaRPr>
          </a:p>
          <a:p>
            <a:r>
              <a:rPr b="0" lang="en-IE" sz="1300" spc="-1" strike="noStrike">
                <a:latin typeface="Arial"/>
              </a:rPr>
              <a:t>Note unique reads are about half of total reads – can’t </a:t>
            </a:r>
            <a:r>
              <a:rPr b="0" lang="en-IE" sz="1300" spc="-1" strike="noStrike">
                <a:latin typeface="Arial"/>
              </a:rPr>
              <a:t>remember if this is the norm, but in any case it could </a:t>
            </a:r>
            <a:r>
              <a:rPr b="0" lang="en-IE" sz="1300" spc="-1" strike="noStrike">
                <a:latin typeface="Arial"/>
              </a:rPr>
              <a:t>simply be the result of sparse communities. </a:t>
            </a:r>
            <a:endParaRPr b="0" lang="en-IE" sz="1300" spc="-1" strike="noStrike">
              <a:latin typeface="Arial"/>
            </a:endParaRPr>
          </a:p>
          <a:p>
            <a:endParaRPr b="0" lang="en-IE" sz="1300" spc="-1" strike="noStrike">
              <a:latin typeface="Arial"/>
            </a:endParaRPr>
          </a:p>
          <a:p>
            <a:r>
              <a:rPr b="0" lang="en-IE" sz="1300" spc="-1" strike="noStrike">
                <a:latin typeface="Arial"/>
              </a:rPr>
              <a:t>Note also the profile for the samples with “high” </a:t>
            </a:r>
            <a:r>
              <a:rPr b="0" lang="en-IE" sz="1300" spc="-1" strike="noStrike">
                <a:latin typeface="Arial"/>
              </a:rPr>
              <a:t>content:</a:t>
            </a:r>
            <a:endParaRPr b="0" lang="en-IE" sz="1300" spc="-1" strike="noStrike">
              <a:latin typeface="Arial"/>
            </a:endParaRPr>
          </a:p>
          <a:p>
            <a:endParaRPr b="0" lang="en-IE" sz="1300" spc="-1" strike="noStrike">
              <a:latin typeface="Arial"/>
            </a:endParaRPr>
          </a:p>
          <a:p>
            <a:r>
              <a:rPr b="0" lang="en-IE" sz="1100" spc="-1" strike="noStrike">
                <a:latin typeface="Noto Mono"/>
              </a:rPr>
              <a:t>Sample 47 - 32822 reads in 22323 unique </a:t>
            </a:r>
            <a:r>
              <a:rPr b="0" lang="en-IE" sz="1100" spc="-1" strike="noStrike">
                <a:latin typeface="Noto Mono"/>
              </a:rPr>
              <a:t>sequences.</a:t>
            </a:r>
            <a:endParaRPr b="0" lang="en-IE" sz="1100" spc="-1" strike="noStrike">
              <a:latin typeface="Arial"/>
            </a:endParaRPr>
          </a:p>
          <a:p>
            <a:r>
              <a:rPr b="0" lang="en-IE" sz="1100" spc="-1" strike="noStrike">
                <a:latin typeface="Noto Mono"/>
              </a:rPr>
              <a:t>Sample 49 - 34650 reads in 24143 unique </a:t>
            </a:r>
            <a:r>
              <a:rPr b="0" lang="en-IE" sz="1100" spc="-1" strike="noStrike">
                <a:latin typeface="Noto Mono"/>
              </a:rPr>
              <a:t>sequences.</a:t>
            </a:r>
            <a:endParaRPr b="0" lang="en-IE" sz="1100" spc="-1" strike="noStrike">
              <a:latin typeface="Arial"/>
            </a:endParaRPr>
          </a:p>
          <a:p>
            <a:r>
              <a:rPr b="0" lang="en-IE" sz="1100" spc="-1" strike="noStrike">
                <a:latin typeface="Noto Mono"/>
              </a:rPr>
              <a:t>Sample 50 - 37053 reads in 25604 unique </a:t>
            </a:r>
            <a:r>
              <a:rPr b="0" lang="en-IE" sz="1100" spc="-1" strike="noStrike">
                <a:latin typeface="Noto Mono"/>
              </a:rPr>
              <a:t>sequences.</a:t>
            </a:r>
            <a:endParaRPr b="0" lang="en-IE" sz="1100" spc="-1" strike="noStrike">
              <a:latin typeface="Arial"/>
            </a:endParaRPr>
          </a:p>
          <a:p>
            <a:r>
              <a:rPr b="0" lang="en-IE" sz="1100" spc="-1" strike="noStrike">
                <a:latin typeface="Noto Mono"/>
              </a:rPr>
              <a:t>Sample 52 - 30280 reads in 19751 unique </a:t>
            </a:r>
            <a:r>
              <a:rPr b="0" lang="en-IE" sz="1100" spc="-1" strike="noStrike">
                <a:latin typeface="Noto Mono"/>
              </a:rPr>
              <a:t>sequences</a:t>
            </a:r>
            <a:endParaRPr b="0" lang="en-IE" sz="1100" spc="-1" strike="noStrike">
              <a:latin typeface="Arial"/>
            </a:endParaRPr>
          </a:p>
          <a:p>
            <a:endParaRPr b="0" lang="en-IE" sz="1100" spc="-1" strike="noStrike">
              <a:latin typeface="Arial"/>
            </a:endParaRPr>
          </a:p>
          <a:p>
            <a:r>
              <a:rPr b="0" lang="en-IE" sz="1300" spc="-1" strike="noStrike">
                <a:latin typeface="Arial"/>
              </a:rPr>
              <a:t>Same idea, but much larger quantities. Opposite of </a:t>
            </a:r>
            <a:r>
              <a:rPr b="0" lang="en-IE" sz="1300" spc="-1" strike="noStrike">
                <a:latin typeface="Arial"/>
              </a:rPr>
              <a:t>what we want (big seq with small uniqs) These </a:t>
            </a:r>
            <a:r>
              <a:rPr b="0" lang="en-IE" sz="1300" spc="-1" strike="noStrike">
                <a:latin typeface="Arial"/>
              </a:rPr>
              <a:t>probably the stool material</a:t>
            </a:r>
            <a:endParaRPr b="0" lang="en-IE" sz="1300" spc="-1" strike="noStrike">
              <a:latin typeface="Arial"/>
            </a:endParaRPr>
          </a:p>
          <a:p>
            <a:endParaRPr b="0" lang="en-IE" sz="1300" spc="-1" strike="noStrike">
              <a:latin typeface="Arial"/>
            </a:endParaRPr>
          </a:p>
          <a:p>
            <a:r>
              <a:rPr b="0" lang="en-IE" sz="1300" spc="-1" strike="noStrike">
                <a:latin typeface="Arial"/>
              </a:rPr>
              <a:t>Looks much better when </a:t>
            </a:r>
            <a:r>
              <a:rPr b="1" lang="en-IE" sz="1300" spc="-1" strike="noStrike">
                <a:latin typeface="Noto Mono"/>
              </a:rPr>
              <a:t>mergePairs</a:t>
            </a:r>
            <a:r>
              <a:rPr b="0" lang="en-IE" sz="1300" spc="-1" strike="noStrike">
                <a:latin typeface="Arial"/>
              </a:rPr>
              <a:t>’</a:t>
            </a:r>
            <a:r>
              <a:rPr b="0" lang="en-IE" sz="1300" spc="-1" strike="noStrike">
                <a:latin typeface="Arial"/>
              </a:rPr>
              <a:t> d:</a:t>
            </a:r>
            <a:endParaRPr b="0" lang="en-IE" sz="1300" spc="-1" strike="noStrike">
              <a:latin typeface="Arial"/>
            </a:endParaRPr>
          </a:p>
          <a:p>
            <a:r>
              <a:rPr b="0" lang="en-IE" sz="1300" spc="-1" strike="noStrike">
                <a:latin typeface="Arial"/>
              </a:rPr>
              <a:t> </a:t>
            </a:r>
            <a:endParaRPr b="0" lang="en-IE" sz="1300" spc="-1" strike="noStrike">
              <a:latin typeface="Arial"/>
            </a:endParaRPr>
          </a:p>
          <a:p>
            <a:r>
              <a:rPr b="0" lang="en-IE" sz="1100" spc="-1" strike="noStrike">
                <a:latin typeface="Noto Mono"/>
              </a:rPr>
              <a:t>2349 paired-reads (in 84 unique pairings) </a:t>
            </a:r>
            <a:r>
              <a:rPr b="0" lang="en-IE" sz="1100" spc="-1" strike="noStrike">
                <a:latin typeface="Noto Mono"/>
              </a:rPr>
              <a:t>successfully merged out of 3429 (in 163 </a:t>
            </a:r>
            <a:r>
              <a:rPr b="0" lang="en-IE" sz="1100" spc="-1" strike="noStrike">
                <a:latin typeface="Noto Mono"/>
              </a:rPr>
              <a:t>pairings) input.</a:t>
            </a:r>
            <a:endParaRPr b="0" lang="en-IE" sz="1100" spc="-1" strike="noStrike">
              <a:latin typeface="Arial"/>
            </a:endParaRPr>
          </a:p>
          <a:p>
            <a:r>
              <a:rPr b="0" lang="en-IE" sz="1100" spc="-1" strike="noStrike">
                <a:latin typeface="Noto Mono"/>
              </a:rPr>
              <a:t>2203 paired-reads (in 102 unique pairings) </a:t>
            </a:r>
            <a:r>
              <a:rPr b="0" lang="en-IE" sz="1100" spc="-1" strike="noStrike">
                <a:latin typeface="Noto Mono"/>
              </a:rPr>
              <a:t>successfully merged out of 3232 (in 170 </a:t>
            </a:r>
            <a:r>
              <a:rPr b="0" lang="en-IE" sz="1100" spc="-1" strike="noStrike">
                <a:latin typeface="Noto Mono"/>
              </a:rPr>
              <a:t>pairings) input.</a:t>
            </a:r>
            <a:endParaRPr b="0" lang="en-IE" sz="1100" spc="-1" strike="noStrike">
              <a:latin typeface="Arial"/>
            </a:endParaRPr>
          </a:p>
          <a:p>
            <a:r>
              <a:rPr b="0" lang="en-IE" sz="1100" spc="-1" strike="noStrike">
                <a:latin typeface="Noto Mono"/>
              </a:rPr>
              <a:t>2240 paired-reads (in 73 unique pairings) </a:t>
            </a:r>
            <a:r>
              <a:rPr b="0" lang="en-IE" sz="1100" spc="-1" strike="noStrike">
                <a:latin typeface="Noto Mono"/>
              </a:rPr>
              <a:t>successfully merged out of 3113 (in 129 </a:t>
            </a:r>
            <a:r>
              <a:rPr b="0" lang="en-IE" sz="1100" spc="-1" strike="noStrike">
                <a:latin typeface="Noto Mono"/>
              </a:rPr>
              <a:t>pairings) input</a:t>
            </a:r>
            <a:r>
              <a:rPr b="0" lang="en-IE" sz="1300" spc="-1" strike="noStrike">
                <a:latin typeface="Arial"/>
              </a:rPr>
              <a:t>.</a:t>
            </a:r>
            <a:endParaRPr b="0" lang="en-IE" sz="1300" spc="-1" strike="noStrike"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9621360" y="153000"/>
            <a:ext cx="2402280" cy="782640"/>
          </a:xfrm>
          <a:prstGeom prst="rect">
            <a:avLst/>
          </a:prstGeom>
          <a:solidFill>
            <a:srgbClr val="b4c7dc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>
            <a:noAutofit/>
          </a:bodyPr>
          <a:p>
            <a:pPr algn="ctr">
              <a:lnSpc>
                <a:spcPct val="100000"/>
              </a:lnSpc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Q1</a:t>
            </a:r>
            <a:r>
              <a:rPr b="0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is there signal in there?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549680" y="298440"/>
            <a:ext cx="7330320" cy="625356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>
            <a:no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it possibly because our Figaro settings are too permissive? 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Quite possibly. Worth plotting out what these parameters look like. </a:t>
            </a:r>
            <a:endParaRPr b="0" lang="en-IE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E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 overlap = 35...:</a:t>
            </a:r>
            <a:endParaRPr b="0" lang="en-IE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261360" y="2014200"/>
            <a:ext cx="4090320" cy="452556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>
            <a:no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 – doing the fAT step manually does little to improve situation. If anything, inflates the sub-target reads (from reading histogram – could also be that it decreases spurious counts at the peak lenght, making off-peak seem higher..</a:t>
            </a:r>
            <a:endParaRPr b="0" lang="en-IE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 l=345, much of the data is attributed to the mitochondria via </a:t>
            </a:r>
            <a:r>
              <a:rPr b="0" i="1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Alphaprot:...Ricketssia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? Or similar. Nevertheless, there is a large cohort of gut assoc’s., but these assignments should be treated with caution, and most remain uncharacterised. DECIPHER is totally empty. 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261360" y="297000"/>
            <a:ext cx="4090320" cy="144216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>
            <a:noAutofit/>
          </a:bodyPr>
          <a:p>
            <a:pPr algn="ctr">
              <a:lnSpc>
                <a:spcPct val="100000"/>
              </a:lnSpc>
            </a:pPr>
            <a:r>
              <a:rPr b="0" lang="en-IE" sz="3390" spc="-1" strike="noStrike">
                <a:solidFill>
                  <a:srgbClr val="000000"/>
                </a:solidFill>
                <a:latin typeface="Arial"/>
                <a:ea typeface="DejaVu Sans"/>
              </a:rPr>
              <a:t>Taxa - check</a:t>
            </a:r>
            <a:endParaRPr b="0" lang="en-IE" sz="3390" spc="-1" strike="noStrike"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-783720" y="1045080"/>
            <a:ext cx="695160" cy="745560"/>
          </a:xfrm>
          <a:prstGeom prst="rect">
            <a:avLst/>
          </a:prstGeom>
          <a:noFill/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52280" rIns="152280" tIns="97920" bIns="97920" anchor="ctr">
            <a:noAutofit/>
          </a:bodyPr>
          <a:p>
            <a:pPr algn="ctr">
              <a:lnSpc>
                <a:spcPct val="100000"/>
              </a:lnSpc>
            </a:pPr>
            <a:r>
              <a:rPr b="0" lang="en-IE" sz="38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IE" sz="3870" spc="-1" strike="noStrike">
              <a:latin typeface="Arial"/>
            </a:endParaRPr>
          </a:p>
        </p:txBody>
      </p:sp>
      <p:sp>
        <p:nvSpPr>
          <p:cNvPr id="71" name="CustomShape 5"/>
          <p:cNvSpPr/>
          <p:nvPr/>
        </p:nvSpPr>
        <p:spPr>
          <a:xfrm>
            <a:off x="9621360" y="153000"/>
            <a:ext cx="2402280" cy="782640"/>
          </a:xfrm>
          <a:prstGeom prst="rect">
            <a:avLst/>
          </a:prstGeom>
          <a:solidFill>
            <a:srgbClr val="b4c7dc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>
            <a:noAutofit/>
          </a:bodyPr>
          <a:p>
            <a:pPr algn="ctr">
              <a:lnSpc>
                <a:spcPct val="100000"/>
              </a:lnSpc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Q1</a:t>
            </a:r>
            <a:r>
              <a:rPr b="0" lang="en-IE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is there signal in there?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61360" y="2014200"/>
            <a:ext cx="4090320" cy="452556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>
            <a:noAutofit/>
          </a:bodyPr>
          <a:p>
            <a:pPr>
              <a:lnSpc>
                <a:spcPct val="100000"/>
              </a:lnSpc>
            </a:pPr>
            <a:r>
              <a:rPr b="1" lang="en-IE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Data types:</a:t>
            </a:r>
            <a:endParaRPr b="0" lang="en-IE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Taxonomy</a:t>
            </a:r>
            <a:endParaRPr b="0" lang="en-IE" sz="13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Amplicon</a:t>
            </a:r>
            <a:endParaRPr b="0" lang="en-IE" sz="1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Kraken / Kaiju / Other...</a:t>
            </a:r>
            <a:endParaRPr b="0" lang="en-IE" sz="1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Phylogenetics?</a:t>
            </a:r>
            <a:endParaRPr b="0" lang="en-IE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Function</a:t>
            </a:r>
            <a:endParaRPr b="0" lang="en-IE" sz="13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PICRUSt2</a:t>
            </a:r>
            <a:endParaRPr b="0" lang="en-IE" sz="1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HUMAnN2/3</a:t>
            </a:r>
            <a:endParaRPr b="0" lang="en-IE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ARG / Vir</a:t>
            </a:r>
            <a:endParaRPr b="0" lang="en-IE" sz="13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Direct</a:t>
            </a:r>
            <a:endParaRPr b="0" lang="en-IE" sz="1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shortbred</a:t>
            </a:r>
            <a:endParaRPr b="0" lang="en-IE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Strain mapping</a:t>
            </a:r>
            <a:endParaRPr b="0" lang="en-IE" sz="13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Wtf knows</a:t>
            </a:r>
            <a:endParaRPr b="0" lang="en-IE" sz="1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ANI comparisons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E" sz="1400" spc="-1" strike="noStrike">
                <a:solidFill>
                  <a:srgbClr val="000000"/>
                </a:solidFill>
                <a:latin typeface="Arial"/>
                <a:ea typeface="DejaVu Sans"/>
              </a:rPr>
              <a:t>Study Assessment</a:t>
            </a:r>
            <a:endParaRPr b="0" lang="en-IE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Outline / explanator</a:t>
            </a:r>
            <a:endParaRPr b="0" lang="en-IE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Sample characterisation</a:t>
            </a:r>
            <a:endParaRPr b="0" lang="en-IE" sz="13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env_var and PCAs</a:t>
            </a:r>
            <a:endParaRPr b="0" lang="en-IE" sz="12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Quality Control</a:t>
            </a:r>
            <a:endParaRPr b="0" lang="en-IE" sz="13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Fast/MultiQC, rarefaction curves, amp/read length, ...</a:t>
            </a:r>
            <a:endParaRPr b="0" lang="en-IE" sz="12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61360" y="297000"/>
            <a:ext cx="4090320" cy="144216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>
            <a:noAutofit/>
          </a:bodyPr>
          <a:p>
            <a:pPr algn="ctr">
              <a:lnSpc>
                <a:spcPct val="100000"/>
              </a:lnSpc>
            </a:pPr>
            <a:r>
              <a:rPr b="0" lang="en-IE" sz="3390" spc="-1" strike="noStrike">
                <a:solidFill>
                  <a:srgbClr val="000000"/>
                </a:solidFill>
                <a:latin typeface="Arial"/>
                <a:ea typeface="DejaVu Sans"/>
              </a:rPr>
              <a:t>tasklists</a:t>
            </a:r>
            <a:endParaRPr b="0" lang="en-IE" sz="339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-783720" y="1045080"/>
            <a:ext cx="695160" cy="745560"/>
          </a:xfrm>
          <a:prstGeom prst="rect">
            <a:avLst/>
          </a:prstGeom>
          <a:noFill/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52280" rIns="152280" tIns="97920" bIns="97920" anchor="ctr">
            <a:noAutofit/>
          </a:bodyPr>
          <a:p>
            <a:pPr algn="ctr">
              <a:lnSpc>
                <a:spcPct val="100000"/>
              </a:lnSpc>
            </a:pPr>
            <a:r>
              <a:rPr b="0" lang="en-IE" sz="38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IE" sz="387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4701600" y="297000"/>
            <a:ext cx="7184520" cy="624312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>
            <a:noAutofit/>
          </a:bodyPr>
          <a:p>
            <a:pPr>
              <a:lnSpc>
                <a:spcPct val="115000"/>
              </a:lnSpc>
            </a:pPr>
            <a:r>
              <a:rPr b="1" lang="en-IE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Community Analysis</a:t>
            </a:r>
            <a:endParaRPr b="0" lang="en-IE" sz="15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Alpha Diversity</a:t>
            </a:r>
            <a:endParaRPr b="0" lang="en-IE" sz="13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Obs / Shan / ISimp / Faith’s / SeqDepth</a:t>
            </a:r>
            <a:endParaRPr b="0" lang="en-IE" sz="12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Alpha div testing</a:t>
            </a:r>
            <a:endParaRPr b="0" lang="en-IE" sz="12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Beta Diversity</a:t>
            </a:r>
            <a:endParaRPr b="0" lang="en-IE" sz="13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Dissimilarity : BC, Jacc, Euc, ...</a:t>
            </a:r>
            <a:endParaRPr b="0" lang="en-IE" sz="12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In/direct gradient analysis: cmdscale, metaMDS v. cca, rda</a:t>
            </a:r>
            <a:endParaRPr b="0" lang="en-IE" sz="12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ADONIS / betadisper of dissims ; subsets as necess</a:t>
            </a:r>
            <a:endParaRPr b="0" lang="en-IE" sz="12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Clustering: k-means as above, DMM</a:t>
            </a:r>
            <a:endParaRPr b="0" lang="en-IE" sz="12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Abundances</a:t>
            </a:r>
            <a:endParaRPr b="0" lang="en-IE" sz="13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Barchart</a:t>
            </a:r>
            <a:endParaRPr b="0" lang="en-IE" sz="12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Heatmap</a:t>
            </a:r>
            <a:endParaRPr b="0" lang="en-IE" sz="12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Differential abundance</a:t>
            </a:r>
            <a:endParaRPr b="0" lang="en-IE" sz="13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Normalisation</a:t>
            </a:r>
            <a:endParaRPr b="0" lang="en-IE" sz="12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Transformation</a:t>
            </a:r>
            <a:endParaRPr b="0" lang="en-IE" sz="12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Lm engines</a:t>
            </a:r>
            <a:endParaRPr b="0" lang="en-IE" sz="12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Lm +  env_var testing</a:t>
            </a:r>
            <a:r>
              <a:rPr b="0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E" sz="12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Association</a:t>
            </a:r>
            <a:endParaRPr b="0" lang="en-IE" sz="13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Correlations</a:t>
            </a:r>
            <a:endParaRPr b="0" lang="en-IE" sz="12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Proportionality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E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E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Summary</a:t>
            </a:r>
            <a:endParaRPr b="0" lang="en-IE" sz="1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Findings (results)</a:t>
            </a:r>
            <a:endParaRPr b="0" lang="en-IE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Outcome (conclusions)</a:t>
            </a:r>
            <a:endParaRPr b="0" lang="en-IE" sz="1300" spc="-1" strike="noStrike">
              <a:latin typeface="Arial"/>
            </a:endParaRPr>
          </a:p>
          <a:p>
            <a:pPr lvl="1" marL="432000" indent="-21528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Correlations</a:t>
            </a:r>
            <a:endParaRPr b="0" lang="en-I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61360" y="2014200"/>
            <a:ext cx="11652480" cy="452556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>
            <a:no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we even believe in results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61360" y="297000"/>
            <a:ext cx="4090320" cy="144216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>
            <a:noAutofit/>
          </a:bodyPr>
          <a:p>
            <a:pPr algn="ctr">
              <a:lnSpc>
                <a:spcPct val="100000"/>
              </a:lnSpc>
            </a:pPr>
            <a:r>
              <a:rPr b="0" lang="en-IE" sz="3390" spc="-1" strike="noStrike">
                <a:solidFill>
                  <a:srgbClr val="000000"/>
                </a:solidFill>
                <a:latin typeface="Arial"/>
                <a:ea typeface="DejaVu Sans"/>
              </a:rPr>
              <a:t>To Do</a:t>
            </a:r>
            <a:endParaRPr b="0" lang="en-IE" sz="339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-783720" y="1045080"/>
            <a:ext cx="695160" cy="745560"/>
          </a:xfrm>
          <a:prstGeom prst="rect">
            <a:avLst/>
          </a:prstGeom>
          <a:noFill/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52280" rIns="152280" tIns="97920" bIns="97920" anchor="ctr">
            <a:noAutofit/>
          </a:bodyPr>
          <a:p>
            <a:pPr algn="ctr">
              <a:lnSpc>
                <a:spcPct val="100000"/>
              </a:lnSpc>
            </a:pPr>
            <a:r>
              <a:rPr b="0" lang="en-IE" sz="38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IE" sz="38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2426</TotalTime>
  <Application>LibreOffice/6.4.7.2$Linux_X86_64 LibreOffice_project/40$Build-2</Application>
  <Words>58</Words>
  <Paragraphs>22</Paragraphs>
  <Company>Teagasc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2021-07-19T23:23:24Z</dcterms:created>
  <dc:creator>Jamie Fitzgerald</dc:creator>
  <dc:description/>
  <dc:language>en-IE</dc:language>
  <cp:lastModifiedBy>Jamie FitzG</cp:lastModifiedBy>
  <dcterms:modified xsi:type="dcterms:W3CDTF">2022-02-11T16:42:05Z</dcterms:modified>
  <cp:revision>37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Teagasc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