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E" sz="4400" spc="-1" strike="noStrike">
                <a:latin typeface="Arial"/>
              </a:rPr>
              <a:t>Click to edit the title text format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jamie.fitzgerald@teagasc.ie" TargetMode="External"/><Relationship Id="rId2" Type="http://schemas.openxmlformats.org/officeDocument/2006/relationships/hyperlink" Target="mailto:jamiefitzgerald@ucc.ie" TargetMode="External"/><Relationship Id="rId3" Type="http://schemas.openxmlformats.org/officeDocument/2006/relationships/hyperlink" Target="mailto:jamiefitzgerald@ucc.ie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cf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893520" y="4440960"/>
            <a:ext cx="3371400" cy="1652400"/>
          </a:xfrm>
          <a:prstGeom prst="rect">
            <a:avLst/>
          </a:prstGeom>
          <a:solidFill>
            <a:srgbClr val="ffffff"/>
          </a:solidFill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21600" rIns="21600" tIns="21600" bIns="21600" anchor="ctr"/>
          <a:p>
            <a:pPr marL="457200">
              <a:lnSpc>
                <a:spcPct val="100000"/>
              </a:lnSpc>
            </a:pPr>
            <a:r>
              <a:rPr b="0" lang="en-IE" sz="1210" spc="-1" strike="noStrike">
                <a:solidFill>
                  <a:srgbClr val="000000"/>
                </a:solidFill>
                <a:latin typeface="Arial"/>
                <a:ea typeface="DejaVu Sans"/>
              </a:rPr>
              <a:t>Jamie FitzGerald</a:t>
            </a:r>
            <a:endParaRPr b="0" lang="en-IE" sz="121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E" sz="1210" spc="-1" strike="noStrike" u="sng">
                <a:solidFill>
                  <a:srgbClr val="0563c1"/>
                </a:solidFill>
                <a:uFillTx/>
                <a:latin typeface="Courier New"/>
                <a:ea typeface="DejaVu Sans"/>
                <a:hlinkClick r:id="rId1"/>
              </a:rPr>
              <a:t>jamie.fitzgerald@teagasc.ie</a:t>
            </a:r>
            <a:endParaRPr b="0" lang="en-IE" sz="121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E" sz="1210" spc="-1" strike="noStrike" u="sng">
                <a:solidFill>
                  <a:srgbClr val="0563c1"/>
                </a:solidFill>
                <a:uFillTx/>
                <a:latin typeface="Courier New"/>
                <a:ea typeface="DejaVu Sans"/>
                <a:hlinkClick r:id="rId2"/>
              </a:rPr>
              <a:t>j</a:t>
            </a:r>
            <a:r>
              <a:rPr b="0" lang="en-IE" sz="1210" spc="-1" strike="noStrike" u="sng">
                <a:solidFill>
                  <a:srgbClr val="0563c1"/>
                </a:solidFill>
                <a:uFillTx/>
                <a:latin typeface="Courier New"/>
                <a:ea typeface="DejaVu Sans"/>
                <a:hlinkClick r:id="rId3"/>
              </a:rPr>
              <a:t>amie.fitzgerald@ucc.ie</a:t>
            </a:r>
            <a:endParaRPr b="0" lang="en-IE" sz="121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E" sz="121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E" sz="1210" spc="-1" strike="noStrike">
                <a:solidFill>
                  <a:srgbClr val="000000"/>
                </a:solidFill>
                <a:latin typeface="Arial"/>
                <a:ea typeface="DejaVu Sans"/>
              </a:rPr>
              <a:t>Vision 1 lab</a:t>
            </a:r>
            <a:endParaRPr b="0" lang="en-IE" sz="121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E" sz="1210" spc="-1" strike="noStrike">
                <a:solidFill>
                  <a:srgbClr val="000000"/>
                </a:solidFill>
                <a:latin typeface="Arial"/>
                <a:ea typeface="DejaVu Sans"/>
              </a:rPr>
              <a:t>Teagasc Moorepark</a:t>
            </a:r>
            <a:endParaRPr b="0" lang="en-IE" sz="121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E" sz="121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E" sz="1210" spc="-1" strike="noStrike">
                <a:solidFill>
                  <a:srgbClr val="000000"/>
                </a:solidFill>
                <a:latin typeface="Arial"/>
                <a:ea typeface="DejaVu Sans"/>
              </a:rPr>
              <a:t>PI: Prof. Paul Cotter</a:t>
            </a:r>
            <a:endParaRPr b="0" lang="en-IE" sz="121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893520" y="906480"/>
            <a:ext cx="10424520" cy="2574720"/>
          </a:xfrm>
          <a:prstGeom prst="rect">
            <a:avLst/>
          </a:prstGeom>
          <a:solidFill>
            <a:srgbClr val="ffffff"/>
          </a:solidFill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130680" rIns="130680" tIns="76320" bIns="76320" anchor="ctr"/>
          <a:p>
            <a:pPr algn="ctr">
              <a:lnSpc>
                <a:spcPct val="100000"/>
              </a:lnSpc>
            </a:pPr>
            <a:r>
              <a:rPr b="1" lang="en-IE" sz="3390" spc="-1" strike="noStrike">
                <a:solidFill>
                  <a:srgbClr val="000000"/>
                </a:solidFill>
                <a:latin typeface="Arial"/>
                <a:ea typeface="DejaVu Sans"/>
              </a:rPr>
              <a:t>NOTES </a:t>
            </a:r>
            <a:r>
              <a:rPr b="0" lang="en-IE" sz="3390" spc="-1" strike="noStrike">
                <a:solidFill>
                  <a:srgbClr val="000000"/>
                </a:solidFill>
                <a:latin typeface="Arial"/>
                <a:ea typeface="DejaVu Sans"/>
              </a:rPr>
              <a:t>on </a:t>
            </a:r>
            <a:r>
              <a:rPr b="1" lang="en-IE" sz="3390" spc="-1" strike="noStrike">
                <a:solidFill>
                  <a:srgbClr val="000000"/>
                </a:solidFill>
                <a:latin typeface="Arial"/>
                <a:ea typeface="DejaVu Sans"/>
              </a:rPr>
              <a:t>PROJECT</a:t>
            </a:r>
            <a:r>
              <a:rPr b="0" lang="en-IE" sz="3390" spc="-1" strike="noStrike">
                <a:solidFill>
                  <a:srgbClr val="000000"/>
                </a:solidFill>
                <a:latin typeface="Arial"/>
                <a:ea typeface="DejaVu Sans"/>
              </a:rPr>
              <a:t>: all children deserve love and all projects deserve a title</a:t>
            </a:r>
            <a:endParaRPr b="0" lang="en-IE" sz="339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E" sz="339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IE" sz="2910" spc="-1" strike="noStrike">
                <a:solidFill>
                  <a:srgbClr val="000000"/>
                </a:solidFill>
                <a:latin typeface="Arial"/>
                <a:ea typeface="DejaVu Sans"/>
              </a:rPr>
              <a:t>Template, Some of This, date date</a:t>
            </a:r>
            <a:endParaRPr b="0" lang="en-IE" sz="291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6356880" y="4484520"/>
            <a:ext cx="1478160" cy="1478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"/>
          <p:cNvSpPr/>
          <p:nvPr/>
        </p:nvSpPr>
        <p:spPr>
          <a:xfrm>
            <a:off x="8055360" y="4484880"/>
            <a:ext cx="1478160" cy="1478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5"/>
          <p:cNvSpPr/>
          <p:nvPr/>
        </p:nvSpPr>
        <p:spPr>
          <a:xfrm>
            <a:off x="9753480" y="4484880"/>
            <a:ext cx="1478160" cy="1478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" name="Picture 43" descr=""/>
          <p:cNvPicPr/>
          <p:nvPr/>
        </p:nvPicPr>
        <p:blipFill>
          <a:blip r:embed="rId4"/>
          <a:stretch/>
        </p:blipFill>
        <p:spPr>
          <a:xfrm>
            <a:off x="8194320" y="5006880"/>
            <a:ext cx="1234440" cy="430920"/>
          </a:xfrm>
          <a:prstGeom prst="rect">
            <a:avLst/>
          </a:prstGeom>
          <a:ln>
            <a:noFill/>
          </a:ln>
        </p:spPr>
      </p:pic>
      <p:pic>
        <p:nvPicPr>
          <p:cNvPr id="44" name="Picture 44" descr=""/>
          <p:cNvPicPr/>
          <p:nvPr/>
        </p:nvPicPr>
        <p:blipFill>
          <a:blip r:embed="rId5"/>
          <a:stretch/>
        </p:blipFill>
        <p:spPr>
          <a:xfrm>
            <a:off x="9878400" y="5006880"/>
            <a:ext cx="1310760" cy="42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61360" y="2014200"/>
            <a:ext cx="4090680" cy="4525920"/>
          </a:xfrm>
          <a:prstGeom prst="rect">
            <a:avLst/>
          </a:prstGeom>
          <a:solidFill>
            <a:srgbClr val="ffcfa7"/>
          </a:solidFill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130680" rIns="130680" tIns="76320" bIns="76320" anchor="ctr"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notes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261360" y="297000"/>
            <a:ext cx="4090680" cy="1442520"/>
          </a:xfrm>
          <a:prstGeom prst="rect">
            <a:avLst/>
          </a:prstGeom>
          <a:solidFill>
            <a:srgbClr val="ffcfa7"/>
          </a:solidFill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130680" rIns="130680" tIns="76320" bIns="76320" anchor="ctr"/>
          <a:p>
            <a:pPr algn="ctr">
              <a:lnSpc>
                <a:spcPct val="100000"/>
              </a:lnSpc>
            </a:pPr>
            <a:r>
              <a:rPr b="0" lang="en-IE" sz="3390" spc="-1" strike="noStrike">
                <a:solidFill>
                  <a:srgbClr val="000000"/>
                </a:solidFill>
                <a:latin typeface="Arial"/>
                <a:ea typeface="DejaVu Sans"/>
              </a:rPr>
              <a:t>Outline</a:t>
            </a:r>
            <a:endParaRPr b="0" lang="en-IE" sz="3390" spc="-1" strike="noStrike"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-783720" y="1045080"/>
            <a:ext cx="695520" cy="745920"/>
          </a:xfrm>
          <a:prstGeom prst="rect">
            <a:avLst/>
          </a:prstGeom>
          <a:noFill/>
          <a:ln w="7200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52280" rIns="152280" tIns="97920" bIns="97920" anchor="ctr"/>
          <a:p>
            <a:pPr algn="ctr">
              <a:lnSpc>
                <a:spcPct val="100000"/>
              </a:lnSpc>
            </a:pPr>
            <a:r>
              <a:rPr b="0" lang="en-IE" sz="38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IE" sz="3870" spc="-1" strike="noStrike"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4701600" y="297000"/>
            <a:ext cx="7184880" cy="6243480"/>
          </a:xfrm>
          <a:prstGeom prst="rect">
            <a:avLst/>
          </a:prstGeom>
          <a:solidFill>
            <a:srgbClr val="ffcfa7"/>
          </a:solidFill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130680" rIns="130680" tIns="76320" bIns="76320" anchor="ctr"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Figures, probably</a:t>
            </a:r>
            <a:endParaRPr b="0" lang="en-IE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261360" y="2014200"/>
            <a:ext cx="4090680" cy="4525920"/>
          </a:xfrm>
          <a:prstGeom prst="rect">
            <a:avLst/>
          </a:prstGeom>
          <a:solidFill>
            <a:srgbClr val="ffcfa7"/>
          </a:solidFill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130680" rIns="130680" tIns="76320" bIns="76320" anchor="ctr"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notes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261360" y="297000"/>
            <a:ext cx="4090680" cy="1442520"/>
          </a:xfrm>
          <a:prstGeom prst="rect">
            <a:avLst/>
          </a:prstGeom>
          <a:solidFill>
            <a:srgbClr val="ffcfa7"/>
          </a:solidFill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130680" rIns="130680" tIns="76320" bIns="76320" anchor="ctr"/>
          <a:p>
            <a:pPr algn="ctr">
              <a:lnSpc>
                <a:spcPct val="100000"/>
              </a:lnSpc>
            </a:pPr>
            <a:r>
              <a:rPr b="0" lang="en-IE" sz="3390" spc="-1" strike="noStrike">
                <a:solidFill>
                  <a:srgbClr val="000000"/>
                </a:solidFill>
                <a:latin typeface="Arial"/>
                <a:ea typeface="DejaVu Sans"/>
              </a:rPr>
              <a:t>Undertaking</a:t>
            </a:r>
            <a:endParaRPr b="0" lang="en-IE" sz="3390" spc="-1" strike="noStrike"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-783720" y="1045080"/>
            <a:ext cx="695520" cy="745920"/>
          </a:xfrm>
          <a:prstGeom prst="rect">
            <a:avLst/>
          </a:prstGeom>
          <a:noFill/>
          <a:ln w="7200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52280" rIns="152280" tIns="97920" bIns="97920" anchor="ctr"/>
          <a:p>
            <a:pPr algn="ctr">
              <a:lnSpc>
                <a:spcPct val="100000"/>
              </a:lnSpc>
            </a:pPr>
            <a:r>
              <a:rPr b="0" lang="en-IE" sz="38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IE" sz="3870" spc="-1" strike="noStrike">
              <a:latin typeface="Arial"/>
            </a:endParaRPr>
          </a:p>
        </p:txBody>
      </p:sp>
      <p:sp>
        <p:nvSpPr>
          <p:cNvPr id="52" name="CustomShape 4"/>
          <p:cNvSpPr/>
          <p:nvPr/>
        </p:nvSpPr>
        <p:spPr>
          <a:xfrm>
            <a:off x="4701600" y="297000"/>
            <a:ext cx="7184880" cy="6243480"/>
          </a:xfrm>
          <a:prstGeom prst="rect">
            <a:avLst/>
          </a:prstGeom>
          <a:solidFill>
            <a:srgbClr val="ffcfa7"/>
          </a:solidFill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130680" rIns="130680" tIns="76320" bIns="76320" anchor="ctr"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Figures, probably</a:t>
            </a:r>
            <a:endParaRPr b="0" lang="en-IE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261360" y="2014200"/>
            <a:ext cx="4090680" cy="4525920"/>
          </a:xfrm>
          <a:prstGeom prst="rect">
            <a:avLst/>
          </a:prstGeom>
          <a:solidFill>
            <a:srgbClr val="ffcfa7"/>
          </a:solidFill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130680" rIns="130680" tIns="76320" bIns="76320" anchor="ctr"/>
          <a:p>
            <a:pPr>
              <a:lnSpc>
                <a:spcPct val="100000"/>
              </a:lnSpc>
            </a:pPr>
            <a:r>
              <a:rPr b="1" lang="en-IE" sz="1400" spc="-1" strike="noStrike">
                <a:solidFill>
                  <a:srgbClr val="000000"/>
                </a:solidFill>
                <a:latin typeface="Arial"/>
                <a:ea typeface="DejaVu Sans"/>
              </a:rPr>
              <a:t>Data types:</a:t>
            </a:r>
            <a:endParaRPr b="0" lang="en-IE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300" spc="-1" strike="noStrike">
                <a:solidFill>
                  <a:srgbClr val="000000"/>
                </a:solidFill>
                <a:latin typeface="Arial"/>
                <a:ea typeface="DejaVu Sans"/>
              </a:rPr>
              <a:t>Taxonomy</a:t>
            </a:r>
            <a:endParaRPr b="0" lang="en-IE" sz="13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OpenSymbol"/>
              <a:buChar char="❏"/>
            </a:pPr>
            <a:r>
              <a:rPr b="0" lang="en-IE" sz="1200" spc="-1" strike="noStrike">
                <a:solidFill>
                  <a:srgbClr val="000000"/>
                </a:solidFill>
                <a:latin typeface="Arial"/>
                <a:ea typeface="DejaVu Sans"/>
              </a:rPr>
              <a:t>Amplicon</a:t>
            </a:r>
            <a:endParaRPr b="0" lang="en-IE" sz="1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OpenSymbol"/>
              <a:buChar char="❏"/>
            </a:pPr>
            <a:r>
              <a:rPr b="0" lang="en-IE" sz="1200" spc="-1" strike="noStrike">
                <a:solidFill>
                  <a:srgbClr val="000000"/>
                </a:solidFill>
                <a:latin typeface="Arial"/>
                <a:ea typeface="DejaVu Sans"/>
              </a:rPr>
              <a:t>Kraken / Kaiju / Other...</a:t>
            </a:r>
            <a:endParaRPr b="0" lang="en-IE" sz="1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OpenSymbol"/>
              <a:buChar char="❏"/>
            </a:pPr>
            <a:r>
              <a:rPr b="0" i="1" lang="en-IE" sz="1200" spc="-1" strike="noStrike">
                <a:solidFill>
                  <a:srgbClr val="000000"/>
                </a:solidFill>
                <a:latin typeface="Arial"/>
                <a:ea typeface="DejaVu Sans"/>
              </a:rPr>
              <a:t>Phylogenetics?</a:t>
            </a:r>
            <a:endParaRPr b="0" lang="en-IE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300" spc="-1" strike="noStrike">
                <a:solidFill>
                  <a:srgbClr val="000000"/>
                </a:solidFill>
                <a:latin typeface="Arial"/>
                <a:ea typeface="DejaVu Sans"/>
              </a:rPr>
              <a:t>Function</a:t>
            </a:r>
            <a:endParaRPr b="0" lang="en-IE" sz="13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OpenSymbol"/>
              <a:buChar char="❏"/>
            </a:pPr>
            <a:r>
              <a:rPr b="0" i="1" lang="en-IE" sz="1200" spc="-1" strike="noStrike">
                <a:solidFill>
                  <a:srgbClr val="000000"/>
                </a:solidFill>
                <a:latin typeface="Arial"/>
                <a:ea typeface="DejaVu Sans"/>
              </a:rPr>
              <a:t>PICRUSt2</a:t>
            </a:r>
            <a:endParaRPr b="0" lang="en-IE" sz="1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OpenSymbol"/>
              <a:buChar char="❏"/>
            </a:pPr>
            <a:r>
              <a:rPr b="0" i="1" lang="en-IE" sz="1200" spc="-1" strike="noStrike">
                <a:solidFill>
                  <a:srgbClr val="000000"/>
                </a:solidFill>
                <a:latin typeface="Arial"/>
                <a:ea typeface="DejaVu Sans"/>
              </a:rPr>
              <a:t>HUMAnN2/3</a:t>
            </a:r>
            <a:endParaRPr b="0" lang="en-IE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300" spc="-1" strike="noStrike">
                <a:solidFill>
                  <a:srgbClr val="000000"/>
                </a:solidFill>
                <a:latin typeface="Arial"/>
                <a:ea typeface="DejaVu Sans"/>
              </a:rPr>
              <a:t>ARG / Vir</a:t>
            </a:r>
            <a:endParaRPr b="0" lang="en-IE" sz="13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OpenSymbol"/>
              <a:buChar char="❏"/>
            </a:pPr>
            <a:r>
              <a:rPr b="0" i="1" lang="en-IE" sz="1200" spc="-1" strike="noStrike">
                <a:solidFill>
                  <a:srgbClr val="000000"/>
                </a:solidFill>
                <a:latin typeface="Arial"/>
                <a:ea typeface="DejaVu Sans"/>
              </a:rPr>
              <a:t>Direct</a:t>
            </a:r>
            <a:endParaRPr b="0" lang="en-IE" sz="1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OpenSymbol"/>
              <a:buChar char="❏"/>
            </a:pPr>
            <a:r>
              <a:rPr b="0" i="1" lang="en-IE" sz="1200" spc="-1" strike="noStrike">
                <a:solidFill>
                  <a:srgbClr val="000000"/>
                </a:solidFill>
                <a:latin typeface="Arial"/>
                <a:ea typeface="DejaVu Sans"/>
              </a:rPr>
              <a:t>shortbred</a:t>
            </a:r>
            <a:endParaRPr b="0" lang="en-IE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300" spc="-1" strike="noStrike">
                <a:solidFill>
                  <a:srgbClr val="000000"/>
                </a:solidFill>
                <a:latin typeface="Arial"/>
                <a:ea typeface="DejaVu Sans"/>
              </a:rPr>
              <a:t>Strain mapping</a:t>
            </a:r>
            <a:endParaRPr b="0" lang="en-IE" sz="13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OpenSymbol"/>
              <a:buChar char="❏"/>
            </a:pPr>
            <a:r>
              <a:rPr b="0" i="1" lang="en-IE" sz="1200" spc="-1" strike="noStrike">
                <a:solidFill>
                  <a:srgbClr val="000000"/>
                </a:solidFill>
                <a:latin typeface="Arial"/>
                <a:ea typeface="DejaVu Sans"/>
              </a:rPr>
              <a:t>Wtf knows</a:t>
            </a:r>
            <a:endParaRPr b="0" lang="en-IE" sz="1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OpenSymbol"/>
              <a:buChar char="❏"/>
            </a:pPr>
            <a:r>
              <a:rPr b="0" i="1" lang="en-IE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ANI comparisons</a:t>
            </a:r>
            <a:endParaRPr b="0" lang="en-I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E" sz="1400" spc="-1" strike="noStrike">
                <a:solidFill>
                  <a:srgbClr val="000000"/>
                </a:solidFill>
                <a:latin typeface="Arial"/>
                <a:ea typeface="DejaVu Sans"/>
              </a:rPr>
              <a:t>Study Assessment</a:t>
            </a:r>
            <a:endParaRPr b="0" lang="en-IE" sz="14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300" spc="-1" strike="noStrike">
                <a:solidFill>
                  <a:srgbClr val="000000"/>
                </a:solidFill>
                <a:latin typeface="Arial"/>
                <a:ea typeface="DejaVu Sans"/>
              </a:rPr>
              <a:t>Outline / explanator</a:t>
            </a:r>
            <a:endParaRPr b="0" lang="en-IE" sz="13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300" spc="-1" strike="noStrike">
                <a:solidFill>
                  <a:srgbClr val="000000"/>
                </a:solidFill>
                <a:latin typeface="Arial"/>
                <a:ea typeface="DejaVu Sans"/>
              </a:rPr>
              <a:t>Sample characterisation</a:t>
            </a:r>
            <a:endParaRPr b="0" lang="en-IE" sz="1300" spc="-1" strike="noStrike">
              <a:latin typeface="Arial"/>
            </a:endParaRPr>
          </a:p>
          <a:p>
            <a:pPr lvl="1" marL="432000" indent="-215640">
              <a:lnSpc>
                <a:spcPct val="115000"/>
              </a:lnSpc>
              <a:buClr>
                <a:srgbClr val="000000"/>
              </a:buClr>
              <a:buSzPct val="45000"/>
              <a:buFont typeface="OpenSymbol"/>
              <a:buChar char="❏"/>
            </a:pPr>
            <a:r>
              <a:rPr b="0" i="1" lang="en-IE" sz="1200" spc="-1" strike="noStrike">
                <a:solidFill>
                  <a:srgbClr val="000000"/>
                </a:solidFill>
                <a:latin typeface="Arial"/>
                <a:ea typeface="DejaVu Sans"/>
              </a:rPr>
              <a:t>env_var and PCAs</a:t>
            </a:r>
            <a:endParaRPr b="0" lang="en-IE" sz="12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300" spc="-1" strike="noStrike">
                <a:solidFill>
                  <a:srgbClr val="000000"/>
                </a:solidFill>
                <a:latin typeface="Arial"/>
                <a:ea typeface="DejaVu Sans"/>
              </a:rPr>
              <a:t>Quality Control</a:t>
            </a:r>
            <a:endParaRPr b="0" lang="en-IE" sz="1300" spc="-1" strike="noStrike">
              <a:latin typeface="Arial"/>
            </a:endParaRPr>
          </a:p>
          <a:p>
            <a:pPr lvl="1" marL="432000" indent="-215640">
              <a:lnSpc>
                <a:spcPct val="115000"/>
              </a:lnSpc>
              <a:buClr>
                <a:srgbClr val="000000"/>
              </a:buClr>
              <a:buSzPct val="45000"/>
              <a:buFont typeface="OpenSymbol"/>
              <a:buChar char="❏"/>
            </a:pPr>
            <a:r>
              <a:rPr b="0" i="1" lang="en-IE" sz="1200" spc="-1" strike="noStrike">
                <a:solidFill>
                  <a:srgbClr val="000000"/>
                </a:solidFill>
                <a:latin typeface="Arial"/>
                <a:ea typeface="DejaVu Sans"/>
              </a:rPr>
              <a:t>Fast/MultiQC, rarefaction curves, amp/read length, ...</a:t>
            </a:r>
            <a:endParaRPr b="0" lang="en-IE" sz="1200" spc="-1" strike="noStrike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261360" y="297000"/>
            <a:ext cx="4090680" cy="1442520"/>
          </a:xfrm>
          <a:prstGeom prst="rect">
            <a:avLst/>
          </a:prstGeom>
          <a:solidFill>
            <a:srgbClr val="ffcfa7"/>
          </a:solidFill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130680" rIns="130680" tIns="76320" bIns="76320" anchor="ctr"/>
          <a:p>
            <a:pPr algn="ctr">
              <a:lnSpc>
                <a:spcPct val="100000"/>
              </a:lnSpc>
            </a:pPr>
            <a:r>
              <a:rPr b="0" lang="en-IE" sz="3390" spc="-1" strike="noStrike">
                <a:solidFill>
                  <a:srgbClr val="000000"/>
                </a:solidFill>
                <a:latin typeface="Arial"/>
                <a:ea typeface="DejaVu Sans"/>
              </a:rPr>
              <a:t>tasklists</a:t>
            </a:r>
            <a:endParaRPr b="0" lang="en-IE" sz="3390" spc="-1" strike="noStrike">
              <a:latin typeface="Arial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-783720" y="1045080"/>
            <a:ext cx="695520" cy="745920"/>
          </a:xfrm>
          <a:prstGeom prst="rect">
            <a:avLst/>
          </a:prstGeom>
          <a:noFill/>
          <a:ln w="7200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52280" rIns="152280" tIns="97920" bIns="97920" anchor="ctr"/>
          <a:p>
            <a:pPr algn="ctr">
              <a:lnSpc>
                <a:spcPct val="100000"/>
              </a:lnSpc>
            </a:pPr>
            <a:r>
              <a:rPr b="0" lang="en-IE" sz="38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IE" sz="3870" spc="-1" strike="noStrike">
              <a:latin typeface="Arial"/>
            </a:endParaRPr>
          </a:p>
        </p:txBody>
      </p:sp>
      <p:sp>
        <p:nvSpPr>
          <p:cNvPr id="56" name="CustomShape 4"/>
          <p:cNvSpPr/>
          <p:nvPr/>
        </p:nvSpPr>
        <p:spPr>
          <a:xfrm>
            <a:off x="4701600" y="297000"/>
            <a:ext cx="7184880" cy="6243480"/>
          </a:xfrm>
          <a:prstGeom prst="rect">
            <a:avLst/>
          </a:prstGeom>
          <a:solidFill>
            <a:srgbClr val="ffcfa7"/>
          </a:solidFill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130680" rIns="130680" tIns="76320" bIns="76320" anchor="ctr"/>
          <a:p>
            <a:pPr>
              <a:lnSpc>
                <a:spcPct val="115000"/>
              </a:lnSpc>
            </a:pPr>
            <a:r>
              <a:rPr b="1" lang="en-IE" sz="1500" spc="-1" strike="noStrike">
                <a:solidFill>
                  <a:srgbClr val="000000"/>
                </a:solidFill>
                <a:latin typeface="Arial"/>
                <a:ea typeface="DejaVu Sans"/>
              </a:rPr>
              <a:t>Community Analysis</a:t>
            </a:r>
            <a:endParaRPr b="0" lang="en-IE" sz="15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300" spc="-1" strike="noStrike">
                <a:solidFill>
                  <a:srgbClr val="000000"/>
                </a:solidFill>
                <a:latin typeface="Arial"/>
                <a:ea typeface="DejaVu Sans"/>
              </a:rPr>
              <a:t>Alpha Diversity</a:t>
            </a:r>
            <a:endParaRPr b="0" lang="en-IE" sz="1300" spc="-1" strike="noStrike">
              <a:latin typeface="Arial"/>
            </a:endParaRPr>
          </a:p>
          <a:p>
            <a:pPr lvl="1" marL="432000" indent="-215640">
              <a:lnSpc>
                <a:spcPct val="115000"/>
              </a:lnSpc>
              <a:buClr>
                <a:srgbClr val="000000"/>
              </a:buClr>
              <a:buSzPct val="45000"/>
              <a:buFont typeface="OpenSymbol"/>
              <a:buChar char="❏"/>
            </a:pPr>
            <a:r>
              <a:rPr b="0" i="1" lang="en-IE" sz="1200" spc="-1" strike="noStrike">
                <a:solidFill>
                  <a:srgbClr val="000000"/>
                </a:solidFill>
                <a:latin typeface="Arial"/>
                <a:ea typeface="DejaVu Sans"/>
              </a:rPr>
              <a:t>Obs / Shan / ISimp / Faith’s / SeqDepth</a:t>
            </a:r>
            <a:endParaRPr b="0" lang="en-IE" sz="1200" spc="-1" strike="noStrike">
              <a:latin typeface="Arial"/>
            </a:endParaRPr>
          </a:p>
          <a:p>
            <a:pPr lvl="1" marL="432000" indent="-215640">
              <a:lnSpc>
                <a:spcPct val="115000"/>
              </a:lnSpc>
              <a:buClr>
                <a:srgbClr val="000000"/>
              </a:buClr>
              <a:buSzPct val="45000"/>
              <a:buFont typeface="OpenSymbol"/>
              <a:buChar char="❏"/>
            </a:pPr>
            <a:r>
              <a:rPr b="0" i="1" lang="en-IE" sz="1200" spc="-1" strike="noStrike">
                <a:solidFill>
                  <a:srgbClr val="000000"/>
                </a:solidFill>
                <a:latin typeface="Arial"/>
                <a:ea typeface="DejaVu Sans"/>
              </a:rPr>
              <a:t>Alpha div testing</a:t>
            </a:r>
            <a:endParaRPr b="0" lang="en-IE" sz="12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300" spc="-1" strike="noStrike">
                <a:solidFill>
                  <a:srgbClr val="000000"/>
                </a:solidFill>
                <a:latin typeface="Arial"/>
                <a:ea typeface="DejaVu Sans"/>
              </a:rPr>
              <a:t>Beta Diversity</a:t>
            </a:r>
            <a:endParaRPr b="0" lang="en-IE" sz="1300" spc="-1" strike="noStrike">
              <a:latin typeface="Arial"/>
            </a:endParaRPr>
          </a:p>
          <a:p>
            <a:pPr lvl="1" marL="432000" indent="-215640">
              <a:lnSpc>
                <a:spcPct val="115000"/>
              </a:lnSpc>
              <a:buClr>
                <a:srgbClr val="000000"/>
              </a:buClr>
              <a:buSzPct val="45000"/>
              <a:buFont typeface="OpenSymbol"/>
              <a:buChar char="❏"/>
            </a:pPr>
            <a:r>
              <a:rPr b="0" i="1" lang="en-IE" sz="1200" spc="-1" strike="noStrike">
                <a:solidFill>
                  <a:srgbClr val="000000"/>
                </a:solidFill>
                <a:latin typeface="Arial"/>
                <a:ea typeface="DejaVu Sans"/>
              </a:rPr>
              <a:t>Dissimilarity : BC, Jacc, Euc, ...</a:t>
            </a:r>
            <a:endParaRPr b="0" lang="en-IE" sz="1200" spc="-1" strike="noStrike">
              <a:latin typeface="Arial"/>
            </a:endParaRPr>
          </a:p>
          <a:p>
            <a:pPr lvl="1" marL="432000" indent="-215640">
              <a:lnSpc>
                <a:spcPct val="115000"/>
              </a:lnSpc>
              <a:buClr>
                <a:srgbClr val="000000"/>
              </a:buClr>
              <a:buSzPct val="45000"/>
              <a:buFont typeface="OpenSymbol"/>
              <a:buChar char="❏"/>
            </a:pPr>
            <a:r>
              <a:rPr b="0" i="1" lang="en-IE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In/direct gradient analysis: cmdscale, metaMDS v. cca, rda</a:t>
            </a:r>
            <a:endParaRPr b="0" lang="en-IE" sz="1200" spc="-1" strike="noStrike">
              <a:latin typeface="Arial"/>
            </a:endParaRPr>
          </a:p>
          <a:p>
            <a:pPr lvl="1" marL="432000" indent="-215640">
              <a:lnSpc>
                <a:spcPct val="115000"/>
              </a:lnSpc>
              <a:buClr>
                <a:srgbClr val="000000"/>
              </a:buClr>
              <a:buSzPct val="45000"/>
              <a:buFont typeface="OpenSymbol"/>
              <a:buChar char="❏"/>
            </a:pPr>
            <a:r>
              <a:rPr b="0" i="1" lang="en-IE" sz="1200" spc="-1" strike="noStrike">
                <a:solidFill>
                  <a:srgbClr val="000000"/>
                </a:solidFill>
                <a:latin typeface="Arial"/>
                <a:ea typeface="DejaVu Sans"/>
              </a:rPr>
              <a:t>ADONIS / betadisper of dissims ; subsets as necess</a:t>
            </a:r>
            <a:endParaRPr b="0" lang="en-IE" sz="1200" spc="-1" strike="noStrike">
              <a:latin typeface="Arial"/>
            </a:endParaRPr>
          </a:p>
          <a:p>
            <a:pPr lvl="1" marL="432000" indent="-215640">
              <a:lnSpc>
                <a:spcPct val="115000"/>
              </a:lnSpc>
              <a:buClr>
                <a:srgbClr val="000000"/>
              </a:buClr>
              <a:buSzPct val="45000"/>
              <a:buFont typeface="OpenSymbol"/>
              <a:buChar char="❏"/>
            </a:pPr>
            <a:r>
              <a:rPr b="0" i="1" lang="en-IE" sz="1200" spc="-1" strike="noStrike">
                <a:solidFill>
                  <a:srgbClr val="000000"/>
                </a:solidFill>
                <a:latin typeface="Arial"/>
                <a:ea typeface="DejaVu Sans"/>
              </a:rPr>
              <a:t>Clustering: k-means as above, DMM</a:t>
            </a:r>
            <a:endParaRPr b="0" lang="en-IE" sz="12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300" spc="-1" strike="noStrike">
                <a:solidFill>
                  <a:srgbClr val="000000"/>
                </a:solidFill>
                <a:latin typeface="Arial"/>
                <a:ea typeface="DejaVu Sans"/>
              </a:rPr>
              <a:t>Abundances</a:t>
            </a:r>
            <a:endParaRPr b="0" lang="en-IE" sz="1300" spc="-1" strike="noStrike">
              <a:latin typeface="Arial"/>
            </a:endParaRPr>
          </a:p>
          <a:p>
            <a:pPr lvl="1" marL="432000" indent="-215640">
              <a:lnSpc>
                <a:spcPct val="115000"/>
              </a:lnSpc>
              <a:buClr>
                <a:srgbClr val="000000"/>
              </a:buClr>
              <a:buSzPct val="45000"/>
              <a:buFont typeface="OpenSymbol"/>
              <a:buChar char="❏"/>
            </a:pPr>
            <a:r>
              <a:rPr b="0" i="1" lang="en-IE" sz="1200" spc="-1" strike="noStrike">
                <a:solidFill>
                  <a:srgbClr val="000000"/>
                </a:solidFill>
                <a:latin typeface="Arial"/>
                <a:ea typeface="DejaVu Sans"/>
              </a:rPr>
              <a:t>Barchart</a:t>
            </a:r>
            <a:endParaRPr b="0" lang="en-IE" sz="1200" spc="-1" strike="noStrike">
              <a:latin typeface="Arial"/>
            </a:endParaRPr>
          </a:p>
          <a:p>
            <a:pPr lvl="1" marL="432000" indent="-215640">
              <a:lnSpc>
                <a:spcPct val="115000"/>
              </a:lnSpc>
              <a:buClr>
                <a:srgbClr val="000000"/>
              </a:buClr>
              <a:buSzPct val="45000"/>
              <a:buFont typeface="OpenSymbol"/>
              <a:buChar char="❏"/>
            </a:pPr>
            <a:r>
              <a:rPr b="0" i="1" lang="en-IE" sz="1200" spc="-1" strike="noStrike">
                <a:solidFill>
                  <a:srgbClr val="000000"/>
                </a:solidFill>
                <a:latin typeface="Arial"/>
                <a:ea typeface="DejaVu Sans"/>
              </a:rPr>
              <a:t>Heatmap</a:t>
            </a:r>
            <a:endParaRPr b="0" lang="en-IE" sz="12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300" spc="-1" strike="noStrike">
                <a:solidFill>
                  <a:srgbClr val="000000"/>
                </a:solidFill>
                <a:latin typeface="Arial"/>
                <a:ea typeface="DejaVu Sans"/>
              </a:rPr>
              <a:t>Differential abundance</a:t>
            </a:r>
            <a:endParaRPr b="0" lang="en-IE" sz="1300" spc="-1" strike="noStrike">
              <a:latin typeface="Arial"/>
            </a:endParaRPr>
          </a:p>
          <a:p>
            <a:pPr lvl="1" marL="432000" indent="-215640">
              <a:lnSpc>
                <a:spcPct val="115000"/>
              </a:lnSpc>
              <a:buClr>
                <a:srgbClr val="000000"/>
              </a:buClr>
              <a:buSzPct val="45000"/>
              <a:buFont typeface="OpenSymbol"/>
              <a:buChar char="❏"/>
            </a:pPr>
            <a:r>
              <a:rPr b="0" i="1" lang="en-IE" sz="1200" spc="-1" strike="noStrike">
                <a:solidFill>
                  <a:srgbClr val="000000"/>
                </a:solidFill>
                <a:latin typeface="Arial"/>
                <a:ea typeface="DejaVu Sans"/>
              </a:rPr>
              <a:t>Normalisation</a:t>
            </a:r>
            <a:endParaRPr b="0" lang="en-IE" sz="1200" spc="-1" strike="noStrike">
              <a:latin typeface="Arial"/>
            </a:endParaRPr>
          </a:p>
          <a:p>
            <a:pPr lvl="1" marL="432000" indent="-215640">
              <a:lnSpc>
                <a:spcPct val="115000"/>
              </a:lnSpc>
              <a:buClr>
                <a:srgbClr val="000000"/>
              </a:buClr>
              <a:buSzPct val="45000"/>
              <a:buFont typeface="OpenSymbol"/>
              <a:buChar char="❏"/>
            </a:pPr>
            <a:r>
              <a:rPr b="0" i="1" lang="en-IE" sz="1200" spc="-1" strike="noStrike">
                <a:solidFill>
                  <a:srgbClr val="000000"/>
                </a:solidFill>
                <a:latin typeface="Arial"/>
                <a:ea typeface="DejaVu Sans"/>
              </a:rPr>
              <a:t>Transformation</a:t>
            </a:r>
            <a:endParaRPr b="0" lang="en-IE" sz="1200" spc="-1" strike="noStrike">
              <a:latin typeface="Arial"/>
            </a:endParaRPr>
          </a:p>
          <a:p>
            <a:pPr lvl="1" marL="432000" indent="-215640">
              <a:lnSpc>
                <a:spcPct val="115000"/>
              </a:lnSpc>
              <a:buClr>
                <a:srgbClr val="000000"/>
              </a:buClr>
              <a:buSzPct val="45000"/>
              <a:buFont typeface="OpenSymbol"/>
              <a:buChar char="❏"/>
            </a:pPr>
            <a:r>
              <a:rPr b="0" i="1" lang="en-IE" sz="1200" spc="-1" strike="noStrike">
                <a:solidFill>
                  <a:srgbClr val="000000"/>
                </a:solidFill>
                <a:latin typeface="Arial"/>
                <a:ea typeface="DejaVu Sans"/>
              </a:rPr>
              <a:t>Lm engines</a:t>
            </a:r>
            <a:endParaRPr b="0" lang="en-IE" sz="1200" spc="-1" strike="noStrike">
              <a:latin typeface="Arial"/>
            </a:endParaRPr>
          </a:p>
          <a:p>
            <a:pPr lvl="1" marL="432000" indent="-215640">
              <a:lnSpc>
                <a:spcPct val="115000"/>
              </a:lnSpc>
              <a:buClr>
                <a:srgbClr val="000000"/>
              </a:buClr>
              <a:buSzPct val="45000"/>
              <a:buFont typeface="OpenSymbol"/>
              <a:buChar char="❏"/>
            </a:pPr>
            <a:r>
              <a:rPr b="0" i="1" lang="en-IE" sz="1200" spc="-1" strike="noStrike">
                <a:solidFill>
                  <a:srgbClr val="000000"/>
                </a:solidFill>
                <a:latin typeface="Arial"/>
                <a:ea typeface="DejaVu Sans"/>
              </a:rPr>
              <a:t>Lm +  env_var testing</a:t>
            </a:r>
            <a:r>
              <a:rPr b="0" lang="en-IE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E" sz="12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300" spc="-1" strike="noStrike">
                <a:solidFill>
                  <a:srgbClr val="000000"/>
                </a:solidFill>
                <a:latin typeface="Arial"/>
                <a:ea typeface="DejaVu Sans"/>
              </a:rPr>
              <a:t>Association</a:t>
            </a:r>
            <a:endParaRPr b="0" lang="en-IE" sz="1300" spc="-1" strike="noStrike">
              <a:latin typeface="Arial"/>
            </a:endParaRPr>
          </a:p>
          <a:p>
            <a:pPr lvl="1" marL="432000" indent="-215640">
              <a:lnSpc>
                <a:spcPct val="115000"/>
              </a:lnSpc>
              <a:buClr>
                <a:srgbClr val="000000"/>
              </a:buClr>
              <a:buSzPct val="45000"/>
              <a:buFont typeface="OpenSymbol"/>
              <a:buChar char="❏"/>
            </a:pPr>
            <a:r>
              <a:rPr b="0" i="1" lang="en-IE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Correlations</a:t>
            </a:r>
            <a:endParaRPr b="0" lang="en-IE" sz="1200" spc="-1" strike="noStrike">
              <a:latin typeface="Arial"/>
            </a:endParaRPr>
          </a:p>
          <a:p>
            <a:pPr lvl="1" marL="432000" indent="-215640">
              <a:lnSpc>
                <a:spcPct val="115000"/>
              </a:lnSpc>
              <a:buClr>
                <a:srgbClr val="000000"/>
              </a:buClr>
              <a:buSzPct val="45000"/>
              <a:buFont typeface="OpenSymbol"/>
              <a:buChar char="❏"/>
            </a:pPr>
            <a:r>
              <a:rPr b="0" i="1" lang="en-IE" sz="1200" spc="-1" strike="noStrike">
                <a:solidFill>
                  <a:srgbClr val="000000"/>
                </a:solidFill>
                <a:latin typeface="Arial"/>
                <a:ea typeface="DejaVu Sans"/>
              </a:rPr>
              <a:t>Proportionality</a:t>
            </a:r>
            <a:endParaRPr b="0" lang="en-IE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IE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E" sz="1400" spc="-1" strike="noStrike">
                <a:solidFill>
                  <a:srgbClr val="000000"/>
                </a:solidFill>
                <a:latin typeface="Arial"/>
                <a:ea typeface="DejaVu Sans"/>
              </a:rPr>
              <a:t>Summary</a:t>
            </a:r>
            <a:endParaRPr b="0" lang="en-IE" sz="14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300" spc="-1" strike="noStrike">
                <a:solidFill>
                  <a:srgbClr val="000000"/>
                </a:solidFill>
                <a:latin typeface="Arial"/>
                <a:ea typeface="DejaVu Sans"/>
              </a:rPr>
              <a:t>Findings (results)</a:t>
            </a:r>
            <a:endParaRPr b="0" lang="en-IE" sz="13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300" spc="-1" strike="noStrike">
                <a:solidFill>
                  <a:srgbClr val="000000"/>
                </a:solidFill>
                <a:latin typeface="Arial"/>
                <a:ea typeface="DejaVu Sans"/>
              </a:rPr>
              <a:t>Outcome (conclusions)</a:t>
            </a:r>
            <a:endParaRPr b="0" lang="en-IE" sz="1300" spc="-1" strike="noStrike">
              <a:latin typeface="Arial"/>
            </a:endParaRPr>
          </a:p>
          <a:p>
            <a:pPr lvl="1" marL="432000" indent="-215640">
              <a:lnSpc>
                <a:spcPct val="115000"/>
              </a:lnSpc>
              <a:buClr>
                <a:srgbClr val="000000"/>
              </a:buClr>
              <a:buSzPct val="45000"/>
              <a:buFont typeface="OpenSymbol"/>
              <a:buChar char="❏"/>
            </a:pPr>
            <a:r>
              <a:rPr b="0" i="1" lang="en-IE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Correlations</a:t>
            </a:r>
            <a:endParaRPr b="0" lang="en-IE" sz="1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261360" y="2014200"/>
            <a:ext cx="11652840" cy="4525920"/>
          </a:xfrm>
          <a:prstGeom prst="rect">
            <a:avLst/>
          </a:prstGeom>
          <a:solidFill>
            <a:srgbClr val="ffcfa7"/>
          </a:solidFill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130680" rIns="130680" tIns="76320" bIns="76320" anchor="ctr"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 we even believe in results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261360" y="297000"/>
            <a:ext cx="4090680" cy="1442520"/>
          </a:xfrm>
          <a:prstGeom prst="rect">
            <a:avLst/>
          </a:prstGeom>
          <a:solidFill>
            <a:srgbClr val="ffcfa7"/>
          </a:solidFill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130680" rIns="130680" tIns="76320" bIns="76320" anchor="ctr"/>
          <a:p>
            <a:pPr algn="ctr">
              <a:lnSpc>
                <a:spcPct val="100000"/>
              </a:lnSpc>
            </a:pPr>
            <a:r>
              <a:rPr b="0" lang="en-IE" sz="3390" spc="-1" strike="noStrike">
                <a:solidFill>
                  <a:srgbClr val="000000"/>
                </a:solidFill>
                <a:latin typeface="Arial"/>
                <a:ea typeface="DejaVu Sans"/>
              </a:rPr>
              <a:t>To Do</a:t>
            </a:r>
            <a:endParaRPr b="0" lang="en-IE" sz="3390" spc="-1" strike="noStrike"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-783720" y="1045080"/>
            <a:ext cx="695520" cy="745920"/>
          </a:xfrm>
          <a:prstGeom prst="rect">
            <a:avLst/>
          </a:prstGeom>
          <a:noFill/>
          <a:ln w="7200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52280" rIns="152280" tIns="97920" bIns="97920" anchor="ctr"/>
          <a:p>
            <a:pPr algn="ctr">
              <a:lnSpc>
                <a:spcPct val="100000"/>
              </a:lnSpc>
            </a:pPr>
            <a:r>
              <a:rPr b="0" lang="en-IE" sz="38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IE" sz="387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2370</TotalTime>
  <Application>LibreOffice/6.0.7.3$Linux_X86_64 LibreOffice_project/00m0$Build-3</Application>
  <Words>58</Words>
  <Paragraphs>22</Paragraphs>
  <Company>Teagasc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2021-07-19T23:23:24Z</dcterms:created>
  <dc:creator>Jamie Fitzgerald</dc:creator>
  <dc:description/>
  <dc:language>en-IE</dc:language>
  <cp:lastModifiedBy>Jamie FitzGerald</cp:lastModifiedBy>
  <dcterms:modified xsi:type="dcterms:W3CDTF">2022-06-08T23:09:07Z</dcterms:modified>
  <cp:revision>33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Teagasc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</vt:i4>
  </property>
</Properties>
</file>