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6" r:id="rId1"/>
    <p:sldMasterId id="2147483840" r:id="rId2"/>
    <p:sldMasterId id="2147483854" r:id="rId3"/>
    <p:sldMasterId id="2147483868" r:id="rId4"/>
  </p:sldMasterIdLst>
  <p:notesMasterIdLst>
    <p:notesMasterId r:id="rId47"/>
  </p:notesMasterIdLst>
  <p:sldIdLst>
    <p:sldId id="1541" r:id="rId5"/>
    <p:sldId id="1561" r:id="rId6"/>
    <p:sldId id="1563" r:id="rId7"/>
    <p:sldId id="657" r:id="rId8"/>
    <p:sldId id="560" r:id="rId9"/>
    <p:sldId id="1567" r:id="rId10"/>
    <p:sldId id="561" r:id="rId11"/>
    <p:sldId id="563" r:id="rId12"/>
    <p:sldId id="562" r:id="rId13"/>
    <p:sldId id="1564" r:id="rId14"/>
    <p:sldId id="564" r:id="rId15"/>
    <p:sldId id="565" r:id="rId16"/>
    <p:sldId id="409" r:id="rId17"/>
    <p:sldId id="690" r:id="rId18"/>
    <p:sldId id="569" r:id="rId19"/>
    <p:sldId id="570" r:id="rId20"/>
    <p:sldId id="571" r:id="rId21"/>
    <p:sldId id="572" r:id="rId22"/>
    <p:sldId id="573" r:id="rId23"/>
    <p:sldId id="1562" r:id="rId24"/>
    <p:sldId id="574" r:id="rId25"/>
    <p:sldId id="575" r:id="rId26"/>
    <p:sldId id="576" r:id="rId27"/>
    <p:sldId id="593" r:id="rId28"/>
    <p:sldId id="594" r:id="rId29"/>
    <p:sldId id="577" r:id="rId30"/>
    <p:sldId id="578" r:id="rId31"/>
    <p:sldId id="579" r:id="rId32"/>
    <p:sldId id="1565" r:id="rId33"/>
    <p:sldId id="580" r:id="rId34"/>
    <p:sldId id="581" r:id="rId35"/>
    <p:sldId id="583" r:id="rId36"/>
    <p:sldId id="584" r:id="rId37"/>
    <p:sldId id="585" r:id="rId38"/>
    <p:sldId id="586" r:id="rId39"/>
    <p:sldId id="587" r:id="rId40"/>
    <p:sldId id="588" r:id="rId41"/>
    <p:sldId id="589" r:id="rId42"/>
    <p:sldId id="1568" r:id="rId43"/>
    <p:sldId id="1566" r:id="rId44"/>
    <p:sldId id="591" r:id="rId45"/>
    <p:sldId id="590" r:id="rId4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hwt" initials="hh" lastIdx="1" clrIdx="0">
    <p:extLst>
      <p:ext uri="{19B8F6BF-5375-455C-9EA6-DF929625EA0E}">
        <p15:presenceInfo xmlns:p15="http://schemas.microsoft.com/office/powerpoint/2012/main" userId="31ad2c1f73f72afa" providerId="Windows Live"/>
      </p:ext>
    </p:extLst>
  </p:cmAuthor>
  <p:cmAuthor id="2" name="HAN" initials="H" lastIdx="3" clrIdx="1">
    <p:extLst>
      <p:ext uri="{19B8F6BF-5375-455C-9EA6-DF929625EA0E}">
        <p15:presenceInfo xmlns:p15="http://schemas.microsoft.com/office/powerpoint/2012/main" userId="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CCFFCC"/>
    <a:srgbClr val="CCFFFF"/>
    <a:srgbClr val="0152A3"/>
    <a:srgbClr val="333399"/>
    <a:srgbClr val="003399"/>
    <a:srgbClr val="0000FF"/>
    <a:srgbClr val="FFCCFF"/>
    <a:srgbClr val="0074BF"/>
    <a:srgbClr val="A6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01" autoAdjust="0"/>
    <p:restoredTop sz="86390" autoAdjust="0"/>
  </p:normalViewPr>
  <p:slideViewPr>
    <p:cSldViewPr>
      <p:cViewPr varScale="1">
        <p:scale>
          <a:sx n="76" d="100"/>
          <a:sy n="76" d="100"/>
        </p:scale>
        <p:origin x="72" y="486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120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7B49EF33-1BF8-49F7-918D-11EE9F04FB28}" type="datetimeFigureOut">
              <a:rPr lang="zh-CN" altLang="en-US"/>
              <a:pPr>
                <a:defRPr/>
              </a:pPr>
              <a:t>2021/11/29</a:t>
            </a:fld>
            <a:endParaRPr lang="en-US" altLang="zh-CN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616E1B-D57C-4DD9-8C78-E9F14A888E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0490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BD6B8-9E6D-49A1-BE7C-D7662EE87E6C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872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71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4826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530858-BF76-453D-8D3B-E94317EF6EAB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4011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177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8588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530858-BF76-453D-8D3B-E94317EF6EAB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6308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1813"/>
            <a:ext cx="5910262" cy="4116387"/>
          </a:xfrm>
          <a:noFill/>
        </p:spPr>
        <p:txBody>
          <a:bodyPr lIns="90475" tIns="44444" rIns="90475" bIns="44444" anchor="t"/>
          <a:lstStyle/>
          <a:p>
            <a:pPr defTabSz="457200">
              <a:spcBef>
                <a:spcPct val="0"/>
              </a:spcBef>
            </a:pPr>
            <a:endParaRPr lang="en-US" altLang="zh-CN"/>
          </a:p>
        </p:txBody>
      </p:sp>
      <p:sp>
        <p:nvSpPr>
          <p:cNvPr id="378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587375"/>
            <a:ext cx="6070600" cy="3416300"/>
          </a:xfrm>
          <a:ln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86794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530858-BF76-453D-8D3B-E94317EF6EAB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2826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530858-BF76-453D-8D3B-E94317EF6EAB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492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844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530858-BF76-453D-8D3B-E94317EF6EAB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7838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2303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3902075" y="8715375"/>
            <a:ext cx="2978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575" tIns="0" rIns="17575" bIns="0" anchor="b"/>
          <a:lstStyle>
            <a:lvl1pPr defTabSz="949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49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49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49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49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493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CB971D-3A3F-46C5-BE2B-C25B76BCD076}" type="slidenum">
              <a:rPr kumimoji="0" lang="en-US" altLang="zh-CN" sz="9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493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9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3900" y="879475"/>
            <a:ext cx="5410200" cy="3043238"/>
          </a:xfrm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99" tIns="46867" rIns="95199" bIns="46867" anchor="t"/>
          <a:lstStyle/>
          <a:p>
            <a:endParaRPr lang="zh-CN" altLang="zh-CN" i="1"/>
          </a:p>
        </p:txBody>
      </p:sp>
    </p:spTree>
    <p:extLst>
      <p:ext uri="{BB962C8B-B14F-4D97-AF65-F5344CB8AC3E}">
        <p14:creationId xmlns:p14="http://schemas.microsoft.com/office/powerpoint/2010/main" val="1533704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616E1B-D57C-4DD9-8C78-E9F14A888E6F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605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295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1219200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3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32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269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9131395" y="6462759"/>
            <a:ext cx="2844800" cy="365125"/>
          </a:xfrm>
          <a:ln/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E6AC41E2-6E75-4510-A384-33CD3C7209CD}" type="slidenum">
              <a:rPr lang="de-DE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406400" y="76200"/>
            <a:ext cx="72136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1pPr>
            <a:lvl2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2pPr>
            <a:lvl3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3pPr>
            <a:lvl4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4pPr>
            <a:lvl5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endParaRPr lang="zh-CN" altLang="en-US" sz="2100" baseline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3339" y="1206759"/>
            <a:ext cx="11832856" cy="525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14313" indent="-214313" algn="just">
              <a:buFont typeface="Wingdings" panose="05000000000000000000" pitchFamily="2" charset="2"/>
              <a:buChar char="n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57213" indent="-214313" algn="just">
              <a:buFont typeface="Wingdings" panose="05000000000000000000" pitchFamily="2" charset="2"/>
              <a:buChar char="l"/>
              <a:defRPr sz="1800" b="1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900113" indent="-214313" algn="just">
              <a:buFont typeface="Wingdings" panose="05000000000000000000" pitchFamily="2" charset="2"/>
              <a:buChar char="p"/>
              <a:defRPr sz="1500" b="1"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243013" indent="-214313" algn="just">
              <a:buSzPct val="70000"/>
              <a:buFontTx/>
              <a:buChar char="○"/>
              <a:defRPr sz="1350" b="1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buFont typeface="Arial" panose="020B0604020202020204" pitchFamily="34" charset="0"/>
              <a:buNone/>
              <a:defRPr sz="1200" b="1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968D65C-4573-401C-9DCC-EB292F32844A}"/>
              </a:ext>
            </a:extLst>
          </p:cNvPr>
          <p:cNvGrpSpPr/>
          <p:nvPr userDrawn="1"/>
        </p:nvGrpSpPr>
        <p:grpSpPr>
          <a:xfrm>
            <a:off x="0" y="9099"/>
            <a:ext cx="12182149" cy="1008001"/>
            <a:chOff x="0" y="9097"/>
            <a:chExt cx="12182149" cy="100800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F90630A7-1272-4641-BDC6-F897162C472C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832304" y="9097"/>
              <a:ext cx="3349845" cy="100800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2C42815-95D7-48D7-ABCE-A43E2E82FE4B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9098"/>
              <a:ext cx="8832304" cy="1008000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011B50A-73C6-431B-97B4-062DCE2CF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3936" y="148312"/>
            <a:ext cx="11904133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97963D1D-3856-487F-B351-C10C3F480FB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980730"/>
            <a:ext cx="12192000" cy="1"/>
          </a:xfrm>
          <a:prstGeom prst="line">
            <a:avLst/>
          </a:prstGeom>
          <a:noFill/>
          <a:ln w="47625" cmpd="thinThick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350" baseline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01013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FBBF7-0857-4E0C-8BA6-6E15C623885C}" type="datetime1">
              <a:rPr lang="zh-CN" altLang="en-US"/>
              <a:pPr>
                <a:defRPr/>
              </a:pPr>
              <a:t>2021/11/29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0A3BD-B17F-41BC-AD2B-B1F4D871CD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260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88401-22E9-4153-B0F5-3C3505E5B3D2}" type="datetime1">
              <a:rPr lang="zh-CN" altLang="en-US"/>
              <a:pPr>
                <a:defRPr/>
              </a:pPr>
              <a:t>2021/11/29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AA37B-31F2-46EE-90A4-68D9AA6A43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2095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CAC6C-B0AD-4F0E-9446-33370F30D5FC}" type="datetime1">
              <a:rPr lang="zh-CN" altLang="en-US"/>
              <a:pPr>
                <a:defRPr/>
              </a:pPr>
              <a:t>2021/11/29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A47DD-4F3B-4B0E-A7D4-817BFF4C49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8592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9184" y="981075"/>
            <a:ext cx="5791200" cy="548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3584" y="981075"/>
            <a:ext cx="5791200" cy="548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83934-C491-42A4-BFD4-814AB71EDDF7}" type="datetime1">
              <a:rPr lang="zh-CN" altLang="en-US"/>
              <a:pPr>
                <a:defRPr/>
              </a:pPr>
              <a:t>2021/11/29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012B7-EEC4-4D8F-A0AE-0D024276F3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9703" y="71438"/>
            <a:ext cx="16637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34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9AC0E-F239-4395-A14B-CA68D9010451}" type="datetime1">
              <a:rPr lang="zh-CN" altLang="en-US"/>
              <a:pPr>
                <a:defRPr/>
              </a:pPr>
              <a:t>2021/11/29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E5A60-ACBF-4E9D-8250-BA2475CAEA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13424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7D333-2B55-4460-872C-65971AEBE282}" type="datetime1">
              <a:rPr lang="zh-CN" altLang="en-US"/>
              <a:pPr>
                <a:defRPr/>
              </a:pPr>
              <a:t>2021/11/29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155E1-15C7-4BC0-8F47-E13BA6600D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9703" y="71438"/>
            <a:ext cx="16637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2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A0602-4C1E-4AA8-8FA1-77F1FDCED5FC}" type="datetime1">
              <a:rPr lang="zh-CN" altLang="en-US"/>
              <a:pPr>
                <a:defRPr/>
              </a:pPr>
              <a:t>2021/11/29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BD95A-F8D2-4488-8611-E7B836139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159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862997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273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ACA26-EDE1-4762-BE66-94A7EAAFB3D1}" type="datetime1">
              <a:rPr lang="zh-CN" altLang="en-US"/>
              <a:pPr>
                <a:defRPr/>
              </a:pPr>
              <a:t>2021/11/29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461BE-3140-4BB3-A330-A3E92F9AD8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3061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41047-FBFB-4E30-BFC4-5930808DCF04}" type="datetime1">
              <a:rPr lang="zh-CN" altLang="en-US"/>
              <a:pPr>
                <a:defRPr/>
              </a:pPr>
              <a:t>2021/11/29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CEF3C-935F-45BB-9C47-4C73976C44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48714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3EDD8-01BB-47F8-8E6D-2645728DF3F1}" type="datetime1">
              <a:rPr lang="zh-CN" altLang="en-US"/>
              <a:pPr>
                <a:defRPr/>
              </a:pPr>
              <a:t>2021/11/29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F2E81-A0D5-41DE-88A7-2A2FFF4DBF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188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78384" y="71439"/>
            <a:ext cx="2946400" cy="6391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39184" y="71439"/>
            <a:ext cx="8636000" cy="6391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B442F-28AC-43F0-93B7-FE355784DBDB}" type="datetime1">
              <a:rPr lang="zh-CN" altLang="en-US"/>
              <a:pPr>
                <a:defRPr/>
              </a:pPr>
              <a:t>2021/11/29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735D7-0ECB-4EE2-86E4-B3A13F216C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37555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84" y="71438"/>
            <a:ext cx="117856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39184" y="981075"/>
            <a:ext cx="5791200" cy="5481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3584" y="981075"/>
            <a:ext cx="5791200" cy="5481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7A132-778D-41EB-A2E6-EEFB736A1018}" type="datetime1">
              <a:rPr lang="zh-CN" altLang="en-US"/>
              <a:pPr>
                <a:defRPr/>
              </a:pPr>
              <a:t>2021/11/29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7858A-8586-41E6-A722-1234A2DFF6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01854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08000" y="6537326"/>
            <a:ext cx="3048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A0602-4C1E-4AA8-8FA1-77F1FDCED5FC}" type="datetime1">
              <a:rPr lang="zh-CN" altLang="en-US"/>
              <a:pPr>
                <a:defRPr/>
              </a:pPr>
              <a:t>2021/11/29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0" y="6553200"/>
            <a:ext cx="4267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28000" y="6537326"/>
            <a:ext cx="3657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BD95A-F8D2-4488-8611-E7B836139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39184" y="71438"/>
            <a:ext cx="11785600" cy="765175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662090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1219200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526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862997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487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0321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3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2982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8576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6421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4189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7547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0441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3373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8438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9131395" y="6462759"/>
            <a:ext cx="2844800" cy="365125"/>
          </a:xfrm>
          <a:ln/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E6AC41E2-6E75-4510-A384-33CD3C7209CD}" type="slidenum">
              <a:rPr lang="de-DE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406400" y="76200"/>
            <a:ext cx="72136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1pPr>
            <a:lvl2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2pPr>
            <a:lvl3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3pPr>
            <a:lvl4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4pPr>
            <a:lvl5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endParaRPr lang="zh-CN" altLang="en-US" sz="2100" baseline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3339" y="1206759"/>
            <a:ext cx="11832856" cy="525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14313" indent="-214313" algn="just">
              <a:buFont typeface="Wingdings" panose="05000000000000000000" pitchFamily="2" charset="2"/>
              <a:buChar char="n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57213" indent="-214313" algn="just">
              <a:buFont typeface="Wingdings" panose="05000000000000000000" pitchFamily="2" charset="2"/>
              <a:buChar char="l"/>
              <a:defRPr sz="1800" b="1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900113" indent="-214313" algn="just">
              <a:buFont typeface="Wingdings" panose="05000000000000000000" pitchFamily="2" charset="2"/>
              <a:buChar char="p"/>
              <a:defRPr sz="1500" b="1"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243013" indent="-214313" algn="just">
              <a:buSzPct val="70000"/>
              <a:buFontTx/>
              <a:buChar char="○"/>
              <a:defRPr sz="1350" b="1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buFont typeface="Arial" panose="020B0604020202020204" pitchFamily="34" charset="0"/>
              <a:buNone/>
              <a:defRPr sz="1200" b="1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968D65C-4573-401C-9DCC-EB292F32844A}"/>
              </a:ext>
            </a:extLst>
          </p:cNvPr>
          <p:cNvGrpSpPr/>
          <p:nvPr userDrawn="1"/>
        </p:nvGrpSpPr>
        <p:grpSpPr>
          <a:xfrm>
            <a:off x="0" y="9099"/>
            <a:ext cx="12182149" cy="1008001"/>
            <a:chOff x="0" y="9097"/>
            <a:chExt cx="12182149" cy="100800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F90630A7-1272-4641-BDC6-F897162C472C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832304" y="9097"/>
              <a:ext cx="3349845" cy="100800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2C42815-95D7-48D7-ABCE-A43E2E82FE4B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9098"/>
              <a:ext cx="8832304" cy="1008000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011B50A-73C6-431B-97B4-062DCE2CF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3936" y="148312"/>
            <a:ext cx="11904133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97963D1D-3856-487F-B351-C10C3F480FB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980730"/>
            <a:ext cx="12192000" cy="1"/>
          </a:xfrm>
          <a:prstGeom prst="line">
            <a:avLst/>
          </a:prstGeom>
          <a:noFill/>
          <a:ln w="47625" cmpd="thinThick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350" baseline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6106667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2BF82D2-7A68-459D-A996-9BDDA2518FA4}" type="datetimeFigureOut">
              <a:rPr lang="zh-CN" altLang="en-US" smtClean="0">
                <a:solidFill>
                  <a:srgbClr val="000000"/>
                </a:solidFill>
              </a:rPr>
              <a:pPr/>
              <a:t>2021/11/29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E01EE5D-26FB-46D5-A381-ECFB35BF1D3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8565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spcBef>
                <a:spcPts val="0"/>
              </a:spcBef>
              <a:defRPr sz="2000" b="1">
                <a:latin typeface="Courier"/>
                <a:ea typeface="仿宋" panose="02010609060101010101" pitchFamily="49" charset="-122"/>
              </a:defRPr>
            </a:lvl2pPr>
            <a:lvl3pPr>
              <a:spcBef>
                <a:spcPts val="0"/>
              </a:spcBef>
              <a:defRPr sz="1800" b="1">
                <a:latin typeface="Corbel" panose="020B0503020204020204" pitchFamily="34" charset="0"/>
                <a:ea typeface="楷体" panose="02010609060101010101" pitchFamily="49" charset="-122"/>
              </a:defRPr>
            </a:lvl3pPr>
            <a:lvl4pPr>
              <a:spcBef>
                <a:spcPts val="0"/>
              </a:spcBef>
              <a:defRPr>
                <a:latin typeface="Courier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3"/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39349" y="6537326"/>
            <a:ext cx="3048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88401-22E9-4153-B0F5-3C3505E5B3D2}" type="datetime1">
              <a:rPr lang="zh-CN" altLang="en-US"/>
              <a:pPr>
                <a:defRPr/>
              </a:pPr>
              <a:t>2021/11/29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91061" y="6537326"/>
            <a:ext cx="3657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AA37B-31F2-46EE-90A4-68D9AA6A43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349257E-55D3-41F0-801A-E3D888A26EE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95733" y="6553200"/>
            <a:ext cx="426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/>
            </a:lvl1pPr>
          </a:lstStyle>
          <a:p>
            <a:pPr>
              <a:defRPr/>
            </a:pPr>
            <a:r>
              <a:rPr lang="en-US" altLang="zh-CN" dirty="0"/>
              <a:t>Hong An @CS of USTC</a:t>
            </a:r>
          </a:p>
        </p:txBody>
      </p:sp>
    </p:spTree>
    <p:extLst>
      <p:ext uri="{BB962C8B-B14F-4D97-AF65-F5344CB8AC3E}">
        <p14:creationId xmlns:p14="http://schemas.microsoft.com/office/powerpoint/2010/main" val="373381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2345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406401" y="76201"/>
            <a:ext cx="72136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1pPr>
            <a:lvl2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2pPr>
            <a:lvl3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3pPr>
            <a:lvl4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4pPr>
            <a:lvl5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>
              <a:defRPr/>
            </a:pPr>
            <a:endParaRPr lang="zh-CN" altLang="en-US" sz="280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143934" y="908050"/>
            <a:ext cx="11904133" cy="0"/>
          </a:xfrm>
          <a:prstGeom prst="line">
            <a:avLst/>
          </a:prstGeom>
          <a:noFill/>
          <a:ln w="47625" cmpd="thinThick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6F37AE24-3830-4517-9653-6328518F98B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3339" y="6537326"/>
            <a:ext cx="304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aseline="0">
                <a:latin typeface="Arial" charset="0"/>
              </a:defRPr>
            </a:lvl1pPr>
          </a:lstStyle>
          <a:p>
            <a:pPr>
              <a:defRPr/>
            </a:pPr>
            <a:fld id="{618C75BF-420F-46A9-BC7D-C03727AB3FB9}" type="datetime1">
              <a:rPr lang="zh-CN" altLang="en-US"/>
              <a:pPr>
                <a:defRPr/>
              </a:pPr>
              <a:t>2021/11/29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974FBB4-4567-4F85-B958-29342F6C748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95733" y="6553200"/>
            <a:ext cx="426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/>
            </a:lvl1pPr>
          </a:lstStyle>
          <a:p>
            <a:pPr>
              <a:defRPr/>
            </a:pPr>
            <a:r>
              <a:rPr lang="en-US" altLang="zh-CN" dirty="0"/>
              <a:t>Hong An @CS of USTC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10CA8C79-FE15-45BB-8EC0-946A163426D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0256" y="6537326"/>
            <a:ext cx="3657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/>
            </a:lvl1pPr>
          </a:lstStyle>
          <a:p>
            <a:pPr>
              <a:defRPr/>
            </a:pPr>
            <a:fld id="{959C821A-6763-4EB6-8588-90DEC90268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C7C778B1-98BA-497F-9A6F-8CA973C8A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39" y="71438"/>
            <a:ext cx="11881445" cy="76517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B33E05BD-7534-4C38-B833-50EECCD08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39" y="981075"/>
            <a:ext cx="11881445" cy="5481638"/>
          </a:xfrm>
        </p:spPr>
        <p:txBody>
          <a:bodyPr/>
          <a:lstStyle>
            <a:lvl1pPr>
              <a:spcBef>
                <a:spcPts val="0"/>
              </a:spcBef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spcBef>
                <a:spcPts val="0"/>
              </a:spcBef>
              <a:defRPr sz="2000" b="1">
                <a:latin typeface="Courier"/>
                <a:ea typeface="仿宋" panose="02010609060101010101" pitchFamily="49" charset="-122"/>
              </a:defRPr>
            </a:lvl2pPr>
            <a:lvl3pPr>
              <a:spcBef>
                <a:spcPts val="0"/>
              </a:spcBef>
              <a:defRPr sz="1800" b="1">
                <a:latin typeface="Corbel" panose="020B0503020204020204" pitchFamily="34" charset="0"/>
                <a:ea typeface="楷体" panose="02010609060101010101" pitchFamily="49" charset="-122"/>
              </a:defRPr>
            </a:lvl3pPr>
            <a:lvl4pPr>
              <a:spcBef>
                <a:spcPts val="0"/>
              </a:spcBef>
              <a:defRPr>
                <a:latin typeface="Courier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3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305508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08000" y="6537326"/>
            <a:ext cx="3048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FBBF7-0857-4E0C-8BA6-6E15C623885C}" type="datetime1">
              <a:rPr lang="zh-CN" altLang="en-US"/>
              <a:pPr>
                <a:defRPr/>
              </a:pPr>
              <a:t>2021/11/29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28000" y="6537326"/>
            <a:ext cx="3657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0A3BD-B17F-41BC-AD2B-B1F4D871CD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23934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08000" y="6537326"/>
            <a:ext cx="3048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CAC6C-B0AD-4F0E-9446-33370F30D5FC}" type="datetime1">
              <a:rPr lang="zh-CN" altLang="en-US"/>
              <a:pPr>
                <a:defRPr/>
              </a:pPr>
              <a:t>2021/11/29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0" y="6553200"/>
            <a:ext cx="4267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28000" y="6537326"/>
            <a:ext cx="3657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A47DD-4F3B-4B0E-A7D4-817BFF4C49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74478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9184" y="981075"/>
            <a:ext cx="5791200" cy="548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3584" y="981075"/>
            <a:ext cx="5791200" cy="548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08000" y="6537326"/>
            <a:ext cx="3048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83934-C491-42A4-BFD4-814AB71EDDF7}" type="datetime1">
              <a:rPr lang="zh-CN" altLang="en-US"/>
              <a:pPr>
                <a:defRPr/>
              </a:pPr>
              <a:t>2021/11/29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0" y="6553200"/>
            <a:ext cx="4267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28000" y="6537326"/>
            <a:ext cx="3657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012B7-EEC4-4D8F-A0AE-0D024276F3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9703" y="71438"/>
            <a:ext cx="16637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884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08000" y="6537326"/>
            <a:ext cx="3048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9AC0E-F239-4395-A14B-CA68D9010451}" type="datetime1">
              <a:rPr lang="zh-CN" altLang="en-US"/>
              <a:pPr>
                <a:defRPr/>
              </a:pPr>
              <a:t>2021/11/29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0" y="6553200"/>
            <a:ext cx="4267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28000" y="6537326"/>
            <a:ext cx="3657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E5A60-ACBF-4E9D-8250-BA2475CAEA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89779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08000" y="6537326"/>
            <a:ext cx="3048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7D333-2B55-4460-872C-65971AEBE282}" type="datetime1">
              <a:rPr lang="zh-CN" altLang="en-US"/>
              <a:pPr>
                <a:defRPr/>
              </a:pPr>
              <a:t>2021/11/29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0" y="6553200"/>
            <a:ext cx="4267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28000" y="6537326"/>
            <a:ext cx="3657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155E1-15C7-4BC0-8F47-E13BA6600D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9703" y="71438"/>
            <a:ext cx="16637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58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08000" y="6537326"/>
            <a:ext cx="3048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A0602-4C1E-4AA8-8FA1-77F1FDCED5FC}" type="datetime1">
              <a:rPr lang="zh-CN" altLang="en-US"/>
              <a:pPr>
                <a:defRPr/>
              </a:pPr>
              <a:t>2021/11/29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0" y="6553200"/>
            <a:ext cx="4267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28000" y="6537326"/>
            <a:ext cx="3657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BD95A-F8D2-4488-8611-E7B836139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39184" y="71438"/>
            <a:ext cx="11785600" cy="765175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428091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08000" y="6537326"/>
            <a:ext cx="3048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ACA26-EDE1-4762-BE66-94A7EAAFB3D1}" type="datetime1">
              <a:rPr lang="zh-CN" altLang="en-US"/>
              <a:pPr>
                <a:defRPr/>
              </a:pPr>
              <a:t>2021/11/29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0" y="6553200"/>
            <a:ext cx="4267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28000" y="6537326"/>
            <a:ext cx="3657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461BE-3140-4BB3-A330-A3E92F9AD8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38478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08000" y="6537326"/>
            <a:ext cx="3048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41047-FBFB-4E30-BFC4-5930808DCF04}" type="datetime1">
              <a:rPr lang="zh-CN" altLang="en-US"/>
              <a:pPr>
                <a:defRPr/>
              </a:pPr>
              <a:t>2021/11/29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0" y="6553200"/>
            <a:ext cx="4267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28000" y="6537326"/>
            <a:ext cx="3657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CEF3C-935F-45BB-9C47-4C73976C44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70451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08000" y="6537326"/>
            <a:ext cx="3048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3EDD8-01BB-47F8-8E6D-2645728DF3F1}" type="datetime1">
              <a:rPr lang="zh-CN" altLang="en-US"/>
              <a:pPr>
                <a:defRPr/>
              </a:pPr>
              <a:t>2021/11/29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0" y="6553200"/>
            <a:ext cx="4267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28000" y="6537326"/>
            <a:ext cx="3657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F2E81-A0D5-41DE-88A7-2A2FFF4DBF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936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08857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78384" y="71439"/>
            <a:ext cx="2946400" cy="6391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39184" y="71439"/>
            <a:ext cx="8636000" cy="6391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08000" y="6537326"/>
            <a:ext cx="3048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B442F-28AC-43F0-93B7-FE355784DBDB}" type="datetime1">
              <a:rPr lang="zh-CN" altLang="en-US"/>
              <a:pPr>
                <a:defRPr/>
              </a:pPr>
              <a:t>2021/11/29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0" y="6553200"/>
            <a:ext cx="4267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28000" y="6537326"/>
            <a:ext cx="3657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735D7-0ECB-4EE2-86E4-B3A13F216C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0288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84" y="71438"/>
            <a:ext cx="117856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39184" y="981075"/>
            <a:ext cx="5791200" cy="5481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3584" y="981075"/>
            <a:ext cx="5791200" cy="5481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08000" y="6537326"/>
            <a:ext cx="3048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7A132-778D-41EB-A2E6-EEFB736A1018}" type="datetime1">
              <a:rPr lang="zh-CN" altLang="en-US"/>
              <a:pPr>
                <a:defRPr/>
              </a:pPr>
              <a:t>2021/11/29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0" y="6553200"/>
            <a:ext cx="4267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28000" y="6537326"/>
            <a:ext cx="3657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7858A-8586-41E6-A722-1234A2DFF6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76713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84" y="71438"/>
            <a:ext cx="117856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联机映像占位符 2"/>
          <p:cNvSpPr>
            <a:spLocks noGrp="1"/>
          </p:cNvSpPr>
          <p:nvPr>
            <p:ph type="clipArt" sz="half" idx="1"/>
          </p:nvPr>
        </p:nvSpPr>
        <p:spPr>
          <a:xfrm>
            <a:off x="239184" y="981075"/>
            <a:ext cx="5791200" cy="5481638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3584" y="981075"/>
            <a:ext cx="5791200" cy="5481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F1A0903-52F4-47D3-ADE3-F62E555508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08000" y="6537326"/>
            <a:ext cx="3048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A0602-4C1E-4AA8-8FA1-77F1FDCED5FC}" type="datetime1">
              <a:rPr lang="zh-CN" altLang="en-US"/>
              <a:pPr>
                <a:defRPr/>
              </a:pPr>
              <a:t>2021/11/29</a:t>
            </a:fld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6CDB2C5-3689-4810-88D9-6DA7D276F2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0" y="6553200"/>
            <a:ext cx="4267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31F0D04F-F837-41AF-A6FC-E0078EB32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28000" y="6537326"/>
            <a:ext cx="3657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BD95A-F8D2-4488-8611-E7B836139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21567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A0602-4C1E-4AA8-8FA1-77F1FDCED5FC}" type="datetime1">
              <a:rPr lang="zh-CN" altLang="en-US"/>
              <a:pPr>
                <a:defRPr/>
              </a:pPr>
              <a:t>2021/11/29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BD95A-F8D2-4488-8611-E7B836139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543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3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2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8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96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36CB035-BD05-4744-9343-3884CB81EC31}" type="datetimeFigureOut">
              <a:rPr lang="zh-CN" altLang="en-US" baseline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2021/11/29</a:t>
            </a:fld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DE13E52-98D4-4D56-ABFC-FE1EB888D54D}" type="slidenum">
              <a:rPr lang="zh-CN" altLang="en-US" baseline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244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184" y="981075"/>
            <a:ext cx="11785600" cy="548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537326"/>
            <a:ext cx="304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aseline="0">
                <a:latin typeface="Arial" charset="0"/>
              </a:defRPr>
            </a:lvl1pPr>
          </a:lstStyle>
          <a:p>
            <a:pPr>
              <a:defRPr/>
            </a:pPr>
            <a:fld id="{618C75BF-420F-46A9-BC7D-C03727AB3FB9}" type="datetime1">
              <a:rPr lang="zh-CN" altLang="en-US"/>
              <a:pPr>
                <a:defRPr/>
              </a:pPr>
              <a:t>2021/11/29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59200" y="6553200"/>
            <a:ext cx="426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28000" y="6537326"/>
            <a:ext cx="3657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/>
            </a:lvl1pPr>
          </a:lstStyle>
          <a:p>
            <a:pPr>
              <a:defRPr/>
            </a:pPr>
            <a:fld id="{959C821A-6763-4EB6-8588-90DEC90268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39184" y="71438"/>
            <a:ext cx="117856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 flipV="1">
            <a:off x="239184" y="908050"/>
            <a:ext cx="11808883" cy="0"/>
          </a:xfrm>
          <a:prstGeom prst="line">
            <a:avLst/>
          </a:prstGeom>
          <a:noFill/>
          <a:ln w="47625" cmpd="thinThick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13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Gungsuh" panose="02030600000101010101" pitchFamily="18" charset="-127"/>
        <a:buChar char="-"/>
        <a:defRPr sz="24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36CB035-BD05-4744-9343-3884CB81EC31}" type="datetimeFigureOut">
              <a:rPr lang="zh-CN" altLang="en-US" baseline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2021/11/29</a:t>
            </a:fld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DE13E52-98D4-4D56-ABFC-FE1EB888D54D}" type="slidenum">
              <a:rPr lang="zh-CN" altLang="en-US" baseline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313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184" y="981075"/>
            <a:ext cx="11785600" cy="548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39184" y="71438"/>
            <a:ext cx="117856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 flipV="1">
            <a:off x="239184" y="908050"/>
            <a:ext cx="11808883" cy="0"/>
          </a:xfrm>
          <a:prstGeom prst="line">
            <a:avLst/>
          </a:prstGeom>
          <a:noFill/>
          <a:ln w="47625" cmpd="thinThick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6F42DEA-B9B9-45D5-96A0-2558790DF83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239349" y="6557698"/>
            <a:ext cx="3048000" cy="224102"/>
          </a:xfrm>
          <a:prstGeom prst="rect">
            <a:avLst/>
          </a:prstGeom>
          <a:ln/>
        </p:spPr>
        <p:txBody>
          <a:bodyPr anchor="ctr"/>
          <a:lstStyle>
            <a:lvl1pPr>
              <a:defRPr sz="1400" baseline="0"/>
            </a:lvl1pPr>
          </a:lstStyle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2021/11/29</a:t>
            </a:fld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8914DB7-AD12-47E1-81D0-BD8F615DFB5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391061" y="6557698"/>
            <a:ext cx="3657600" cy="224102"/>
          </a:xfrm>
          <a:prstGeom prst="rect">
            <a:avLst/>
          </a:prstGeom>
          <a:ln/>
        </p:spPr>
        <p:txBody>
          <a:bodyPr/>
          <a:lstStyle>
            <a:lvl1pPr algn="r">
              <a:defRPr sz="1400" baseline="0"/>
            </a:lvl1pPr>
          </a:lstStyle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6856612-883B-4082-BA93-A0A90DF38E3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95733" y="6572250"/>
            <a:ext cx="42672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/>
            </a:lvl1pPr>
          </a:lstStyle>
          <a:p>
            <a:pPr>
              <a:defRPr/>
            </a:pPr>
            <a:r>
              <a:rPr lang="en-US" altLang="zh-CN"/>
              <a:t>Hong An @CS of USTC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147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Gungsuh" panose="02030600000101010101" pitchFamily="18" charset="-127"/>
        <a:buChar char="-"/>
        <a:defRPr sz="24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oleObject" Target="../embeddings/oleObject4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59496" y="2204864"/>
            <a:ext cx="9108504" cy="2160240"/>
          </a:xfrm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 7  </a:t>
            </a:r>
            <a:b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</a:rPr>
              <a:t>Assembly Language Program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56039" y="404664"/>
            <a:ext cx="41376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hangingPunct="1">
              <a:buFont typeface="Wingdings" panose="05000000000000000000" pitchFamily="2" charset="2"/>
              <a:buNone/>
            </a:pPr>
            <a:r>
              <a:rPr lang="zh-CN" altLang="en-US" sz="2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计算机系统概论</a:t>
            </a:r>
            <a:endParaRPr lang="en-US" altLang="zh-CN" sz="2800" b="1" baseline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>
              <a:buFont typeface="Wingdings" panose="05000000000000000000" pitchFamily="2" charset="2"/>
              <a:buNone/>
            </a:pPr>
            <a:r>
              <a:rPr lang="en-US" altLang="zh-CN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to Computing Systems</a:t>
            </a:r>
          </a:p>
          <a:p>
            <a:pPr algn="r" eaLnBrk="1" hangingPunct="1">
              <a:buFont typeface="Wingdings" panose="05000000000000000000" pitchFamily="2" charset="2"/>
              <a:buNone/>
            </a:pPr>
            <a:r>
              <a:rPr lang="zh-CN" altLang="en-US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CS1002A.03</a:t>
            </a:r>
            <a:r>
              <a: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aseline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610179-B450-42CD-B0BA-6EB42BDBF7B2}"/>
              </a:ext>
            </a:extLst>
          </p:cNvPr>
          <p:cNvSpPr txBox="1"/>
          <p:nvPr/>
        </p:nvSpPr>
        <p:spPr>
          <a:xfrm>
            <a:off x="3930644" y="5085184"/>
            <a:ext cx="4326248" cy="1793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baseline="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  <a:cs typeface="Tahoma" panose="020B0604030504040204" pitchFamily="34" charset="0"/>
              </a:rPr>
              <a:t>苗付友</a:t>
            </a:r>
            <a:endParaRPr lang="en-US" altLang="zh-CN" sz="3200" b="1" baseline="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  <a:cs typeface="Tahoma" panose="020B0604030504040204" pitchFamily="34" charset="0"/>
            </a:endParaRPr>
          </a:p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baseline="0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mfy@ustc.edu.cn</a:t>
            </a:r>
            <a:br>
              <a:rPr lang="en-US" altLang="zh-CN" sz="1600" b="1" baseline="0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zh-CN" sz="1600" b="1" baseline="0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2021 Fall</a:t>
            </a:r>
          </a:p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b="1" baseline="0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baseline="0" dirty="0">
                <a:solidFill>
                  <a:srgbClr val="1F49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计算机科学与技术学院</a:t>
            </a:r>
            <a:endParaRPr lang="en-US" altLang="zh-CN" sz="3200" b="1" baseline="0" dirty="0">
              <a:solidFill>
                <a:srgbClr val="1F49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aseline="0" dirty="0">
                <a:solidFill>
                  <a:srgbClr val="1F497D"/>
                </a:solidFill>
                <a:latin typeface="Calibri"/>
                <a:ea typeface="华文新魏" panose="02010800040101010101" pitchFamily="2" charset="-122"/>
              </a:rPr>
              <a:t>School of Computer Science and Technology</a:t>
            </a:r>
            <a:endParaRPr lang="zh-CN" altLang="en-US" baseline="0" dirty="0">
              <a:solidFill>
                <a:srgbClr val="1F497D"/>
              </a:solidFill>
              <a:latin typeface="Calibri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617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s_2">
            <a:extLst>
              <a:ext uri="{FF2B5EF4-FFF2-40B4-BE49-F238E27FC236}">
                <a16:creationId xmlns:a16="http://schemas.microsoft.com/office/drawing/2014/main" id="{9056126C-8529-435C-A5C5-25B6DCFEAC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91798" y="224844"/>
            <a:ext cx="2023020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en-US" altLang="zh-CN" sz="3200" b="1" baseline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Outline</a:t>
            </a:r>
            <a:endParaRPr lang="zh-CN" altLang="en-US" sz="3200" b="1" baseline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FBFB4F98-A1B6-4B54-9432-9B1BAD84A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9913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rgbClr val="003399"/>
                </a:solidFill>
                <a:latin typeface="微软雅黑" panose="020B0503020204020204" pitchFamily="34" charset="-122"/>
              </a:rPr>
              <a:t>Review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0064102-F5B2-40A8-A097-05F8C082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1544" y="1768677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baseline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93F16C4-A290-47B9-BA72-08B73E244C4D}"/>
              </a:ext>
            </a:extLst>
          </p:cNvPr>
          <p:cNvCxnSpPr/>
          <p:nvPr/>
        </p:nvCxnSpPr>
        <p:spPr>
          <a:xfrm>
            <a:off x="1998182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7">
            <a:extLst>
              <a:ext uri="{FF2B5EF4-FFF2-40B4-BE49-F238E27FC236}">
                <a16:creationId xmlns:a16="http://schemas.microsoft.com/office/drawing/2014/main" id="{EF1DEE29-9275-45CA-A1C1-B2DD20A3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592" y="3351457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baseline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33" name="矩形 17">
            <a:extLst>
              <a:ext uri="{FF2B5EF4-FFF2-40B4-BE49-F238E27FC236}">
                <a16:creationId xmlns:a16="http://schemas.microsoft.com/office/drawing/2014/main" id="{8D3CB30D-E9CE-4AAA-8189-C4674F81A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rgbClr val="333399"/>
                </a:solidFill>
                <a:latin typeface="微软雅黑" panose="020B0503020204020204" pitchFamily="34" charset="-122"/>
              </a:rPr>
              <a:t>A Machine Structure</a:t>
            </a:r>
            <a:r>
              <a:rPr lang="zh-CN" altLang="en-US" sz="2400" b="1" baseline="0" dirty="0">
                <a:solidFill>
                  <a:srgbClr val="333399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 sz="2400" b="1" baseline="0" dirty="0">
                <a:solidFill>
                  <a:srgbClr val="333399"/>
                </a:solidFill>
                <a:latin typeface="微软雅黑" panose="020B0503020204020204" pitchFamily="34" charset="-122"/>
              </a:rPr>
              <a:t>von Neumann Model</a:t>
            </a:r>
            <a:r>
              <a:rPr lang="zh-CN" altLang="en-US" sz="2400" b="1" kern="0" baseline="0" dirty="0">
                <a:solidFill>
                  <a:srgbClr val="333399"/>
                </a:solidFill>
                <a:latin typeface="微软雅黑" panose="020B0503020204020204" pitchFamily="34" charset="-122"/>
              </a:rPr>
              <a:t> </a:t>
            </a:r>
            <a:endParaRPr lang="en-US" altLang="zh-CN" sz="2400" b="1" baseline="0" dirty="0">
              <a:solidFill>
                <a:srgbClr val="333399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80CF5E8-68AF-4F8B-B510-DB9A7B9CCB03}"/>
              </a:ext>
            </a:extLst>
          </p:cNvPr>
          <p:cNvCxnSpPr/>
          <p:nvPr/>
        </p:nvCxnSpPr>
        <p:spPr>
          <a:xfrm>
            <a:off x="1962670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CE5C1212-F8ED-4FB6-A797-C6AFBC17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592" y="2554178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baseline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矩形 17">
            <a:extLst>
              <a:ext uri="{FF2B5EF4-FFF2-40B4-BE49-F238E27FC236}">
                <a16:creationId xmlns:a16="http://schemas.microsoft.com/office/drawing/2014/main" id="{71D289C4-D39F-4710-BBD5-91958FB2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2" y="264714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rgbClr val="333399"/>
                </a:solidFill>
                <a:latin typeface="微软雅黑" panose="020B0503020204020204" pitchFamily="34" charset="-122"/>
              </a:rPr>
              <a:t>From ENIAC to the Stored Program Computer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7503D4-1039-4406-BA5B-9D61A87E45D7}"/>
              </a:ext>
            </a:extLst>
          </p:cNvPr>
          <p:cNvCxnSpPr/>
          <p:nvPr/>
        </p:nvCxnSpPr>
        <p:spPr>
          <a:xfrm>
            <a:off x="1962670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B97DD4-DFAF-460E-BBC2-FAD7477409F4}"/>
              </a:ext>
            </a:extLst>
          </p:cNvPr>
          <p:cNvCxnSpPr/>
          <p:nvPr/>
        </p:nvCxnSpPr>
        <p:spPr>
          <a:xfrm>
            <a:off x="1998182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17">
            <a:extLst>
              <a:ext uri="{FF2B5EF4-FFF2-40B4-BE49-F238E27FC236}">
                <a16:creationId xmlns:a16="http://schemas.microsoft.com/office/drawing/2014/main" id="{F2A6EB95-A217-45C7-8DA1-F9D56EBAD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592" y="4143545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baseline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38" name="矩形 17">
            <a:extLst>
              <a:ext uri="{FF2B5EF4-FFF2-40B4-BE49-F238E27FC236}">
                <a16:creationId xmlns:a16="http://schemas.microsoft.com/office/drawing/2014/main" id="{F662604F-4382-4FEE-B5E3-B873FB9B4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rgbClr val="003399"/>
                </a:solidFill>
                <a:latin typeface="微软雅黑" panose="020B0503020204020204" pitchFamily="34" charset="-122"/>
              </a:rPr>
              <a:t>Summary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A20B8CD-2A08-41F9-9C3E-98C5A0BC9771}"/>
              </a:ext>
            </a:extLst>
          </p:cNvPr>
          <p:cNvCxnSpPr/>
          <p:nvPr/>
        </p:nvCxnSpPr>
        <p:spPr>
          <a:xfrm>
            <a:off x="1962670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7">
            <a:extLst>
              <a:ext uri="{FF2B5EF4-FFF2-40B4-BE49-F238E27FC236}">
                <a16:creationId xmlns:a16="http://schemas.microsoft.com/office/drawing/2014/main" id="{FBC5D026-1A95-49A5-960C-DCF5C36D0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9913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rgbClr val="0152A3"/>
                </a:solidFill>
                <a:latin typeface="微软雅黑" panose="020B0503020204020204" pitchFamily="34" charset="-122"/>
              </a:rPr>
              <a:t>Review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19249016-BB4C-4466-85A1-E71F90CFE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852" y="1768677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baseline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8F581FE-618E-4C31-A7E2-28D3B17E6AAC}"/>
              </a:ext>
            </a:extLst>
          </p:cNvPr>
          <p:cNvCxnSpPr/>
          <p:nvPr/>
        </p:nvCxnSpPr>
        <p:spPr>
          <a:xfrm>
            <a:off x="1998182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17">
            <a:extLst>
              <a:ext uri="{FF2B5EF4-FFF2-40B4-BE49-F238E27FC236}">
                <a16:creationId xmlns:a16="http://schemas.microsoft.com/office/drawing/2014/main" id="{047A8819-B4AD-4244-8485-A1CB09ACB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592" y="3351457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baseline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7" name="矩形 17">
            <a:extLst>
              <a:ext uri="{FF2B5EF4-FFF2-40B4-BE49-F238E27FC236}">
                <a16:creationId xmlns:a16="http://schemas.microsoft.com/office/drawing/2014/main" id="{E26AD7B7-5D32-472A-9C9B-92B0AB7E3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rgbClr val="0152A3"/>
                </a:solidFill>
                <a:latin typeface="微软雅黑" panose="020B0503020204020204" pitchFamily="34" charset="-122"/>
              </a:rPr>
              <a:t>Assembly Process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4CA520A-1996-459B-906F-E44797D5C5A0}"/>
              </a:ext>
            </a:extLst>
          </p:cNvPr>
          <p:cNvCxnSpPr/>
          <p:nvPr/>
        </p:nvCxnSpPr>
        <p:spPr>
          <a:xfrm>
            <a:off x="1962670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17">
            <a:extLst>
              <a:ext uri="{FF2B5EF4-FFF2-40B4-BE49-F238E27FC236}">
                <a16:creationId xmlns:a16="http://schemas.microsoft.com/office/drawing/2014/main" id="{9B45BD7D-C4D7-4601-AD57-FA71F5BB8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592" y="2554178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baseline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40" name="矩形 17">
            <a:extLst>
              <a:ext uri="{FF2B5EF4-FFF2-40B4-BE49-F238E27FC236}">
                <a16:creationId xmlns:a16="http://schemas.microsoft.com/office/drawing/2014/main" id="{E3124882-A1D5-4906-A753-74527C97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2" y="264714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rgbClr val="0152A3"/>
                </a:solidFill>
                <a:latin typeface="微软雅黑" panose="020B0503020204020204" pitchFamily="34" charset="-122"/>
              </a:rPr>
              <a:t>Assembly Language Overview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079AABD-29DE-4EBC-9B9C-F16BAB563B5D}"/>
              </a:ext>
            </a:extLst>
          </p:cNvPr>
          <p:cNvCxnSpPr/>
          <p:nvPr/>
        </p:nvCxnSpPr>
        <p:spPr>
          <a:xfrm>
            <a:off x="1962670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0D572A6-62F2-49EE-850B-6C331D48ABE4}"/>
              </a:ext>
            </a:extLst>
          </p:cNvPr>
          <p:cNvCxnSpPr/>
          <p:nvPr/>
        </p:nvCxnSpPr>
        <p:spPr>
          <a:xfrm>
            <a:off x="1998182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17">
            <a:extLst>
              <a:ext uri="{FF2B5EF4-FFF2-40B4-BE49-F238E27FC236}">
                <a16:creationId xmlns:a16="http://schemas.microsoft.com/office/drawing/2014/main" id="{407B9D34-9472-4CAF-B6F9-3D0C86C45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592" y="4143545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baseline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45" name="矩形 17">
            <a:extLst>
              <a:ext uri="{FF2B5EF4-FFF2-40B4-BE49-F238E27FC236}">
                <a16:creationId xmlns:a16="http://schemas.microsoft.com/office/drawing/2014/main" id="{0DB1BAAD-DBD5-4A96-BCFC-D7AA8E99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rgbClr val="0152A3"/>
                </a:solidFill>
                <a:latin typeface="微软雅黑" panose="020B0503020204020204" pitchFamily="34" charset="-122"/>
              </a:rPr>
              <a:t>Summary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D92D05A-3612-4F02-BD38-9ADE0321565E}"/>
              </a:ext>
            </a:extLst>
          </p:cNvPr>
          <p:cNvCxnSpPr/>
          <p:nvPr/>
        </p:nvCxnSpPr>
        <p:spPr>
          <a:xfrm>
            <a:off x="1962670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277953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LC-3 Program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56AFFD-C3BD-4EE6-B713-ECC62B3C1FDF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2021/11/29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51C7DF-C7BE-4EB5-A329-87F30D195B6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51585" y="1124744"/>
            <a:ext cx="3066865" cy="4487382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0 1 0 1 0 1 0 0 1 0 1 0 0 0 0 0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0 0 1 0 0 1 1 0 0 0 0 1 0 0 0 0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1 1 1 1 0 0 0 0 0 0 1 0 0 0 1 1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0 1 1 0 0 0 1 0 1 1 0 0 0 0 0 0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0 0 0 1 1 0 0 0 0 1 1 1 1 1 0 0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0 0 0 0 0 1 0 0 0 0 0 0 1 0 0 0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1 0 0 1 0 0 1 0 0 1 1 1 1 1 1 1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0 0 0 1 0 0 1 0 0 1 1 0 0 0 0 1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0 0 0 1 0 0 1 0 0 1 0 0 0 0 0 0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0 0 0 0 1 0 1 0 0 0 0 0 0 0 0 1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0 0 0 1 0 1 0 0 1 0 1 0 0 0 0 1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0 0 0 1 0 1 1 0 1 1 1 0 0 0 0 1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0 1 1 0 0 0 1 0 1 1 0 0 0 0 0 0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0 0 0 0 1 1 1 1 1 1 1 1 0 1 1 0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0 0 1 0 0 0 0 0 0 0 0 0 0 1 0 0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0 0 0 1 0 0 0 0 0 0 0 0 0 0 1 0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1 1 1 1 0 0 0 0 0 0 1 0 0 0 0 1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1 1 1 1 0 0 0 0 0 0 1 0 0 1 0 1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1 0 0 0 0 0 0 0 0 0 0 0 0 0 0 1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0 0 0 0 0 0 0 0 0 0 1 1 0 0 0 0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48129" y="1124745"/>
            <a:ext cx="3066865" cy="537377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0 0 0 0 0 0 0 0 0 1 0 0 1 1 0 0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0 0 0 0 0 0 0 0 0 1 0 0 1 0 1 0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0 0 0 0 0 0 0 0 0 1 0 1 0 0 0 1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0 0 0 0 0 0 0 0 0 1 0 0 1 1 0 0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0 0 0 0 0 0 0 0 0 1 0 1 0 1 1 0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0 0 0 0 0 0 0 0 0 1 0 0 1 0 0 1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0 0 0 0 0 0 0 0 0 1 0 0 0 0 0 1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0 0 0 0 0 0 0 0 0 1 0 1 0 0 1 1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0 0 0 0 0 0 0 0 0 1 0 1 0 1 1 0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0 0 0 0 0 0 0 0 0 1 0 0 0 0 0 0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0 0 0 0 0 0 0 0 0 1 0 0 0 0 0 0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0 0 0 0 0 0 0 0 0 1 0 0 0 0 0 0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0 0 0 0 0 0 0 0 0 1 0 1 0 1 1 0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0 0 0 0 0 0 0 0 0 1 0 0 1 0 0 1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0 0 0 0 0 0 0 0 0 1 0 1 1 0 0 0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0 0 0 0 0 0 0 0 0 1 0 0 1 1 0 0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0 0 0 0 0 0 0 0 0 1 0 0 0 0 0 0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0 0 0 0 0 0 0 0 0 1 0 0 1 0 0 0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0 0 0 0 0 0 0 0 0 1 0 0 1 1 1 0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0 0 0 0 0 0 0 0 0 1 0 0 0 0 0 0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0 0 0 0 0 0 0 0 0 0 0 0 0 1 0 0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0 0 0 0 0 0 0 0 0 1 0 0 0 0 0 0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0 0 0 0 0 0 0 0 0 1 0 1 1 0 1 0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0 0 0 0 0 0 0 0 0 0 0 0 0 1 0 0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03389" y="1124744"/>
            <a:ext cx="649537" cy="4487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X4101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X4102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X4103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X4104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X4105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X4106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X4107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X4108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X4109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X410A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X410B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X410C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X410D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X410E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X410F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X4110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X4101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X4102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X4103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X4104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600057" y="1124745"/>
            <a:ext cx="649537" cy="5373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X8001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X8002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X8003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X8004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X8005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X8006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X8007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X8008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X8009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X800A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X800B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X800C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X800D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X800E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X800F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X8010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X8011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X8012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X8013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X8014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X8015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X8016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X8017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X8018</a:t>
            </a:r>
          </a:p>
        </p:txBody>
      </p:sp>
    </p:spTree>
    <p:extLst>
      <p:ext uri="{BB962C8B-B14F-4D97-AF65-F5344CB8AC3E}">
        <p14:creationId xmlns:p14="http://schemas.microsoft.com/office/powerpoint/2010/main" val="1984252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C47CD274-A5C8-4B2F-8C56-50A1CCB61C73}" type="datetime1">
              <a:rPr lang="zh-CN" altLang="en-US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2021/11/29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A2041462-AF87-4FCD-BD65-BCED37D4D91A}" type="slidenum"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12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Human-Readable Machine Language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Computers like ones and zeros…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Humans like symbols…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Assembler</a:t>
            </a:r>
            <a:r>
              <a:rPr lang="en-US" altLang="zh-CN" dirty="0">
                <a:ea typeface="宋体" panose="02010600030101010101" pitchFamily="2" charset="-122"/>
              </a:rPr>
              <a:t> is a program that turns symbols into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machine instructions.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ISA-specific: close correspondence between symbols and instruction set</a:t>
            </a:r>
          </a:p>
          <a:p>
            <a:pPr lvl="2"/>
            <a:r>
              <a:rPr lang="en-US" altLang="zh-CN" sz="1800" dirty="0"/>
              <a:t>mnemonics for opcodes</a:t>
            </a:r>
          </a:p>
          <a:p>
            <a:pPr lvl="2"/>
            <a:r>
              <a:rPr lang="en-US" altLang="zh-CN" sz="1800" dirty="0"/>
              <a:t>labels for memory locations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additional operations for allocating storage and initializing data</a:t>
            </a:r>
          </a:p>
        </p:txBody>
      </p:sp>
      <p:sp>
        <p:nvSpPr>
          <p:cNvPr id="4102" name="Text Box 4"/>
          <p:cNvSpPr txBox="1">
            <a:spLocks noChangeArrowheads="1"/>
          </p:cNvSpPr>
          <p:nvPr/>
        </p:nvSpPr>
        <p:spPr bwMode="auto">
          <a:xfrm>
            <a:off x="3371432" y="2466976"/>
            <a:ext cx="6455613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en-US" altLang="zh-CN" baseline="0" dirty="0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ADD	R6,R2,R6	</a:t>
            </a:r>
            <a:r>
              <a:rPr lang="en-US" altLang="zh-CN" b="0" i="1" baseline="0" dirty="0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2000" i="1" baseline="0" dirty="0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increment index reg.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zh-CN" i="1" baseline="0" dirty="0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or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zh-CN" i="1" baseline="0" dirty="0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 = a + b;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zh-CN" sz="2000" i="1" baseline="0" dirty="0">
              <a:solidFill>
                <a:srgbClr val="CE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103" name="Text Box 5"/>
          <p:cNvSpPr txBox="1">
            <a:spLocks noChangeArrowheads="1"/>
          </p:cNvSpPr>
          <p:nvPr/>
        </p:nvSpPr>
        <p:spPr bwMode="auto">
          <a:xfrm>
            <a:off x="3429000" y="1458913"/>
            <a:ext cx="310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en-US" altLang="zh-CN" baseline="0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0001110010000110</a:t>
            </a:r>
            <a:endParaRPr lang="en-US" altLang="zh-CN" sz="2000" i="1" baseline="0">
              <a:solidFill>
                <a:srgbClr val="CE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4676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Great Idea #4: Software and Hardware Co-design</a:t>
            </a:r>
            <a:r>
              <a:rPr lang="en-US" altLang="zh-CN" sz="2400" dirty="0">
                <a:latin typeface="黑体" panose="02010609060101010101" pitchFamily="49" charset="-122"/>
              </a:rPr>
              <a:t> </a:t>
            </a:r>
          </a:p>
        </p:txBody>
      </p:sp>
      <p:pic>
        <p:nvPicPr>
          <p:cNvPr id="74759" name="Picture 18" descr="ch01-transfor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6" y="1119188"/>
            <a:ext cx="2574925" cy="504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60" name="Line 5"/>
          <p:cNvSpPr>
            <a:spLocks noChangeShapeType="1"/>
          </p:cNvSpPr>
          <p:nvPr/>
        </p:nvSpPr>
        <p:spPr bwMode="auto">
          <a:xfrm flipV="1">
            <a:off x="1774826" y="3124201"/>
            <a:ext cx="8304213" cy="1746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4761" name="Text Box 6"/>
          <p:cNvSpPr txBox="1">
            <a:spLocks noChangeArrowheads="1"/>
          </p:cNvSpPr>
          <p:nvPr/>
        </p:nvSpPr>
        <p:spPr bwMode="auto">
          <a:xfrm>
            <a:off x="1631950" y="2667001"/>
            <a:ext cx="13513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zh-CN" i="1" baseline="0" dirty="0">
                <a:solidFill>
                  <a:srgbClr val="333399"/>
                </a:solidFill>
                <a:latin typeface="Franklin Gothic Book" pitchFamily="34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74762" name="Text Box 7"/>
          <p:cNvSpPr txBox="1">
            <a:spLocks noChangeArrowheads="1"/>
          </p:cNvSpPr>
          <p:nvPr/>
        </p:nvSpPr>
        <p:spPr bwMode="auto">
          <a:xfrm>
            <a:off x="1558926" y="3124201"/>
            <a:ext cx="14512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zh-CN" i="1" baseline="0" dirty="0">
                <a:solidFill>
                  <a:srgbClr val="333399"/>
                </a:solidFill>
                <a:latin typeface="Franklin Gothic Book" pitchFamily="34" charset="0"/>
                <a:ea typeface="宋体" panose="02010600030101010101" pitchFamily="2" charset="-122"/>
              </a:rPr>
              <a:t>Hardware</a:t>
            </a:r>
          </a:p>
        </p:txBody>
      </p:sp>
      <p:sp>
        <p:nvSpPr>
          <p:cNvPr id="74763" name="Text Box 8"/>
          <p:cNvSpPr txBox="1">
            <a:spLocks noChangeArrowheads="1"/>
          </p:cNvSpPr>
          <p:nvPr/>
        </p:nvSpPr>
        <p:spPr bwMode="auto">
          <a:xfrm>
            <a:off x="6649006" y="1196975"/>
            <a:ext cx="15808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zh-CN" sz="2000" baseline="0" dirty="0">
                <a:solidFill>
                  <a:srgbClr val="333399"/>
                </a:solidFill>
              </a:rPr>
              <a:t>Application</a:t>
            </a:r>
            <a:endParaRPr lang="en-US" altLang="zh-CN" sz="2000" baseline="0" dirty="0">
              <a:solidFill>
                <a:srgbClr val="333399"/>
              </a:solidFill>
              <a:latin typeface="黑体" panose="02010609060101010101" pitchFamily="49" charset="-122"/>
            </a:endParaRPr>
          </a:p>
        </p:txBody>
      </p:sp>
      <p:sp>
        <p:nvSpPr>
          <p:cNvPr id="74764" name="Text Box 9"/>
          <p:cNvSpPr txBox="1">
            <a:spLocks noChangeArrowheads="1"/>
          </p:cNvSpPr>
          <p:nvPr/>
        </p:nvSpPr>
        <p:spPr bwMode="auto">
          <a:xfrm>
            <a:off x="6740377" y="2428875"/>
            <a:ext cx="13981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zh-CN" sz="2000" baseline="0" dirty="0">
                <a:solidFill>
                  <a:srgbClr val="333399"/>
                </a:solidFill>
              </a:rPr>
              <a:t>Language</a:t>
            </a:r>
            <a:endParaRPr lang="en-US" altLang="zh-CN" sz="2000" baseline="0" dirty="0">
              <a:solidFill>
                <a:srgbClr val="333399"/>
              </a:solidFill>
              <a:latin typeface="黑体" panose="02010609060101010101" pitchFamily="49" charset="-122"/>
            </a:endParaRPr>
          </a:p>
        </p:txBody>
      </p:sp>
      <p:sp>
        <p:nvSpPr>
          <p:cNvPr id="74765" name="Text Box 10"/>
          <p:cNvSpPr txBox="1">
            <a:spLocks noChangeArrowheads="1"/>
          </p:cNvSpPr>
          <p:nvPr/>
        </p:nvSpPr>
        <p:spPr bwMode="auto">
          <a:xfrm>
            <a:off x="4799856" y="2911112"/>
            <a:ext cx="5279182" cy="581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baseline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Machine Architecture, ISA </a:t>
            </a:r>
          </a:p>
        </p:txBody>
      </p:sp>
      <p:sp>
        <p:nvSpPr>
          <p:cNvPr id="74766" name="Text Box 11"/>
          <p:cNvSpPr txBox="1">
            <a:spLocks noChangeArrowheads="1"/>
          </p:cNvSpPr>
          <p:nvPr/>
        </p:nvSpPr>
        <p:spPr bwMode="auto">
          <a:xfrm>
            <a:off x="6457449" y="3679825"/>
            <a:ext cx="19639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zh-CN" sz="2000" baseline="0" dirty="0" err="1">
                <a:solidFill>
                  <a:srgbClr val="333399"/>
                </a:solidFill>
              </a:rPr>
              <a:t>Microarchiture</a:t>
            </a:r>
            <a:endParaRPr lang="en-US" altLang="zh-CN" sz="2000" baseline="0" dirty="0">
              <a:solidFill>
                <a:srgbClr val="333399"/>
              </a:solidFill>
            </a:endParaRPr>
          </a:p>
        </p:txBody>
      </p:sp>
      <p:sp>
        <p:nvSpPr>
          <p:cNvPr id="74767" name="Text Box 12"/>
          <p:cNvSpPr txBox="1">
            <a:spLocks noChangeArrowheads="1"/>
          </p:cNvSpPr>
          <p:nvPr/>
        </p:nvSpPr>
        <p:spPr bwMode="auto">
          <a:xfrm>
            <a:off x="6577674" y="4406900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zh-CN" sz="2000" baseline="0" dirty="0">
                <a:solidFill>
                  <a:srgbClr val="333399"/>
                </a:solidFill>
              </a:rPr>
              <a:t>Logic and IC</a:t>
            </a:r>
          </a:p>
        </p:txBody>
      </p:sp>
      <p:sp>
        <p:nvSpPr>
          <p:cNvPr id="74768" name="Text Box 13"/>
          <p:cNvSpPr txBox="1">
            <a:spLocks noChangeArrowheads="1"/>
          </p:cNvSpPr>
          <p:nvPr/>
        </p:nvSpPr>
        <p:spPr bwMode="auto">
          <a:xfrm>
            <a:off x="6933541" y="5480050"/>
            <a:ext cx="10118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zh-CN" sz="2000" baseline="0" dirty="0">
                <a:solidFill>
                  <a:srgbClr val="333399"/>
                </a:solidFill>
              </a:rPr>
              <a:t>Device</a:t>
            </a:r>
            <a:endParaRPr lang="en-US" altLang="zh-CN" sz="2000" baseline="0" dirty="0">
              <a:solidFill>
                <a:srgbClr val="333399"/>
              </a:solidFill>
              <a:latin typeface="黑体" panose="02010609060101010101" pitchFamily="49" charset="-122"/>
            </a:endParaRPr>
          </a:p>
        </p:txBody>
      </p:sp>
      <p:sp>
        <p:nvSpPr>
          <p:cNvPr id="74769" name="Text Box 14"/>
          <p:cNvSpPr txBox="1">
            <a:spLocks noChangeArrowheads="1"/>
          </p:cNvSpPr>
          <p:nvPr/>
        </p:nvSpPr>
        <p:spPr bwMode="auto">
          <a:xfrm>
            <a:off x="7489825" y="579120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zh-CN" altLang="zh-CN" sz="1400" baseline="0">
              <a:solidFill>
                <a:srgbClr val="333399"/>
              </a:solidFill>
              <a:latin typeface="Franklin Gothic Demi" pitchFamily="34" charset="0"/>
              <a:ea typeface="宋体" panose="02010600030101010101" pitchFamily="2" charset="-122"/>
            </a:endParaRPr>
          </a:p>
        </p:txBody>
      </p:sp>
      <p:sp>
        <p:nvSpPr>
          <p:cNvPr id="74770" name="Text Box 16"/>
          <p:cNvSpPr txBox="1">
            <a:spLocks noChangeArrowheads="1"/>
          </p:cNvSpPr>
          <p:nvPr/>
        </p:nvSpPr>
        <p:spPr bwMode="auto">
          <a:xfrm>
            <a:off x="5630298" y="1796324"/>
            <a:ext cx="36182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zh-CN" sz="2000" baseline="0" dirty="0">
                <a:solidFill>
                  <a:srgbClr val="333399"/>
                </a:solidFill>
              </a:rPr>
              <a:t>Algorithm &amp; Data Structure</a:t>
            </a:r>
            <a:endParaRPr lang="en-US" altLang="zh-CN" sz="2000" baseline="0" dirty="0">
              <a:solidFill>
                <a:srgbClr val="333399"/>
              </a:solidFill>
              <a:latin typeface="黑体" panose="02010609060101010101" pitchFamily="49" charset="-122"/>
            </a:endParaRPr>
          </a:p>
        </p:txBody>
      </p:sp>
      <p:sp>
        <p:nvSpPr>
          <p:cNvPr id="20" name="日期占位符 3">
            <a:extLst>
              <a:ext uri="{FF2B5EF4-FFF2-40B4-BE49-F238E27FC236}">
                <a16:creationId xmlns:a16="http://schemas.microsoft.com/office/drawing/2014/main" id="{B59DD392-465B-41C0-B167-6CC4400A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03512" y="6537326"/>
            <a:ext cx="2286000" cy="244475"/>
          </a:xfrm>
        </p:spPr>
        <p:txBody>
          <a:bodyPr/>
          <a:lstStyle/>
          <a:p>
            <a:pPr eaLnBrk="0" hangingPunct="0">
              <a:defRPr/>
            </a:pPr>
            <a:fld id="{FAF88401-22E9-4153-B0F5-3C3505E5B3D2}" type="datetime1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 eaLnBrk="0" hangingPunct="0">
                <a:defRPr/>
              </a:pPr>
              <a:t>2021/11/29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id="{B8A4F1D5-16A0-438E-A209-060EE77F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17296" y="6537326"/>
            <a:ext cx="2743200" cy="244475"/>
          </a:xfrm>
        </p:spPr>
        <p:txBody>
          <a:bodyPr/>
          <a:lstStyle/>
          <a:p>
            <a:pPr eaLnBrk="0" hangingPunct="0">
              <a:defRPr/>
            </a:pPr>
            <a:fld id="{283AA37B-31F2-46EE-90A4-68D9AA6A4383}" type="slidenum">
              <a:rPr lang="en-US" altLang="zh-CN">
                <a:solidFill>
                  <a:srgbClr val="000000"/>
                </a:solidFill>
              </a:rPr>
              <a:pPr eaLnBrk="0" hangingPunct="0">
                <a:defRPr/>
              </a:pPr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B838B1-0048-4859-9317-A42DFA778014}"/>
              </a:ext>
            </a:extLst>
          </p:cNvPr>
          <p:cNvSpPr/>
          <p:nvPr/>
        </p:nvSpPr>
        <p:spPr>
          <a:xfrm>
            <a:off x="3644900" y="6051239"/>
            <a:ext cx="6434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defRPr/>
            </a:pPr>
            <a:r>
              <a:rPr lang="en-US" altLang="zh-CN" sz="2400" b="1" baseline="0" dirty="0">
                <a:solidFill>
                  <a:srgbClr val="FF3300"/>
                </a:solidFill>
              </a:rPr>
              <a:t>Computer System: Layers of Abstraction</a:t>
            </a:r>
            <a:endParaRPr lang="zh-CN" altLang="en-US" sz="2400" b="1" baseline="0" dirty="0">
              <a:solidFill>
                <a:srgbClr val="FF3300"/>
              </a:solidFill>
            </a:endParaRPr>
          </a:p>
        </p:txBody>
      </p:sp>
      <p:sp>
        <p:nvSpPr>
          <p:cNvPr id="18" name="AutoShape 15">
            <a:extLst>
              <a:ext uri="{FF2B5EF4-FFF2-40B4-BE49-F238E27FC236}">
                <a16:creationId xmlns:a16="http://schemas.microsoft.com/office/drawing/2014/main" id="{C3147276-3C33-4DEF-8DF4-0989CDB15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2726" y="1823316"/>
            <a:ext cx="1439863" cy="649287"/>
          </a:xfrm>
          <a:prstGeom prst="wedgeRoundRectCallout">
            <a:avLst>
              <a:gd name="adj1" fmla="val -133014"/>
              <a:gd name="adj2" fmla="val 7006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  <a:defRPr/>
            </a:pPr>
            <a:r>
              <a:rPr lang="en-US" altLang="zh-CN" sz="1600" baseline="0">
                <a:solidFill>
                  <a:srgbClr val="FF3300"/>
                </a:solidFill>
                <a:ea typeface="宋体" panose="02010600030101010101" pitchFamily="2" charset="-122"/>
              </a:rPr>
              <a:t>Now, You are Here.</a:t>
            </a:r>
          </a:p>
        </p:txBody>
      </p:sp>
    </p:spTree>
    <p:extLst>
      <p:ext uri="{BB962C8B-B14F-4D97-AF65-F5344CB8AC3E}">
        <p14:creationId xmlns:p14="http://schemas.microsoft.com/office/powerpoint/2010/main" val="2059225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Great Idea #3: Abstraction Helps Us Manage Complexity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2021/11/29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32" name="Group 49"/>
          <p:cNvGrpSpPr>
            <a:grpSpLocks/>
          </p:cNvGrpSpPr>
          <p:nvPr/>
        </p:nvGrpSpPr>
        <p:grpSpPr bwMode="auto">
          <a:xfrm>
            <a:off x="5776859" y="1212310"/>
            <a:ext cx="4692610" cy="5240338"/>
            <a:chOff x="814" y="624"/>
            <a:chExt cx="4364" cy="3301"/>
          </a:xfrm>
        </p:grpSpPr>
        <p:sp>
          <p:nvSpPr>
            <p:cNvPr id="33" name="Text Box 3"/>
            <p:cNvSpPr txBox="1">
              <a:spLocks noChangeArrowheads="1"/>
            </p:cNvSpPr>
            <p:nvPr/>
          </p:nvSpPr>
          <p:spPr bwMode="auto">
            <a:xfrm>
              <a:off x="1825" y="624"/>
              <a:ext cx="20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anose="02030600000101010101" pitchFamily="18" charset="-127"/>
                <a:buChar char="-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None/>
                <a:defRPr/>
              </a:pPr>
              <a:r>
                <a:rPr lang="en-US" altLang="zh-CN" sz="1200" baseline="0">
                  <a:solidFill>
                    <a:srgbClr val="000000"/>
                  </a:solidFill>
                  <a:ea typeface="宋体" panose="02010600030101010101" pitchFamily="2" charset="-122"/>
                </a:rPr>
                <a:t>Solve a system of equations</a:t>
              </a:r>
            </a:p>
          </p:txBody>
        </p:sp>
        <p:grpSp>
          <p:nvGrpSpPr>
            <p:cNvPr id="34" name="Group 28"/>
            <p:cNvGrpSpPr>
              <a:grpSpLocks/>
            </p:cNvGrpSpPr>
            <p:nvPr/>
          </p:nvGrpSpPr>
          <p:grpSpPr bwMode="auto">
            <a:xfrm>
              <a:off x="814" y="1150"/>
              <a:ext cx="4364" cy="292"/>
              <a:chOff x="814" y="1115"/>
              <a:chExt cx="4364" cy="292"/>
            </a:xfrm>
          </p:grpSpPr>
          <p:sp>
            <p:nvSpPr>
              <p:cNvPr id="74" name="Text Box 4"/>
              <p:cNvSpPr txBox="1">
                <a:spLocks noChangeArrowheads="1"/>
              </p:cNvSpPr>
              <p:nvPr/>
            </p:nvSpPr>
            <p:spPr bwMode="auto">
              <a:xfrm>
                <a:off x="2231" y="1116"/>
                <a:ext cx="9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None/>
                  <a:defRPr/>
                </a:pPr>
                <a:r>
                  <a:rPr lang="en-US" altLang="zh-CN" sz="1200" baseline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Gaussian </a:t>
                </a:r>
              </a:p>
              <a:p>
                <a:pPr algn="ctr">
                  <a:spcBef>
                    <a:spcPct val="0"/>
                  </a:spcBef>
                  <a:buNone/>
                  <a:defRPr/>
                </a:pPr>
                <a:r>
                  <a:rPr lang="en-US" altLang="zh-CN" sz="1200" baseline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elimination</a:t>
                </a:r>
              </a:p>
            </p:txBody>
          </p:sp>
          <p:sp>
            <p:nvSpPr>
              <p:cNvPr id="75" name="Text Box 5"/>
              <p:cNvSpPr txBox="1">
                <a:spLocks noChangeArrowheads="1"/>
              </p:cNvSpPr>
              <p:nvPr/>
            </p:nvSpPr>
            <p:spPr bwMode="auto">
              <a:xfrm>
                <a:off x="3409" y="1115"/>
                <a:ext cx="73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None/>
                  <a:defRPr/>
                </a:pPr>
                <a:r>
                  <a:rPr lang="en-US" altLang="zh-CN" sz="1200" baseline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Jacobi</a:t>
                </a:r>
              </a:p>
              <a:p>
                <a:pPr algn="ctr">
                  <a:spcBef>
                    <a:spcPct val="0"/>
                  </a:spcBef>
                  <a:buNone/>
                  <a:defRPr/>
                </a:pPr>
                <a:r>
                  <a:rPr lang="en-US" altLang="zh-CN" sz="1200" baseline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iteration</a:t>
                </a:r>
              </a:p>
            </p:txBody>
          </p:sp>
          <p:sp>
            <p:nvSpPr>
              <p:cNvPr id="76" name="Text Box 6"/>
              <p:cNvSpPr txBox="1">
                <a:spLocks noChangeArrowheads="1"/>
              </p:cNvSpPr>
              <p:nvPr/>
            </p:nvSpPr>
            <p:spPr bwMode="auto">
              <a:xfrm>
                <a:off x="814" y="1202"/>
                <a:ext cx="1205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None/>
                  <a:defRPr/>
                </a:pPr>
                <a:r>
                  <a:rPr lang="en-US" altLang="zh-CN" sz="1200" baseline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Red-black SOR</a:t>
                </a:r>
              </a:p>
            </p:txBody>
          </p:sp>
          <p:sp>
            <p:nvSpPr>
              <p:cNvPr id="77" name="Text Box 7"/>
              <p:cNvSpPr txBox="1">
                <a:spLocks noChangeArrowheads="1"/>
              </p:cNvSpPr>
              <p:nvPr/>
            </p:nvSpPr>
            <p:spPr bwMode="auto">
              <a:xfrm>
                <a:off x="4400" y="1202"/>
                <a:ext cx="77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None/>
                  <a:defRPr/>
                </a:pPr>
                <a:r>
                  <a:rPr lang="en-US" altLang="zh-CN" sz="1200" baseline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Multigrid</a:t>
                </a:r>
              </a:p>
            </p:txBody>
          </p:sp>
        </p:grpSp>
        <p:grpSp>
          <p:nvGrpSpPr>
            <p:cNvPr id="35" name="Group 23"/>
            <p:cNvGrpSpPr>
              <a:grpSpLocks/>
            </p:cNvGrpSpPr>
            <p:nvPr/>
          </p:nvGrpSpPr>
          <p:grpSpPr bwMode="auto">
            <a:xfrm>
              <a:off x="1353" y="1794"/>
              <a:ext cx="2830" cy="174"/>
              <a:chOff x="1209" y="1848"/>
              <a:chExt cx="2830" cy="174"/>
            </a:xfrm>
          </p:grpSpPr>
          <p:sp>
            <p:nvSpPr>
              <p:cNvPr id="70" name="Text Box 8"/>
              <p:cNvSpPr txBox="1">
                <a:spLocks noChangeArrowheads="1"/>
              </p:cNvSpPr>
              <p:nvPr/>
            </p:nvSpPr>
            <p:spPr bwMode="auto">
              <a:xfrm>
                <a:off x="1209" y="1848"/>
                <a:ext cx="87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None/>
                  <a:defRPr/>
                </a:pPr>
                <a:r>
                  <a:rPr lang="en-US" altLang="zh-CN" sz="1200" baseline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FORTRAN</a:t>
                </a:r>
              </a:p>
            </p:txBody>
          </p:sp>
          <p:sp>
            <p:nvSpPr>
              <p:cNvPr id="71" name="Text Box 9"/>
              <p:cNvSpPr txBox="1">
                <a:spLocks noChangeArrowheads="1"/>
              </p:cNvSpPr>
              <p:nvPr/>
            </p:nvSpPr>
            <p:spPr bwMode="auto">
              <a:xfrm>
                <a:off x="2303" y="1848"/>
                <a:ext cx="275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None/>
                  <a:defRPr/>
                </a:pPr>
                <a:r>
                  <a:rPr lang="en-US" altLang="zh-CN" sz="1200" baseline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72" name="Text Box 10"/>
              <p:cNvSpPr txBox="1">
                <a:spLocks noChangeArrowheads="1"/>
              </p:cNvSpPr>
              <p:nvPr/>
            </p:nvSpPr>
            <p:spPr bwMode="auto">
              <a:xfrm>
                <a:off x="2850" y="1848"/>
                <a:ext cx="44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None/>
                  <a:defRPr/>
                </a:pPr>
                <a:r>
                  <a:rPr lang="en-US" altLang="zh-CN" sz="1200" baseline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C++</a:t>
                </a:r>
              </a:p>
            </p:txBody>
          </p:sp>
          <p:sp>
            <p:nvSpPr>
              <p:cNvPr id="73" name="Text Box 11"/>
              <p:cNvSpPr txBox="1">
                <a:spLocks noChangeArrowheads="1"/>
              </p:cNvSpPr>
              <p:nvPr/>
            </p:nvSpPr>
            <p:spPr bwMode="auto">
              <a:xfrm>
                <a:off x="3551" y="1848"/>
                <a:ext cx="48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None/>
                  <a:defRPr/>
                </a:pPr>
                <a:r>
                  <a:rPr lang="en-US" altLang="zh-CN" sz="1200" baseline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Java</a:t>
                </a:r>
              </a:p>
            </p:txBody>
          </p:sp>
        </p:grpSp>
        <p:grpSp>
          <p:nvGrpSpPr>
            <p:cNvPr id="36" name="Group 24"/>
            <p:cNvGrpSpPr>
              <a:grpSpLocks/>
            </p:cNvGrpSpPr>
            <p:nvPr/>
          </p:nvGrpSpPr>
          <p:grpSpPr bwMode="auto">
            <a:xfrm>
              <a:off x="1067" y="2263"/>
              <a:ext cx="3466" cy="174"/>
              <a:chOff x="779" y="2472"/>
              <a:chExt cx="3466" cy="174"/>
            </a:xfrm>
          </p:grpSpPr>
          <p:sp>
            <p:nvSpPr>
              <p:cNvPr id="67" name="Text Box 12"/>
              <p:cNvSpPr txBox="1">
                <a:spLocks noChangeArrowheads="1"/>
              </p:cNvSpPr>
              <p:nvPr/>
            </p:nvSpPr>
            <p:spPr bwMode="auto">
              <a:xfrm>
                <a:off x="2069" y="2472"/>
                <a:ext cx="744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None/>
                  <a:defRPr/>
                </a:pPr>
                <a:r>
                  <a:rPr lang="en-US" altLang="zh-CN" sz="1200" baseline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Intel x86</a:t>
                </a:r>
              </a:p>
            </p:txBody>
          </p:sp>
          <p:sp>
            <p:nvSpPr>
              <p:cNvPr id="68" name="Text Box 13"/>
              <p:cNvSpPr txBox="1">
                <a:spLocks noChangeArrowheads="1"/>
              </p:cNvSpPr>
              <p:nvPr/>
            </p:nvSpPr>
            <p:spPr bwMode="auto">
              <a:xfrm>
                <a:off x="779" y="2472"/>
                <a:ext cx="97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None/>
                  <a:defRPr/>
                </a:pPr>
                <a:r>
                  <a:rPr lang="en-US" altLang="zh-CN" sz="1200" baseline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Sun SPARC</a:t>
                </a:r>
              </a:p>
            </p:txBody>
          </p:sp>
          <p:sp>
            <p:nvSpPr>
              <p:cNvPr id="69" name="Text Box 14"/>
              <p:cNvSpPr txBox="1">
                <a:spLocks noChangeArrowheads="1"/>
              </p:cNvSpPr>
              <p:nvPr/>
            </p:nvSpPr>
            <p:spPr bwMode="auto">
              <a:xfrm>
                <a:off x="3143" y="2472"/>
                <a:ext cx="110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None/>
                  <a:defRPr/>
                </a:pPr>
                <a:r>
                  <a:rPr lang="en-US" altLang="zh-CN" sz="1200" baseline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IBM PowerPC</a:t>
                </a:r>
              </a:p>
            </p:txBody>
          </p:sp>
        </p:grpSp>
        <p:grpSp>
          <p:nvGrpSpPr>
            <p:cNvPr id="37" name="Group 25"/>
            <p:cNvGrpSpPr>
              <a:grpSpLocks/>
            </p:cNvGrpSpPr>
            <p:nvPr/>
          </p:nvGrpSpPr>
          <p:grpSpPr bwMode="auto">
            <a:xfrm>
              <a:off x="1437" y="2733"/>
              <a:ext cx="2981" cy="232"/>
              <a:chOff x="1149" y="2928"/>
              <a:chExt cx="2981" cy="232"/>
            </a:xfrm>
          </p:grpSpPr>
          <p:sp>
            <p:nvSpPr>
              <p:cNvPr id="64" name="Text Box 15"/>
              <p:cNvSpPr txBox="1">
                <a:spLocks noChangeArrowheads="1"/>
              </p:cNvSpPr>
              <p:nvPr/>
            </p:nvSpPr>
            <p:spPr bwMode="auto">
              <a:xfrm>
                <a:off x="1149" y="2986"/>
                <a:ext cx="856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None/>
                  <a:defRPr/>
                </a:pPr>
                <a:r>
                  <a:rPr lang="en-US" altLang="zh-CN" sz="1200" baseline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Pentium 4</a:t>
                </a:r>
              </a:p>
            </p:txBody>
          </p:sp>
          <p:sp>
            <p:nvSpPr>
              <p:cNvPr id="65" name="Text Box 16"/>
              <p:cNvSpPr txBox="1">
                <a:spLocks noChangeArrowheads="1"/>
              </p:cNvSpPr>
              <p:nvPr/>
            </p:nvSpPr>
            <p:spPr bwMode="auto">
              <a:xfrm>
                <a:off x="1974" y="2928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None/>
                  <a:defRPr/>
                </a:pPr>
                <a:r>
                  <a:rPr lang="en-US" altLang="zh-CN" sz="1200" baseline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Core 2 Duo</a:t>
                </a:r>
              </a:p>
            </p:txBody>
          </p:sp>
          <p:sp>
            <p:nvSpPr>
              <p:cNvPr id="66" name="Text Box 17"/>
              <p:cNvSpPr txBox="1">
                <a:spLocks noChangeArrowheads="1"/>
              </p:cNvSpPr>
              <p:nvPr/>
            </p:nvSpPr>
            <p:spPr bwMode="auto">
              <a:xfrm>
                <a:off x="2929" y="2986"/>
                <a:ext cx="120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None/>
                  <a:defRPr/>
                </a:pPr>
                <a:r>
                  <a:rPr lang="en-US" altLang="zh-CN" sz="1200" baseline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AMD Athlon X2</a:t>
                </a:r>
              </a:p>
            </p:txBody>
          </p:sp>
        </p:grpSp>
        <p:grpSp>
          <p:nvGrpSpPr>
            <p:cNvPr id="38" name="Group 26"/>
            <p:cNvGrpSpPr>
              <a:grpSpLocks/>
            </p:cNvGrpSpPr>
            <p:nvPr/>
          </p:nvGrpSpPr>
          <p:grpSpPr bwMode="auto">
            <a:xfrm>
              <a:off x="1382" y="3202"/>
              <a:ext cx="3206" cy="174"/>
              <a:chOff x="1142" y="3288"/>
              <a:chExt cx="3206" cy="174"/>
            </a:xfrm>
          </p:grpSpPr>
          <p:sp>
            <p:nvSpPr>
              <p:cNvPr id="62" name="Text Box 18"/>
              <p:cNvSpPr txBox="1">
                <a:spLocks noChangeArrowheads="1"/>
              </p:cNvSpPr>
              <p:nvPr/>
            </p:nvSpPr>
            <p:spPr bwMode="auto">
              <a:xfrm>
                <a:off x="1142" y="3288"/>
                <a:ext cx="1434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None/>
                  <a:defRPr/>
                </a:pPr>
                <a:r>
                  <a:rPr lang="en-US" altLang="zh-CN" sz="1200" baseline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Ripple-carry adder</a:t>
                </a:r>
              </a:p>
            </p:txBody>
          </p:sp>
          <p:sp>
            <p:nvSpPr>
              <p:cNvPr id="63" name="Text Box 19"/>
              <p:cNvSpPr txBox="1">
                <a:spLocks noChangeArrowheads="1"/>
              </p:cNvSpPr>
              <p:nvPr/>
            </p:nvSpPr>
            <p:spPr bwMode="auto">
              <a:xfrm>
                <a:off x="2620" y="3288"/>
                <a:ext cx="172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None/>
                  <a:defRPr/>
                </a:pPr>
                <a:r>
                  <a:rPr lang="en-US" altLang="zh-CN" sz="1200" baseline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Carry-lookahead adder</a:t>
                </a:r>
              </a:p>
            </p:txBody>
          </p:sp>
        </p:grpSp>
        <p:grpSp>
          <p:nvGrpSpPr>
            <p:cNvPr id="39" name="Group 27"/>
            <p:cNvGrpSpPr>
              <a:grpSpLocks/>
            </p:cNvGrpSpPr>
            <p:nvPr/>
          </p:nvGrpSpPr>
          <p:grpSpPr bwMode="auto">
            <a:xfrm>
              <a:off x="1349" y="3696"/>
              <a:ext cx="3404" cy="229"/>
              <a:chOff x="1349" y="3696"/>
              <a:chExt cx="3404" cy="229"/>
            </a:xfrm>
          </p:grpSpPr>
          <p:sp>
            <p:nvSpPr>
              <p:cNvPr id="59" name="Text Box 20"/>
              <p:cNvSpPr txBox="1">
                <a:spLocks noChangeArrowheads="1"/>
              </p:cNvSpPr>
              <p:nvPr/>
            </p:nvSpPr>
            <p:spPr bwMode="auto">
              <a:xfrm>
                <a:off x="1349" y="3751"/>
                <a:ext cx="103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None/>
                  <a:defRPr/>
                </a:pPr>
                <a:r>
                  <a:rPr lang="en-US" altLang="zh-CN" sz="1200" baseline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Static CMOS</a:t>
                </a:r>
              </a:p>
            </p:txBody>
          </p:sp>
          <p:sp>
            <p:nvSpPr>
              <p:cNvPr id="60" name="Text Box 21"/>
              <p:cNvSpPr txBox="1">
                <a:spLocks noChangeArrowheads="1"/>
              </p:cNvSpPr>
              <p:nvPr/>
            </p:nvSpPr>
            <p:spPr bwMode="auto">
              <a:xfrm>
                <a:off x="2308" y="3751"/>
                <a:ext cx="1236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None/>
                  <a:defRPr/>
                </a:pPr>
                <a:r>
                  <a:rPr lang="en-US" altLang="zh-CN" sz="1200" baseline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Dynamic CMOS</a:t>
                </a:r>
              </a:p>
            </p:txBody>
          </p:sp>
          <p:sp>
            <p:nvSpPr>
              <p:cNvPr id="61" name="Text Box 22"/>
              <p:cNvSpPr txBox="1">
                <a:spLocks noChangeArrowheads="1"/>
              </p:cNvSpPr>
              <p:nvPr/>
            </p:nvSpPr>
            <p:spPr bwMode="auto">
              <a:xfrm>
                <a:off x="3445" y="3696"/>
                <a:ext cx="130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None/>
                  <a:defRPr/>
                </a:pPr>
                <a:r>
                  <a:rPr lang="en-US" altLang="zh-CN" sz="1200" baseline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Nanomechanical</a:t>
                </a:r>
              </a:p>
            </p:txBody>
          </p:sp>
        </p:grpSp>
        <p:sp>
          <p:nvSpPr>
            <p:cNvPr id="40" name="Line 29"/>
            <p:cNvSpPr>
              <a:spLocks noChangeShapeType="1"/>
            </p:cNvSpPr>
            <p:nvPr/>
          </p:nvSpPr>
          <p:spPr bwMode="auto">
            <a:xfrm flipH="1">
              <a:off x="1728" y="912"/>
              <a:ext cx="96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1" name="Line 30"/>
            <p:cNvSpPr>
              <a:spLocks noChangeShapeType="1"/>
            </p:cNvSpPr>
            <p:nvPr/>
          </p:nvSpPr>
          <p:spPr bwMode="auto">
            <a:xfrm>
              <a:off x="2688" y="9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2" name="Line 31"/>
            <p:cNvSpPr>
              <a:spLocks noChangeShapeType="1"/>
            </p:cNvSpPr>
            <p:nvPr/>
          </p:nvSpPr>
          <p:spPr bwMode="auto">
            <a:xfrm>
              <a:off x="2688" y="912"/>
              <a:ext cx="100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3" name="Line 32"/>
            <p:cNvSpPr>
              <a:spLocks noChangeShapeType="1"/>
            </p:cNvSpPr>
            <p:nvPr/>
          </p:nvSpPr>
          <p:spPr bwMode="auto">
            <a:xfrm>
              <a:off x="2688" y="912"/>
              <a:ext cx="18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4" name="Line 33"/>
            <p:cNvSpPr>
              <a:spLocks noChangeShapeType="1"/>
            </p:cNvSpPr>
            <p:nvPr/>
          </p:nvSpPr>
          <p:spPr bwMode="auto">
            <a:xfrm flipH="1">
              <a:off x="2112" y="1536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5" name="Line 34"/>
            <p:cNvSpPr>
              <a:spLocks noChangeShapeType="1"/>
            </p:cNvSpPr>
            <p:nvPr/>
          </p:nvSpPr>
          <p:spPr bwMode="auto">
            <a:xfrm flipH="1">
              <a:off x="2592" y="1536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6" name="Line 35"/>
            <p:cNvSpPr>
              <a:spLocks noChangeShapeType="1"/>
            </p:cNvSpPr>
            <p:nvPr/>
          </p:nvSpPr>
          <p:spPr bwMode="auto">
            <a:xfrm>
              <a:off x="2688" y="1536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7" name="Line 36"/>
            <p:cNvSpPr>
              <a:spLocks noChangeShapeType="1"/>
            </p:cNvSpPr>
            <p:nvPr/>
          </p:nvSpPr>
          <p:spPr bwMode="auto">
            <a:xfrm>
              <a:off x="2688" y="1536"/>
              <a:ext cx="105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8" name="Line 37"/>
            <p:cNvSpPr>
              <a:spLocks noChangeShapeType="1"/>
            </p:cNvSpPr>
            <p:nvPr/>
          </p:nvSpPr>
          <p:spPr bwMode="auto">
            <a:xfrm flipH="1">
              <a:off x="1920" y="2016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9" name="Line 38"/>
            <p:cNvSpPr>
              <a:spLocks noChangeShapeType="1"/>
            </p:cNvSpPr>
            <p:nvPr/>
          </p:nvSpPr>
          <p:spPr bwMode="auto">
            <a:xfrm>
              <a:off x="2544" y="201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50" name="Line 39"/>
            <p:cNvSpPr>
              <a:spLocks noChangeShapeType="1"/>
            </p:cNvSpPr>
            <p:nvPr/>
          </p:nvSpPr>
          <p:spPr bwMode="auto">
            <a:xfrm>
              <a:off x="2544" y="2016"/>
              <a:ext cx="96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51" name="Line 40"/>
            <p:cNvSpPr>
              <a:spLocks noChangeShapeType="1"/>
            </p:cNvSpPr>
            <p:nvPr/>
          </p:nvSpPr>
          <p:spPr bwMode="auto">
            <a:xfrm flipH="1">
              <a:off x="2112" y="2448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52" name="Line 41"/>
            <p:cNvSpPr>
              <a:spLocks noChangeShapeType="1"/>
            </p:cNvSpPr>
            <p:nvPr/>
          </p:nvSpPr>
          <p:spPr bwMode="auto">
            <a:xfrm>
              <a:off x="2688" y="244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53" name="Line 42"/>
            <p:cNvSpPr>
              <a:spLocks noChangeShapeType="1"/>
            </p:cNvSpPr>
            <p:nvPr/>
          </p:nvSpPr>
          <p:spPr bwMode="auto">
            <a:xfrm>
              <a:off x="2688" y="2448"/>
              <a:ext cx="81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54" name="Line 43"/>
            <p:cNvSpPr>
              <a:spLocks noChangeShapeType="1"/>
            </p:cNvSpPr>
            <p:nvPr/>
          </p:nvSpPr>
          <p:spPr bwMode="auto">
            <a:xfrm flipH="1">
              <a:off x="2448" y="297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55" name="Line 44"/>
            <p:cNvSpPr>
              <a:spLocks noChangeShapeType="1"/>
            </p:cNvSpPr>
            <p:nvPr/>
          </p:nvSpPr>
          <p:spPr bwMode="auto">
            <a:xfrm>
              <a:off x="2736" y="297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56" name="Line 46"/>
            <p:cNvSpPr>
              <a:spLocks noChangeShapeType="1"/>
            </p:cNvSpPr>
            <p:nvPr/>
          </p:nvSpPr>
          <p:spPr bwMode="auto">
            <a:xfrm flipH="1">
              <a:off x="1920" y="3408"/>
              <a:ext cx="14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57" name="Line 47"/>
            <p:cNvSpPr>
              <a:spLocks noChangeShapeType="1"/>
            </p:cNvSpPr>
            <p:nvPr/>
          </p:nvSpPr>
          <p:spPr bwMode="auto">
            <a:xfrm flipH="1">
              <a:off x="2880" y="3408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58" name="Line 48"/>
            <p:cNvSpPr>
              <a:spLocks noChangeShapeType="1"/>
            </p:cNvSpPr>
            <p:nvPr/>
          </p:nvSpPr>
          <p:spPr bwMode="auto">
            <a:xfrm>
              <a:off x="3408" y="3408"/>
              <a:ext cx="379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200">
                <a:solidFill>
                  <a:srgbClr val="000000"/>
                </a:solidFill>
              </a:endParaRPr>
            </a:p>
          </p:txBody>
        </p:sp>
      </p:grpSp>
      <p:sp>
        <p:nvSpPr>
          <p:cNvPr id="89" name="矩形 88">
            <a:extLst>
              <a:ext uri="{FF2B5EF4-FFF2-40B4-BE49-F238E27FC236}">
                <a16:creationId xmlns:a16="http://schemas.microsoft.com/office/drawing/2014/main" id="{CC4F4D65-048A-4439-A1FD-6FE37628AE6A}"/>
              </a:ext>
            </a:extLst>
          </p:cNvPr>
          <p:cNvSpPr/>
          <p:nvPr/>
        </p:nvSpPr>
        <p:spPr bwMode="auto">
          <a:xfrm>
            <a:off x="5789966" y="2996952"/>
            <a:ext cx="4698522" cy="443420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749CE26-EB42-4EDD-9677-6BE1C30AA3A5}"/>
              </a:ext>
            </a:extLst>
          </p:cNvPr>
          <p:cNvSpPr/>
          <p:nvPr/>
        </p:nvSpPr>
        <p:spPr bwMode="auto">
          <a:xfrm>
            <a:off x="5789966" y="1130300"/>
            <a:ext cx="4698522" cy="443420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208D5C12-FE93-4CC4-8771-EFE38D3D5B5D}"/>
              </a:ext>
            </a:extLst>
          </p:cNvPr>
          <p:cNvGrpSpPr/>
          <p:nvPr/>
        </p:nvGrpSpPr>
        <p:grpSpPr>
          <a:xfrm>
            <a:off x="1769197" y="1210268"/>
            <a:ext cx="3663217" cy="5115084"/>
            <a:chOff x="468313" y="1446213"/>
            <a:chExt cx="4225925" cy="4192587"/>
          </a:xfrm>
        </p:grpSpPr>
        <p:sp>
          <p:nvSpPr>
            <p:cNvPr id="92" name="AutoShape 3">
              <a:extLst>
                <a:ext uri="{FF2B5EF4-FFF2-40B4-BE49-F238E27FC236}">
                  <a16:creationId xmlns:a16="http://schemas.microsoft.com/office/drawing/2014/main" id="{2C10F0D1-C173-44D5-B515-5860AEC4E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1849438"/>
              <a:ext cx="4225925" cy="403225"/>
            </a:xfrm>
            <a:prstGeom prst="roundRect">
              <a:avLst>
                <a:gd name="adj" fmla="val 16667"/>
              </a:avLst>
            </a:prstGeom>
            <a:solidFill>
              <a:srgbClr val="C3D69B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820738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820738">
                <a:spcBef>
                  <a:spcPct val="20000"/>
                </a:spcBef>
                <a:buFont typeface="Gungsuh" panose="02030600000101010101" pitchFamily="18" charset="-127"/>
                <a:buChar char="-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20738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82073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None/>
                <a:defRPr/>
              </a:pPr>
              <a:r>
                <a:rPr lang="en-US" altLang="zh-CN" sz="1800" b="0" baseline="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Algorithm and Data Structure</a:t>
              </a:r>
              <a:endParaRPr lang="zh-CN" altLang="en-US" sz="1800" b="0" baseline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" name="AutoShape 4">
              <a:extLst>
                <a:ext uri="{FF2B5EF4-FFF2-40B4-BE49-F238E27FC236}">
                  <a16:creationId xmlns:a16="http://schemas.microsoft.com/office/drawing/2014/main" id="{357ABF6D-49A8-46FE-B227-5FA307431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3933825"/>
              <a:ext cx="4225925" cy="392113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820738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820738">
                <a:spcBef>
                  <a:spcPct val="20000"/>
                </a:spcBef>
                <a:buFont typeface="Gungsuh" panose="02030600000101010101" pitchFamily="18" charset="-127"/>
                <a:buChar char="-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20738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82073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None/>
                <a:defRPr/>
              </a:pPr>
              <a:r>
                <a:rPr lang="en-US" altLang="zh-CN" sz="1800" b="0" baseline="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Gates/Register-Transfer Level (RTL)</a:t>
              </a:r>
            </a:p>
          </p:txBody>
        </p:sp>
        <p:sp>
          <p:nvSpPr>
            <p:cNvPr id="94" name="AutoShape 5">
              <a:extLst>
                <a:ext uri="{FF2B5EF4-FFF2-40B4-BE49-F238E27FC236}">
                  <a16:creationId xmlns:a16="http://schemas.microsoft.com/office/drawing/2014/main" id="{E1C94568-5CA8-45C1-B629-827DDE2DD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1446213"/>
              <a:ext cx="4217987" cy="40322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820738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820738">
                <a:spcBef>
                  <a:spcPct val="20000"/>
                </a:spcBef>
                <a:buFont typeface="Gungsuh" panose="02030600000101010101" pitchFamily="18" charset="-127"/>
                <a:buChar char="-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20738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82073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None/>
                <a:defRPr/>
              </a:pPr>
              <a:r>
                <a:rPr lang="en-US" altLang="zh-CN" sz="1800" baseline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Application</a:t>
              </a:r>
            </a:p>
          </p:txBody>
        </p:sp>
        <p:sp>
          <p:nvSpPr>
            <p:cNvPr id="95" name="AutoShape 6">
              <a:extLst>
                <a:ext uri="{FF2B5EF4-FFF2-40B4-BE49-F238E27FC236}">
                  <a16:creationId xmlns:a16="http://schemas.microsoft.com/office/drawing/2014/main" id="{078434B0-DF55-43D2-97AB-067635DCD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3059113"/>
              <a:ext cx="4225925" cy="471487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820738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820738">
                <a:spcBef>
                  <a:spcPct val="20000"/>
                </a:spcBef>
                <a:buFont typeface="Gungsuh" panose="02030600000101010101" pitchFamily="18" charset="-127"/>
                <a:buChar char="-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20738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82073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None/>
                <a:defRPr/>
              </a:pPr>
              <a:r>
                <a:rPr lang="en-US" altLang="zh-CN" sz="1800" baseline="0" dirty="0">
                  <a:solidFill>
                    <a:srgbClr val="FFFFFF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Instruction Set Architecture (ISA)</a:t>
              </a:r>
            </a:p>
          </p:txBody>
        </p:sp>
        <p:sp>
          <p:nvSpPr>
            <p:cNvPr id="96" name="AutoShape 7">
              <a:extLst>
                <a:ext uri="{FF2B5EF4-FFF2-40B4-BE49-F238E27FC236}">
                  <a16:creationId xmlns:a16="http://schemas.microsoft.com/office/drawing/2014/main" id="{04E43027-11E9-4BBA-8113-FD288165E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2655888"/>
              <a:ext cx="4214812" cy="403225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820738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820738">
                <a:spcBef>
                  <a:spcPct val="20000"/>
                </a:spcBef>
                <a:buFont typeface="Gungsuh" panose="02030600000101010101" pitchFamily="18" charset="-127"/>
                <a:buChar char="-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20738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82073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None/>
                <a:defRPr/>
              </a:pPr>
              <a:r>
                <a:rPr lang="en-US" altLang="zh-CN" sz="1800" b="0" baseline="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Operating System/Virtual Machines</a:t>
              </a:r>
            </a:p>
          </p:txBody>
        </p:sp>
        <p:sp>
          <p:nvSpPr>
            <p:cNvPr id="97" name="AutoShape 8">
              <a:extLst>
                <a:ext uri="{FF2B5EF4-FFF2-40B4-BE49-F238E27FC236}">
                  <a16:creationId xmlns:a16="http://schemas.microsoft.com/office/drawing/2014/main" id="{42130CB5-CC4E-4B36-8F60-19F83864E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3530600"/>
              <a:ext cx="4225925" cy="403225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820738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820738">
                <a:spcBef>
                  <a:spcPct val="20000"/>
                </a:spcBef>
                <a:buFont typeface="Gungsuh" panose="02030600000101010101" pitchFamily="18" charset="-127"/>
                <a:buChar char="-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20738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82073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None/>
                <a:defRPr/>
              </a:pPr>
              <a:r>
                <a:rPr lang="en-US" altLang="zh-CN" sz="1800" b="0" baseline="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Microarchitecture</a:t>
              </a:r>
            </a:p>
          </p:txBody>
        </p:sp>
        <p:sp>
          <p:nvSpPr>
            <p:cNvPr id="98" name="AutoShape 9">
              <a:extLst>
                <a:ext uri="{FF2B5EF4-FFF2-40B4-BE49-F238E27FC236}">
                  <a16:creationId xmlns:a16="http://schemas.microsoft.com/office/drawing/2014/main" id="{6E0F1BA5-89D3-4437-8856-FFB566E24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4740275"/>
              <a:ext cx="4225925" cy="45878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820738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820738">
                <a:spcBef>
                  <a:spcPct val="20000"/>
                </a:spcBef>
                <a:buFont typeface="Gungsuh" panose="02030600000101010101" pitchFamily="18" charset="-127"/>
                <a:buChar char="-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20738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82073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None/>
                <a:defRPr/>
              </a:pPr>
              <a:r>
                <a:rPr lang="en-US" altLang="zh-CN" sz="1800" b="0" baseline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Electronic Devices</a:t>
              </a:r>
            </a:p>
          </p:txBody>
        </p:sp>
        <p:sp>
          <p:nvSpPr>
            <p:cNvPr id="99" name="AutoShape 10">
              <a:extLst>
                <a:ext uri="{FF2B5EF4-FFF2-40B4-BE49-F238E27FC236}">
                  <a16:creationId xmlns:a16="http://schemas.microsoft.com/office/drawing/2014/main" id="{B6FFA4A0-4F30-490C-8A53-39941D9A0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2252663"/>
              <a:ext cx="4225925" cy="403225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820738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820738">
                <a:spcBef>
                  <a:spcPct val="20000"/>
                </a:spcBef>
                <a:buFont typeface="Gungsuh" panose="02030600000101010101" pitchFamily="18" charset="-127"/>
                <a:buChar char="-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20738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82073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None/>
                <a:defRPr/>
              </a:pPr>
              <a:r>
                <a:rPr lang="en-US" altLang="zh-CN" sz="1800" b="0" baseline="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Programming Language/Compiler</a:t>
              </a:r>
            </a:p>
          </p:txBody>
        </p:sp>
        <p:sp>
          <p:nvSpPr>
            <p:cNvPr id="100" name="AutoShape 11">
              <a:extLst>
                <a:ext uri="{FF2B5EF4-FFF2-40B4-BE49-F238E27FC236}">
                  <a16:creationId xmlns:a16="http://schemas.microsoft.com/office/drawing/2014/main" id="{CD3CC031-1514-4719-B4DD-1F200F51F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4337050"/>
              <a:ext cx="4225925" cy="392113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820738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820738">
                <a:spcBef>
                  <a:spcPct val="20000"/>
                </a:spcBef>
                <a:buFont typeface="Gungsuh" panose="02030600000101010101" pitchFamily="18" charset="-127"/>
                <a:buChar char="-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20738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82073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None/>
                <a:defRPr/>
              </a:pPr>
              <a:r>
                <a:rPr lang="en-US" altLang="zh-CN" sz="1800" b="0" baseline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Analog/Digital Circuits</a:t>
              </a:r>
            </a:p>
          </p:txBody>
        </p:sp>
        <p:sp>
          <p:nvSpPr>
            <p:cNvPr id="101" name="AutoShape 12">
              <a:extLst>
                <a:ext uri="{FF2B5EF4-FFF2-40B4-BE49-F238E27FC236}">
                  <a16:creationId xmlns:a16="http://schemas.microsoft.com/office/drawing/2014/main" id="{148CCF79-0C97-491C-8247-1A032683B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5180013"/>
              <a:ext cx="4225925" cy="45878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820738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820738">
                <a:spcBef>
                  <a:spcPct val="20000"/>
                </a:spcBef>
                <a:buFont typeface="Gungsuh" panose="02030600000101010101" pitchFamily="18" charset="-127"/>
                <a:buChar char="-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20738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82073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None/>
                <a:defRPr/>
              </a:pPr>
              <a:r>
                <a:rPr lang="en-US" altLang="zh-CN" sz="1800" baseline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Physics</a:t>
              </a:r>
            </a:p>
          </p:txBody>
        </p:sp>
      </p:grp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8A2D24A0-8BB8-437B-A5CB-8D54E162D91F}"/>
              </a:ext>
            </a:extLst>
          </p:cNvPr>
          <p:cNvCxnSpPr>
            <a:cxnSpLocks/>
            <a:stCxn id="89" idx="1"/>
            <a:endCxn id="99" idx="3"/>
          </p:cNvCxnSpPr>
          <p:nvPr/>
        </p:nvCxnSpPr>
        <p:spPr bwMode="auto">
          <a:xfrm flipH="1" flipV="1">
            <a:off x="5432414" y="2440136"/>
            <a:ext cx="357553" cy="778526"/>
          </a:xfrm>
          <a:prstGeom prst="straightConnector1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7879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FD3EA2EB-AFA8-42C3-90E4-2A063F5CC6F5}" type="datetime1">
              <a:rPr lang="zh-CN" altLang="en-US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2021/11/29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2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13C98F5B-4036-4560-BEC4-378222D05A46}" type="slidenum"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15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 Assembly Language Program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042988"/>
            <a:ext cx="8686800" cy="5410200"/>
          </a:xfrm>
          <a:solidFill>
            <a:srgbClr val="CCECFF"/>
          </a:solidFill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; Program to multiply a number by the constant 6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.ORIG	x3050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LD	R1, SIX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LD	R2, NUMBER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AND	R3, R3, #0	; Clear R3.  It will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		; contain the product.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; The inner loop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2000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AGAIN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ADD	R3, R3, R2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ADD	R1, R1, #-1	; R1 keeps track of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BRp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AGAIN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; the iteration.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HALT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2000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NUMBER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.BLKW	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2000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SIX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.FILL	x0006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.END</a:t>
            </a:r>
          </a:p>
        </p:txBody>
      </p:sp>
    </p:spTree>
    <p:extLst>
      <p:ext uri="{BB962C8B-B14F-4D97-AF65-F5344CB8AC3E}">
        <p14:creationId xmlns:p14="http://schemas.microsoft.com/office/powerpoint/2010/main" val="1294512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243CEBD6-52D8-4CE5-9C8D-E87315F173A6}" type="datetime1">
              <a:rPr lang="zh-CN" altLang="en-US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2021/11/29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33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D1E8BAF3-65BD-4155-9644-73012F24E266}" type="slidenum"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16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LC-3 Assembly Language Syntax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981075"/>
            <a:ext cx="8839200" cy="368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Each line of a program is one of the following: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an instruction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an assembler directive (or pseudo-op)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 comment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Whitespace (between symbols) and case are ignored.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Comments (beginning with “;”) are also ignored.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An instruction has the following format:</a:t>
            </a: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2895601" y="4419600"/>
            <a:ext cx="5661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en-US" altLang="zh-CN" baseline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LABEL OPCODE OPERANDS COMMENTS</a:t>
            </a:r>
            <a:endParaRPr lang="en-US" altLang="zh-CN" sz="2000" b="0" i="1" baseline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3319" name="Line 5"/>
          <p:cNvSpPr>
            <a:spLocks noChangeShapeType="1"/>
          </p:cNvSpPr>
          <p:nvPr/>
        </p:nvSpPr>
        <p:spPr bwMode="auto">
          <a:xfrm flipV="1">
            <a:off x="3352800" y="4800600"/>
            <a:ext cx="0" cy="9906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20" name="Line 6"/>
          <p:cNvSpPr>
            <a:spLocks noChangeShapeType="1"/>
          </p:cNvSpPr>
          <p:nvPr/>
        </p:nvSpPr>
        <p:spPr bwMode="auto">
          <a:xfrm>
            <a:off x="3352800" y="5257800"/>
            <a:ext cx="43434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21" name="Line 7"/>
          <p:cNvSpPr>
            <a:spLocks noChangeShapeType="1"/>
          </p:cNvSpPr>
          <p:nvPr/>
        </p:nvSpPr>
        <p:spPr bwMode="auto">
          <a:xfrm flipV="1">
            <a:off x="7696200" y="4800600"/>
            <a:ext cx="0" cy="4572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22" name="Text Box 8"/>
          <p:cNvSpPr txBox="1">
            <a:spLocks noChangeArrowheads="1"/>
          </p:cNvSpPr>
          <p:nvPr/>
        </p:nvSpPr>
        <p:spPr bwMode="auto">
          <a:xfrm>
            <a:off x="2728914" y="5715000"/>
            <a:ext cx="1254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en-US" altLang="zh-CN" b="0" i="1" baseline="0">
                <a:solidFill>
                  <a:srgbClr val="009900"/>
                </a:solidFill>
                <a:ea typeface="宋体" panose="02010600030101010101" pitchFamily="2" charset="-122"/>
              </a:rPr>
              <a:t>optional</a:t>
            </a:r>
          </a:p>
        </p:txBody>
      </p:sp>
      <p:sp>
        <p:nvSpPr>
          <p:cNvPr id="13323" name="Line 9"/>
          <p:cNvSpPr>
            <a:spLocks noChangeShapeType="1"/>
          </p:cNvSpPr>
          <p:nvPr/>
        </p:nvSpPr>
        <p:spPr bwMode="auto">
          <a:xfrm flipV="1">
            <a:off x="6096000" y="4800600"/>
            <a:ext cx="0" cy="990600"/>
          </a:xfrm>
          <a:prstGeom prst="line">
            <a:avLst/>
          </a:prstGeom>
          <a:noFill/>
          <a:ln w="28575">
            <a:solidFill>
              <a:srgbClr val="CE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24" name="Line 10"/>
          <p:cNvSpPr>
            <a:spLocks noChangeShapeType="1"/>
          </p:cNvSpPr>
          <p:nvPr/>
        </p:nvSpPr>
        <p:spPr bwMode="auto">
          <a:xfrm flipV="1">
            <a:off x="4572000" y="4800600"/>
            <a:ext cx="0" cy="304800"/>
          </a:xfrm>
          <a:prstGeom prst="line">
            <a:avLst/>
          </a:prstGeom>
          <a:noFill/>
          <a:ln w="28575">
            <a:solidFill>
              <a:srgbClr val="CE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25" name="Line 11"/>
          <p:cNvSpPr>
            <a:spLocks noChangeShapeType="1"/>
          </p:cNvSpPr>
          <p:nvPr/>
        </p:nvSpPr>
        <p:spPr bwMode="auto">
          <a:xfrm>
            <a:off x="4572000" y="5105400"/>
            <a:ext cx="1524000" cy="0"/>
          </a:xfrm>
          <a:prstGeom prst="line">
            <a:avLst/>
          </a:prstGeom>
          <a:noFill/>
          <a:ln w="28575">
            <a:solidFill>
              <a:srgbClr val="CE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26" name="Text Box 12"/>
          <p:cNvSpPr txBox="1">
            <a:spLocks noChangeArrowheads="1"/>
          </p:cNvSpPr>
          <p:nvPr/>
        </p:nvSpPr>
        <p:spPr bwMode="auto">
          <a:xfrm>
            <a:off x="5310188" y="5715000"/>
            <a:ext cx="162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en-US" altLang="zh-CN" b="0" i="1" baseline="0">
                <a:solidFill>
                  <a:srgbClr val="CE0000"/>
                </a:solidFill>
                <a:ea typeface="宋体" panose="02010600030101010101" pitchFamily="2" charset="-122"/>
              </a:rPr>
              <a:t>mandatory</a:t>
            </a:r>
          </a:p>
        </p:txBody>
      </p:sp>
    </p:spTree>
    <p:extLst>
      <p:ext uri="{BB962C8B-B14F-4D97-AF65-F5344CB8AC3E}">
        <p14:creationId xmlns:p14="http://schemas.microsoft.com/office/powerpoint/2010/main" val="2581684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87A44603-8A7B-428C-97EE-78A3EAC9BA4D}" type="datetime1">
              <a:rPr lang="zh-CN" altLang="en-US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2021/11/29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36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B2826B26-0749-46B5-8345-F96CD9867753}" type="slidenum"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17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Opcodes and Operands</a:t>
            </a:r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03388" y="981075"/>
            <a:ext cx="8964612" cy="5481638"/>
          </a:xfrm>
        </p:spPr>
        <p:txBody>
          <a:bodyPr/>
          <a:lstStyle/>
          <a:p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Opcodes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reserved symbols that correspond to LC-3 instructions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listed in Appendix A</a:t>
            </a:r>
          </a:p>
          <a:p>
            <a:pPr lvl="2"/>
            <a:r>
              <a:rPr lang="en-US" altLang="zh-CN" sz="1800" dirty="0"/>
              <a:t>ex: </a:t>
            </a:r>
            <a:r>
              <a:rPr lang="en-US" altLang="zh-CN" sz="1800" dirty="0">
                <a:latin typeface="Courier New" panose="02070309020205020404" pitchFamily="49" charset="0"/>
              </a:rPr>
              <a:t>ADD</a:t>
            </a:r>
            <a:r>
              <a:rPr lang="en-US" altLang="zh-CN" sz="1800" dirty="0"/>
              <a:t>,</a:t>
            </a:r>
            <a:r>
              <a:rPr lang="en-US" altLang="zh-CN" sz="1800" dirty="0">
                <a:latin typeface="Courier New" panose="02070309020205020404" pitchFamily="49" charset="0"/>
              </a:rPr>
              <a:t> AND</a:t>
            </a:r>
            <a:r>
              <a:rPr lang="en-US" altLang="zh-CN" sz="1800" dirty="0"/>
              <a:t>,</a:t>
            </a:r>
            <a:r>
              <a:rPr lang="en-US" altLang="zh-CN" sz="1800" dirty="0">
                <a:latin typeface="Courier New" panose="02070309020205020404" pitchFamily="49" charset="0"/>
              </a:rPr>
              <a:t> LD</a:t>
            </a:r>
            <a:r>
              <a:rPr lang="en-US" altLang="zh-CN" sz="1800" dirty="0"/>
              <a:t>,</a:t>
            </a:r>
            <a:r>
              <a:rPr lang="en-US" altLang="zh-CN" sz="1800" dirty="0">
                <a:latin typeface="Courier New" panose="02070309020205020404" pitchFamily="49" charset="0"/>
              </a:rPr>
              <a:t> LDR</a:t>
            </a:r>
            <a:r>
              <a:rPr lang="en-US" altLang="zh-CN" sz="1800" dirty="0"/>
              <a:t>, …</a:t>
            </a:r>
          </a:p>
          <a:p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Operands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registers -- specified by Rn, where n is the register number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numbers -- indicated by # (decimal) or x (hex)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label -- symbolic name of memory location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separated by comma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number, order, and type correspond to instruction format</a:t>
            </a:r>
          </a:p>
          <a:p>
            <a:pPr lvl="2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ex:	</a:t>
            </a:r>
            <a:r>
              <a:rPr lang="en-US" altLang="zh-CN" sz="1800" dirty="0">
                <a:latin typeface="Courier New" panose="02070309020205020404" pitchFamily="49" charset="0"/>
              </a:rPr>
              <a:t>ADD	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</a:rPr>
              <a:t>R1,R1,R3</a:t>
            </a:r>
            <a:br>
              <a:rPr lang="en-US" altLang="zh-CN" sz="1800" dirty="0">
                <a:latin typeface="Courier New" panose="02070309020205020404" pitchFamily="49" charset="0"/>
              </a:rPr>
            </a:br>
            <a:r>
              <a:rPr lang="en-US" altLang="zh-CN" sz="1800" dirty="0">
                <a:latin typeface="Courier New" panose="02070309020205020404" pitchFamily="49" charset="0"/>
              </a:rPr>
              <a:t>	ADD	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</a:rPr>
              <a:t>R1,R1,#3</a:t>
            </a:r>
            <a:b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zh-CN" sz="1800" dirty="0">
                <a:latin typeface="Courier New" panose="02070309020205020404" pitchFamily="49" charset="0"/>
              </a:rPr>
              <a:t>	LD	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</a:rPr>
              <a:t>R6,NUMBER</a:t>
            </a:r>
            <a:br>
              <a:rPr lang="en-US" altLang="zh-CN" sz="1800" dirty="0">
                <a:latin typeface="Courier New" panose="02070309020205020404" pitchFamily="49" charset="0"/>
              </a:rPr>
            </a:br>
            <a:r>
              <a:rPr lang="en-US" altLang="zh-CN" sz="1800" dirty="0">
                <a:latin typeface="Courier New" panose="02070309020205020404" pitchFamily="49" charset="0"/>
              </a:rPr>
              <a:t>	</a:t>
            </a:r>
            <a:r>
              <a:rPr lang="en-US" altLang="zh-CN" sz="1800" dirty="0" err="1">
                <a:latin typeface="Courier New" panose="02070309020205020404" pitchFamily="49" charset="0"/>
              </a:rPr>
              <a:t>BRz</a:t>
            </a:r>
            <a:r>
              <a:rPr lang="en-US" altLang="zh-CN" sz="1800" dirty="0">
                <a:latin typeface="Courier New" panose="02070309020205020404" pitchFamily="49" charset="0"/>
              </a:rPr>
              <a:t>	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</a:rPr>
              <a:t>LOOP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416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42571B6B-0920-4BFA-B0C5-01C80538852A}" type="datetime1">
              <a:rPr lang="zh-CN" altLang="en-US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2021/11/29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74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7C1B9619-3113-4DB3-A147-28D69814EDCE}" type="slidenum"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18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Labels and Comments</a:t>
            </a:r>
          </a:p>
        </p:txBody>
      </p:sp>
      <p:sp>
        <p:nvSpPr>
          <p:cNvPr id="1741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03388" y="981075"/>
            <a:ext cx="8964612" cy="54816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Label</a:t>
            </a:r>
          </a:p>
          <a:p>
            <a:pPr lvl="1">
              <a:spcBef>
                <a:spcPts val="0"/>
              </a:spcBef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placed at the beginning of the line</a:t>
            </a:r>
          </a:p>
          <a:p>
            <a:pPr lvl="1">
              <a:spcBef>
                <a:spcPts val="0"/>
              </a:spcBef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assigns a symbolic name to the address corresponding to line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ex:</a:t>
            </a:r>
            <a:r>
              <a:rPr lang="en-US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b="0" dirty="0">
                <a:latin typeface="CourierPS" pitchFamily="49" charset="0"/>
              </a:rPr>
              <a:t>	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</a:rPr>
              <a:t>LOOP</a:t>
            </a:r>
            <a:r>
              <a:rPr lang="en-US" altLang="zh-CN" sz="1800" dirty="0">
                <a:latin typeface="Courier New" panose="02070309020205020404" pitchFamily="49" charset="0"/>
              </a:rPr>
              <a:t>	ADD	R1,R1,#-1</a:t>
            </a:r>
            <a:br>
              <a:rPr lang="en-US" altLang="zh-CN" sz="1800" dirty="0">
                <a:latin typeface="Courier New" panose="02070309020205020404" pitchFamily="49" charset="0"/>
              </a:rPr>
            </a:br>
            <a:r>
              <a:rPr lang="en-US" altLang="zh-CN" sz="1800" dirty="0">
                <a:latin typeface="Courier New" panose="02070309020205020404" pitchFamily="49" charset="0"/>
              </a:rPr>
              <a:t>		</a:t>
            </a:r>
            <a:r>
              <a:rPr lang="en-US" altLang="zh-CN" sz="1800" dirty="0" err="1">
                <a:latin typeface="Courier New" panose="02070309020205020404" pitchFamily="49" charset="0"/>
              </a:rPr>
              <a:t>BRp</a:t>
            </a:r>
            <a:r>
              <a:rPr lang="en-US" altLang="zh-CN" sz="1800" dirty="0">
                <a:latin typeface="Courier New" panose="02070309020205020404" pitchFamily="49" charset="0"/>
              </a:rPr>
              <a:t>	LOOP</a:t>
            </a:r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Comment</a:t>
            </a:r>
          </a:p>
          <a:p>
            <a:pPr lvl="1">
              <a:spcBef>
                <a:spcPts val="0"/>
              </a:spcBef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anything after a semicolon is a comment</a:t>
            </a:r>
          </a:p>
          <a:p>
            <a:pPr lvl="1">
              <a:spcBef>
                <a:spcPts val="0"/>
              </a:spcBef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ignored by assembler</a:t>
            </a:r>
          </a:p>
          <a:p>
            <a:pPr lvl="1">
              <a:spcBef>
                <a:spcPts val="0"/>
              </a:spcBef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used by humans to document/understand programs</a:t>
            </a:r>
          </a:p>
          <a:p>
            <a:pPr lvl="1">
              <a:spcBef>
                <a:spcPts val="0"/>
              </a:spcBef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tips for useful comments:</a:t>
            </a:r>
          </a:p>
          <a:p>
            <a:pPr lvl="2">
              <a:spcBef>
                <a:spcPts val="0"/>
              </a:spcBef>
            </a:pPr>
            <a:r>
              <a:rPr lang="en-US" altLang="zh-CN" sz="1800" dirty="0"/>
              <a:t>avoid restating the obvious, as “decrement R1”</a:t>
            </a:r>
          </a:p>
          <a:p>
            <a:pPr lvl="2">
              <a:spcBef>
                <a:spcPts val="0"/>
              </a:spcBef>
            </a:pPr>
            <a:r>
              <a:rPr lang="en-US" altLang="zh-CN" sz="1800" dirty="0"/>
              <a:t>provide additional insight, as in “accumulate product in R6”</a:t>
            </a:r>
          </a:p>
          <a:p>
            <a:pPr lvl="2">
              <a:spcBef>
                <a:spcPts val="0"/>
              </a:spcBef>
            </a:pPr>
            <a:r>
              <a:rPr lang="en-US" altLang="zh-CN" sz="1800" dirty="0"/>
              <a:t>use comments to separate pieces of program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132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47683393-5A60-40A0-A095-498B8C603609}" type="datetime1">
              <a:rPr lang="zh-CN" altLang="en-US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2021/11/29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84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DC528B86-D942-44DE-B765-13A9D28C1DCD}" type="slidenum"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19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Assembler Directives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981075"/>
            <a:ext cx="8839200" cy="1798638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Pseudo-operations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 not refer to operations executed by program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used by assembler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look like instruction, but “opcode” starts with dot</a:t>
            </a:r>
          </a:p>
        </p:txBody>
      </p:sp>
      <p:graphicFrame>
        <p:nvGraphicFramePr>
          <p:cNvPr id="34202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156999"/>
              </p:ext>
            </p:extLst>
          </p:nvPr>
        </p:nvGraphicFramePr>
        <p:xfrm>
          <a:off x="2057400" y="2780928"/>
          <a:ext cx="7711008" cy="3598222"/>
        </p:xfrm>
        <a:graphic>
          <a:graphicData uri="http://schemas.openxmlformats.org/drawingml/2006/table">
            <a:tbl>
              <a:tblPr/>
              <a:tblGrid>
                <a:gridCol w="1465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0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Opcode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Operand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Meaning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.ORIG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address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starting address of program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.END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end of program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.BLKW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allocate n words of storage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01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.FILL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allocate one word, initialize with value 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59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.STRINGZ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n-character </a:t>
                      </a:r>
                      <a:b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</a:b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string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allocate n+1 locations, </a:t>
                      </a:r>
                      <a:b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</a:b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initialize w/characters and null terminator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48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s_2">
            <a:extLst>
              <a:ext uri="{FF2B5EF4-FFF2-40B4-BE49-F238E27FC236}">
                <a16:creationId xmlns:a16="http://schemas.microsoft.com/office/drawing/2014/main" id="{9056126C-8529-435C-A5C5-25B6DCFEAC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91798" y="224844"/>
            <a:ext cx="2023020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en-US" altLang="zh-CN" sz="3200" b="1" baseline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Outline</a:t>
            </a:r>
            <a:endParaRPr lang="zh-CN" altLang="en-US" sz="3200" b="1" baseline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FBFB4F98-A1B6-4B54-9432-9B1BAD84A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9913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rgbClr val="003399"/>
                </a:solidFill>
                <a:latin typeface="微软雅黑" panose="020B0503020204020204" pitchFamily="34" charset="-122"/>
              </a:rPr>
              <a:t>Review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0064102-F5B2-40A8-A097-05F8C082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1544" y="1768677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baseline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93F16C4-A290-47B9-BA72-08B73E244C4D}"/>
              </a:ext>
            </a:extLst>
          </p:cNvPr>
          <p:cNvCxnSpPr/>
          <p:nvPr/>
        </p:nvCxnSpPr>
        <p:spPr>
          <a:xfrm>
            <a:off x="1998182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7">
            <a:extLst>
              <a:ext uri="{FF2B5EF4-FFF2-40B4-BE49-F238E27FC236}">
                <a16:creationId xmlns:a16="http://schemas.microsoft.com/office/drawing/2014/main" id="{EF1DEE29-9275-45CA-A1C1-B2DD20A3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592" y="3351457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baseline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33" name="矩形 17">
            <a:extLst>
              <a:ext uri="{FF2B5EF4-FFF2-40B4-BE49-F238E27FC236}">
                <a16:creationId xmlns:a16="http://schemas.microsoft.com/office/drawing/2014/main" id="{8D3CB30D-E9CE-4AAA-8189-C4674F81A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rgbClr val="333399"/>
                </a:solidFill>
                <a:latin typeface="微软雅黑" panose="020B0503020204020204" pitchFamily="34" charset="-122"/>
              </a:rPr>
              <a:t>A Machine Structure</a:t>
            </a:r>
            <a:r>
              <a:rPr lang="zh-CN" altLang="en-US" sz="2400" b="1" baseline="0" dirty="0">
                <a:solidFill>
                  <a:srgbClr val="333399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 sz="2400" b="1" baseline="0" dirty="0">
                <a:solidFill>
                  <a:srgbClr val="333399"/>
                </a:solidFill>
                <a:latin typeface="微软雅黑" panose="020B0503020204020204" pitchFamily="34" charset="-122"/>
              </a:rPr>
              <a:t>von Neumann Model</a:t>
            </a:r>
            <a:r>
              <a:rPr lang="zh-CN" altLang="en-US" sz="2400" b="1" kern="0" baseline="0" dirty="0">
                <a:solidFill>
                  <a:srgbClr val="333399"/>
                </a:solidFill>
                <a:latin typeface="微软雅黑" panose="020B0503020204020204" pitchFamily="34" charset="-122"/>
              </a:rPr>
              <a:t> </a:t>
            </a:r>
            <a:endParaRPr lang="en-US" altLang="zh-CN" sz="2400" b="1" baseline="0" dirty="0">
              <a:solidFill>
                <a:srgbClr val="333399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80CF5E8-68AF-4F8B-B510-DB9A7B9CCB03}"/>
              </a:ext>
            </a:extLst>
          </p:cNvPr>
          <p:cNvCxnSpPr/>
          <p:nvPr/>
        </p:nvCxnSpPr>
        <p:spPr>
          <a:xfrm>
            <a:off x="1962670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CE5C1212-F8ED-4FB6-A797-C6AFBC17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592" y="2554178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baseline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矩形 17">
            <a:extLst>
              <a:ext uri="{FF2B5EF4-FFF2-40B4-BE49-F238E27FC236}">
                <a16:creationId xmlns:a16="http://schemas.microsoft.com/office/drawing/2014/main" id="{71D289C4-D39F-4710-BBD5-91958FB2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2" y="264714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rgbClr val="333399"/>
                </a:solidFill>
                <a:latin typeface="微软雅黑" panose="020B0503020204020204" pitchFamily="34" charset="-122"/>
              </a:rPr>
              <a:t>From ENIAC to the Stored Program Computer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7503D4-1039-4406-BA5B-9D61A87E45D7}"/>
              </a:ext>
            </a:extLst>
          </p:cNvPr>
          <p:cNvCxnSpPr/>
          <p:nvPr/>
        </p:nvCxnSpPr>
        <p:spPr>
          <a:xfrm>
            <a:off x="1962670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B97DD4-DFAF-460E-BBC2-FAD7477409F4}"/>
              </a:ext>
            </a:extLst>
          </p:cNvPr>
          <p:cNvCxnSpPr/>
          <p:nvPr/>
        </p:nvCxnSpPr>
        <p:spPr>
          <a:xfrm>
            <a:off x="1998182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17">
            <a:extLst>
              <a:ext uri="{FF2B5EF4-FFF2-40B4-BE49-F238E27FC236}">
                <a16:creationId xmlns:a16="http://schemas.microsoft.com/office/drawing/2014/main" id="{F2A6EB95-A217-45C7-8DA1-F9D56EBAD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592" y="4143545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baseline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38" name="矩形 17">
            <a:extLst>
              <a:ext uri="{FF2B5EF4-FFF2-40B4-BE49-F238E27FC236}">
                <a16:creationId xmlns:a16="http://schemas.microsoft.com/office/drawing/2014/main" id="{F662604F-4382-4FEE-B5E3-B873FB9B4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rgbClr val="003399"/>
                </a:solidFill>
                <a:latin typeface="微软雅黑" panose="020B0503020204020204" pitchFamily="34" charset="-122"/>
              </a:rPr>
              <a:t>Summary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A20B8CD-2A08-41F9-9C3E-98C5A0BC9771}"/>
              </a:ext>
            </a:extLst>
          </p:cNvPr>
          <p:cNvCxnSpPr/>
          <p:nvPr/>
        </p:nvCxnSpPr>
        <p:spPr>
          <a:xfrm>
            <a:off x="1962670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7">
            <a:extLst>
              <a:ext uri="{FF2B5EF4-FFF2-40B4-BE49-F238E27FC236}">
                <a16:creationId xmlns:a16="http://schemas.microsoft.com/office/drawing/2014/main" id="{FBC5D026-1A95-49A5-960C-DCF5C36D0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9913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rgbClr val="0152A3"/>
                </a:solidFill>
                <a:latin typeface="微软雅黑" panose="020B0503020204020204" pitchFamily="34" charset="-122"/>
              </a:rPr>
              <a:t>Review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19249016-BB4C-4466-85A1-E71F90CFE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852" y="1768677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baseline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8F581FE-618E-4C31-A7E2-28D3B17E6AAC}"/>
              </a:ext>
            </a:extLst>
          </p:cNvPr>
          <p:cNvCxnSpPr/>
          <p:nvPr/>
        </p:nvCxnSpPr>
        <p:spPr>
          <a:xfrm>
            <a:off x="1998182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17">
            <a:extLst>
              <a:ext uri="{FF2B5EF4-FFF2-40B4-BE49-F238E27FC236}">
                <a16:creationId xmlns:a16="http://schemas.microsoft.com/office/drawing/2014/main" id="{047A8819-B4AD-4244-8485-A1CB09ACB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592" y="3351457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baseline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7" name="矩形 17">
            <a:extLst>
              <a:ext uri="{FF2B5EF4-FFF2-40B4-BE49-F238E27FC236}">
                <a16:creationId xmlns:a16="http://schemas.microsoft.com/office/drawing/2014/main" id="{E26AD7B7-5D32-472A-9C9B-92B0AB7E3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lvl="0"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rgbClr val="0152A3"/>
                </a:solidFill>
                <a:latin typeface="微软雅黑" panose="020B0503020204020204" pitchFamily="34" charset="-122"/>
              </a:rPr>
              <a:t>Assembly Process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4CA520A-1996-459B-906F-E44797D5C5A0}"/>
              </a:ext>
            </a:extLst>
          </p:cNvPr>
          <p:cNvCxnSpPr/>
          <p:nvPr/>
        </p:nvCxnSpPr>
        <p:spPr>
          <a:xfrm>
            <a:off x="1962670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17">
            <a:extLst>
              <a:ext uri="{FF2B5EF4-FFF2-40B4-BE49-F238E27FC236}">
                <a16:creationId xmlns:a16="http://schemas.microsoft.com/office/drawing/2014/main" id="{9B45BD7D-C4D7-4601-AD57-FA71F5BB8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592" y="2554178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baseline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40" name="矩形 17">
            <a:extLst>
              <a:ext uri="{FF2B5EF4-FFF2-40B4-BE49-F238E27FC236}">
                <a16:creationId xmlns:a16="http://schemas.microsoft.com/office/drawing/2014/main" id="{E3124882-A1D5-4906-A753-74527C97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2" y="264714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lvl="0"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rgbClr val="0152A3"/>
                </a:solidFill>
                <a:latin typeface="微软雅黑" panose="020B0503020204020204" pitchFamily="34" charset="-122"/>
              </a:rPr>
              <a:t>Assembly Language Overview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079AABD-29DE-4EBC-9B9C-F16BAB563B5D}"/>
              </a:ext>
            </a:extLst>
          </p:cNvPr>
          <p:cNvCxnSpPr/>
          <p:nvPr/>
        </p:nvCxnSpPr>
        <p:spPr>
          <a:xfrm>
            <a:off x="1962670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0D572A6-62F2-49EE-850B-6C331D48ABE4}"/>
              </a:ext>
            </a:extLst>
          </p:cNvPr>
          <p:cNvCxnSpPr/>
          <p:nvPr/>
        </p:nvCxnSpPr>
        <p:spPr>
          <a:xfrm>
            <a:off x="1998182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17">
            <a:extLst>
              <a:ext uri="{FF2B5EF4-FFF2-40B4-BE49-F238E27FC236}">
                <a16:creationId xmlns:a16="http://schemas.microsoft.com/office/drawing/2014/main" id="{407B9D34-9472-4CAF-B6F9-3D0C86C45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592" y="4143545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baseline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45" name="矩形 17">
            <a:extLst>
              <a:ext uri="{FF2B5EF4-FFF2-40B4-BE49-F238E27FC236}">
                <a16:creationId xmlns:a16="http://schemas.microsoft.com/office/drawing/2014/main" id="{0DB1BAAD-DBD5-4A96-BCFC-D7AA8E99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rgbClr val="0152A3"/>
                </a:solidFill>
                <a:latin typeface="微软雅黑" panose="020B0503020204020204" pitchFamily="34" charset="-122"/>
              </a:rPr>
              <a:t>Summary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D92D05A-3612-4F02-BD38-9ADE0321565E}"/>
              </a:ext>
            </a:extLst>
          </p:cNvPr>
          <p:cNvCxnSpPr/>
          <p:nvPr/>
        </p:nvCxnSpPr>
        <p:spPr>
          <a:xfrm>
            <a:off x="1962670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08500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CE3C7-C218-4EDA-8DEF-DF3B2F82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335771-24CA-4D85-B961-C6722809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2021/11/29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29B69D-9D65-4132-933F-3991FE7A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930A66DA-0A1D-42F7-9CA5-347821237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520" y="1071062"/>
            <a:ext cx="5616748" cy="1079773"/>
          </a:xfrm>
          <a:solidFill>
            <a:srgbClr val="CCFFFF"/>
          </a:solidFill>
          <a:ln w="19050">
            <a:solidFill>
              <a:srgbClr val="008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.ORIG   X3100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HELLO  .STRINGZ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‘’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‘’</a:t>
            </a:r>
            <a:endParaRPr lang="en-US" altLang="zh-CN" sz="1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12C234C-4DF4-48B8-80AA-44F47FAF211F}"/>
              </a:ext>
            </a:extLst>
          </p:cNvPr>
          <p:cNvSpPr/>
          <p:nvPr/>
        </p:nvSpPr>
        <p:spPr>
          <a:xfrm>
            <a:off x="7771093" y="1089194"/>
            <a:ext cx="2441014" cy="5262979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x3010: x0048</a:t>
            </a:r>
            <a:b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x3011: x0065</a:t>
            </a:r>
            <a:b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x3012: x006C</a:t>
            </a:r>
            <a:b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x3013: x006C</a:t>
            </a:r>
            <a:b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x3014: x006F</a:t>
            </a:r>
            <a:b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x3015: x002C</a:t>
            </a:r>
            <a:b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x3016: x0020</a:t>
            </a:r>
            <a:b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x3017: x0057</a:t>
            </a:r>
            <a:b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x3018: x006F</a:t>
            </a:r>
            <a:b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x3019: x0072</a:t>
            </a:r>
            <a:b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x301A: x006C</a:t>
            </a:r>
            <a:b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x301B: x0064</a:t>
            </a:r>
            <a:b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x301C: x0021</a:t>
            </a:r>
            <a:b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x301D: x0000 </a:t>
            </a:r>
            <a:endParaRPr lang="zh-CN" altLang="en-US" sz="2400" b="1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891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C118BC26-D1E1-4EEF-B907-2189B4E0E4A7}" type="datetime1">
              <a:rPr lang="zh-CN" altLang="en-US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2021/11/29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14FFB7D7-6A8A-4A62-89A6-53CFBD7C845F}" type="slidenum"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21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Trap Codes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LC-3 assembler provides “pseudo-instructions” for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each trap code, so you don’t have to remember them.</a:t>
            </a:r>
          </a:p>
        </p:txBody>
      </p:sp>
      <p:graphicFrame>
        <p:nvGraphicFramePr>
          <p:cNvPr id="343044" name="Group 4"/>
          <p:cNvGraphicFramePr>
            <a:graphicFrameLocks noGrp="1"/>
          </p:cNvGraphicFramePr>
          <p:nvPr/>
        </p:nvGraphicFramePr>
        <p:xfrm>
          <a:off x="2057400" y="2133601"/>
          <a:ext cx="8077200" cy="3976717"/>
        </p:xfrm>
        <a:graphic>
          <a:graphicData uri="http://schemas.openxmlformats.org/drawingml/2006/table">
            <a:tbl>
              <a:tblPr/>
              <a:tblGrid>
                <a:gridCol w="91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8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2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Code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Equivalent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Description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9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HALT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TRAP x25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Halt execution and print message to console.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7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IN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TRAP x23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Print prompt on console,</a:t>
                      </a:r>
                      <a:b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</a:b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read (and echo) one character from keybd.</a:t>
                      </a:r>
                      <a:b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</a:b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Character stored in R0[7:0].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6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OUT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TRAP x21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Write one character (in R0[7:0]) to console.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9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GETC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TRAP x20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Read one character from keyboard.</a:t>
                      </a:r>
                      <a:b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</a:b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Character stored in R0[7:0].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9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PUTS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TRAP x22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Write null-terminated string to console.</a:t>
                      </a:r>
                      <a:b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</a:b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Address of string is in R0.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603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02BA0FC7-A9EC-41C0-9843-398002A28D70}" type="datetime1">
              <a:rPr lang="zh-CN" altLang="en-US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2021/11/29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FE317CB0-FF0C-4F22-B9EE-D01BFC5317A0}" type="slidenum"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22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Style Guidelines</a:t>
            </a:r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03388" y="981075"/>
            <a:ext cx="8839200" cy="54816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Use the following style guidelines to improve the readability and understandability of your programs:</a:t>
            </a:r>
          </a:p>
          <a:p>
            <a:pPr lvl="1">
              <a:spcBef>
                <a:spcPts val="0"/>
              </a:spcBef>
              <a:buFontTx/>
              <a:buAutoNum type="arabicPeriod"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Provide a program header, with author’s name, date,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etc.,and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purpose of program. </a:t>
            </a:r>
          </a:p>
          <a:p>
            <a:pPr lvl="1">
              <a:spcBef>
                <a:spcPts val="0"/>
              </a:spcBef>
              <a:buFontTx/>
              <a:buAutoNum type="arabicPeriod"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Start labels, opcode, operands, and comments in same column for each line.  </a:t>
            </a:r>
            <a:r>
              <a:rPr lang="en-US" altLang="zh-CN" b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(Unless entire line is a comment.)</a:t>
            </a:r>
          </a:p>
          <a:p>
            <a:pPr lvl="1">
              <a:spcBef>
                <a:spcPts val="0"/>
              </a:spcBef>
              <a:buFontTx/>
              <a:buAutoNum type="arabicPeriod"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Use comments to explain what each register does.</a:t>
            </a:r>
          </a:p>
          <a:p>
            <a:pPr lvl="1">
              <a:spcBef>
                <a:spcPts val="0"/>
              </a:spcBef>
              <a:buFontTx/>
              <a:buAutoNum type="arabicPeriod"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Give explanatory comment for most instructions.</a:t>
            </a:r>
          </a:p>
          <a:p>
            <a:pPr lvl="1">
              <a:spcBef>
                <a:spcPts val="0"/>
              </a:spcBef>
              <a:buFontTx/>
              <a:buAutoNum type="arabicPeriod"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Use meaningful symbolic names.</a:t>
            </a:r>
          </a:p>
          <a:p>
            <a:pPr lvl="2">
              <a:spcBef>
                <a:spcPts val="0"/>
              </a:spcBef>
              <a:buFontTx/>
              <a:buChar char="•"/>
            </a:pPr>
            <a:r>
              <a:rPr lang="en-US" altLang="zh-CN" sz="1800" dirty="0"/>
              <a:t>Mixed upper and lower case for readability.</a:t>
            </a:r>
          </a:p>
          <a:p>
            <a:pPr lvl="2">
              <a:spcBef>
                <a:spcPts val="0"/>
              </a:spcBef>
              <a:buFontTx/>
              <a:buChar char="•"/>
            </a:pPr>
            <a:r>
              <a:rPr lang="en-US" altLang="zh-CN" sz="1800" dirty="0" err="1"/>
              <a:t>ASCIItoBinary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InputRoutine</a:t>
            </a:r>
            <a:r>
              <a:rPr lang="en-US" altLang="zh-CN" sz="1800" dirty="0"/>
              <a:t>, SaveR1</a:t>
            </a:r>
          </a:p>
          <a:p>
            <a:pPr lvl="1">
              <a:spcBef>
                <a:spcPts val="0"/>
              </a:spcBef>
              <a:buFontTx/>
              <a:buAutoNum type="arabicPeriod"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Provide comments between program sections.</a:t>
            </a:r>
          </a:p>
          <a:p>
            <a:pPr lvl="1">
              <a:spcBef>
                <a:spcPts val="0"/>
              </a:spcBef>
              <a:buFontTx/>
              <a:buAutoNum type="arabicPeriod"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Each line must fit on the page -- no wraparound or truncations.</a:t>
            </a:r>
          </a:p>
          <a:p>
            <a:pPr lvl="2">
              <a:spcBef>
                <a:spcPts val="0"/>
              </a:spcBef>
              <a:buFontTx/>
              <a:buChar char="•"/>
            </a:pPr>
            <a:r>
              <a:rPr lang="en-US" altLang="zh-CN" sz="1800" dirty="0"/>
              <a:t>Long statements split in aesthetically pleasing manner.</a:t>
            </a:r>
          </a:p>
          <a:p>
            <a:pPr>
              <a:spcBef>
                <a:spcPts val="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530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AB4F11B2-B070-48FF-A805-6A6E998C21C8}" type="datetime1">
              <a:rPr lang="zh-CN" altLang="en-US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2021/11/29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CCC2D209-4025-4532-A2AD-355EF545D11B}" type="slidenum"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23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Sample Program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Count the occurrences of a character in a file.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Remember this?</a:t>
            </a:r>
          </a:p>
        </p:txBody>
      </p:sp>
      <p:graphicFrame>
        <p:nvGraphicFramePr>
          <p:cNvPr id="21510" name="Object 4"/>
          <p:cNvGraphicFramePr>
            <a:graphicFrameLocks noChangeAspect="1"/>
          </p:cNvGraphicFramePr>
          <p:nvPr/>
        </p:nvGraphicFramePr>
        <p:xfrm>
          <a:off x="2133600" y="2057400"/>
          <a:ext cx="7888288" cy="455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3" name="VISIO" r:id="rId3" imgW="6548628" imgH="3791712" progId="Visio.Drawing.6">
                  <p:embed/>
                </p:oleObj>
              </mc:Choice>
              <mc:Fallback>
                <p:oleObj name="VISIO" r:id="rId3" imgW="6548628" imgH="3791712" progId="Visio.Drawing.6">
                  <p:embed/>
                  <p:pic>
                    <p:nvPicPr>
                      <p:cNvPr id="215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057400"/>
                        <a:ext cx="7888288" cy="455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9433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FDDEB79D-AFCB-4771-A78C-FE21E3CE1293}" type="datetime1">
              <a:rPr lang="zh-CN" altLang="en-US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2021/11/29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963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39F0AD74-A020-4C00-B7E9-065007C1E498}" type="slidenum"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24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9636" name="Rectangle 2"/>
          <p:cNvSpPr>
            <a:spLocks noChangeArrowheads="1"/>
          </p:cNvSpPr>
          <p:nvPr/>
        </p:nvSpPr>
        <p:spPr bwMode="auto">
          <a:xfrm>
            <a:off x="3009900" y="1524000"/>
            <a:ext cx="1143000" cy="4572000"/>
          </a:xfrm>
          <a:prstGeom prst="rect">
            <a:avLst/>
          </a:prstGeom>
          <a:solidFill>
            <a:srgbClr val="6699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endParaRPr lang="zh-CN" altLang="en-US" sz="2000" b="0" baseline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Program (1 of 2)</a:t>
            </a:r>
          </a:p>
        </p:txBody>
      </p:sp>
      <p:graphicFrame>
        <p:nvGraphicFramePr>
          <p:cNvPr id="169988" name="Group 4"/>
          <p:cNvGraphicFramePr>
            <a:graphicFrameLocks noGrp="1"/>
          </p:cNvGraphicFramePr>
          <p:nvPr/>
        </p:nvGraphicFramePr>
        <p:xfrm>
          <a:off x="1790700" y="1143000"/>
          <a:ext cx="8610600" cy="4902200"/>
        </p:xfrm>
        <a:graphic>
          <a:graphicData uri="http://schemas.openxmlformats.org/drawingml/2006/table">
            <a:tbl>
              <a:tblPr/>
              <a:tblGrid>
                <a:gridCol w="11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Address</a:t>
                      </a:r>
                    </a:p>
                  </a:txBody>
                  <a:tcPr marR="0" marT="91440" marB="914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Instruction</a:t>
                      </a:r>
                    </a:p>
                  </a:txBody>
                  <a:tcPr marR="0" marT="91440" marB="914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Comments</a:t>
                      </a:r>
                    </a:p>
                  </a:txBody>
                  <a:tcPr marR="0" marT="91440" marB="914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0 1 0 1 0 1 0 0 1 0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 0 0 0 0 0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R2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0 (counter)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AND R2,R2, #0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0 0 1 0 0 1 1 0 0 0 0 1 0 0 0 0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R3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M[x3012] (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ptr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LD R3, x3012       (LD R3, PTR)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x3002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1 1 1 1 0 0 0 0 0 0 1 0 0 0 1 1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Input to R0 (TRAP x23)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TRAP x23            (GETC)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x3003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0 1 1 0 0 0 1 0 1 1 0 0 0 0 0 0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R1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M[R3]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LDR R1, R3, #0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x3004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0 0 0 1 1 0 0 0 0 1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 1 1 1 0 0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R4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R1 – 4 (EOT)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 R4,R1, #-4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x3005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0 0 0 0 0 1 0 0 0 0 0 0 1 0 0 0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If Z, 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goto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x300E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</a:t>
                      </a:r>
                      <a:r>
                        <a:rPr kumimoji="0" lang="en-US" altLang="zh-CN" sz="9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x300E        (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</a:t>
                      </a:r>
                      <a:r>
                        <a:rPr kumimoji="0" lang="en-US" altLang="zh-CN" sz="9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  <a:r>
                        <a:rPr kumimoji="0" lang="en-US" altLang="zh-CN" sz="9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OUTPUT)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x3006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1 0 0 1 0 0 1 0 0 1 1 1 1 1 1 1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R1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NOT R1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NOT R1,R1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0 0 0 1 0 0 1 0 0 1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 0 0 0 0 1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R1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R1 + 1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 R1,R1,#1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X3008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0 0 0 1 0 0 1 0 0 1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 0 0 0 0 0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R1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R1 + R0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 R1,R1,R0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x3009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0 0 0 0 1 0 1 0 0 0 0 0 0 0 0 1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If N or P, 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goto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x300B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</a:t>
                      </a:r>
                      <a:r>
                        <a:rPr kumimoji="0" lang="en-US" altLang="zh-CN" sz="9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np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x300B   (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</a:t>
                      </a:r>
                      <a:r>
                        <a:rPr kumimoji="0" lang="en-US" altLang="zh-CN" sz="9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np</a:t>
                      </a:r>
                      <a:r>
                        <a:rPr kumimoji="0" lang="en-US" altLang="zh-CN" sz="9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GETCHAR)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9683" name="Line 67"/>
          <p:cNvSpPr>
            <a:spLocks noChangeShapeType="1"/>
          </p:cNvSpPr>
          <p:nvPr/>
        </p:nvSpPr>
        <p:spPr bwMode="auto">
          <a:xfrm>
            <a:off x="4267200" y="5934075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9684" name="Line 68"/>
          <p:cNvSpPr>
            <a:spLocks noChangeShapeType="1"/>
          </p:cNvSpPr>
          <p:nvPr/>
        </p:nvSpPr>
        <p:spPr bwMode="auto">
          <a:xfrm>
            <a:off x="4267200" y="1914525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9685" name="Line 69"/>
          <p:cNvSpPr>
            <a:spLocks noChangeShapeType="1"/>
          </p:cNvSpPr>
          <p:nvPr/>
        </p:nvSpPr>
        <p:spPr bwMode="auto">
          <a:xfrm>
            <a:off x="4267200" y="23622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9686" name="Line 70"/>
          <p:cNvSpPr>
            <a:spLocks noChangeShapeType="1"/>
          </p:cNvSpPr>
          <p:nvPr/>
        </p:nvSpPr>
        <p:spPr bwMode="auto">
          <a:xfrm>
            <a:off x="5486400" y="2819400"/>
            <a:ext cx="2286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9687" name="Line 71"/>
          <p:cNvSpPr>
            <a:spLocks noChangeShapeType="1"/>
          </p:cNvSpPr>
          <p:nvPr/>
        </p:nvSpPr>
        <p:spPr bwMode="auto">
          <a:xfrm>
            <a:off x="4267200" y="32575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9688" name="Line 72"/>
          <p:cNvSpPr>
            <a:spLocks noChangeShapeType="1"/>
          </p:cNvSpPr>
          <p:nvPr/>
        </p:nvSpPr>
        <p:spPr bwMode="auto">
          <a:xfrm>
            <a:off x="4267200" y="37147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9689" name="Line 73"/>
          <p:cNvSpPr>
            <a:spLocks noChangeShapeType="1"/>
          </p:cNvSpPr>
          <p:nvPr/>
        </p:nvSpPr>
        <p:spPr bwMode="auto">
          <a:xfrm>
            <a:off x="4267200" y="4162425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9690" name="Line 74"/>
          <p:cNvSpPr>
            <a:spLocks noChangeShapeType="1"/>
          </p:cNvSpPr>
          <p:nvPr/>
        </p:nvSpPr>
        <p:spPr bwMode="auto">
          <a:xfrm>
            <a:off x="4267200" y="45910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9691" name="Line 75"/>
          <p:cNvSpPr>
            <a:spLocks noChangeShapeType="1"/>
          </p:cNvSpPr>
          <p:nvPr/>
        </p:nvSpPr>
        <p:spPr bwMode="auto">
          <a:xfrm>
            <a:off x="4267200" y="5038725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9692" name="Line 76"/>
          <p:cNvSpPr>
            <a:spLocks noChangeShapeType="1"/>
          </p:cNvSpPr>
          <p:nvPr/>
        </p:nvSpPr>
        <p:spPr bwMode="auto">
          <a:xfrm>
            <a:off x="4267200" y="54864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9693" name="Line 77"/>
          <p:cNvSpPr>
            <a:spLocks noChangeShapeType="1"/>
          </p:cNvSpPr>
          <p:nvPr/>
        </p:nvSpPr>
        <p:spPr bwMode="auto">
          <a:xfrm>
            <a:off x="5181600" y="1914525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9694" name="Line 78"/>
          <p:cNvSpPr>
            <a:spLocks noChangeShapeType="1"/>
          </p:cNvSpPr>
          <p:nvPr/>
        </p:nvSpPr>
        <p:spPr bwMode="auto">
          <a:xfrm>
            <a:off x="6400800" y="1914525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9695" name="Line 79"/>
          <p:cNvSpPr>
            <a:spLocks noChangeShapeType="1"/>
          </p:cNvSpPr>
          <p:nvPr/>
        </p:nvSpPr>
        <p:spPr bwMode="auto">
          <a:xfrm>
            <a:off x="5181600" y="2362200"/>
            <a:ext cx="2590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9696" name="Line 80"/>
          <p:cNvSpPr>
            <a:spLocks noChangeShapeType="1"/>
          </p:cNvSpPr>
          <p:nvPr/>
        </p:nvSpPr>
        <p:spPr bwMode="auto">
          <a:xfrm>
            <a:off x="5181600" y="32575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9697" name="Line 81"/>
          <p:cNvSpPr>
            <a:spLocks noChangeShapeType="1"/>
          </p:cNvSpPr>
          <p:nvPr/>
        </p:nvSpPr>
        <p:spPr bwMode="auto">
          <a:xfrm>
            <a:off x="6096000" y="325755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9698" name="Line 82"/>
          <p:cNvSpPr>
            <a:spLocks noChangeShapeType="1"/>
          </p:cNvSpPr>
          <p:nvPr/>
        </p:nvSpPr>
        <p:spPr bwMode="auto">
          <a:xfrm>
            <a:off x="5181600" y="37147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9699" name="Line 83"/>
          <p:cNvSpPr>
            <a:spLocks noChangeShapeType="1"/>
          </p:cNvSpPr>
          <p:nvPr/>
        </p:nvSpPr>
        <p:spPr bwMode="auto">
          <a:xfrm>
            <a:off x="6400800" y="3714750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9700" name="Line 84"/>
          <p:cNvSpPr>
            <a:spLocks noChangeShapeType="1"/>
          </p:cNvSpPr>
          <p:nvPr/>
        </p:nvSpPr>
        <p:spPr bwMode="auto">
          <a:xfrm>
            <a:off x="5181600" y="4162425"/>
            <a:ext cx="2590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9701" name="Line 85"/>
          <p:cNvSpPr>
            <a:spLocks noChangeShapeType="1"/>
          </p:cNvSpPr>
          <p:nvPr/>
        </p:nvSpPr>
        <p:spPr bwMode="auto">
          <a:xfrm>
            <a:off x="5181600" y="45910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9702" name="Line 86"/>
          <p:cNvSpPr>
            <a:spLocks noChangeShapeType="1"/>
          </p:cNvSpPr>
          <p:nvPr/>
        </p:nvSpPr>
        <p:spPr bwMode="auto">
          <a:xfrm>
            <a:off x="5181600" y="5038725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9703" name="Line 87"/>
          <p:cNvSpPr>
            <a:spLocks noChangeShapeType="1"/>
          </p:cNvSpPr>
          <p:nvPr/>
        </p:nvSpPr>
        <p:spPr bwMode="auto">
          <a:xfrm>
            <a:off x="6400800" y="5038725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9704" name="Line 88"/>
          <p:cNvSpPr>
            <a:spLocks noChangeShapeType="1"/>
          </p:cNvSpPr>
          <p:nvPr/>
        </p:nvSpPr>
        <p:spPr bwMode="auto">
          <a:xfrm>
            <a:off x="5181600" y="54864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9705" name="Line 89"/>
          <p:cNvSpPr>
            <a:spLocks noChangeShapeType="1"/>
          </p:cNvSpPr>
          <p:nvPr/>
        </p:nvSpPr>
        <p:spPr bwMode="auto">
          <a:xfrm>
            <a:off x="7010400" y="54864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9706" name="Line 90"/>
          <p:cNvSpPr>
            <a:spLocks noChangeShapeType="1"/>
          </p:cNvSpPr>
          <p:nvPr/>
        </p:nvSpPr>
        <p:spPr bwMode="auto">
          <a:xfrm>
            <a:off x="5181600" y="5934075"/>
            <a:ext cx="2590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279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FB5BC85B-44D9-4E66-A192-C5263B44C0D2}" type="datetime1">
              <a:rPr lang="zh-CN" altLang="en-US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2021/11/29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065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BA2B65CA-1D1D-4AC8-B9A9-75725A67C1CF}" type="slidenum"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25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0660" name="Rectangle 2"/>
          <p:cNvSpPr>
            <a:spLocks noChangeArrowheads="1"/>
          </p:cNvSpPr>
          <p:nvPr/>
        </p:nvSpPr>
        <p:spPr bwMode="auto">
          <a:xfrm>
            <a:off x="3009900" y="1524000"/>
            <a:ext cx="1143000" cy="3657600"/>
          </a:xfrm>
          <a:prstGeom prst="rect">
            <a:avLst/>
          </a:prstGeom>
          <a:solidFill>
            <a:srgbClr val="6699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endParaRPr lang="zh-CN" altLang="en-US" sz="2000" b="0" baseline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 (2 of 2)</a:t>
            </a:r>
          </a:p>
        </p:txBody>
      </p:sp>
      <p:graphicFrame>
        <p:nvGraphicFramePr>
          <p:cNvPr id="35915" name="Group 75"/>
          <p:cNvGraphicFramePr>
            <a:graphicFrameLocks noGrp="1"/>
          </p:cNvGraphicFramePr>
          <p:nvPr/>
        </p:nvGraphicFramePr>
        <p:xfrm>
          <a:off x="1790700" y="1143000"/>
          <a:ext cx="8610600" cy="4945060"/>
        </p:xfrm>
        <a:graphic>
          <a:graphicData uri="http://schemas.openxmlformats.org/drawingml/2006/table">
            <a:tbl>
              <a:tblPr/>
              <a:tblGrid>
                <a:gridCol w="11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Address</a:t>
                      </a:r>
                    </a:p>
                  </a:txBody>
                  <a:tcPr marR="0" marT="91433" marB="9143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Instruction</a:t>
                      </a:r>
                    </a:p>
                  </a:txBody>
                  <a:tcPr marR="0" marT="91433" marB="9143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Comments</a:t>
                      </a:r>
                    </a:p>
                  </a:txBody>
                  <a:tcPr marR="0" marT="91433" marB="9143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4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x300A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0 0 0 1 0 1 0 0 1 0 1 0 0 0 0 1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R2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R2 + 1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 R2,R2,#1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4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x300B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0 0 0 1 0 1 1 0 1 1 1 0 0 0 0 1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R3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R3 + 1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 R3,R3,#1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4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x300C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0 1 1 0 0 0 1 0 1 1 0 0 0 0 0 0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R1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M[R3]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LDR R1,R3,#0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4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x300D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0 0 0 0 1 1 1 1 1 1 1 1 0 1 1 0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Goto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x3004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</a:t>
                      </a:r>
                      <a:r>
                        <a:rPr kumimoji="0" lang="en-US" altLang="zh-CN" sz="9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nzp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x3004     (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</a:t>
                      </a:r>
                      <a:r>
                        <a:rPr kumimoji="0" lang="en-US" altLang="zh-CN" sz="9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nzp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TEST)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4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x300E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0 0 1 0 0 0 0 0 0 0 0 0 0 1 0 0          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R0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M[x3013]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LD R0,x3013     (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LD R0, ASCII)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4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x300F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0 0 0 1 0 0 0 0 0 0 0 0 0 0 1 0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R0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R0 + R2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 R0,R0,R2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4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x3010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1 1 1 1 0 0 0 0 0 0 1 0 0 0 0 1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Print R0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TRAP x21      (OUT)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4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x3011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1 1 1 1 0 0 0 0 0 0 1 0 0 1 0 1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HALT</a:t>
                      </a:r>
                      <a:b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TRAP x25      (HALT)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6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X3012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1 0 0 1 0 0 0 0 0 0 0 0 0 0 0 0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Starting Address of File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(X9000)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44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x3013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0 0 0 0 0 0 0 0 0 0 1 1 0 0 0 0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ASCII x30 (‘0’)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0707" name="Line 67"/>
          <p:cNvSpPr>
            <a:spLocks noChangeShapeType="1"/>
          </p:cNvSpPr>
          <p:nvPr/>
        </p:nvSpPr>
        <p:spPr bwMode="auto">
          <a:xfrm>
            <a:off x="4267200" y="19240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0708" name="Line 68"/>
          <p:cNvSpPr>
            <a:spLocks noChangeShapeType="1"/>
          </p:cNvSpPr>
          <p:nvPr/>
        </p:nvSpPr>
        <p:spPr bwMode="auto">
          <a:xfrm>
            <a:off x="4267200" y="23622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0709" name="Line 69"/>
          <p:cNvSpPr>
            <a:spLocks noChangeShapeType="1"/>
          </p:cNvSpPr>
          <p:nvPr/>
        </p:nvSpPr>
        <p:spPr bwMode="auto">
          <a:xfrm>
            <a:off x="4267200" y="28194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0710" name="Line 70"/>
          <p:cNvSpPr>
            <a:spLocks noChangeShapeType="1"/>
          </p:cNvSpPr>
          <p:nvPr/>
        </p:nvSpPr>
        <p:spPr bwMode="auto">
          <a:xfrm>
            <a:off x="4267200" y="32575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0711" name="Line 71"/>
          <p:cNvSpPr>
            <a:spLocks noChangeShapeType="1"/>
          </p:cNvSpPr>
          <p:nvPr/>
        </p:nvSpPr>
        <p:spPr bwMode="auto">
          <a:xfrm>
            <a:off x="4267200" y="3705225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0712" name="Line 72"/>
          <p:cNvSpPr>
            <a:spLocks noChangeShapeType="1"/>
          </p:cNvSpPr>
          <p:nvPr/>
        </p:nvSpPr>
        <p:spPr bwMode="auto">
          <a:xfrm>
            <a:off x="4267200" y="41529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0713" name="Line 73"/>
          <p:cNvSpPr>
            <a:spLocks noChangeShapeType="1"/>
          </p:cNvSpPr>
          <p:nvPr/>
        </p:nvSpPr>
        <p:spPr bwMode="auto">
          <a:xfrm>
            <a:off x="5486400" y="4591050"/>
            <a:ext cx="2286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0714" name="Line 74"/>
          <p:cNvSpPr>
            <a:spLocks noChangeShapeType="1"/>
          </p:cNvSpPr>
          <p:nvPr/>
        </p:nvSpPr>
        <p:spPr bwMode="auto">
          <a:xfrm>
            <a:off x="5486400" y="5048250"/>
            <a:ext cx="2286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0715" name="Line 75"/>
          <p:cNvSpPr>
            <a:spLocks noChangeShapeType="1"/>
          </p:cNvSpPr>
          <p:nvPr/>
        </p:nvSpPr>
        <p:spPr bwMode="auto">
          <a:xfrm>
            <a:off x="5181600" y="19240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0716" name="Line 76"/>
          <p:cNvSpPr>
            <a:spLocks noChangeShapeType="1"/>
          </p:cNvSpPr>
          <p:nvPr/>
        </p:nvSpPr>
        <p:spPr bwMode="auto">
          <a:xfrm>
            <a:off x="6400800" y="1924050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0717" name="Line 77"/>
          <p:cNvSpPr>
            <a:spLocks noChangeShapeType="1"/>
          </p:cNvSpPr>
          <p:nvPr/>
        </p:nvSpPr>
        <p:spPr bwMode="auto">
          <a:xfrm>
            <a:off x="5181600" y="23622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0718" name="Line 78"/>
          <p:cNvSpPr>
            <a:spLocks noChangeShapeType="1"/>
          </p:cNvSpPr>
          <p:nvPr/>
        </p:nvSpPr>
        <p:spPr bwMode="auto">
          <a:xfrm>
            <a:off x="6400800" y="2362200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0719" name="Line 79"/>
          <p:cNvSpPr>
            <a:spLocks noChangeShapeType="1"/>
          </p:cNvSpPr>
          <p:nvPr/>
        </p:nvSpPr>
        <p:spPr bwMode="auto">
          <a:xfrm>
            <a:off x="5181600" y="28194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0720" name="Line 80"/>
          <p:cNvSpPr>
            <a:spLocks noChangeShapeType="1"/>
          </p:cNvSpPr>
          <p:nvPr/>
        </p:nvSpPr>
        <p:spPr bwMode="auto">
          <a:xfrm flipV="1">
            <a:off x="6096000" y="2819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0721" name="Line 81"/>
          <p:cNvSpPr>
            <a:spLocks noChangeShapeType="1"/>
          </p:cNvSpPr>
          <p:nvPr/>
        </p:nvSpPr>
        <p:spPr bwMode="auto">
          <a:xfrm>
            <a:off x="5181600" y="3257550"/>
            <a:ext cx="2590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0722" name="Line 82"/>
          <p:cNvSpPr>
            <a:spLocks noChangeShapeType="1"/>
          </p:cNvSpPr>
          <p:nvPr/>
        </p:nvSpPr>
        <p:spPr bwMode="auto">
          <a:xfrm>
            <a:off x="5181600" y="3705225"/>
            <a:ext cx="2590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0723" name="Line 83"/>
          <p:cNvSpPr>
            <a:spLocks noChangeShapeType="1"/>
          </p:cNvSpPr>
          <p:nvPr/>
        </p:nvSpPr>
        <p:spPr bwMode="auto">
          <a:xfrm>
            <a:off x="5181600" y="41529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0724" name="Line 84"/>
          <p:cNvSpPr>
            <a:spLocks noChangeShapeType="1"/>
          </p:cNvSpPr>
          <p:nvPr/>
        </p:nvSpPr>
        <p:spPr bwMode="auto">
          <a:xfrm>
            <a:off x="7010400" y="41529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702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5A9C2BE3-AD35-4981-9269-F9A52FC3FE88}" type="datetime1">
              <a:rPr lang="zh-CN" altLang="en-US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2021/11/29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253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F0E1B4B3-8136-4753-AE38-68E47A5DADB1}" type="slidenum"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26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Char Count in Assembly Language (1 of 3)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CCECFF"/>
          </a:solidFill>
          <a:ln w="38100">
            <a:solidFill>
              <a:srgbClr val="33CC33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01 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02 ; Program to count occurrences of a character in a file.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03 ; Character to be input from the keyboard.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04 ; Result to be displayed on the monitor.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05 ; Program only works if no more than 9 occurrences are         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06 ; found.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07 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08 ; Initialization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09 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0A	.ORIG	x3000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0B	AND	R2, R2, #0	; R2 is counter, initially 0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0C	LD	R3, PTR	; R3 is pointer to characters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0D	GETC		; TRAP x23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0E			; R0 gets character input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0F	LDR	R1, R3, #0	; R1 gets first character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 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11 ; Test character for end of file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12 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AutoNum type="arabicPlain" startAt="13"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TEST	ADD	R4, R1, #-4    	; Test for EOT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AutoNum type="arabicPlain" startAt="13"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              	; (ASCII x04)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15	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BRz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OUTPUT	 	; If done, prepare the output</a:t>
            </a:r>
          </a:p>
        </p:txBody>
      </p:sp>
    </p:spTree>
    <p:extLst>
      <p:ext uri="{BB962C8B-B14F-4D97-AF65-F5344CB8AC3E}">
        <p14:creationId xmlns:p14="http://schemas.microsoft.com/office/powerpoint/2010/main" val="1553251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71274D72-CEC4-457E-9F13-BCC5E01AE014}" type="datetime1">
              <a:rPr lang="zh-CN" altLang="en-US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2021/11/29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355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4D642683-DEAF-457E-AB7A-0CAAF2FE1369}" type="slidenum"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27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Char Count in Assembly Language (2 of 3)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CCECFF"/>
          </a:solidFill>
          <a:ln w="38100">
            <a:solidFill>
              <a:srgbClr val="33CC33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16 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17 ; Test character for match.  If a match, increment count.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18 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19	  NOT	R1, R1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1A	  ADD	R1, R1, R0	; If match, R1 =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</a:rPr>
              <a:t>xFFFF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1B	  NOT	R1, R1	; If match, R1 = x0000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1C	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</a:rPr>
              <a:t>BRnp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	GETCHAR	; If no match, do not increment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1D	  ADD	R2, R2, #1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1E 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1F ; Get next character from file.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20 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21 GETCHAR ADD	R3, R3, #1	; Point to next character.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22	  LDR	R1, R3, #0	; R1 gets next char to test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23	 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BRnzp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TEST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24 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25 ; Output the count.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26 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27  OUTPUT LD	R0, ASCII	; Load the ASCII template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28	  ADD	R0, R0, R2	; Covert binary count to ASCII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29	  OUT		; TRAP x21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2A			; ASCII code in R0 is displayed.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2B	  HALT		; TRAP x25,Halt machine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6208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9E5D9FDF-44C2-4940-AEA9-D6BE953D032C}" type="datetime1">
              <a:rPr lang="zh-CN" altLang="en-US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2021/11/29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7BBF94C6-1F9C-4A53-8B5C-6F60EEA30B66}" type="slidenum"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28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Char Count in Assembly Language (3 of 3)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CCECFF"/>
          </a:solidFill>
          <a:ln w="38100">
            <a:solidFill>
              <a:srgbClr val="33CC33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2C 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2D ; Storage for pointer and ASCII template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2E 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2F ASCII	.FILL	x0030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30 PTR	.FILL	x9000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31	.END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tabLst>
                <a:tab pos="1147763" algn="l"/>
                <a:tab pos="2165350" algn="l"/>
                <a:tab pos="3717925" algn="l"/>
              </a:tabLst>
              <a:defRPr/>
            </a:pPr>
            <a:endParaRPr lang="zh-CN" altLang="en-US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7414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s_2">
            <a:extLst>
              <a:ext uri="{FF2B5EF4-FFF2-40B4-BE49-F238E27FC236}">
                <a16:creationId xmlns:a16="http://schemas.microsoft.com/office/drawing/2014/main" id="{9056126C-8529-435C-A5C5-25B6DCFEAC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91798" y="224844"/>
            <a:ext cx="2023020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en-US" altLang="zh-CN" sz="3200" b="1" baseline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Outline</a:t>
            </a:r>
            <a:endParaRPr lang="zh-CN" altLang="en-US" sz="3200" b="1" baseline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FBFB4F98-A1B6-4B54-9432-9B1BAD84A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9913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rgbClr val="003399"/>
                </a:solidFill>
                <a:latin typeface="微软雅黑" panose="020B0503020204020204" pitchFamily="34" charset="-122"/>
              </a:rPr>
              <a:t>Review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0064102-F5B2-40A8-A097-05F8C082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1544" y="1768677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baseline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93F16C4-A290-47B9-BA72-08B73E244C4D}"/>
              </a:ext>
            </a:extLst>
          </p:cNvPr>
          <p:cNvCxnSpPr/>
          <p:nvPr/>
        </p:nvCxnSpPr>
        <p:spPr>
          <a:xfrm>
            <a:off x="1998182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7">
            <a:extLst>
              <a:ext uri="{FF2B5EF4-FFF2-40B4-BE49-F238E27FC236}">
                <a16:creationId xmlns:a16="http://schemas.microsoft.com/office/drawing/2014/main" id="{EF1DEE29-9275-45CA-A1C1-B2DD20A3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592" y="3351457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baseline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33" name="矩形 17">
            <a:extLst>
              <a:ext uri="{FF2B5EF4-FFF2-40B4-BE49-F238E27FC236}">
                <a16:creationId xmlns:a16="http://schemas.microsoft.com/office/drawing/2014/main" id="{8D3CB30D-E9CE-4AAA-8189-C4674F81A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rgbClr val="333399"/>
                </a:solidFill>
                <a:latin typeface="微软雅黑" panose="020B0503020204020204" pitchFamily="34" charset="-122"/>
              </a:rPr>
              <a:t>A Machine Structure</a:t>
            </a:r>
            <a:r>
              <a:rPr lang="zh-CN" altLang="en-US" sz="2400" b="1" baseline="0" dirty="0">
                <a:solidFill>
                  <a:srgbClr val="333399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 sz="2400" b="1" baseline="0" dirty="0">
                <a:solidFill>
                  <a:srgbClr val="333399"/>
                </a:solidFill>
                <a:latin typeface="微软雅黑" panose="020B0503020204020204" pitchFamily="34" charset="-122"/>
              </a:rPr>
              <a:t>von Neumann Model</a:t>
            </a:r>
            <a:r>
              <a:rPr lang="zh-CN" altLang="en-US" sz="2400" b="1" kern="0" baseline="0" dirty="0">
                <a:solidFill>
                  <a:srgbClr val="333399"/>
                </a:solidFill>
                <a:latin typeface="微软雅黑" panose="020B0503020204020204" pitchFamily="34" charset="-122"/>
              </a:rPr>
              <a:t> </a:t>
            </a:r>
            <a:endParaRPr lang="en-US" altLang="zh-CN" sz="2400" b="1" baseline="0" dirty="0">
              <a:solidFill>
                <a:srgbClr val="333399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80CF5E8-68AF-4F8B-B510-DB9A7B9CCB03}"/>
              </a:ext>
            </a:extLst>
          </p:cNvPr>
          <p:cNvCxnSpPr/>
          <p:nvPr/>
        </p:nvCxnSpPr>
        <p:spPr>
          <a:xfrm>
            <a:off x="1962670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CE5C1212-F8ED-4FB6-A797-C6AFBC17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592" y="2554178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baseline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矩形 17">
            <a:extLst>
              <a:ext uri="{FF2B5EF4-FFF2-40B4-BE49-F238E27FC236}">
                <a16:creationId xmlns:a16="http://schemas.microsoft.com/office/drawing/2014/main" id="{71D289C4-D39F-4710-BBD5-91958FB2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2" y="264714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rgbClr val="333399"/>
                </a:solidFill>
                <a:latin typeface="微软雅黑" panose="020B0503020204020204" pitchFamily="34" charset="-122"/>
              </a:rPr>
              <a:t>From ENIAC to the Stored Program Computer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7503D4-1039-4406-BA5B-9D61A87E45D7}"/>
              </a:ext>
            </a:extLst>
          </p:cNvPr>
          <p:cNvCxnSpPr/>
          <p:nvPr/>
        </p:nvCxnSpPr>
        <p:spPr>
          <a:xfrm>
            <a:off x="1962670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B97DD4-DFAF-460E-BBC2-FAD7477409F4}"/>
              </a:ext>
            </a:extLst>
          </p:cNvPr>
          <p:cNvCxnSpPr/>
          <p:nvPr/>
        </p:nvCxnSpPr>
        <p:spPr>
          <a:xfrm>
            <a:off x="1998182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17">
            <a:extLst>
              <a:ext uri="{FF2B5EF4-FFF2-40B4-BE49-F238E27FC236}">
                <a16:creationId xmlns:a16="http://schemas.microsoft.com/office/drawing/2014/main" id="{F2A6EB95-A217-45C7-8DA1-F9D56EBAD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592" y="4143545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baseline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38" name="矩形 17">
            <a:extLst>
              <a:ext uri="{FF2B5EF4-FFF2-40B4-BE49-F238E27FC236}">
                <a16:creationId xmlns:a16="http://schemas.microsoft.com/office/drawing/2014/main" id="{F662604F-4382-4FEE-B5E3-B873FB9B4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rgbClr val="003399"/>
                </a:solidFill>
                <a:latin typeface="微软雅黑" panose="020B0503020204020204" pitchFamily="34" charset="-122"/>
              </a:rPr>
              <a:t>Summary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A20B8CD-2A08-41F9-9C3E-98C5A0BC9771}"/>
              </a:ext>
            </a:extLst>
          </p:cNvPr>
          <p:cNvCxnSpPr/>
          <p:nvPr/>
        </p:nvCxnSpPr>
        <p:spPr>
          <a:xfrm>
            <a:off x="1962670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7">
            <a:extLst>
              <a:ext uri="{FF2B5EF4-FFF2-40B4-BE49-F238E27FC236}">
                <a16:creationId xmlns:a16="http://schemas.microsoft.com/office/drawing/2014/main" id="{FBC5D026-1A95-49A5-960C-DCF5C36D0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9913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</a:rPr>
              <a:t>Review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19249016-BB4C-4466-85A1-E71F90CFE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852" y="1768677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baseline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8F581FE-618E-4C31-A7E2-28D3B17E6AAC}"/>
              </a:ext>
            </a:extLst>
          </p:cNvPr>
          <p:cNvCxnSpPr/>
          <p:nvPr/>
        </p:nvCxnSpPr>
        <p:spPr>
          <a:xfrm>
            <a:off x="1998182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17">
            <a:extLst>
              <a:ext uri="{FF2B5EF4-FFF2-40B4-BE49-F238E27FC236}">
                <a16:creationId xmlns:a16="http://schemas.microsoft.com/office/drawing/2014/main" id="{047A8819-B4AD-4244-8485-A1CB09ACB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592" y="3351457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baseline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7" name="矩形 17">
            <a:extLst>
              <a:ext uri="{FF2B5EF4-FFF2-40B4-BE49-F238E27FC236}">
                <a16:creationId xmlns:a16="http://schemas.microsoft.com/office/drawing/2014/main" id="{E26AD7B7-5D32-472A-9C9B-92B0AB7E3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rgbClr val="0152A3"/>
                </a:solidFill>
                <a:latin typeface="微软雅黑" panose="020B0503020204020204" pitchFamily="34" charset="-122"/>
              </a:rPr>
              <a:t>Assembly Process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4CA520A-1996-459B-906F-E44797D5C5A0}"/>
              </a:ext>
            </a:extLst>
          </p:cNvPr>
          <p:cNvCxnSpPr/>
          <p:nvPr/>
        </p:nvCxnSpPr>
        <p:spPr>
          <a:xfrm>
            <a:off x="1962670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17">
            <a:extLst>
              <a:ext uri="{FF2B5EF4-FFF2-40B4-BE49-F238E27FC236}">
                <a16:creationId xmlns:a16="http://schemas.microsoft.com/office/drawing/2014/main" id="{9B45BD7D-C4D7-4601-AD57-FA71F5BB8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592" y="2554178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baseline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40" name="矩形 17">
            <a:extLst>
              <a:ext uri="{FF2B5EF4-FFF2-40B4-BE49-F238E27FC236}">
                <a16:creationId xmlns:a16="http://schemas.microsoft.com/office/drawing/2014/main" id="{E3124882-A1D5-4906-A753-74527C97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2" y="264714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</a:rPr>
              <a:t>Assembly Language Overview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079AABD-29DE-4EBC-9B9C-F16BAB563B5D}"/>
              </a:ext>
            </a:extLst>
          </p:cNvPr>
          <p:cNvCxnSpPr/>
          <p:nvPr/>
        </p:nvCxnSpPr>
        <p:spPr>
          <a:xfrm>
            <a:off x="1962670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0D572A6-62F2-49EE-850B-6C331D48ABE4}"/>
              </a:ext>
            </a:extLst>
          </p:cNvPr>
          <p:cNvCxnSpPr/>
          <p:nvPr/>
        </p:nvCxnSpPr>
        <p:spPr>
          <a:xfrm>
            <a:off x="1998182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17">
            <a:extLst>
              <a:ext uri="{FF2B5EF4-FFF2-40B4-BE49-F238E27FC236}">
                <a16:creationId xmlns:a16="http://schemas.microsoft.com/office/drawing/2014/main" id="{407B9D34-9472-4CAF-B6F9-3D0C86C45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592" y="4143545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baseline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45" name="矩形 17">
            <a:extLst>
              <a:ext uri="{FF2B5EF4-FFF2-40B4-BE49-F238E27FC236}">
                <a16:creationId xmlns:a16="http://schemas.microsoft.com/office/drawing/2014/main" id="{0DB1BAAD-DBD5-4A96-BCFC-D7AA8E99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</a:rPr>
              <a:t>Summary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D92D05A-3612-4F02-BD38-9ADE0321565E}"/>
              </a:ext>
            </a:extLst>
          </p:cNvPr>
          <p:cNvCxnSpPr/>
          <p:nvPr/>
        </p:nvCxnSpPr>
        <p:spPr>
          <a:xfrm>
            <a:off x="1962670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71899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s_2">
            <a:extLst>
              <a:ext uri="{FF2B5EF4-FFF2-40B4-BE49-F238E27FC236}">
                <a16:creationId xmlns:a16="http://schemas.microsoft.com/office/drawing/2014/main" id="{9056126C-8529-435C-A5C5-25B6DCFEAC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91798" y="224844"/>
            <a:ext cx="2023020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en-US" altLang="zh-CN" sz="3200" b="1" baseline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Outline</a:t>
            </a:r>
            <a:endParaRPr lang="zh-CN" altLang="en-US" sz="3200" b="1" baseline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FBFB4F98-A1B6-4B54-9432-9B1BAD84A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9913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rgbClr val="003399"/>
                </a:solidFill>
                <a:latin typeface="微软雅黑" panose="020B0503020204020204" pitchFamily="34" charset="-122"/>
              </a:rPr>
              <a:t>Review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0064102-F5B2-40A8-A097-05F8C082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1544" y="1768677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baseline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93F16C4-A290-47B9-BA72-08B73E244C4D}"/>
              </a:ext>
            </a:extLst>
          </p:cNvPr>
          <p:cNvCxnSpPr/>
          <p:nvPr/>
        </p:nvCxnSpPr>
        <p:spPr>
          <a:xfrm>
            <a:off x="1998182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7">
            <a:extLst>
              <a:ext uri="{FF2B5EF4-FFF2-40B4-BE49-F238E27FC236}">
                <a16:creationId xmlns:a16="http://schemas.microsoft.com/office/drawing/2014/main" id="{EF1DEE29-9275-45CA-A1C1-B2DD20A3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592" y="3351457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baseline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33" name="矩形 17">
            <a:extLst>
              <a:ext uri="{FF2B5EF4-FFF2-40B4-BE49-F238E27FC236}">
                <a16:creationId xmlns:a16="http://schemas.microsoft.com/office/drawing/2014/main" id="{8D3CB30D-E9CE-4AAA-8189-C4674F81A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rgbClr val="333399"/>
                </a:solidFill>
                <a:latin typeface="微软雅黑" panose="020B0503020204020204" pitchFamily="34" charset="-122"/>
              </a:rPr>
              <a:t>A Machine Structure</a:t>
            </a:r>
            <a:r>
              <a:rPr lang="zh-CN" altLang="en-US" sz="2400" b="1" baseline="0" dirty="0">
                <a:solidFill>
                  <a:srgbClr val="333399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 sz="2400" b="1" baseline="0" dirty="0">
                <a:solidFill>
                  <a:srgbClr val="333399"/>
                </a:solidFill>
                <a:latin typeface="微软雅黑" panose="020B0503020204020204" pitchFamily="34" charset="-122"/>
              </a:rPr>
              <a:t>von Neumann Model</a:t>
            </a:r>
            <a:r>
              <a:rPr lang="zh-CN" altLang="en-US" sz="2400" b="1" kern="0" baseline="0" dirty="0">
                <a:solidFill>
                  <a:srgbClr val="333399"/>
                </a:solidFill>
                <a:latin typeface="微软雅黑" panose="020B0503020204020204" pitchFamily="34" charset="-122"/>
              </a:rPr>
              <a:t> </a:t>
            </a:r>
            <a:endParaRPr lang="en-US" altLang="zh-CN" sz="2400" b="1" baseline="0" dirty="0">
              <a:solidFill>
                <a:srgbClr val="333399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80CF5E8-68AF-4F8B-B510-DB9A7B9CCB03}"/>
              </a:ext>
            </a:extLst>
          </p:cNvPr>
          <p:cNvCxnSpPr/>
          <p:nvPr/>
        </p:nvCxnSpPr>
        <p:spPr>
          <a:xfrm>
            <a:off x="1962670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CE5C1212-F8ED-4FB6-A797-C6AFBC17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592" y="2554178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baseline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矩形 17">
            <a:extLst>
              <a:ext uri="{FF2B5EF4-FFF2-40B4-BE49-F238E27FC236}">
                <a16:creationId xmlns:a16="http://schemas.microsoft.com/office/drawing/2014/main" id="{71D289C4-D39F-4710-BBD5-91958FB2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2" y="264714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rgbClr val="333399"/>
                </a:solidFill>
                <a:latin typeface="微软雅黑" panose="020B0503020204020204" pitchFamily="34" charset="-122"/>
              </a:rPr>
              <a:t>From ENIAC to the Stored Program Computer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7503D4-1039-4406-BA5B-9D61A87E45D7}"/>
              </a:ext>
            </a:extLst>
          </p:cNvPr>
          <p:cNvCxnSpPr/>
          <p:nvPr/>
        </p:nvCxnSpPr>
        <p:spPr>
          <a:xfrm>
            <a:off x="1962670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B97DD4-DFAF-460E-BBC2-FAD7477409F4}"/>
              </a:ext>
            </a:extLst>
          </p:cNvPr>
          <p:cNvCxnSpPr/>
          <p:nvPr/>
        </p:nvCxnSpPr>
        <p:spPr>
          <a:xfrm>
            <a:off x="1998182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17">
            <a:extLst>
              <a:ext uri="{FF2B5EF4-FFF2-40B4-BE49-F238E27FC236}">
                <a16:creationId xmlns:a16="http://schemas.microsoft.com/office/drawing/2014/main" id="{F2A6EB95-A217-45C7-8DA1-F9D56EBAD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592" y="4143545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baseline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38" name="矩形 17">
            <a:extLst>
              <a:ext uri="{FF2B5EF4-FFF2-40B4-BE49-F238E27FC236}">
                <a16:creationId xmlns:a16="http://schemas.microsoft.com/office/drawing/2014/main" id="{F662604F-4382-4FEE-B5E3-B873FB9B4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rgbClr val="003399"/>
                </a:solidFill>
                <a:latin typeface="微软雅黑" panose="020B0503020204020204" pitchFamily="34" charset="-122"/>
              </a:rPr>
              <a:t>Summary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A20B8CD-2A08-41F9-9C3E-98C5A0BC9771}"/>
              </a:ext>
            </a:extLst>
          </p:cNvPr>
          <p:cNvCxnSpPr/>
          <p:nvPr/>
        </p:nvCxnSpPr>
        <p:spPr>
          <a:xfrm>
            <a:off x="1962670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7">
            <a:extLst>
              <a:ext uri="{FF2B5EF4-FFF2-40B4-BE49-F238E27FC236}">
                <a16:creationId xmlns:a16="http://schemas.microsoft.com/office/drawing/2014/main" id="{FBC5D026-1A95-49A5-960C-DCF5C36D0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9913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rgbClr val="0152A3"/>
                </a:solidFill>
                <a:latin typeface="微软雅黑" panose="020B0503020204020204" pitchFamily="34" charset="-122"/>
              </a:rPr>
              <a:t>Review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19249016-BB4C-4466-85A1-E71F90CFE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852" y="1768677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baseline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8F581FE-618E-4C31-A7E2-28D3B17E6AAC}"/>
              </a:ext>
            </a:extLst>
          </p:cNvPr>
          <p:cNvCxnSpPr/>
          <p:nvPr/>
        </p:nvCxnSpPr>
        <p:spPr>
          <a:xfrm>
            <a:off x="1998182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17">
            <a:extLst>
              <a:ext uri="{FF2B5EF4-FFF2-40B4-BE49-F238E27FC236}">
                <a16:creationId xmlns:a16="http://schemas.microsoft.com/office/drawing/2014/main" id="{047A8819-B4AD-4244-8485-A1CB09ACB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592" y="3351457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baseline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7" name="矩形 17">
            <a:extLst>
              <a:ext uri="{FF2B5EF4-FFF2-40B4-BE49-F238E27FC236}">
                <a16:creationId xmlns:a16="http://schemas.microsoft.com/office/drawing/2014/main" id="{E26AD7B7-5D32-472A-9C9B-92B0AB7E3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lvl="0"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</a:rPr>
              <a:t>Assembly Process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4CA520A-1996-459B-906F-E44797D5C5A0}"/>
              </a:ext>
            </a:extLst>
          </p:cNvPr>
          <p:cNvCxnSpPr/>
          <p:nvPr/>
        </p:nvCxnSpPr>
        <p:spPr>
          <a:xfrm>
            <a:off x="1962670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17">
            <a:extLst>
              <a:ext uri="{FF2B5EF4-FFF2-40B4-BE49-F238E27FC236}">
                <a16:creationId xmlns:a16="http://schemas.microsoft.com/office/drawing/2014/main" id="{9B45BD7D-C4D7-4601-AD57-FA71F5BB8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592" y="2554178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baseline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40" name="矩形 17">
            <a:extLst>
              <a:ext uri="{FF2B5EF4-FFF2-40B4-BE49-F238E27FC236}">
                <a16:creationId xmlns:a16="http://schemas.microsoft.com/office/drawing/2014/main" id="{E3124882-A1D5-4906-A753-74527C97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2" y="264714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lvl="0"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</a:rPr>
              <a:t>Assembly Language Overview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079AABD-29DE-4EBC-9B9C-F16BAB563B5D}"/>
              </a:ext>
            </a:extLst>
          </p:cNvPr>
          <p:cNvCxnSpPr/>
          <p:nvPr/>
        </p:nvCxnSpPr>
        <p:spPr>
          <a:xfrm>
            <a:off x="1962670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0D572A6-62F2-49EE-850B-6C331D48ABE4}"/>
              </a:ext>
            </a:extLst>
          </p:cNvPr>
          <p:cNvCxnSpPr/>
          <p:nvPr/>
        </p:nvCxnSpPr>
        <p:spPr>
          <a:xfrm>
            <a:off x="1998182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17">
            <a:extLst>
              <a:ext uri="{FF2B5EF4-FFF2-40B4-BE49-F238E27FC236}">
                <a16:creationId xmlns:a16="http://schemas.microsoft.com/office/drawing/2014/main" id="{407B9D34-9472-4CAF-B6F9-3D0C86C45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592" y="4143545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baseline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45" name="矩形 17">
            <a:extLst>
              <a:ext uri="{FF2B5EF4-FFF2-40B4-BE49-F238E27FC236}">
                <a16:creationId xmlns:a16="http://schemas.microsoft.com/office/drawing/2014/main" id="{0DB1BAAD-DBD5-4A96-BCFC-D7AA8E99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</a:rPr>
              <a:t>Summary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D92D05A-3612-4F02-BD38-9ADE0321565E}"/>
              </a:ext>
            </a:extLst>
          </p:cNvPr>
          <p:cNvCxnSpPr/>
          <p:nvPr/>
        </p:nvCxnSpPr>
        <p:spPr>
          <a:xfrm>
            <a:off x="1962670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382398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85AA1033-7163-4AE7-9F4E-2DCFA9631DB1}" type="datetime1">
              <a:rPr lang="zh-CN" altLang="en-US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2021/11/29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B73A80E7-4C51-4CC3-A049-75DA08DBB22B}" type="slidenum"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30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25604" name="Picture 2" descr="ch07-assemb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2133600"/>
            <a:ext cx="628491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Assembly Process</a:t>
            </a:r>
          </a:p>
        </p:txBody>
      </p:sp>
      <p:sp>
        <p:nvSpPr>
          <p:cNvPr id="2560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Convert assembly language file (.</a:t>
            </a:r>
            <a:r>
              <a:rPr lang="en-US" altLang="zh-CN" dirty="0" err="1">
                <a:ea typeface="宋体" panose="02010600030101010101" pitchFamily="2" charset="-122"/>
              </a:rPr>
              <a:t>asm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into an executable file (.</a:t>
            </a:r>
            <a:r>
              <a:rPr lang="en-US" altLang="zh-CN" dirty="0" err="1">
                <a:ea typeface="宋体" panose="02010600030101010101" pitchFamily="2" charset="-122"/>
              </a:rPr>
              <a:t>obj</a:t>
            </a:r>
            <a:r>
              <a:rPr lang="en-US" altLang="zh-CN" dirty="0">
                <a:ea typeface="宋体" panose="02010600030101010101" pitchFamily="2" charset="-122"/>
              </a:rPr>
              <a:t>) for the LC-3 simulator.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First Pass: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scan program file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find all labels and calculate the corresponding addresses;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this is called the </a:t>
            </a:r>
            <a:r>
              <a:rPr lang="en-US" altLang="zh-CN" i="1" u="sng" dirty="0">
                <a:ea typeface="宋体" panose="02010600030101010101" pitchFamily="2" charset="-122"/>
              </a:rPr>
              <a:t>symbol table</a:t>
            </a:r>
          </a:p>
          <a:p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Second Pass: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convert instructions to machine language, using information from symbol 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462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9EF81478-C9AA-4DED-BA3A-F418BC763ECB}" type="datetime1">
              <a:rPr lang="zh-CN" altLang="en-US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2021/11/29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3BA8CB9C-9F2F-46E4-8755-858DDBF57601}" type="slidenum"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31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First Pass: Constructing the Symbol Table</a:t>
            </a:r>
          </a:p>
        </p:txBody>
      </p:sp>
      <p:sp>
        <p:nvSpPr>
          <p:cNvPr id="2662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Find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.ORIG</a:t>
            </a:r>
            <a:r>
              <a:rPr lang="en-US" altLang="zh-CN">
                <a:ea typeface="宋体" panose="02010600030101010101" pitchFamily="2" charset="-122"/>
              </a:rPr>
              <a:t> statement,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which tells us the address of the first instruction.</a:t>
            </a:r>
          </a:p>
          <a:p>
            <a:pPr marL="838200" lvl="1" indent="-381000">
              <a:buFontTx/>
              <a:buChar char="•"/>
            </a:pPr>
            <a:r>
              <a:rPr lang="en-US" altLang="zh-CN">
                <a:ea typeface="宋体" panose="02010600030101010101" pitchFamily="2" charset="-122"/>
              </a:rPr>
              <a:t>Initialize location counter (LC), which keeps track of the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current instruction.</a:t>
            </a:r>
          </a:p>
          <a:p>
            <a:pPr marL="457200" indent="-457200">
              <a:spcBef>
                <a:spcPct val="80000"/>
              </a:spcBef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For each non-empty line in the program:</a:t>
            </a:r>
          </a:p>
          <a:p>
            <a:pPr marL="838200" lvl="1" indent="-381000">
              <a:buFontTx/>
              <a:buAutoNum type="alphaLcParenR"/>
            </a:pPr>
            <a:r>
              <a:rPr lang="en-US" altLang="zh-CN">
                <a:ea typeface="宋体" panose="02010600030101010101" pitchFamily="2" charset="-122"/>
              </a:rPr>
              <a:t>If line contains a label, add label and LC to symbol table.</a:t>
            </a:r>
          </a:p>
          <a:p>
            <a:pPr marL="838200" lvl="1" indent="-381000">
              <a:buFontTx/>
              <a:buAutoNum type="alphaLcParenR"/>
            </a:pPr>
            <a:r>
              <a:rPr lang="en-US" altLang="zh-CN">
                <a:ea typeface="宋体" panose="02010600030101010101" pitchFamily="2" charset="-122"/>
              </a:rPr>
              <a:t>Increment LC.</a:t>
            </a:r>
          </a:p>
          <a:p>
            <a:pPr marL="1257300" lvl="2" indent="-342900">
              <a:buFontTx/>
              <a:buChar char="–"/>
            </a:pPr>
            <a:r>
              <a:rPr lang="en-US" altLang="zh-CN"/>
              <a:t>NOTE: If statement is </a:t>
            </a:r>
            <a:r>
              <a:rPr lang="en-US" altLang="zh-CN">
                <a:latin typeface="Courier New" panose="02070309020205020404" pitchFamily="49" charset="0"/>
              </a:rPr>
              <a:t>.BLKW</a:t>
            </a:r>
            <a:r>
              <a:rPr lang="en-US" altLang="zh-CN"/>
              <a:t> or </a:t>
            </a:r>
            <a:r>
              <a:rPr lang="en-US" altLang="zh-CN">
                <a:latin typeface="Courier New" panose="02070309020205020404" pitchFamily="49" charset="0"/>
              </a:rPr>
              <a:t>.STRINGZ</a:t>
            </a:r>
            <a:r>
              <a:rPr lang="en-US" altLang="zh-CN"/>
              <a:t>,</a:t>
            </a:r>
            <a:br>
              <a:rPr lang="en-US" altLang="zh-CN"/>
            </a:br>
            <a:r>
              <a:rPr lang="en-US" altLang="zh-CN"/>
              <a:t>increment LC by the number of words allocated.</a:t>
            </a:r>
          </a:p>
          <a:p>
            <a:pPr marL="457200" indent="-457200">
              <a:spcBef>
                <a:spcPct val="80000"/>
              </a:spcBef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Stop when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.END</a:t>
            </a:r>
            <a:r>
              <a:rPr lang="en-US" altLang="zh-CN">
                <a:ea typeface="宋体" panose="02010600030101010101" pitchFamily="2" charset="-122"/>
              </a:rPr>
              <a:t> statement is reached.</a:t>
            </a:r>
          </a:p>
          <a:p>
            <a:pPr marL="457200" indent="-457200">
              <a:spcBef>
                <a:spcPct val="80000"/>
              </a:spcBef>
            </a:pPr>
            <a:endParaRPr lang="en-US" altLang="zh-CN" sz="1800">
              <a:ea typeface="宋体" panose="02010600030101010101" pitchFamily="2" charset="-122"/>
            </a:endParaRPr>
          </a:p>
          <a:p>
            <a:pPr marL="457200" indent="-457200">
              <a:spcBef>
                <a:spcPct val="80000"/>
              </a:spcBef>
            </a:pPr>
            <a:r>
              <a:rPr lang="en-US" altLang="zh-CN" sz="1800">
                <a:ea typeface="宋体" panose="02010600030101010101" pitchFamily="2" charset="-122"/>
              </a:rPr>
              <a:t>NOTE: A line that contains only a comment is considered an empty line.</a:t>
            </a:r>
          </a:p>
          <a:p>
            <a:pPr marL="457200" indent="-45720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839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C77B2648-D8C0-4AB1-8E7C-8B6A89E4A02D}" type="datetime1">
              <a:rPr lang="zh-CN" altLang="en-US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2021/11/29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AA85A6AE-0382-4CE0-AE55-37B1690E0D3A}" type="slidenum"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32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Practice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6088" y="958850"/>
            <a:ext cx="8839200" cy="5481638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Construct the symbol table for the program in Figure 7.1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(Slides 7-26 through 7-28).</a:t>
            </a:r>
          </a:p>
        </p:txBody>
      </p:sp>
      <p:graphicFrame>
        <p:nvGraphicFramePr>
          <p:cNvPr id="351236" name="Group 4"/>
          <p:cNvGraphicFramePr>
            <a:graphicFrameLocks noGrp="1"/>
          </p:cNvGraphicFramePr>
          <p:nvPr/>
        </p:nvGraphicFramePr>
        <p:xfrm>
          <a:off x="3048000" y="2286000"/>
          <a:ext cx="6096000" cy="317500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Symbol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Address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TEST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X3004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GETCHAR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X300B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OUTPUT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X300E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ASCII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X3012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PTR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X3013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013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CAC1D950-9A6A-4234-9BA9-00B1F74AD8B3}" type="datetime1">
              <a:rPr lang="zh-CN" altLang="en-US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2021/11/29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96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65754735-D2CD-4AEB-855D-BF694FC93111}" type="slidenum"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33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Second Pass: Generating Machine Language</a:t>
            </a:r>
          </a:p>
        </p:txBody>
      </p:sp>
      <p:sp>
        <p:nvSpPr>
          <p:cNvPr id="2970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For each executable assembly language statement,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generate the corresponding machine language instruction.</a:t>
            </a:r>
          </a:p>
          <a:p>
            <a:pPr lvl="1">
              <a:spcBef>
                <a:spcPts val="0"/>
              </a:spcBef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 operand is a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label,look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up the address from the symbol table.</a:t>
            </a:r>
          </a:p>
          <a:p>
            <a:pPr>
              <a:spcBef>
                <a:spcPts val="0"/>
              </a:spcBef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Potential problems:</a:t>
            </a:r>
          </a:p>
          <a:p>
            <a:pPr lvl="1">
              <a:spcBef>
                <a:spcPts val="0"/>
              </a:spcBef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Improper number or type of arguments</a:t>
            </a:r>
          </a:p>
          <a:p>
            <a:pPr lvl="2">
              <a:spcBef>
                <a:spcPts val="0"/>
              </a:spcBef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ex:	NOT	R1,#7</a:t>
            </a:r>
            <a:b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	ADD	R1,R2</a:t>
            </a:r>
            <a:b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	ADD	R3,R3,NUMBER</a:t>
            </a:r>
          </a:p>
          <a:p>
            <a:pPr lvl="1">
              <a:spcBef>
                <a:spcPts val="0"/>
              </a:spcBef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Immediate argument too large</a:t>
            </a:r>
          </a:p>
          <a:p>
            <a:pPr lvl="2">
              <a:spcBef>
                <a:spcPts val="0"/>
              </a:spcBef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ex:	ADD	R1,R2,#1023</a:t>
            </a:r>
          </a:p>
          <a:p>
            <a:pPr lvl="1">
              <a:spcBef>
                <a:spcPts val="0"/>
              </a:spcBef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Address (associated with label) not on the same page</a:t>
            </a:r>
          </a:p>
          <a:p>
            <a:pPr lvl="2">
              <a:spcBef>
                <a:spcPts val="0"/>
              </a:spcBef>
            </a:pPr>
            <a:r>
              <a:rPr lang="en-US" altLang="zh-CN" sz="1800" dirty="0"/>
              <a:t>can’t use direct addressing mode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36209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1081D896-5768-4CF5-B5F4-8BB7D6844147}" type="datetime1">
              <a:rPr lang="zh-CN" altLang="en-US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2021/11/29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07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1C2DB284-378F-4EC1-A254-DBA198AA68D0}" type="slidenum"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34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Practice</a:t>
            </a:r>
          </a:p>
        </p:txBody>
      </p:sp>
      <p:graphicFrame>
        <p:nvGraphicFramePr>
          <p:cNvPr id="35328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698089"/>
              </p:ext>
            </p:extLst>
          </p:nvPr>
        </p:nvGraphicFramePr>
        <p:xfrm>
          <a:off x="2743200" y="2590800"/>
          <a:ext cx="7162800" cy="2647950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Statement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Machine Language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LD   R3,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PTR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0010 011  000010001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ADD  R4,R1,#-4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0001 100 001 1 11100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LDR  R1,R3,#0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0110  001 011 000000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BRnp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+mn-cs"/>
                        </a:rPr>
                        <a:t>GETCHAR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0000 101   000000001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745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the symbol table constructed earlier,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translate these statements into LC-3 machine language.</a:t>
            </a:r>
          </a:p>
          <a:p>
            <a:r>
              <a:rPr lang="en-US" altLang="zh-CN" sz="1800" i="1">
                <a:ea typeface="宋体" panose="02010600030101010101" pitchFamily="2" charset="-122"/>
              </a:rPr>
              <a:t>(Assume all addresses are on the current page.)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332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2D365C44-32B3-4240-9169-EDAEBD916A69}" type="datetime1">
              <a:rPr lang="zh-CN" altLang="en-US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2021/11/29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38C3F516-951C-45DE-89D8-65E741EFE1A8}" type="slidenum"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35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LC-3 Assembler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“assemble” (Unix) or LC3 Edit (Windows),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generates several different output files.</a:t>
            </a:r>
          </a:p>
        </p:txBody>
      </p:sp>
      <p:pic>
        <p:nvPicPr>
          <p:cNvPr id="31750" name="Picture 4" descr="ch07-fi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2057400"/>
            <a:ext cx="719931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8763001" y="2133601"/>
            <a:ext cx="1692275" cy="925513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n-US" altLang="zh-CN" sz="1800" b="0" i="1" baseline="0">
                <a:solidFill>
                  <a:srgbClr val="009900"/>
                </a:solidFill>
                <a:ea typeface="宋体" panose="02010600030101010101" pitchFamily="2" charset="-122"/>
              </a:rPr>
              <a:t>This one gets</a:t>
            </a:r>
            <a:br>
              <a:rPr lang="en-US" altLang="zh-CN" sz="1800" b="0" i="1" baseline="0">
                <a:solidFill>
                  <a:srgbClr val="009900"/>
                </a:solidFill>
                <a:ea typeface="宋体" panose="02010600030101010101" pitchFamily="2" charset="-122"/>
              </a:rPr>
            </a:br>
            <a:r>
              <a:rPr lang="en-US" altLang="zh-CN" sz="1800" b="0" i="1" baseline="0">
                <a:solidFill>
                  <a:srgbClr val="009900"/>
                </a:solidFill>
                <a:ea typeface="宋体" panose="02010600030101010101" pitchFamily="2" charset="-122"/>
              </a:rPr>
              <a:t>loaded into the</a:t>
            </a:r>
            <a:br>
              <a:rPr lang="en-US" altLang="zh-CN" sz="1800" b="0" i="1" baseline="0">
                <a:solidFill>
                  <a:srgbClr val="009900"/>
                </a:solidFill>
                <a:ea typeface="宋体" panose="02010600030101010101" pitchFamily="2" charset="-122"/>
              </a:rPr>
            </a:br>
            <a:r>
              <a:rPr lang="en-US" altLang="zh-CN" sz="1800" b="0" i="1" baseline="0">
                <a:solidFill>
                  <a:srgbClr val="009900"/>
                </a:solidFill>
                <a:ea typeface="宋体" panose="02010600030101010101" pitchFamily="2" charset="-122"/>
              </a:rPr>
              <a:t>simulator.</a:t>
            </a:r>
          </a:p>
        </p:txBody>
      </p:sp>
      <p:sp>
        <p:nvSpPr>
          <p:cNvPr id="31752" name="Line 6"/>
          <p:cNvSpPr>
            <a:spLocks noChangeShapeType="1"/>
          </p:cNvSpPr>
          <p:nvPr/>
        </p:nvSpPr>
        <p:spPr bwMode="auto">
          <a:xfrm flipH="1">
            <a:off x="9220200" y="3048000"/>
            <a:ext cx="76200" cy="6096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682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EDF8117A-3D9D-4AD7-8869-6F01207F1B5D}" type="datetime1">
              <a:rPr lang="zh-CN" altLang="en-US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2021/11/29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EFA2F259-F6B2-4208-969B-7AECCF33294B}" type="slidenum"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36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Object File Format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LC-3 object file contains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Starting address (location where program must be loaded),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followed by…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Machine instructions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Beginning of “count character” object file looks like this:</a:t>
            </a:r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3810000" y="3962401"/>
            <a:ext cx="3429000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None/>
              <a:defRPr/>
            </a:pPr>
            <a:r>
              <a:rPr lang="en-US" altLang="zh-CN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0011000000000000</a:t>
            </a:r>
            <a:br>
              <a:rPr lang="en-US" altLang="zh-CN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0101010010100000</a:t>
            </a:r>
            <a:br>
              <a:rPr lang="en-US" altLang="zh-CN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0010011000010000</a:t>
            </a:r>
            <a:br>
              <a:rPr lang="en-US" altLang="zh-CN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1111000000100011</a:t>
            </a:r>
            <a:br>
              <a:rPr lang="en-US" altLang="zh-CN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br>
              <a:rPr lang="en-US" altLang="zh-CN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br>
              <a:rPr lang="en-US" altLang="zh-CN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3799" name="Text Box 5"/>
          <p:cNvSpPr txBox="1">
            <a:spLocks noChangeArrowheads="1"/>
          </p:cNvSpPr>
          <p:nvPr/>
        </p:nvSpPr>
        <p:spPr bwMode="auto">
          <a:xfrm>
            <a:off x="7696200" y="3962401"/>
            <a:ext cx="1860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n-US" altLang="zh-CN" sz="2000" baseline="0">
                <a:solidFill>
                  <a:srgbClr val="3333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.ORIG x3000</a:t>
            </a:r>
          </a:p>
        </p:txBody>
      </p:sp>
      <p:sp>
        <p:nvSpPr>
          <p:cNvPr id="33800" name="Text Box 6"/>
          <p:cNvSpPr txBox="1">
            <a:spLocks noChangeArrowheads="1"/>
          </p:cNvSpPr>
          <p:nvPr/>
        </p:nvSpPr>
        <p:spPr bwMode="auto">
          <a:xfrm>
            <a:off x="7696200" y="4343401"/>
            <a:ext cx="2317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n-US" altLang="zh-CN" sz="2000" baseline="0">
                <a:solidFill>
                  <a:srgbClr val="3333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AND R2, R2, #0</a:t>
            </a:r>
          </a:p>
        </p:txBody>
      </p:sp>
      <p:sp>
        <p:nvSpPr>
          <p:cNvPr id="33801" name="Text Box 7"/>
          <p:cNvSpPr txBox="1">
            <a:spLocks noChangeArrowheads="1"/>
          </p:cNvSpPr>
          <p:nvPr/>
        </p:nvSpPr>
        <p:spPr bwMode="auto">
          <a:xfrm>
            <a:off x="7696200" y="4724401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n-US" altLang="zh-CN" sz="2000" baseline="0">
                <a:solidFill>
                  <a:srgbClr val="3333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LD R3, PTR</a:t>
            </a:r>
          </a:p>
        </p:txBody>
      </p:sp>
      <p:sp>
        <p:nvSpPr>
          <p:cNvPr id="33802" name="Text Box 8"/>
          <p:cNvSpPr txBox="1">
            <a:spLocks noChangeArrowheads="1"/>
          </p:cNvSpPr>
          <p:nvPr/>
        </p:nvSpPr>
        <p:spPr bwMode="auto">
          <a:xfrm>
            <a:off x="7696200" y="5105401"/>
            <a:ext cx="1403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n-US" altLang="zh-CN" sz="2000" baseline="0">
                <a:solidFill>
                  <a:srgbClr val="3333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TRAP x23</a:t>
            </a:r>
          </a:p>
        </p:txBody>
      </p:sp>
      <p:sp>
        <p:nvSpPr>
          <p:cNvPr id="33803" name="Line 9"/>
          <p:cNvSpPr>
            <a:spLocks noChangeShapeType="1"/>
          </p:cNvSpPr>
          <p:nvPr/>
        </p:nvSpPr>
        <p:spPr bwMode="auto">
          <a:xfrm flipH="1">
            <a:off x="7086600" y="4191000"/>
            <a:ext cx="685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804" name="Line 10"/>
          <p:cNvSpPr>
            <a:spLocks noChangeShapeType="1"/>
          </p:cNvSpPr>
          <p:nvPr/>
        </p:nvSpPr>
        <p:spPr bwMode="auto">
          <a:xfrm flipH="1">
            <a:off x="7086600" y="4572000"/>
            <a:ext cx="685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805" name="Line 11"/>
          <p:cNvSpPr>
            <a:spLocks noChangeShapeType="1"/>
          </p:cNvSpPr>
          <p:nvPr/>
        </p:nvSpPr>
        <p:spPr bwMode="auto">
          <a:xfrm flipH="1">
            <a:off x="7086600" y="4953000"/>
            <a:ext cx="685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806" name="Line 12"/>
          <p:cNvSpPr>
            <a:spLocks noChangeShapeType="1"/>
          </p:cNvSpPr>
          <p:nvPr/>
        </p:nvSpPr>
        <p:spPr bwMode="auto">
          <a:xfrm flipH="1">
            <a:off x="7086600" y="5334000"/>
            <a:ext cx="685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158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9347AE13-3A3A-4F89-ADC4-A4C8850A14CC}" type="datetime1">
              <a:rPr lang="zh-CN" altLang="en-US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2021/11/29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812821A7-2C02-4C26-BDAC-4126AB51124D}" type="slidenum"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37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Multiple Object Files</a:t>
            </a:r>
          </a:p>
        </p:txBody>
      </p:sp>
      <p:sp>
        <p:nvSpPr>
          <p:cNvPr id="3482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39184" y="981075"/>
            <a:ext cx="9062936" cy="5481638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An object file is not necessarily a complete program.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system-provided library routines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code blocks written by multiple developers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For LC-3, can load multiple object files into memory,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then start executing at a desired address.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system routines, such as keyboard input, are loaded automatically</a:t>
            </a:r>
          </a:p>
          <a:p>
            <a:pPr lvl="2"/>
            <a:r>
              <a:rPr lang="en-US" altLang="zh-CN" sz="1800" dirty="0"/>
              <a:t>loaded into “system memory,” below x1000</a:t>
            </a:r>
          </a:p>
          <a:p>
            <a:pPr lvl="2"/>
            <a:r>
              <a:rPr lang="en-US" altLang="zh-CN" sz="1800" dirty="0"/>
              <a:t>by convention, user code should be loaded between</a:t>
            </a:r>
            <a:br>
              <a:rPr lang="en-US" altLang="zh-CN" sz="1800" dirty="0"/>
            </a:br>
            <a:r>
              <a:rPr lang="en-US" altLang="zh-CN" sz="1800" dirty="0"/>
              <a:t>x3000 and </a:t>
            </a:r>
            <a:r>
              <a:rPr lang="en-US" altLang="zh-CN" sz="1800" dirty="0" err="1"/>
              <a:t>xCFFF</a:t>
            </a:r>
            <a:endParaRPr lang="en-US" altLang="zh-CN" sz="1800" dirty="0"/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each object file includes a starting address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be careful not to load overlapping object files</a:t>
            </a:r>
          </a:p>
          <a:p>
            <a:endParaRPr lang="zh-CN" altLang="en-US" dirty="0"/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1930308A-721D-469E-81A0-CBED093CD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8728" y="2912201"/>
            <a:ext cx="3898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baseline="0" dirty="0">
                <a:solidFill>
                  <a:srgbClr val="000000"/>
                </a:solidFill>
                <a:latin typeface="Franklin Gothic Book" panose="020B0503020102020204" pitchFamily="34" charset="0"/>
              </a:rPr>
              <a:t>PC</a:t>
            </a:r>
          </a:p>
        </p:txBody>
      </p:sp>
      <p:sp>
        <p:nvSpPr>
          <p:cNvPr id="7" name="Text Box 13">
            <a:extLst>
              <a:ext uri="{FF2B5EF4-FFF2-40B4-BE49-F238E27FC236}">
                <a16:creationId xmlns:a16="http://schemas.microsoft.com/office/drawing/2014/main" id="{394F4AC3-A5D7-45FC-B0FE-888E90CD5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8729" y="3508010"/>
            <a:ext cx="15697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baseline="0" dirty="0">
                <a:solidFill>
                  <a:srgbClr val="000000"/>
                </a:solidFill>
                <a:latin typeface="Franklin Gothic Book" panose="020B0503020102020204" pitchFamily="34" charset="0"/>
              </a:rPr>
              <a:t>R4(Global pointer)</a:t>
            </a:r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7A4CA0F1-D565-4A2F-8294-8B250C92D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92869" y="5504489"/>
            <a:ext cx="153772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baseline="0" dirty="0">
                <a:solidFill>
                  <a:srgbClr val="000000"/>
                </a:solidFill>
                <a:latin typeface="Franklin Gothic Book" panose="020B0503020102020204" pitchFamily="34" charset="0"/>
              </a:rPr>
              <a:t>R6 (stack pointer)</a:t>
            </a:r>
          </a:p>
        </p:txBody>
      </p:sp>
      <p:sp>
        <p:nvSpPr>
          <p:cNvPr id="9" name="Line 15">
            <a:extLst>
              <a:ext uri="{FF2B5EF4-FFF2-40B4-BE49-F238E27FC236}">
                <a16:creationId xmlns:a16="http://schemas.microsoft.com/office/drawing/2014/main" id="{62209D98-722F-472C-BD82-84DFD2B399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44672" y="3652025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1400" b="1" baseline="0">
              <a:solidFill>
                <a:srgbClr val="000000"/>
              </a:solidFill>
            </a:endParaRPr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A1F5F6E6-7268-4F06-A799-F556637A7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44672" y="3049277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1400" b="1" baseline="0">
              <a:solidFill>
                <a:srgbClr val="000000"/>
              </a:solidFill>
            </a:endParaRPr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79203BAE-1F91-40FA-AEEE-7830D89781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44672" y="5668249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1400" b="1" baseline="0">
              <a:solidFill>
                <a:srgbClr val="000000"/>
              </a:solidFill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A29505AB-E7CB-4FE7-A136-23F35F972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400" y="4533727"/>
            <a:ext cx="2450678" cy="106251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altLang="zh-CN" sz="1200" b="1" baseline="0" dirty="0">
              <a:solidFill>
                <a:srgbClr val="000000"/>
              </a:solidFill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E6819212-B7E8-441D-8D8C-494724C0B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400" y="6059108"/>
            <a:ext cx="2450678" cy="41484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 b="1" baseline="0" dirty="0">
                <a:solidFill>
                  <a:srgbClr val="FFFF00"/>
                </a:solidFill>
              </a:rPr>
              <a:t>Device Register </a:t>
            </a:r>
          </a:p>
          <a:p>
            <a:pPr algn="ctr">
              <a:defRPr/>
            </a:pPr>
            <a:r>
              <a:rPr lang="en-US" altLang="zh-CN" sz="1200" b="1" baseline="0" dirty="0">
                <a:solidFill>
                  <a:srgbClr val="FFFF00"/>
                </a:solidFill>
              </a:rPr>
              <a:t>Addresses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20058540-31CD-469A-9B0C-0FAD11C1E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0409" y="900161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0x0000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A4A3D01A-D936-482B-9C42-5F02F5BA1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0409" y="6289061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0xFFFF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F860B0F2-C62E-45A2-BA0D-1C82731F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400" y="946548"/>
            <a:ext cx="2450678" cy="53754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 b="1" baseline="0" dirty="0">
                <a:solidFill>
                  <a:srgbClr val="FFFF00"/>
                </a:solidFill>
              </a:rPr>
              <a:t>Trap Vector Table</a:t>
            </a:r>
            <a:r>
              <a:rPr lang="zh-CN" altLang="en-US" sz="1200" b="1" baseline="0" dirty="0">
                <a:solidFill>
                  <a:srgbClr val="FFFF00"/>
                </a:solidFill>
              </a:rPr>
              <a:t> </a:t>
            </a:r>
            <a:endParaRPr lang="en-US" altLang="zh-CN" sz="1200" b="1" baseline="0" dirty="0">
              <a:solidFill>
                <a:srgbClr val="FFFF00"/>
              </a:solidFill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A7A05CEE-9260-4DAF-8450-3D115F658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400" y="1485671"/>
            <a:ext cx="2450678" cy="53754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 b="1" baseline="0" dirty="0">
                <a:solidFill>
                  <a:srgbClr val="FFFF00"/>
                </a:solidFill>
              </a:rPr>
              <a:t>Interrupt Vector Table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395F1199-5F73-46CC-B9AF-D805ED64D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400" y="2015432"/>
            <a:ext cx="2450678" cy="93800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 b="1" baseline="0" dirty="0">
                <a:solidFill>
                  <a:srgbClr val="FFFFFF"/>
                </a:solidFill>
              </a:rPr>
              <a:t>Operating System </a:t>
            </a:r>
          </a:p>
          <a:p>
            <a:pPr algn="ctr">
              <a:defRPr/>
            </a:pPr>
            <a:r>
              <a:rPr lang="en-US" altLang="zh-CN" sz="1200" b="1" baseline="0" dirty="0">
                <a:solidFill>
                  <a:srgbClr val="FFFFFF"/>
                </a:solidFill>
              </a:rPr>
              <a:t>and Supervisor Stack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C7CA2462-751F-4595-842C-197494F93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0408" y="1245543"/>
            <a:ext cx="828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0x00FF</a:t>
            </a:r>
            <a:r>
              <a:rPr lang="zh-CN" altLang="en-US" sz="1200" b="1" baseline="0" dirty="0">
                <a:solidFill>
                  <a:srgbClr val="000000"/>
                </a:solidFill>
                <a:latin typeface="CourierPS" pitchFamily="49" charset="0"/>
              </a:rPr>
              <a:t> </a:t>
            </a:r>
            <a:endParaRPr lang="en-US" altLang="zh-CN" sz="1200" b="1" baseline="0" dirty="0">
              <a:solidFill>
                <a:srgbClr val="000000"/>
              </a:solidFill>
              <a:latin typeface="CourierPS" pitchFamily="49" charset="0"/>
            </a:endParaRP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2E7173F5-171C-4C23-8EA3-24BFC51DE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0409" y="1461567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0x0100</a:t>
            </a: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7BD318C5-4DDD-45A9-AC9A-49B54ABB7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0408" y="1769344"/>
            <a:ext cx="828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0x01FF</a:t>
            </a:r>
            <a:r>
              <a:rPr lang="zh-CN" altLang="en-US" sz="1200" b="1" baseline="0" dirty="0">
                <a:solidFill>
                  <a:srgbClr val="000000"/>
                </a:solidFill>
                <a:latin typeface="CourierPS" pitchFamily="49" charset="0"/>
              </a:rPr>
              <a:t> </a:t>
            </a:r>
            <a:endParaRPr lang="en-US" altLang="zh-CN" sz="1200" b="1" baseline="0" dirty="0">
              <a:solidFill>
                <a:srgbClr val="000000"/>
              </a:solidFill>
              <a:latin typeface="CourierPS" pitchFamily="49" charset="0"/>
            </a:endParaRP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FA8405D7-8FEF-462F-9119-F3DB37256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0409" y="1985368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0x0200</a:t>
            </a:r>
          </a:p>
        </p:txBody>
      </p:sp>
      <p:sp>
        <p:nvSpPr>
          <p:cNvPr id="23" name="Text Box 10">
            <a:extLst>
              <a:ext uri="{FF2B5EF4-FFF2-40B4-BE49-F238E27FC236}">
                <a16:creationId xmlns:a16="http://schemas.microsoft.com/office/drawing/2014/main" id="{EA807226-556F-4A0C-ABD4-4E73461EB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4765" y="2715922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0x2FFF</a:t>
            </a:r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C8911813-2262-4419-A78E-245CE826C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4765" y="2931946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0x3000</a:t>
            </a: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3233A776-0949-488B-ACF0-94E55CB20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0409" y="5821736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0xFDFF</a:t>
            </a:r>
          </a:p>
        </p:txBody>
      </p:sp>
      <p:sp>
        <p:nvSpPr>
          <p:cNvPr id="26" name="Text Box 11">
            <a:extLst>
              <a:ext uri="{FF2B5EF4-FFF2-40B4-BE49-F238E27FC236}">
                <a16:creationId xmlns:a16="http://schemas.microsoft.com/office/drawing/2014/main" id="{AC02E080-94AD-43B8-9FBC-51D154B5F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0409" y="6039323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0xFE00</a:t>
            </a: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30F18D01-ABCB-4EDF-B9CA-57BD7A30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400" y="5596242"/>
            <a:ext cx="2450678" cy="490743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 b="1" baseline="0" dirty="0">
                <a:solidFill>
                  <a:srgbClr val="000000"/>
                </a:solidFill>
              </a:rPr>
              <a:t>Run-time stack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F9CECD67-B604-41A6-ACE5-5BEEFDA73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400" y="2931946"/>
            <a:ext cx="2450678" cy="66138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 b="1" baseline="0" dirty="0">
                <a:solidFill>
                  <a:srgbClr val="000000"/>
                </a:solidFill>
              </a:rPr>
              <a:t>Program Text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BA67F975-F06A-4306-8EB8-4BC43EF88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400" y="3593331"/>
            <a:ext cx="2450678" cy="49074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 b="1" baseline="0" dirty="0">
                <a:solidFill>
                  <a:srgbClr val="000000"/>
                </a:solidFill>
              </a:rPr>
              <a:t>Global data section</a:t>
            </a:r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56889484-508C-401B-94E7-FD5180CB8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400" y="4084074"/>
            <a:ext cx="2450678" cy="490743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 b="1" baseline="0" dirty="0">
                <a:solidFill>
                  <a:srgbClr val="000000"/>
                </a:solidFill>
              </a:rPr>
              <a:t>Heap (for dynamically </a:t>
            </a:r>
          </a:p>
          <a:p>
            <a:pPr algn="ctr">
              <a:defRPr/>
            </a:pPr>
            <a:r>
              <a:rPr lang="en-US" altLang="zh-CN" sz="1200" b="1" baseline="0" dirty="0">
                <a:solidFill>
                  <a:srgbClr val="000000"/>
                </a:solidFill>
              </a:rPr>
              <a:t>allocated memory)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DC6D857-2694-44DE-8063-548F51CFBBD8}"/>
              </a:ext>
            </a:extLst>
          </p:cNvPr>
          <p:cNvCxnSpPr/>
          <p:nvPr/>
        </p:nvCxnSpPr>
        <p:spPr bwMode="auto">
          <a:xfrm>
            <a:off x="10921739" y="4588130"/>
            <a:ext cx="0" cy="4144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4E86112-B464-42C5-8D80-D2407697C6AB}"/>
              </a:ext>
            </a:extLst>
          </p:cNvPr>
          <p:cNvCxnSpPr/>
          <p:nvPr/>
        </p:nvCxnSpPr>
        <p:spPr bwMode="auto">
          <a:xfrm flipV="1">
            <a:off x="10920536" y="5181799"/>
            <a:ext cx="0" cy="4144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Line 15">
            <a:extLst>
              <a:ext uri="{FF2B5EF4-FFF2-40B4-BE49-F238E27FC236}">
                <a16:creationId xmlns:a16="http://schemas.microsoft.com/office/drawing/2014/main" id="{01538DDF-2835-48B3-A553-96D91AE8DC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44672" y="588427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1400" b="1" baseline="0">
              <a:solidFill>
                <a:srgbClr val="000000"/>
              </a:solidFill>
            </a:endParaRPr>
          </a:p>
        </p:txBody>
      </p:sp>
      <p:sp>
        <p:nvSpPr>
          <p:cNvPr id="34" name="Text Box 14">
            <a:extLst>
              <a:ext uri="{FF2B5EF4-FFF2-40B4-BE49-F238E27FC236}">
                <a16:creationId xmlns:a16="http://schemas.microsoft.com/office/drawing/2014/main" id="{E9127EBE-60E5-4DAA-BBEE-CCEFD3CBB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92868" y="5740258"/>
            <a:ext cx="15778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baseline="0" dirty="0">
                <a:solidFill>
                  <a:srgbClr val="000000"/>
                </a:solidFill>
                <a:latin typeface="Franklin Gothic Book" panose="020B0503020102020204" pitchFamily="34" charset="0"/>
              </a:rPr>
              <a:t>R5 (frame pointer)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25F5526-611B-4FAE-BBB0-EF475EED3ECD}"/>
              </a:ext>
            </a:extLst>
          </p:cNvPr>
          <p:cNvGrpSpPr/>
          <p:nvPr/>
        </p:nvGrpSpPr>
        <p:grpSpPr>
          <a:xfrm>
            <a:off x="14520936" y="3684543"/>
            <a:ext cx="2592288" cy="2847802"/>
            <a:chOff x="5508104" y="3140968"/>
            <a:chExt cx="2592288" cy="2847802"/>
          </a:xfrm>
        </p:grpSpPr>
        <p:sp>
          <p:nvSpPr>
            <p:cNvPr id="36" name="Line 15">
              <a:extLst>
                <a:ext uri="{FF2B5EF4-FFF2-40B4-BE49-F238E27FC236}">
                  <a16:creationId xmlns:a16="http://schemas.microsoft.com/office/drawing/2014/main" id="{9A092F17-42FE-46A5-8952-256EAE1CBE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2280" y="4581128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400" b="1" baseline="0">
                <a:solidFill>
                  <a:srgbClr val="000000"/>
                </a:solidFill>
              </a:endParaRPr>
            </a:p>
          </p:txBody>
        </p:sp>
        <p:sp>
          <p:nvSpPr>
            <p:cNvPr id="37" name="Text Box 14">
              <a:extLst>
                <a:ext uri="{FF2B5EF4-FFF2-40B4-BE49-F238E27FC236}">
                  <a16:creationId xmlns:a16="http://schemas.microsoft.com/office/drawing/2014/main" id="{06651BA4-B845-4489-9FB8-3538FC0F6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0476" y="4437112"/>
              <a:ext cx="44595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 b="1" baseline="0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R5 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65033D8-1177-43ED-BB0B-68693290C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2120" y="3933056"/>
              <a:ext cx="1414462" cy="708201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None/>
                <a:defRPr/>
              </a:pPr>
              <a:r>
                <a:rPr lang="en-US" altLang="zh-CN" sz="1800" b="0" baseline="0" dirty="0">
                  <a:solidFill>
                    <a:srgbClr val="000000"/>
                  </a:solidFill>
                  <a:ea typeface="宋体" panose="02010600030101010101" pitchFamily="2" charset="-122"/>
                </a:rPr>
                <a:t>Function2</a:t>
              </a:r>
            </a:p>
          </p:txBody>
        </p:sp>
        <p:sp>
          <p:nvSpPr>
            <p:cNvPr id="39" name="Line 17">
              <a:extLst>
                <a:ext uri="{FF2B5EF4-FFF2-40B4-BE49-F238E27FC236}">
                  <a16:creationId xmlns:a16="http://schemas.microsoft.com/office/drawing/2014/main" id="{9F8496E4-596F-4200-8D0E-E272427E8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2280" y="4077072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400" b="1" baseline="0">
                <a:solidFill>
                  <a:srgbClr val="000000"/>
                </a:solidFill>
              </a:endParaRPr>
            </a:p>
          </p:txBody>
        </p:sp>
        <p:sp>
          <p:nvSpPr>
            <p:cNvPr id="40" name="Text Box 14">
              <a:extLst>
                <a:ext uri="{FF2B5EF4-FFF2-40B4-BE49-F238E27FC236}">
                  <a16:creationId xmlns:a16="http://schemas.microsoft.com/office/drawing/2014/main" id="{7D729BEA-FDF6-4179-9E94-89B25F7FA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4436" y="3913311"/>
              <a:ext cx="44595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 b="1" baseline="0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R6 </a:t>
              </a:r>
            </a:p>
          </p:txBody>
        </p:sp>
        <p:sp>
          <p:nvSpPr>
            <p:cNvPr id="41" name="Line 15">
              <a:extLst>
                <a:ext uri="{FF2B5EF4-FFF2-40B4-BE49-F238E27FC236}">
                  <a16:creationId xmlns:a16="http://schemas.microsoft.com/office/drawing/2014/main" id="{493865D1-51F1-46A9-B692-E13CD11D3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2280" y="3861048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400" b="1" baseline="0">
                <a:solidFill>
                  <a:srgbClr val="000000"/>
                </a:solidFill>
              </a:endParaRPr>
            </a:p>
          </p:txBody>
        </p:sp>
        <p:sp>
          <p:nvSpPr>
            <p:cNvPr id="42" name="Text Box 14">
              <a:extLst>
                <a:ext uri="{FF2B5EF4-FFF2-40B4-BE49-F238E27FC236}">
                  <a16:creationId xmlns:a16="http://schemas.microsoft.com/office/drawing/2014/main" id="{2210EF92-DFE8-4BDA-81AA-C4B5BB29C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0476" y="3645024"/>
              <a:ext cx="44595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 b="1" baseline="0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R5 </a:t>
              </a:r>
            </a:p>
          </p:txBody>
        </p:sp>
        <p:sp>
          <p:nvSpPr>
            <p:cNvPr id="43" name="Line 17">
              <a:extLst>
                <a:ext uri="{FF2B5EF4-FFF2-40B4-BE49-F238E27FC236}">
                  <a16:creationId xmlns:a16="http://schemas.microsoft.com/office/drawing/2014/main" id="{AE7F0A87-F3EA-403D-AC45-89074CF50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2280" y="3284984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400" b="1" baseline="0">
                <a:solidFill>
                  <a:srgbClr val="000000"/>
                </a:solidFill>
              </a:endParaRPr>
            </a:p>
          </p:txBody>
        </p:sp>
        <p:sp>
          <p:nvSpPr>
            <p:cNvPr id="44" name="Text Box 14">
              <a:extLst>
                <a:ext uri="{FF2B5EF4-FFF2-40B4-BE49-F238E27FC236}">
                  <a16:creationId xmlns:a16="http://schemas.microsoft.com/office/drawing/2014/main" id="{1F033B3E-5555-4B50-9B79-40E968484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4436" y="3140968"/>
              <a:ext cx="44595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 b="1" baseline="0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R6 </a:t>
              </a:r>
            </a:p>
          </p:txBody>
        </p:sp>
        <p:sp>
          <p:nvSpPr>
            <p:cNvPr id="45" name="任意多边形 41">
              <a:extLst>
                <a:ext uri="{FF2B5EF4-FFF2-40B4-BE49-F238E27FC236}">
                  <a16:creationId xmlns:a16="http://schemas.microsoft.com/office/drawing/2014/main" id="{62F7FA9A-C426-474F-9BB2-9A05CF572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8104" y="4653136"/>
              <a:ext cx="188913" cy="561975"/>
            </a:xfrm>
            <a:custGeom>
              <a:avLst/>
              <a:gdLst>
                <a:gd name="T0" fmla="*/ 137518 w 188644"/>
                <a:gd name="T1" fmla="*/ 0 h 561315"/>
                <a:gd name="T2" fmla="*/ 553 w 188644"/>
                <a:gd name="T3" fmla="*/ 173232 h 561315"/>
                <a:gd name="T4" fmla="*/ 183171 w 188644"/>
                <a:gd name="T5" fmla="*/ 373818 h 561315"/>
                <a:gd name="T6" fmla="*/ 155778 w 188644"/>
                <a:gd name="T7" fmla="*/ 565287 h 561315"/>
                <a:gd name="T8" fmla="*/ 155778 w 188644"/>
                <a:gd name="T9" fmla="*/ 565287 h 561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644" h="561315">
                  <a:moveTo>
                    <a:pt x="136349" y="0"/>
                  </a:moveTo>
                  <a:cubicBezTo>
                    <a:pt x="64675" y="55075"/>
                    <a:pt x="-6998" y="110151"/>
                    <a:pt x="547" y="172016"/>
                  </a:cubicBezTo>
                  <a:cubicBezTo>
                    <a:pt x="8092" y="233881"/>
                    <a:pt x="155965" y="306309"/>
                    <a:pt x="181616" y="371192"/>
                  </a:cubicBezTo>
                  <a:cubicBezTo>
                    <a:pt x="207267" y="436075"/>
                    <a:pt x="154455" y="561315"/>
                    <a:pt x="154455" y="561315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任意多边形 41">
              <a:extLst>
                <a:ext uri="{FF2B5EF4-FFF2-40B4-BE49-F238E27FC236}">
                  <a16:creationId xmlns:a16="http://schemas.microsoft.com/office/drawing/2014/main" id="{644B57D7-875C-4BF1-9CC1-696D45966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3367" y="4653136"/>
              <a:ext cx="188913" cy="561975"/>
            </a:xfrm>
            <a:custGeom>
              <a:avLst/>
              <a:gdLst>
                <a:gd name="T0" fmla="*/ 137518 w 188644"/>
                <a:gd name="T1" fmla="*/ 0 h 561315"/>
                <a:gd name="T2" fmla="*/ 553 w 188644"/>
                <a:gd name="T3" fmla="*/ 173232 h 561315"/>
                <a:gd name="T4" fmla="*/ 183171 w 188644"/>
                <a:gd name="T5" fmla="*/ 373818 h 561315"/>
                <a:gd name="T6" fmla="*/ 155778 w 188644"/>
                <a:gd name="T7" fmla="*/ 565287 h 561315"/>
                <a:gd name="T8" fmla="*/ 155778 w 188644"/>
                <a:gd name="T9" fmla="*/ 565287 h 561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644" h="561315">
                  <a:moveTo>
                    <a:pt x="136349" y="0"/>
                  </a:moveTo>
                  <a:cubicBezTo>
                    <a:pt x="64675" y="55075"/>
                    <a:pt x="-6998" y="110151"/>
                    <a:pt x="547" y="172016"/>
                  </a:cubicBezTo>
                  <a:cubicBezTo>
                    <a:pt x="8092" y="233881"/>
                    <a:pt x="155965" y="306309"/>
                    <a:pt x="181616" y="371192"/>
                  </a:cubicBezTo>
                  <a:cubicBezTo>
                    <a:pt x="207267" y="436075"/>
                    <a:pt x="154455" y="561315"/>
                    <a:pt x="154455" y="561315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7" name="文本框 37">
              <a:extLst>
                <a:ext uri="{FF2B5EF4-FFF2-40B4-BE49-F238E27FC236}">
                  <a16:creationId xmlns:a16="http://schemas.microsoft.com/office/drawing/2014/main" id="{08EDA93E-23EA-4E79-B1DC-7A88D6BC8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2120" y="5231175"/>
              <a:ext cx="1414462" cy="646097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None/>
                <a:defRPr/>
              </a:pPr>
              <a:r>
                <a:rPr lang="en-US" altLang="zh-CN" sz="1800" b="0" baseline="0" dirty="0">
                  <a:solidFill>
                    <a:srgbClr val="000000"/>
                  </a:solidFill>
                  <a:ea typeface="宋体" panose="02010600030101010101" pitchFamily="2" charset="-122"/>
                </a:rPr>
                <a:t>Function3</a:t>
              </a:r>
            </a:p>
          </p:txBody>
        </p:sp>
        <p:sp>
          <p:nvSpPr>
            <p:cNvPr id="48" name="文本框 37">
              <a:extLst>
                <a:ext uri="{FF2B5EF4-FFF2-40B4-BE49-F238E27FC236}">
                  <a16:creationId xmlns:a16="http://schemas.microsoft.com/office/drawing/2014/main" id="{90153BDF-FF21-4218-A0EC-F2088294A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2120" y="3224855"/>
              <a:ext cx="1414462" cy="708201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None/>
                <a:defRPr/>
              </a:pPr>
              <a:r>
                <a:rPr lang="en-US" altLang="zh-CN" sz="1800" b="0" baseline="0" dirty="0">
                  <a:solidFill>
                    <a:srgbClr val="000000"/>
                  </a:solidFill>
                  <a:ea typeface="宋体" panose="02010600030101010101" pitchFamily="2" charset="-122"/>
                </a:rPr>
                <a:t>Function1</a:t>
              </a:r>
            </a:p>
          </p:txBody>
        </p:sp>
        <p:sp>
          <p:nvSpPr>
            <p:cNvPr id="49" name="Line 15">
              <a:extLst>
                <a:ext uri="{FF2B5EF4-FFF2-40B4-BE49-F238E27FC236}">
                  <a16:creationId xmlns:a16="http://schemas.microsoft.com/office/drawing/2014/main" id="{22BC8D40-C0CC-4D6C-A505-2E9A81C1EA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2280" y="5825009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400" b="1" baseline="0">
                <a:solidFill>
                  <a:srgbClr val="000000"/>
                </a:solidFill>
              </a:endParaRP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id="{D1E1126D-D7E0-4D4D-AF42-F9EEC046A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0476" y="5680993"/>
              <a:ext cx="44595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 b="1" baseline="0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R5 </a:t>
              </a:r>
            </a:p>
          </p:txBody>
        </p:sp>
        <p:sp>
          <p:nvSpPr>
            <p:cNvPr id="51" name="Line 17">
              <a:extLst>
                <a:ext uri="{FF2B5EF4-FFF2-40B4-BE49-F238E27FC236}">
                  <a16:creationId xmlns:a16="http://schemas.microsoft.com/office/drawing/2014/main" id="{30EC1597-3F45-46C2-A8A5-72103DC919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2280" y="5320953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400" b="1" baseline="0">
                <a:solidFill>
                  <a:srgbClr val="000000"/>
                </a:solidFill>
              </a:endParaRPr>
            </a:p>
          </p:txBody>
        </p:sp>
        <p:sp>
          <p:nvSpPr>
            <p:cNvPr id="52" name="Text Box 14">
              <a:extLst>
                <a:ext uri="{FF2B5EF4-FFF2-40B4-BE49-F238E27FC236}">
                  <a16:creationId xmlns:a16="http://schemas.microsoft.com/office/drawing/2014/main" id="{00400C1E-BC28-4E20-9C68-4FD7136A3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4436" y="5157192"/>
              <a:ext cx="44595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 b="1" baseline="0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R6 </a:t>
              </a:r>
            </a:p>
          </p:txBody>
        </p: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389B0B2-EA04-4747-8DED-4B19EF331ACA}"/>
              </a:ext>
            </a:extLst>
          </p:cNvPr>
          <p:cNvCxnSpPr/>
          <p:nvPr/>
        </p:nvCxnSpPr>
        <p:spPr bwMode="auto">
          <a:xfrm flipV="1">
            <a:off x="12144672" y="3785629"/>
            <a:ext cx="2505484" cy="1810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CFCA1FCE-B4CC-4D5C-930F-FE2F41D30384}"/>
              </a:ext>
            </a:extLst>
          </p:cNvPr>
          <p:cNvCxnSpPr/>
          <p:nvPr/>
        </p:nvCxnSpPr>
        <p:spPr bwMode="auto">
          <a:xfrm>
            <a:off x="12155475" y="6066323"/>
            <a:ext cx="2480017" cy="3612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594472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FB88254C-810D-4027-9977-720B66F415C0}" type="datetime1">
              <a:rPr lang="zh-CN" altLang="en-US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2021/11/29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58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D25CB58E-F949-41C3-ABAB-D5C87F7D73E0}" type="slidenum"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38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Linking and Loading</a:t>
            </a:r>
          </a:p>
        </p:txBody>
      </p:sp>
      <p:sp>
        <p:nvSpPr>
          <p:cNvPr id="3584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>
                <a:solidFill>
                  <a:srgbClr val="CE0000"/>
                </a:solidFill>
                <a:ea typeface="宋体" panose="02010600030101010101" pitchFamily="2" charset="-122"/>
              </a:rPr>
              <a:t>Loading</a:t>
            </a:r>
            <a:r>
              <a:rPr lang="en-US" altLang="zh-CN" dirty="0">
                <a:ea typeface="宋体" panose="02010600030101010101" pitchFamily="2" charset="-122"/>
              </a:rPr>
              <a:t> is the process of copying an executable image into memory.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more sophisticated loaders are able to </a:t>
            </a:r>
            <a:r>
              <a:rPr lang="en-US" altLang="zh-CN" i="1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relocate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images to fit into available memory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must readjust branch targets, load/store addresses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i="1" dirty="0">
                <a:solidFill>
                  <a:srgbClr val="CE0000"/>
                </a:solidFill>
                <a:ea typeface="宋体" panose="02010600030101010101" pitchFamily="2" charset="-122"/>
              </a:rPr>
              <a:t>Linking</a:t>
            </a:r>
            <a:r>
              <a:rPr lang="en-US" altLang="zh-CN" dirty="0">
                <a:ea typeface="宋体" panose="02010600030101010101" pitchFamily="2" charset="-122"/>
              </a:rPr>
              <a:t> is the process of resolving symbols between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independent object files.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suppose we define a symbol in one module, and want to use it in another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some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notation,such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as .EXTERNAL, is used to tell assembler that a symbol is defined in another module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linker will search symbol tables of other modules to resolve symbols and complete code generation before loading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8216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026E9-F49A-4AA1-958D-38C9A3DF2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Linking to construct an executable image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8E6CCAD-7681-4F35-A79F-92A74AC76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8360" y="980729"/>
            <a:ext cx="4630481" cy="5712431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F1E02-F366-438D-BF28-18F7A5F1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2021/11/29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B56761-BEDA-4793-A2C8-F6EF3D37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097D7-59F7-457D-B768-0D7FD970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320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>
                <a:ea typeface="宋体" panose="02010600030101010101" pitchFamily="2" charset="-122"/>
              </a:rPr>
              <a:t>Review: </a:t>
            </a:r>
            <a:r>
              <a:rPr lang="en-US" altLang="zh-CN" dirty="0">
                <a:ea typeface="宋体" panose="02010600030101010101" pitchFamily="2" charset="-122"/>
              </a:rPr>
              <a:t>The Transistor &amp; </a:t>
            </a:r>
            <a:r>
              <a:rPr lang="en-US" altLang="zh-CN" dirty="0"/>
              <a:t>Basic Logical Structure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>
              <a:defRPr/>
            </a:pPr>
            <a:fld id="{FAF88401-22E9-4153-B0F5-3C3505E5B3D2}" type="datetime1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 eaLnBrk="0" hangingPunct="0">
                <a:defRPr/>
              </a:pPr>
              <a:t>2021/11/29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>
              <a:defRPr/>
            </a:pPr>
            <a:fld id="{283AA37B-31F2-46EE-90A4-68D9AA6A4383}" type="slidenum">
              <a:rPr lang="en-US" altLang="zh-CN">
                <a:solidFill>
                  <a:srgbClr val="000000"/>
                </a:solidFill>
              </a:rPr>
              <a:pPr eaLnBrk="0" hangingPunct="0">
                <a:defRPr/>
              </a:p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8" name="Picture 6" descr="ch03-deco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215" y="1134839"/>
            <a:ext cx="1607995" cy="1362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ch03-mu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399" y="1220496"/>
            <a:ext cx="2510333" cy="11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1" descr="ch03-fullad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576" y="1063729"/>
            <a:ext cx="2160590" cy="128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 descr="ch03-4bitadd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214" y="2790549"/>
            <a:ext cx="4343400" cy="151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ch03-dlatch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914" y="2673225"/>
            <a:ext cx="2537917" cy="931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 descr="ch03-regist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061" y="4780753"/>
            <a:ext cx="3383632" cy="1280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9" descr="ch03-memor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31" y="3890110"/>
            <a:ext cx="2990974" cy="2769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7168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s_2">
            <a:extLst>
              <a:ext uri="{FF2B5EF4-FFF2-40B4-BE49-F238E27FC236}">
                <a16:creationId xmlns:a16="http://schemas.microsoft.com/office/drawing/2014/main" id="{9056126C-8529-435C-A5C5-25B6DCFEAC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91798" y="224844"/>
            <a:ext cx="2023020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en-US" altLang="zh-CN" sz="3200" b="1" baseline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Outline</a:t>
            </a:r>
            <a:endParaRPr lang="zh-CN" altLang="en-US" sz="3200" b="1" baseline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FBFB4F98-A1B6-4B54-9432-9B1BAD84A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9913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rgbClr val="003399"/>
                </a:solidFill>
                <a:latin typeface="微软雅黑" panose="020B0503020204020204" pitchFamily="34" charset="-122"/>
              </a:rPr>
              <a:t>Review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0064102-F5B2-40A8-A097-05F8C082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1544" y="1768677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03399">
                  <a:tint val="66000"/>
                  <a:satMod val="160000"/>
                </a:srgbClr>
              </a:gs>
              <a:gs pos="50000">
                <a:srgbClr val="003399">
                  <a:tint val="44500"/>
                  <a:satMod val="160000"/>
                </a:srgbClr>
              </a:gs>
              <a:gs pos="100000">
                <a:srgbClr val="003399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baseline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93F16C4-A290-47B9-BA72-08B73E244C4D}"/>
              </a:ext>
            </a:extLst>
          </p:cNvPr>
          <p:cNvCxnSpPr/>
          <p:nvPr/>
        </p:nvCxnSpPr>
        <p:spPr>
          <a:xfrm>
            <a:off x="1998182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7">
            <a:extLst>
              <a:ext uri="{FF2B5EF4-FFF2-40B4-BE49-F238E27FC236}">
                <a16:creationId xmlns:a16="http://schemas.microsoft.com/office/drawing/2014/main" id="{EF1DEE29-9275-45CA-A1C1-B2DD20A3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592" y="3351457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03399">
                  <a:tint val="66000"/>
                  <a:satMod val="160000"/>
                </a:srgbClr>
              </a:gs>
              <a:gs pos="50000">
                <a:srgbClr val="003399">
                  <a:tint val="44500"/>
                  <a:satMod val="160000"/>
                </a:srgbClr>
              </a:gs>
              <a:gs pos="100000">
                <a:srgbClr val="003399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baseline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33" name="矩形 17">
            <a:extLst>
              <a:ext uri="{FF2B5EF4-FFF2-40B4-BE49-F238E27FC236}">
                <a16:creationId xmlns:a16="http://schemas.microsoft.com/office/drawing/2014/main" id="{8D3CB30D-E9CE-4AAA-8189-C4674F81A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rgbClr val="333399"/>
                </a:solidFill>
                <a:latin typeface="微软雅黑" panose="020B0503020204020204" pitchFamily="34" charset="-122"/>
              </a:rPr>
              <a:t>A Machine Structure</a:t>
            </a:r>
            <a:r>
              <a:rPr lang="zh-CN" altLang="en-US" sz="2400" b="1" baseline="0" dirty="0">
                <a:solidFill>
                  <a:srgbClr val="333399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 sz="2400" b="1" baseline="0" dirty="0">
                <a:solidFill>
                  <a:srgbClr val="333399"/>
                </a:solidFill>
                <a:latin typeface="微软雅黑" panose="020B0503020204020204" pitchFamily="34" charset="-122"/>
              </a:rPr>
              <a:t>von Neumann Model</a:t>
            </a:r>
            <a:r>
              <a:rPr lang="zh-CN" altLang="en-US" sz="2400" b="1" kern="0" baseline="0" dirty="0">
                <a:solidFill>
                  <a:srgbClr val="333399"/>
                </a:solidFill>
                <a:latin typeface="微软雅黑" panose="020B0503020204020204" pitchFamily="34" charset="-122"/>
              </a:rPr>
              <a:t> </a:t>
            </a:r>
            <a:endParaRPr lang="en-US" altLang="zh-CN" sz="2400" b="1" baseline="0" dirty="0">
              <a:solidFill>
                <a:srgbClr val="333399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80CF5E8-68AF-4F8B-B510-DB9A7B9CCB03}"/>
              </a:ext>
            </a:extLst>
          </p:cNvPr>
          <p:cNvCxnSpPr/>
          <p:nvPr/>
        </p:nvCxnSpPr>
        <p:spPr>
          <a:xfrm>
            <a:off x="1962670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CE5C1212-F8ED-4FB6-A797-C6AFBC17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592" y="2554178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03399">
                  <a:tint val="66000"/>
                  <a:satMod val="160000"/>
                </a:srgbClr>
              </a:gs>
              <a:gs pos="50000">
                <a:srgbClr val="003399">
                  <a:tint val="44500"/>
                  <a:satMod val="160000"/>
                </a:srgbClr>
              </a:gs>
              <a:gs pos="100000">
                <a:srgbClr val="003399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baseline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矩形 17">
            <a:extLst>
              <a:ext uri="{FF2B5EF4-FFF2-40B4-BE49-F238E27FC236}">
                <a16:creationId xmlns:a16="http://schemas.microsoft.com/office/drawing/2014/main" id="{71D289C4-D39F-4710-BBD5-91958FB2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2" y="264714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rgbClr val="333399"/>
                </a:solidFill>
                <a:latin typeface="微软雅黑" panose="020B0503020204020204" pitchFamily="34" charset="-122"/>
              </a:rPr>
              <a:t>From ENIAC to the Stored Program Computer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7503D4-1039-4406-BA5B-9D61A87E45D7}"/>
              </a:ext>
            </a:extLst>
          </p:cNvPr>
          <p:cNvCxnSpPr/>
          <p:nvPr/>
        </p:nvCxnSpPr>
        <p:spPr>
          <a:xfrm>
            <a:off x="1962670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B97DD4-DFAF-460E-BBC2-FAD7477409F4}"/>
              </a:ext>
            </a:extLst>
          </p:cNvPr>
          <p:cNvCxnSpPr/>
          <p:nvPr/>
        </p:nvCxnSpPr>
        <p:spPr>
          <a:xfrm>
            <a:off x="1998182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17">
            <a:extLst>
              <a:ext uri="{FF2B5EF4-FFF2-40B4-BE49-F238E27FC236}">
                <a16:creationId xmlns:a16="http://schemas.microsoft.com/office/drawing/2014/main" id="{F2A6EB95-A217-45C7-8DA1-F9D56EBAD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592" y="4143545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baseline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38" name="矩形 17">
            <a:extLst>
              <a:ext uri="{FF2B5EF4-FFF2-40B4-BE49-F238E27FC236}">
                <a16:creationId xmlns:a16="http://schemas.microsoft.com/office/drawing/2014/main" id="{F662604F-4382-4FEE-B5E3-B873FB9B4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rgbClr val="003399"/>
                </a:solidFill>
                <a:latin typeface="微软雅黑" panose="020B0503020204020204" pitchFamily="34" charset="-122"/>
              </a:rPr>
              <a:t>Summary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A20B8CD-2A08-41F9-9C3E-98C5A0BC9771}"/>
              </a:ext>
            </a:extLst>
          </p:cNvPr>
          <p:cNvCxnSpPr/>
          <p:nvPr/>
        </p:nvCxnSpPr>
        <p:spPr>
          <a:xfrm>
            <a:off x="1962670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7">
            <a:extLst>
              <a:ext uri="{FF2B5EF4-FFF2-40B4-BE49-F238E27FC236}">
                <a16:creationId xmlns:a16="http://schemas.microsoft.com/office/drawing/2014/main" id="{FBC5D026-1A95-49A5-960C-DCF5C36D0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9913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</a:rPr>
              <a:t>Review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8F581FE-618E-4C31-A7E2-28D3B17E6AAC}"/>
              </a:ext>
            </a:extLst>
          </p:cNvPr>
          <p:cNvCxnSpPr/>
          <p:nvPr/>
        </p:nvCxnSpPr>
        <p:spPr>
          <a:xfrm>
            <a:off x="1998182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17">
            <a:extLst>
              <a:ext uri="{FF2B5EF4-FFF2-40B4-BE49-F238E27FC236}">
                <a16:creationId xmlns:a16="http://schemas.microsoft.com/office/drawing/2014/main" id="{E26AD7B7-5D32-472A-9C9B-92B0AB7E3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</a:rPr>
              <a:t>Assembly Process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4CA520A-1996-459B-906F-E44797D5C5A0}"/>
              </a:ext>
            </a:extLst>
          </p:cNvPr>
          <p:cNvCxnSpPr/>
          <p:nvPr/>
        </p:nvCxnSpPr>
        <p:spPr>
          <a:xfrm>
            <a:off x="1962670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17">
            <a:extLst>
              <a:ext uri="{FF2B5EF4-FFF2-40B4-BE49-F238E27FC236}">
                <a16:creationId xmlns:a16="http://schemas.microsoft.com/office/drawing/2014/main" id="{E3124882-A1D5-4906-A753-74527C97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2" y="264714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</a:rPr>
              <a:t>Assembly Language Overview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079AABD-29DE-4EBC-9B9C-F16BAB563B5D}"/>
              </a:ext>
            </a:extLst>
          </p:cNvPr>
          <p:cNvCxnSpPr/>
          <p:nvPr/>
        </p:nvCxnSpPr>
        <p:spPr>
          <a:xfrm>
            <a:off x="1962670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0D572A6-62F2-49EE-850B-6C331D48ABE4}"/>
              </a:ext>
            </a:extLst>
          </p:cNvPr>
          <p:cNvCxnSpPr/>
          <p:nvPr/>
        </p:nvCxnSpPr>
        <p:spPr>
          <a:xfrm>
            <a:off x="1998182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17">
            <a:extLst>
              <a:ext uri="{FF2B5EF4-FFF2-40B4-BE49-F238E27FC236}">
                <a16:creationId xmlns:a16="http://schemas.microsoft.com/office/drawing/2014/main" id="{407B9D34-9472-4CAF-B6F9-3D0C86C45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592" y="4143545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baseline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45" name="矩形 17">
            <a:extLst>
              <a:ext uri="{FF2B5EF4-FFF2-40B4-BE49-F238E27FC236}">
                <a16:creationId xmlns:a16="http://schemas.microsoft.com/office/drawing/2014/main" id="{0DB1BAAD-DBD5-4A96-BCFC-D7AA8E99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rgbClr val="0152A3"/>
                </a:solidFill>
                <a:latin typeface="微软雅黑" panose="020B0503020204020204" pitchFamily="34" charset="-122"/>
              </a:rPr>
              <a:t>Summary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D92D05A-3612-4F02-BD38-9ADE0321565E}"/>
              </a:ext>
            </a:extLst>
          </p:cNvPr>
          <p:cNvCxnSpPr/>
          <p:nvPr/>
        </p:nvCxnSpPr>
        <p:spPr>
          <a:xfrm>
            <a:off x="1962670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380407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EE2C0386-AB09-4D0E-A996-E2BD17D63788}" type="datetime1">
              <a:rPr lang="zh-CN" altLang="en-US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2021/11/29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</a:rPr>
              <a:t>Lecture 1</a:t>
            </a:r>
          </a:p>
        </p:txBody>
      </p:sp>
      <p:sp>
        <p:nvSpPr>
          <p:cNvPr id="3686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A28D4007-D1E4-442F-BCF4-C31D02E6EF4E}" type="slidenum"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41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8676" name="Rectangle 1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67438" y="1978026"/>
            <a:ext cx="4133850" cy="874713"/>
          </a:xfrm>
        </p:spPr>
        <p:txBody>
          <a:bodyPr>
            <a:normAutofit lnSpcReduction="10000"/>
          </a:bodyPr>
          <a:lstStyle/>
          <a:p>
            <a:pPr defTabSz="457200" eaLnBrk="1" hangingPunct="1">
              <a:lnSpc>
                <a:spcPct val="80000"/>
              </a:lnSpc>
              <a:spcBef>
                <a:spcPct val="0"/>
              </a:spcBef>
              <a:buNone/>
              <a:tabLst>
                <a:tab pos="1066800" algn="l"/>
              </a:tabLst>
              <a:defRPr/>
            </a:pPr>
            <a:r>
              <a:rPr lang="en-US" altLang="zh-CN" sz="1600">
                <a:solidFill>
                  <a:srgbClr val="003399"/>
                </a:solidFill>
                <a:ea typeface="宋体" panose="02010600030101010101" pitchFamily="2" charset="-122"/>
              </a:rPr>
              <a:t>lw	  $t0, 0($2)</a:t>
            </a:r>
          </a:p>
          <a:p>
            <a:pPr defTabSz="457200" eaLnBrk="1" hangingPunct="1">
              <a:lnSpc>
                <a:spcPct val="80000"/>
              </a:lnSpc>
              <a:spcBef>
                <a:spcPct val="0"/>
              </a:spcBef>
              <a:buNone/>
              <a:tabLst>
                <a:tab pos="1066800" algn="l"/>
              </a:tabLst>
              <a:defRPr/>
            </a:pPr>
            <a:r>
              <a:rPr lang="en-US" altLang="zh-CN" sz="1600">
                <a:solidFill>
                  <a:srgbClr val="003399"/>
                </a:solidFill>
                <a:ea typeface="宋体" panose="02010600030101010101" pitchFamily="2" charset="-122"/>
              </a:rPr>
              <a:t>lw	  $t1, 4($2)</a:t>
            </a:r>
          </a:p>
          <a:p>
            <a:pPr defTabSz="457200" eaLnBrk="1" hangingPunct="1">
              <a:lnSpc>
                <a:spcPct val="80000"/>
              </a:lnSpc>
              <a:spcBef>
                <a:spcPct val="0"/>
              </a:spcBef>
              <a:buNone/>
              <a:tabLst>
                <a:tab pos="1066800" algn="l"/>
              </a:tabLst>
              <a:defRPr/>
            </a:pPr>
            <a:r>
              <a:rPr lang="en-US" altLang="zh-CN" sz="1600">
                <a:solidFill>
                  <a:srgbClr val="003399"/>
                </a:solidFill>
                <a:ea typeface="宋体" panose="02010600030101010101" pitchFamily="2" charset="-122"/>
              </a:rPr>
              <a:t>sw	  $t1, 0($2)</a:t>
            </a:r>
          </a:p>
          <a:p>
            <a:pPr defTabSz="457200" eaLnBrk="1" hangingPunct="1">
              <a:lnSpc>
                <a:spcPct val="90000"/>
              </a:lnSpc>
              <a:spcBef>
                <a:spcPct val="0"/>
              </a:spcBef>
              <a:buNone/>
              <a:tabLst>
                <a:tab pos="1066800" algn="l"/>
              </a:tabLst>
              <a:defRPr/>
            </a:pPr>
            <a:r>
              <a:rPr lang="en-US" altLang="zh-CN" sz="1600">
                <a:solidFill>
                  <a:srgbClr val="003399"/>
                </a:solidFill>
                <a:ea typeface="宋体" panose="02010600030101010101" pitchFamily="2" charset="-122"/>
              </a:rPr>
              <a:t>sw	  $t0, 4($2)</a:t>
            </a:r>
          </a:p>
        </p:txBody>
      </p:sp>
      <p:graphicFrame>
        <p:nvGraphicFramePr>
          <p:cNvPr id="36870" name="Object 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211888" y="5516563"/>
          <a:ext cx="18288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7" name="Image" r:id="rId4" imgW="3492063" imgH="2400000" progId="">
                  <p:embed/>
                </p:oleObj>
              </mc:Choice>
              <mc:Fallback>
                <p:oleObj name="Image" r:id="rId4" imgW="3492063" imgH="2400000" progId="">
                  <p:embed/>
                  <p:pic>
                    <p:nvPicPr>
                      <p:cNvPr id="3687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1888" y="5516563"/>
                        <a:ext cx="18288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2552700" y="1084263"/>
            <a:ext cx="2590800" cy="52424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41000"/>
              </a:spcBef>
              <a:buNone/>
              <a:defRPr/>
            </a:pPr>
            <a:r>
              <a:rPr lang="en-US" altLang="zh-CN" sz="1800" baseline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High Level Language</a:t>
            </a:r>
            <a:br>
              <a:rPr lang="en-US" altLang="zh-CN" sz="1800" baseline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sz="1800" baseline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Program (e.g., C)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552700" y="2165350"/>
            <a:ext cx="2592388" cy="52424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41000"/>
              </a:spcBef>
              <a:buNone/>
              <a:defRPr/>
            </a:pPr>
            <a:r>
              <a:rPr lang="en-US" altLang="zh-CN" sz="1800" baseline="0">
                <a:solidFill>
                  <a:srgbClr val="0033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Assembly  Language Program (e.g., MIPS)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2552700" y="3100389"/>
            <a:ext cx="2590800" cy="522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41000"/>
              </a:spcBef>
              <a:buNone/>
              <a:defRPr/>
            </a:pPr>
            <a:r>
              <a:rPr lang="en-US" altLang="zh-CN" sz="1800" baseline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Machine  Language Program (MIPS)</a:t>
            </a: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1828800" y="4464051"/>
            <a:ext cx="4038600" cy="538865"/>
          </a:xfrm>
          <a:prstGeom prst="rect">
            <a:avLst/>
          </a:prstGeom>
          <a:noFill/>
          <a:ln w="28575">
            <a:pattFill prst="pct70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8000"/>
              </a:lnSpc>
              <a:spcBef>
                <a:spcPct val="43000"/>
              </a:spcBef>
              <a:buNone/>
              <a:defRPr/>
            </a:pPr>
            <a:r>
              <a:rPr lang="en-US" altLang="zh-CN" sz="1800" baseline="0">
                <a:solidFill>
                  <a:srgbClr val="3366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Hardware Architecture Description</a:t>
            </a:r>
            <a:br>
              <a:rPr lang="en-US" altLang="zh-CN" sz="1800" baseline="0">
                <a:solidFill>
                  <a:srgbClr val="3366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sz="1800" baseline="0">
                <a:solidFill>
                  <a:srgbClr val="3366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(e.g., block diagrams)</a:t>
            </a:r>
            <a:r>
              <a:rPr lang="en-US" altLang="zh-CN" sz="1800" b="0" baseline="0">
                <a:solidFill>
                  <a:srgbClr val="3366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6875" name="Rectangle 13"/>
          <p:cNvSpPr>
            <a:spLocks noChangeArrowheads="1"/>
          </p:cNvSpPr>
          <p:nvPr/>
        </p:nvSpPr>
        <p:spPr bwMode="auto">
          <a:xfrm>
            <a:off x="2098675" y="1773239"/>
            <a:ext cx="1308100" cy="288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  <a:defRPr/>
            </a:pPr>
            <a:r>
              <a:rPr lang="en-US" altLang="zh-CN" sz="1800" i="1" baseline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Compiler</a:t>
            </a:r>
          </a:p>
        </p:txBody>
      </p:sp>
      <p:sp>
        <p:nvSpPr>
          <p:cNvPr id="36876" name="Rectangle 14"/>
          <p:cNvSpPr>
            <a:spLocks noChangeArrowheads="1"/>
          </p:cNvSpPr>
          <p:nvPr/>
        </p:nvSpPr>
        <p:spPr bwMode="auto">
          <a:xfrm>
            <a:off x="2098675" y="2787651"/>
            <a:ext cx="1435100" cy="288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  <a:defRPr/>
            </a:pPr>
            <a:r>
              <a:rPr lang="en-US" altLang="zh-CN" sz="1800" i="1" baseline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Assembler</a:t>
            </a:r>
          </a:p>
        </p:txBody>
      </p:sp>
      <p:sp>
        <p:nvSpPr>
          <p:cNvPr id="36877" name="Rectangle 16"/>
          <p:cNvSpPr>
            <a:spLocks noChangeArrowheads="1"/>
          </p:cNvSpPr>
          <p:nvPr/>
        </p:nvSpPr>
        <p:spPr bwMode="auto">
          <a:xfrm>
            <a:off x="2135189" y="3860800"/>
            <a:ext cx="1584325" cy="524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  <a:defRPr/>
            </a:pPr>
            <a:r>
              <a:rPr lang="en-US" altLang="zh-CN" sz="1800" i="1" baseline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Machine Interpretation</a:t>
            </a:r>
          </a:p>
        </p:txBody>
      </p:sp>
      <p:sp>
        <p:nvSpPr>
          <p:cNvPr id="36878" name="Rectangle 17"/>
          <p:cNvSpPr>
            <a:spLocks noChangeArrowheads="1"/>
          </p:cNvSpPr>
          <p:nvPr/>
        </p:nvSpPr>
        <p:spPr bwMode="auto">
          <a:xfrm>
            <a:off x="6178550" y="981076"/>
            <a:ext cx="3086100" cy="7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8000"/>
              </a:lnSpc>
              <a:spcBef>
                <a:spcPct val="0"/>
              </a:spcBef>
              <a:buNone/>
              <a:defRPr/>
            </a:pPr>
            <a:r>
              <a:rPr lang="en-US" altLang="zh-CN" sz="1800" baseline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temp = v[k];</a:t>
            </a:r>
          </a:p>
          <a:p>
            <a:pPr eaLnBrk="1" hangingPunct="1">
              <a:lnSpc>
                <a:spcPct val="78000"/>
              </a:lnSpc>
              <a:spcBef>
                <a:spcPct val="0"/>
              </a:spcBef>
              <a:buNone/>
              <a:defRPr/>
            </a:pPr>
            <a:r>
              <a:rPr lang="en-US" altLang="zh-CN" sz="1800" baseline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v[k] = v[k+1];</a:t>
            </a:r>
          </a:p>
          <a:p>
            <a:pPr eaLnBrk="1" hangingPunct="1">
              <a:lnSpc>
                <a:spcPct val="78000"/>
              </a:lnSpc>
              <a:spcBef>
                <a:spcPct val="0"/>
              </a:spcBef>
              <a:buNone/>
              <a:defRPr/>
            </a:pPr>
            <a:r>
              <a:rPr lang="en-US" altLang="zh-CN" sz="1800" baseline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v[k+1] = temp;</a:t>
            </a:r>
            <a:endParaRPr lang="en-US" altLang="zh-CN" sz="1200" b="0" baseline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6879" name="Rectangle 19"/>
          <p:cNvSpPr>
            <a:spLocks noChangeArrowheads="1"/>
          </p:cNvSpPr>
          <p:nvPr/>
        </p:nvSpPr>
        <p:spPr bwMode="auto">
          <a:xfrm>
            <a:off x="6148388" y="4298950"/>
            <a:ext cx="29845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en-US" altLang="zh-CN" sz="1800" b="0" baseline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6880" name="Rectangle 20"/>
          <p:cNvSpPr>
            <a:spLocks noChangeArrowheads="1"/>
          </p:cNvSpPr>
          <p:nvPr/>
        </p:nvSpPr>
        <p:spPr bwMode="auto">
          <a:xfrm>
            <a:off x="6148389" y="2989263"/>
            <a:ext cx="4478337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zh-CN" sz="1400" baseline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0000 1001 1100 0110 1010 1111 0101 1000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zh-CN" sz="1400" baseline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1010 1111 0101 1000 0000 1001 1100 0110 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zh-CN" sz="1400" baseline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1100 0110 1010 1111 0101 1000 0000 1001 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zh-CN" sz="1400" baseline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0101 1000 0000 1001 1100 0110 1010 1111</a:t>
            </a:r>
            <a:r>
              <a:rPr lang="en-US" altLang="zh-CN" sz="1400" b="0" baseline="0">
                <a:solidFill>
                  <a:srgbClr val="FF0000"/>
                </a:solidFill>
                <a:latin typeface="Courier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6881" name="Rectangle 22"/>
          <p:cNvSpPr>
            <a:spLocks noChangeArrowheads="1"/>
          </p:cNvSpPr>
          <p:nvPr/>
        </p:nvSpPr>
        <p:spPr bwMode="auto">
          <a:xfrm>
            <a:off x="2482850" y="3644900"/>
            <a:ext cx="2730500" cy="1397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en-US" altLang="zh-CN" sz="1800" b="0" baseline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6882" name="Rectangle 24"/>
          <p:cNvSpPr>
            <a:spLocks noChangeArrowheads="1"/>
          </p:cNvSpPr>
          <p:nvPr/>
        </p:nvSpPr>
        <p:spPr bwMode="auto">
          <a:xfrm>
            <a:off x="1993900" y="5867401"/>
            <a:ext cx="3708400" cy="538865"/>
          </a:xfrm>
          <a:prstGeom prst="rect">
            <a:avLst/>
          </a:prstGeom>
          <a:noFill/>
          <a:ln w="28575">
            <a:pattFill prst="pct70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8000"/>
              </a:lnSpc>
              <a:spcBef>
                <a:spcPct val="43000"/>
              </a:spcBef>
              <a:buNone/>
              <a:defRPr/>
            </a:pPr>
            <a:r>
              <a:rPr lang="en-US" altLang="zh-CN" sz="1800" baseline="0">
                <a:solidFill>
                  <a:srgbClr val="0054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Logic Circuit Description</a:t>
            </a:r>
            <a:br>
              <a:rPr lang="en-US" altLang="zh-CN" sz="1800" baseline="0">
                <a:solidFill>
                  <a:srgbClr val="0054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sz="1800" baseline="0">
                <a:solidFill>
                  <a:srgbClr val="0054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(Circuit Schematic Diagrams)</a:t>
            </a:r>
          </a:p>
        </p:txBody>
      </p:sp>
      <p:sp>
        <p:nvSpPr>
          <p:cNvPr id="36883" name="Rectangle 27"/>
          <p:cNvSpPr>
            <a:spLocks noChangeArrowheads="1"/>
          </p:cNvSpPr>
          <p:nvPr/>
        </p:nvSpPr>
        <p:spPr bwMode="auto">
          <a:xfrm>
            <a:off x="2098675" y="5165725"/>
            <a:ext cx="1981200" cy="524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  <a:defRPr/>
            </a:pPr>
            <a:r>
              <a:rPr lang="en-US" altLang="zh-CN" sz="1800" i="1" baseline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Architecture Implementation</a:t>
            </a:r>
          </a:p>
        </p:txBody>
      </p:sp>
      <p:pic>
        <p:nvPicPr>
          <p:cNvPr id="36884" name="Picture 35" descr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3" y="4076700"/>
            <a:ext cx="16383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85" name="Rectangle 36"/>
          <p:cNvSpPr>
            <a:spLocks noChangeArrowheads="1"/>
          </p:cNvSpPr>
          <p:nvPr/>
        </p:nvSpPr>
        <p:spPr bwMode="auto">
          <a:xfrm>
            <a:off x="7480920" y="5143500"/>
            <a:ext cx="1017588" cy="5159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en-US" altLang="zh-CN" sz="1800" b="0" baseline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6886" name="TextBox 24"/>
          <p:cNvSpPr txBox="1">
            <a:spLocks noChangeArrowheads="1"/>
          </p:cNvSpPr>
          <p:nvPr/>
        </p:nvSpPr>
        <p:spPr bwMode="auto">
          <a:xfrm>
            <a:off x="7891463" y="2049463"/>
            <a:ext cx="25828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None/>
              <a:defRPr/>
            </a:pPr>
            <a:r>
              <a:rPr lang="en-US" altLang="zh-CN" sz="1600" b="0" baseline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Anything can be represented</a:t>
            </a:r>
            <a:br>
              <a:rPr lang="en-US" altLang="zh-CN" sz="1600" b="0" baseline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sz="1600" b="0" baseline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as a </a:t>
            </a:r>
            <a:r>
              <a:rPr lang="en-US" altLang="zh-CN" sz="1600" b="0" i="1" baseline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number</a:t>
            </a:r>
            <a:r>
              <a:rPr lang="en-US" altLang="zh-CN" sz="1600" b="0" baseline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  <a:br>
              <a:rPr lang="en-US" altLang="zh-CN" sz="1600" b="0" baseline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sz="1600" b="0" baseline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i.e., data or instructions</a:t>
            </a:r>
          </a:p>
        </p:txBody>
      </p:sp>
      <p:sp>
        <p:nvSpPr>
          <p:cNvPr id="36887" name="Rectangle 24"/>
          <p:cNvSpPr>
            <a:spLocks noChangeArrowheads="1"/>
          </p:cNvSpPr>
          <p:nvPr/>
        </p:nvSpPr>
        <p:spPr bwMode="auto">
          <a:xfrm>
            <a:off x="1774825" y="71439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n-US" altLang="zh-CN" sz="2800" baseline="0">
                <a:solidFill>
                  <a:srgbClr val="333399"/>
                </a:solidFill>
              </a:rPr>
              <a:t>Summary: Assembly Language</a:t>
            </a:r>
            <a:r>
              <a:rPr lang="en-US" altLang="zh-CN" sz="2800">
                <a:solidFill>
                  <a:srgbClr val="000000"/>
                </a:solidFill>
              </a:rPr>
              <a:t> </a:t>
            </a:r>
            <a:endParaRPr lang="zh-CN" altLang="en-US" sz="2800" baseline="0">
              <a:solidFill>
                <a:srgbClr val="333399"/>
              </a:solidFill>
            </a:endParaRPr>
          </a:p>
        </p:txBody>
      </p:sp>
      <p:cxnSp>
        <p:nvCxnSpPr>
          <p:cNvPr id="36888" name="AutoShape 25"/>
          <p:cNvCxnSpPr>
            <a:cxnSpLocks noChangeShapeType="1"/>
            <a:stCxn id="36871" idx="2"/>
            <a:endCxn id="36872" idx="0"/>
          </p:cNvCxnSpPr>
          <p:nvPr/>
        </p:nvCxnSpPr>
        <p:spPr bwMode="auto">
          <a:xfrm>
            <a:off x="3848100" y="1608510"/>
            <a:ext cx="794" cy="55684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9" name="AutoShape 27"/>
          <p:cNvCxnSpPr>
            <a:cxnSpLocks noChangeShapeType="1"/>
            <a:stCxn id="36872" idx="2"/>
            <a:endCxn id="36873" idx="0"/>
          </p:cNvCxnSpPr>
          <p:nvPr/>
        </p:nvCxnSpPr>
        <p:spPr bwMode="auto">
          <a:xfrm flipH="1">
            <a:off x="3848100" y="2689596"/>
            <a:ext cx="794" cy="41079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90" name="AutoShape 28"/>
          <p:cNvCxnSpPr>
            <a:cxnSpLocks noChangeShapeType="1"/>
            <a:stCxn id="36881" idx="2"/>
            <a:endCxn id="36874" idx="0"/>
          </p:cNvCxnSpPr>
          <p:nvPr/>
        </p:nvCxnSpPr>
        <p:spPr bwMode="auto">
          <a:xfrm>
            <a:off x="3848100" y="3784600"/>
            <a:ext cx="0" cy="679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91" name="AutoShape 29"/>
          <p:cNvCxnSpPr>
            <a:cxnSpLocks noChangeShapeType="1"/>
            <a:stCxn id="36874" idx="2"/>
            <a:endCxn id="36882" idx="0"/>
          </p:cNvCxnSpPr>
          <p:nvPr/>
        </p:nvCxnSpPr>
        <p:spPr bwMode="auto">
          <a:xfrm>
            <a:off x="3848100" y="5002916"/>
            <a:ext cx="0" cy="86448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92" name="AutoShape 15"/>
          <p:cNvSpPr>
            <a:spLocks noChangeArrowheads="1"/>
          </p:cNvSpPr>
          <p:nvPr/>
        </p:nvSpPr>
        <p:spPr bwMode="auto">
          <a:xfrm>
            <a:off x="8688388" y="1052514"/>
            <a:ext cx="1439862" cy="649287"/>
          </a:xfrm>
          <a:prstGeom prst="wedgeRoundRectCallout">
            <a:avLst>
              <a:gd name="adj1" fmla="val -294579"/>
              <a:gd name="adj2" fmla="val 16119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  <a:defRPr/>
            </a:pPr>
            <a:r>
              <a:rPr lang="en-US" altLang="zh-CN" sz="1600" baseline="0">
                <a:solidFill>
                  <a:srgbClr val="FF3300"/>
                </a:solidFill>
                <a:ea typeface="宋体" panose="02010600030101010101" pitchFamily="2" charset="-122"/>
              </a:rPr>
              <a:t>Now, You are Here.</a:t>
            </a:r>
          </a:p>
        </p:txBody>
      </p:sp>
      <p:sp>
        <p:nvSpPr>
          <p:cNvPr id="36893" name="Rectangle 19"/>
          <p:cNvSpPr>
            <a:spLocks noChangeArrowheads="1"/>
          </p:cNvSpPr>
          <p:nvPr/>
        </p:nvSpPr>
        <p:spPr bwMode="auto">
          <a:xfrm>
            <a:off x="7440614" y="4724400"/>
            <a:ext cx="3227387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n-US" altLang="zh-CN" sz="1400" b="0" baseline="0">
                <a:solidFill>
                  <a:srgbClr val="0066CC"/>
                </a:solidFill>
                <a:ea typeface="宋体" panose="02010600030101010101" pitchFamily="2" charset="-122"/>
              </a:rPr>
              <a:t>ALUOP[0:3] &lt;= InstReg[9:11] &amp; MASK</a:t>
            </a:r>
          </a:p>
        </p:txBody>
      </p:sp>
    </p:spTree>
    <p:extLst>
      <p:ext uri="{BB962C8B-B14F-4D97-AF65-F5344CB8AC3E}">
        <p14:creationId xmlns:p14="http://schemas.microsoft.com/office/powerpoint/2010/main" val="198850563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map of the LC-3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56AFFD-C3BD-4EE6-B713-ECC62B3C1FDF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2021/11/29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680176" y="6564120"/>
            <a:ext cx="2743200" cy="244475"/>
          </a:xfrm>
        </p:spPr>
        <p:txBody>
          <a:bodyPr/>
          <a:lstStyle/>
          <a:p>
            <a:pPr>
              <a:defRPr/>
            </a:pPr>
            <a:fld id="{9D51C7DF-C7BE-4EB5-A329-87F30D195B6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447928" y="2977208"/>
            <a:ext cx="3898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baseline="0" dirty="0">
                <a:solidFill>
                  <a:srgbClr val="000000"/>
                </a:solidFill>
                <a:latin typeface="Franklin Gothic Book" panose="020B0503020102020204" pitchFamily="34" charset="0"/>
              </a:rPr>
              <a:t>PC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447929" y="3573017"/>
            <a:ext cx="15697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baseline="0" dirty="0">
                <a:solidFill>
                  <a:srgbClr val="000000"/>
                </a:solidFill>
                <a:latin typeface="Franklin Gothic Book" panose="020B0503020102020204" pitchFamily="34" charset="0"/>
              </a:rPr>
              <a:t>R4(Global pointer)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492069" y="5569496"/>
            <a:ext cx="153772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baseline="0" dirty="0">
                <a:solidFill>
                  <a:srgbClr val="000000"/>
                </a:solidFill>
                <a:latin typeface="Franklin Gothic Book" panose="020B0503020102020204" pitchFamily="34" charset="0"/>
              </a:rPr>
              <a:t>R6 (stack pointer)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4943872" y="3717032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1400" b="1" baseline="0">
              <a:solidFill>
                <a:srgbClr val="000000"/>
              </a:solidFill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4943872" y="3114284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1400" b="1" baseline="0">
              <a:solidFill>
                <a:srgbClr val="000000"/>
              </a:solidFill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4943872" y="5733256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1400" b="1" baseline="0">
              <a:solidFill>
                <a:srgbClr val="000000"/>
              </a:solidFill>
            </a:endParaRPr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2495600" y="4598734"/>
            <a:ext cx="2450678" cy="106251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altLang="zh-CN" sz="1200" b="1" baseline="0" dirty="0">
              <a:solidFill>
                <a:srgbClr val="000000"/>
              </a:solidFill>
            </a:endParaRPr>
          </a:p>
        </p:txBody>
      </p:sp>
      <p:sp>
        <p:nvSpPr>
          <p:cNvPr id="69" name="Rectangle 7"/>
          <p:cNvSpPr>
            <a:spLocks noChangeArrowheads="1"/>
          </p:cNvSpPr>
          <p:nvPr/>
        </p:nvSpPr>
        <p:spPr bwMode="auto">
          <a:xfrm>
            <a:off x="2495600" y="6124115"/>
            <a:ext cx="2450678" cy="41484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 b="1" baseline="0" dirty="0">
                <a:solidFill>
                  <a:srgbClr val="FFFF00"/>
                </a:solidFill>
              </a:rPr>
              <a:t>Device Register </a:t>
            </a:r>
          </a:p>
          <a:p>
            <a:pPr algn="ctr">
              <a:defRPr/>
            </a:pPr>
            <a:r>
              <a:rPr lang="en-US" altLang="zh-CN" sz="1200" b="1" baseline="0" dirty="0">
                <a:solidFill>
                  <a:srgbClr val="FFFF00"/>
                </a:solidFill>
              </a:rPr>
              <a:t>Addresses</a:t>
            </a:r>
          </a:p>
        </p:txBody>
      </p:sp>
      <p:sp>
        <p:nvSpPr>
          <p:cNvPr id="70" name="Text Box 10"/>
          <p:cNvSpPr txBox="1">
            <a:spLocks noChangeArrowheads="1"/>
          </p:cNvSpPr>
          <p:nvPr/>
        </p:nvSpPr>
        <p:spPr bwMode="auto">
          <a:xfrm>
            <a:off x="1739609" y="965168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0x0000</a:t>
            </a:r>
          </a:p>
        </p:txBody>
      </p:sp>
      <p:sp>
        <p:nvSpPr>
          <p:cNvPr id="71" name="Text Box 11"/>
          <p:cNvSpPr txBox="1">
            <a:spLocks noChangeArrowheads="1"/>
          </p:cNvSpPr>
          <p:nvPr/>
        </p:nvSpPr>
        <p:spPr bwMode="auto">
          <a:xfrm>
            <a:off x="1739609" y="6354068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0xFFFF</a:t>
            </a: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2495600" y="1011555"/>
            <a:ext cx="2450678" cy="53754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 b="1" baseline="0" dirty="0">
                <a:solidFill>
                  <a:srgbClr val="FFFF00"/>
                </a:solidFill>
              </a:rPr>
              <a:t>Trap Vector Table</a:t>
            </a:r>
            <a:r>
              <a:rPr lang="zh-CN" altLang="en-US" sz="1200" b="1" baseline="0" dirty="0">
                <a:solidFill>
                  <a:srgbClr val="FFFF00"/>
                </a:solidFill>
              </a:rPr>
              <a:t> </a:t>
            </a:r>
            <a:endParaRPr lang="en-US" altLang="zh-CN" sz="1200" b="1" baseline="0" dirty="0">
              <a:solidFill>
                <a:srgbClr val="FFFF00"/>
              </a:solidFill>
            </a:endParaRPr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2495600" y="1550678"/>
            <a:ext cx="2450678" cy="53754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 b="1" baseline="0" dirty="0">
                <a:solidFill>
                  <a:srgbClr val="FFFF00"/>
                </a:solidFill>
              </a:rPr>
              <a:t>Interrupt Vector Table</a:t>
            </a:r>
          </a:p>
        </p:txBody>
      </p:sp>
      <p:sp>
        <p:nvSpPr>
          <p:cNvPr id="74" name="Rectangle 6"/>
          <p:cNvSpPr>
            <a:spLocks noChangeArrowheads="1"/>
          </p:cNvSpPr>
          <p:nvPr/>
        </p:nvSpPr>
        <p:spPr bwMode="auto">
          <a:xfrm>
            <a:off x="2495600" y="2080439"/>
            <a:ext cx="2450678" cy="93800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 b="1" baseline="0" dirty="0">
                <a:solidFill>
                  <a:srgbClr val="FFFFFF"/>
                </a:solidFill>
              </a:rPr>
              <a:t>Operating System </a:t>
            </a:r>
          </a:p>
          <a:p>
            <a:pPr algn="ctr">
              <a:defRPr/>
            </a:pPr>
            <a:r>
              <a:rPr lang="en-US" altLang="zh-CN" sz="1200" b="1" baseline="0" dirty="0">
                <a:solidFill>
                  <a:srgbClr val="FFFFFF"/>
                </a:solidFill>
              </a:rPr>
              <a:t>and Supervisor Stack</a:t>
            </a:r>
          </a:p>
        </p:txBody>
      </p:sp>
      <p:sp>
        <p:nvSpPr>
          <p:cNvPr id="75" name="Text Box 10"/>
          <p:cNvSpPr txBox="1">
            <a:spLocks noChangeArrowheads="1"/>
          </p:cNvSpPr>
          <p:nvPr/>
        </p:nvSpPr>
        <p:spPr bwMode="auto">
          <a:xfrm>
            <a:off x="1739608" y="1310550"/>
            <a:ext cx="828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0x00FF</a:t>
            </a:r>
            <a:r>
              <a:rPr lang="zh-CN" altLang="en-US" sz="1200" b="1" baseline="0" dirty="0">
                <a:solidFill>
                  <a:srgbClr val="000000"/>
                </a:solidFill>
                <a:latin typeface="CourierPS" pitchFamily="49" charset="0"/>
              </a:rPr>
              <a:t> </a:t>
            </a:r>
            <a:endParaRPr lang="en-US" altLang="zh-CN" sz="1200" b="1" baseline="0" dirty="0">
              <a:solidFill>
                <a:srgbClr val="000000"/>
              </a:solidFill>
              <a:latin typeface="CourierPS" pitchFamily="49" charset="0"/>
            </a:endParaRPr>
          </a:p>
        </p:txBody>
      </p:sp>
      <p:sp>
        <p:nvSpPr>
          <p:cNvPr id="76" name="Text Box 10"/>
          <p:cNvSpPr txBox="1">
            <a:spLocks noChangeArrowheads="1"/>
          </p:cNvSpPr>
          <p:nvPr/>
        </p:nvSpPr>
        <p:spPr bwMode="auto">
          <a:xfrm>
            <a:off x="1739609" y="1526574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0x0100</a:t>
            </a:r>
          </a:p>
        </p:txBody>
      </p:sp>
      <p:sp>
        <p:nvSpPr>
          <p:cNvPr id="77" name="Text Box 10"/>
          <p:cNvSpPr txBox="1">
            <a:spLocks noChangeArrowheads="1"/>
          </p:cNvSpPr>
          <p:nvPr/>
        </p:nvSpPr>
        <p:spPr bwMode="auto">
          <a:xfrm>
            <a:off x="1739608" y="1834351"/>
            <a:ext cx="828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0x01FF</a:t>
            </a:r>
            <a:r>
              <a:rPr lang="zh-CN" altLang="en-US" sz="1200" b="1" baseline="0" dirty="0">
                <a:solidFill>
                  <a:srgbClr val="000000"/>
                </a:solidFill>
                <a:latin typeface="CourierPS" pitchFamily="49" charset="0"/>
              </a:rPr>
              <a:t> </a:t>
            </a:r>
            <a:endParaRPr lang="en-US" altLang="zh-CN" sz="1200" b="1" baseline="0" dirty="0">
              <a:solidFill>
                <a:srgbClr val="000000"/>
              </a:solidFill>
              <a:latin typeface="CourierPS" pitchFamily="49" charset="0"/>
            </a:endParaRPr>
          </a:p>
        </p:txBody>
      </p:sp>
      <p:sp>
        <p:nvSpPr>
          <p:cNvPr id="78" name="Text Box 10"/>
          <p:cNvSpPr txBox="1">
            <a:spLocks noChangeArrowheads="1"/>
          </p:cNvSpPr>
          <p:nvPr/>
        </p:nvSpPr>
        <p:spPr bwMode="auto">
          <a:xfrm>
            <a:off x="1739609" y="2050375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0x0200</a:t>
            </a:r>
          </a:p>
        </p:txBody>
      </p:sp>
      <p:sp>
        <p:nvSpPr>
          <p:cNvPr id="79" name="Text Box 10"/>
          <p:cNvSpPr txBox="1">
            <a:spLocks noChangeArrowheads="1"/>
          </p:cNvSpPr>
          <p:nvPr/>
        </p:nvSpPr>
        <p:spPr bwMode="auto">
          <a:xfrm>
            <a:off x="1733965" y="2780929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0x2FFF</a:t>
            </a:r>
          </a:p>
        </p:txBody>
      </p:sp>
      <p:sp>
        <p:nvSpPr>
          <p:cNvPr id="80" name="Text Box 10"/>
          <p:cNvSpPr txBox="1">
            <a:spLocks noChangeArrowheads="1"/>
          </p:cNvSpPr>
          <p:nvPr/>
        </p:nvSpPr>
        <p:spPr bwMode="auto">
          <a:xfrm>
            <a:off x="1733965" y="2996953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0x3000</a:t>
            </a:r>
          </a:p>
        </p:txBody>
      </p:sp>
      <p:sp>
        <p:nvSpPr>
          <p:cNvPr id="81" name="Text Box 10"/>
          <p:cNvSpPr txBox="1">
            <a:spLocks noChangeArrowheads="1"/>
          </p:cNvSpPr>
          <p:nvPr/>
        </p:nvSpPr>
        <p:spPr bwMode="auto">
          <a:xfrm>
            <a:off x="1739609" y="5886743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0xFDFF</a:t>
            </a:r>
          </a:p>
        </p:txBody>
      </p:sp>
      <p:sp>
        <p:nvSpPr>
          <p:cNvPr id="82" name="Text Box 11"/>
          <p:cNvSpPr txBox="1">
            <a:spLocks noChangeArrowheads="1"/>
          </p:cNvSpPr>
          <p:nvPr/>
        </p:nvSpPr>
        <p:spPr bwMode="auto">
          <a:xfrm>
            <a:off x="1739609" y="6104330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b="1" baseline="0" dirty="0">
                <a:solidFill>
                  <a:srgbClr val="000000"/>
                </a:solidFill>
                <a:latin typeface="CourierPS" pitchFamily="49" charset="0"/>
              </a:rPr>
              <a:t>0xFE00</a:t>
            </a:r>
          </a:p>
        </p:txBody>
      </p:sp>
      <p:sp>
        <p:nvSpPr>
          <p:cNvPr id="84" name="Rectangle 6"/>
          <p:cNvSpPr>
            <a:spLocks noChangeArrowheads="1"/>
          </p:cNvSpPr>
          <p:nvPr/>
        </p:nvSpPr>
        <p:spPr bwMode="auto">
          <a:xfrm>
            <a:off x="2495600" y="5661249"/>
            <a:ext cx="2450678" cy="490743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 b="1" baseline="0" dirty="0">
                <a:solidFill>
                  <a:srgbClr val="000000"/>
                </a:solidFill>
              </a:rPr>
              <a:t>Run-time stack</a:t>
            </a:r>
          </a:p>
        </p:txBody>
      </p:sp>
      <p:sp>
        <p:nvSpPr>
          <p:cNvPr id="85" name="Rectangle 6"/>
          <p:cNvSpPr>
            <a:spLocks noChangeArrowheads="1"/>
          </p:cNvSpPr>
          <p:nvPr/>
        </p:nvSpPr>
        <p:spPr bwMode="auto">
          <a:xfrm>
            <a:off x="2495600" y="2996953"/>
            <a:ext cx="2450678" cy="66138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 b="1" baseline="0" dirty="0">
                <a:solidFill>
                  <a:srgbClr val="000000"/>
                </a:solidFill>
              </a:rPr>
              <a:t>Program Text</a:t>
            </a:r>
          </a:p>
        </p:txBody>
      </p:sp>
      <p:sp>
        <p:nvSpPr>
          <p:cNvPr id="86" name="Rectangle 6"/>
          <p:cNvSpPr>
            <a:spLocks noChangeArrowheads="1"/>
          </p:cNvSpPr>
          <p:nvPr/>
        </p:nvSpPr>
        <p:spPr bwMode="auto">
          <a:xfrm>
            <a:off x="2495600" y="3658338"/>
            <a:ext cx="2450678" cy="49074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 b="1" baseline="0" dirty="0">
                <a:solidFill>
                  <a:srgbClr val="000000"/>
                </a:solidFill>
              </a:rPr>
              <a:t>Global data section</a:t>
            </a:r>
          </a:p>
        </p:txBody>
      </p:sp>
      <p:sp>
        <p:nvSpPr>
          <p:cNvPr id="87" name="Rectangle 6"/>
          <p:cNvSpPr>
            <a:spLocks noChangeArrowheads="1"/>
          </p:cNvSpPr>
          <p:nvPr/>
        </p:nvSpPr>
        <p:spPr bwMode="auto">
          <a:xfrm>
            <a:off x="2495600" y="4149081"/>
            <a:ext cx="2450678" cy="490743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 b="1" baseline="0" dirty="0">
                <a:solidFill>
                  <a:srgbClr val="000000"/>
                </a:solidFill>
              </a:rPr>
              <a:t>Heap (for dynamically </a:t>
            </a:r>
          </a:p>
          <a:p>
            <a:pPr algn="ctr">
              <a:defRPr/>
            </a:pPr>
            <a:r>
              <a:rPr lang="en-US" altLang="zh-CN" sz="1200" b="1" baseline="0" dirty="0">
                <a:solidFill>
                  <a:srgbClr val="000000"/>
                </a:solidFill>
              </a:rPr>
              <a:t>allocated memory)</a:t>
            </a:r>
          </a:p>
        </p:txBody>
      </p:sp>
      <p:cxnSp>
        <p:nvCxnSpPr>
          <p:cNvPr id="89" name="直接箭头连接符 88"/>
          <p:cNvCxnSpPr/>
          <p:nvPr/>
        </p:nvCxnSpPr>
        <p:spPr bwMode="auto">
          <a:xfrm>
            <a:off x="3720939" y="4653137"/>
            <a:ext cx="0" cy="4144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直接箭头连接符 90"/>
          <p:cNvCxnSpPr/>
          <p:nvPr/>
        </p:nvCxnSpPr>
        <p:spPr bwMode="auto">
          <a:xfrm flipV="1">
            <a:off x="3719736" y="5246806"/>
            <a:ext cx="0" cy="4144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Line 15"/>
          <p:cNvSpPr>
            <a:spLocks noChangeShapeType="1"/>
          </p:cNvSpPr>
          <p:nvPr/>
        </p:nvSpPr>
        <p:spPr bwMode="auto">
          <a:xfrm>
            <a:off x="4943872" y="594928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1400" b="1" baseline="0">
              <a:solidFill>
                <a:srgbClr val="000000"/>
              </a:solidFill>
            </a:endParaRPr>
          </a:p>
        </p:txBody>
      </p:sp>
      <p:sp>
        <p:nvSpPr>
          <p:cNvPr id="93" name="Text Box 14"/>
          <p:cNvSpPr txBox="1">
            <a:spLocks noChangeArrowheads="1"/>
          </p:cNvSpPr>
          <p:nvPr/>
        </p:nvSpPr>
        <p:spPr bwMode="auto">
          <a:xfrm>
            <a:off x="5492068" y="5805265"/>
            <a:ext cx="15778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baseline="0" dirty="0">
                <a:solidFill>
                  <a:srgbClr val="000000"/>
                </a:solidFill>
                <a:latin typeface="Franklin Gothic Book" panose="020B0503020102020204" pitchFamily="34" charset="0"/>
              </a:rPr>
              <a:t>R5 (frame pointer)</a:t>
            </a:r>
          </a:p>
        </p:txBody>
      </p:sp>
      <p:grpSp>
        <p:nvGrpSpPr>
          <p:cNvPr id="117" name="组合 116"/>
          <p:cNvGrpSpPr/>
          <p:nvPr/>
        </p:nvGrpSpPr>
        <p:grpSpPr>
          <a:xfrm>
            <a:off x="7320136" y="3749550"/>
            <a:ext cx="2592288" cy="2847802"/>
            <a:chOff x="5508104" y="3140968"/>
            <a:chExt cx="2592288" cy="2847802"/>
          </a:xfrm>
        </p:grpSpPr>
        <p:sp>
          <p:nvSpPr>
            <p:cNvPr id="99" name="Line 15"/>
            <p:cNvSpPr>
              <a:spLocks noChangeShapeType="1"/>
            </p:cNvSpPr>
            <p:nvPr/>
          </p:nvSpPr>
          <p:spPr bwMode="auto">
            <a:xfrm>
              <a:off x="7092280" y="4581128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400" b="1" baseline="0">
                <a:solidFill>
                  <a:srgbClr val="000000"/>
                </a:solidFill>
              </a:endParaRPr>
            </a:p>
          </p:txBody>
        </p:sp>
        <p:sp>
          <p:nvSpPr>
            <p:cNvPr id="100" name="Text Box 14"/>
            <p:cNvSpPr txBox="1">
              <a:spLocks noChangeArrowheads="1"/>
            </p:cNvSpPr>
            <p:nvPr/>
          </p:nvSpPr>
          <p:spPr bwMode="auto">
            <a:xfrm>
              <a:off x="7640476" y="4437112"/>
              <a:ext cx="44595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 b="1" baseline="0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R5 </a:t>
              </a:r>
            </a:p>
          </p:txBody>
        </p:sp>
        <p:sp>
          <p:nvSpPr>
            <p:cNvPr id="101" name="文本框 37"/>
            <p:cNvSpPr txBox="1">
              <a:spLocks noChangeArrowheads="1"/>
            </p:cNvSpPr>
            <p:nvPr/>
          </p:nvSpPr>
          <p:spPr bwMode="auto">
            <a:xfrm>
              <a:off x="5652120" y="3933056"/>
              <a:ext cx="1414462" cy="708201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None/>
                <a:defRPr/>
              </a:pPr>
              <a:r>
                <a:rPr lang="en-US" altLang="zh-CN" sz="1800" b="0" baseline="0" dirty="0">
                  <a:solidFill>
                    <a:srgbClr val="000000"/>
                  </a:solidFill>
                  <a:ea typeface="宋体" panose="02010600030101010101" pitchFamily="2" charset="-122"/>
                </a:rPr>
                <a:t>Function2</a:t>
              </a:r>
            </a:p>
          </p:txBody>
        </p:sp>
        <p:sp>
          <p:nvSpPr>
            <p:cNvPr id="102" name="Line 17"/>
            <p:cNvSpPr>
              <a:spLocks noChangeShapeType="1"/>
            </p:cNvSpPr>
            <p:nvPr/>
          </p:nvSpPr>
          <p:spPr bwMode="auto">
            <a:xfrm>
              <a:off x="7092280" y="4077072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400" b="1" baseline="0">
                <a:solidFill>
                  <a:srgbClr val="000000"/>
                </a:solidFill>
              </a:endParaRPr>
            </a:p>
          </p:txBody>
        </p:sp>
        <p:sp>
          <p:nvSpPr>
            <p:cNvPr id="103" name="Text Box 14"/>
            <p:cNvSpPr txBox="1">
              <a:spLocks noChangeArrowheads="1"/>
            </p:cNvSpPr>
            <p:nvPr/>
          </p:nvSpPr>
          <p:spPr bwMode="auto">
            <a:xfrm>
              <a:off x="7654436" y="3913311"/>
              <a:ext cx="44595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 b="1" baseline="0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R6 </a:t>
              </a:r>
            </a:p>
          </p:txBody>
        </p:sp>
        <p:sp>
          <p:nvSpPr>
            <p:cNvPr id="104" name="Line 15"/>
            <p:cNvSpPr>
              <a:spLocks noChangeShapeType="1"/>
            </p:cNvSpPr>
            <p:nvPr/>
          </p:nvSpPr>
          <p:spPr bwMode="auto">
            <a:xfrm>
              <a:off x="7092280" y="3861048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400" b="1" baseline="0">
                <a:solidFill>
                  <a:srgbClr val="000000"/>
                </a:solidFill>
              </a:endParaRPr>
            </a:p>
          </p:txBody>
        </p:sp>
        <p:sp>
          <p:nvSpPr>
            <p:cNvPr id="105" name="Text Box 14"/>
            <p:cNvSpPr txBox="1">
              <a:spLocks noChangeArrowheads="1"/>
            </p:cNvSpPr>
            <p:nvPr/>
          </p:nvSpPr>
          <p:spPr bwMode="auto">
            <a:xfrm>
              <a:off x="7640476" y="3645024"/>
              <a:ext cx="44595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 b="1" baseline="0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R5 </a:t>
              </a:r>
            </a:p>
          </p:txBody>
        </p:sp>
        <p:sp>
          <p:nvSpPr>
            <p:cNvPr id="106" name="Line 17"/>
            <p:cNvSpPr>
              <a:spLocks noChangeShapeType="1"/>
            </p:cNvSpPr>
            <p:nvPr/>
          </p:nvSpPr>
          <p:spPr bwMode="auto">
            <a:xfrm>
              <a:off x="7092280" y="3284984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400" b="1" baseline="0">
                <a:solidFill>
                  <a:srgbClr val="000000"/>
                </a:solidFill>
              </a:endParaRPr>
            </a:p>
          </p:txBody>
        </p:sp>
        <p:sp>
          <p:nvSpPr>
            <p:cNvPr id="107" name="Text Box 14"/>
            <p:cNvSpPr txBox="1">
              <a:spLocks noChangeArrowheads="1"/>
            </p:cNvSpPr>
            <p:nvPr/>
          </p:nvSpPr>
          <p:spPr bwMode="auto">
            <a:xfrm>
              <a:off x="7654436" y="3140968"/>
              <a:ext cx="44595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 b="1" baseline="0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R6 </a:t>
              </a:r>
            </a:p>
          </p:txBody>
        </p:sp>
        <p:sp>
          <p:nvSpPr>
            <p:cNvPr id="109" name="任意多边形 41"/>
            <p:cNvSpPr>
              <a:spLocks/>
            </p:cNvSpPr>
            <p:nvPr/>
          </p:nvSpPr>
          <p:spPr bwMode="auto">
            <a:xfrm>
              <a:off x="5508104" y="4653136"/>
              <a:ext cx="188913" cy="561975"/>
            </a:xfrm>
            <a:custGeom>
              <a:avLst/>
              <a:gdLst>
                <a:gd name="T0" fmla="*/ 137518 w 188644"/>
                <a:gd name="T1" fmla="*/ 0 h 561315"/>
                <a:gd name="T2" fmla="*/ 553 w 188644"/>
                <a:gd name="T3" fmla="*/ 173232 h 561315"/>
                <a:gd name="T4" fmla="*/ 183171 w 188644"/>
                <a:gd name="T5" fmla="*/ 373818 h 561315"/>
                <a:gd name="T6" fmla="*/ 155778 w 188644"/>
                <a:gd name="T7" fmla="*/ 565287 h 561315"/>
                <a:gd name="T8" fmla="*/ 155778 w 188644"/>
                <a:gd name="T9" fmla="*/ 565287 h 561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644" h="561315">
                  <a:moveTo>
                    <a:pt x="136349" y="0"/>
                  </a:moveTo>
                  <a:cubicBezTo>
                    <a:pt x="64675" y="55075"/>
                    <a:pt x="-6998" y="110151"/>
                    <a:pt x="547" y="172016"/>
                  </a:cubicBezTo>
                  <a:cubicBezTo>
                    <a:pt x="8092" y="233881"/>
                    <a:pt x="155965" y="306309"/>
                    <a:pt x="181616" y="371192"/>
                  </a:cubicBezTo>
                  <a:cubicBezTo>
                    <a:pt x="207267" y="436075"/>
                    <a:pt x="154455" y="561315"/>
                    <a:pt x="154455" y="561315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0" name="任意多边形 41"/>
            <p:cNvSpPr>
              <a:spLocks/>
            </p:cNvSpPr>
            <p:nvPr/>
          </p:nvSpPr>
          <p:spPr bwMode="auto">
            <a:xfrm>
              <a:off x="6903367" y="4653136"/>
              <a:ext cx="188913" cy="561975"/>
            </a:xfrm>
            <a:custGeom>
              <a:avLst/>
              <a:gdLst>
                <a:gd name="T0" fmla="*/ 137518 w 188644"/>
                <a:gd name="T1" fmla="*/ 0 h 561315"/>
                <a:gd name="T2" fmla="*/ 553 w 188644"/>
                <a:gd name="T3" fmla="*/ 173232 h 561315"/>
                <a:gd name="T4" fmla="*/ 183171 w 188644"/>
                <a:gd name="T5" fmla="*/ 373818 h 561315"/>
                <a:gd name="T6" fmla="*/ 155778 w 188644"/>
                <a:gd name="T7" fmla="*/ 565287 h 561315"/>
                <a:gd name="T8" fmla="*/ 155778 w 188644"/>
                <a:gd name="T9" fmla="*/ 565287 h 561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644" h="561315">
                  <a:moveTo>
                    <a:pt x="136349" y="0"/>
                  </a:moveTo>
                  <a:cubicBezTo>
                    <a:pt x="64675" y="55075"/>
                    <a:pt x="-6998" y="110151"/>
                    <a:pt x="547" y="172016"/>
                  </a:cubicBezTo>
                  <a:cubicBezTo>
                    <a:pt x="8092" y="233881"/>
                    <a:pt x="155965" y="306309"/>
                    <a:pt x="181616" y="371192"/>
                  </a:cubicBezTo>
                  <a:cubicBezTo>
                    <a:pt x="207267" y="436075"/>
                    <a:pt x="154455" y="561315"/>
                    <a:pt x="154455" y="561315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1" name="文本框 37"/>
            <p:cNvSpPr txBox="1">
              <a:spLocks noChangeArrowheads="1"/>
            </p:cNvSpPr>
            <p:nvPr/>
          </p:nvSpPr>
          <p:spPr bwMode="auto">
            <a:xfrm>
              <a:off x="5652120" y="5231175"/>
              <a:ext cx="1414462" cy="646097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None/>
                <a:defRPr/>
              </a:pPr>
              <a:r>
                <a:rPr lang="en-US" altLang="zh-CN" sz="1800" b="0" baseline="0" dirty="0">
                  <a:solidFill>
                    <a:srgbClr val="000000"/>
                  </a:solidFill>
                  <a:ea typeface="宋体" panose="02010600030101010101" pitchFamily="2" charset="-122"/>
                </a:rPr>
                <a:t>Function3</a:t>
              </a:r>
            </a:p>
          </p:txBody>
        </p:sp>
        <p:sp>
          <p:nvSpPr>
            <p:cNvPr id="112" name="文本框 37"/>
            <p:cNvSpPr txBox="1">
              <a:spLocks noChangeArrowheads="1"/>
            </p:cNvSpPr>
            <p:nvPr/>
          </p:nvSpPr>
          <p:spPr bwMode="auto">
            <a:xfrm>
              <a:off x="5652120" y="3224855"/>
              <a:ext cx="1414462" cy="708201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None/>
                <a:defRPr/>
              </a:pPr>
              <a:r>
                <a:rPr lang="en-US" altLang="zh-CN" sz="1800" b="0" baseline="0" dirty="0">
                  <a:solidFill>
                    <a:srgbClr val="000000"/>
                  </a:solidFill>
                  <a:ea typeface="宋体" panose="02010600030101010101" pitchFamily="2" charset="-122"/>
                </a:rPr>
                <a:t>Function1</a:t>
              </a:r>
            </a:p>
          </p:txBody>
        </p:sp>
        <p:sp>
          <p:nvSpPr>
            <p:cNvPr id="113" name="Line 15"/>
            <p:cNvSpPr>
              <a:spLocks noChangeShapeType="1"/>
            </p:cNvSpPr>
            <p:nvPr/>
          </p:nvSpPr>
          <p:spPr bwMode="auto">
            <a:xfrm>
              <a:off x="7092280" y="5825009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400" b="1" baseline="0">
                <a:solidFill>
                  <a:srgbClr val="000000"/>
                </a:solidFill>
              </a:endParaRPr>
            </a:p>
          </p:txBody>
        </p:sp>
        <p:sp>
          <p:nvSpPr>
            <p:cNvPr id="114" name="Text Box 14"/>
            <p:cNvSpPr txBox="1">
              <a:spLocks noChangeArrowheads="1"/>
            </p:cNvSpPr>
            <p:nvPr/>
          </p:nvSpPr>
          <p:spPr bwMode="auto">
            <a:xfrm>
              <a:off x="7640476" y="5680993"/>
              <a:ext cx="44595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 b="1" baseline="0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R5 </a:t>
              </a:r>
            </a:p>
          </p:txBody>
        </p:sp>
        <p:sp>
          <p:nvSpPr>
            <p:cNvPr id="115" name="Line 17"/>
            <p:cNvSpPr>
              <a:spLocks noChangeShapeType="1"/>
            </p:cNvSpPr>
            <p:nvPr/>
          </p:nvSpPr>
          <p:spPr bwMode="auto">
            <a:xfrm>
              <a:off x="7092280" y="5320953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400" b="1" baseline="0">
                <a:solidFill>
                  <a:srgbClr val="000000"/>
                </a:solidFill>
              </a:endParaRPr>
            </a:p>
          </p:txBody>
        </p:sp>
        <p:sp>
          <p:nvSpPr>
            <p:cNvPr id="116" name="Text Box 14"/>
            <p:cNvSpPr txBox="1">
              <a:spLocks noChangeArrowheads="1"/>
            </p:cNvSpPr>
            <p:nvPr/>
          </p:nvSpPr>
          <p:spPr bwMode="auto">
            <a:xfrm>
              <a:off x="7654436" y="5157192"/>
              <a:ext cx="44595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 b="1" baseline="0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R6 </a:t>
              </a:r>
            </a:p>
          </p:txBody>
        </p:sp>
      </p:grpSp>
      <p:cxnSp>
        <p:nvCxnSpPr>
          <p:cNvPr id="119" name="直接连接符 118"/>
          <p:cNvCxnSpPr/>
          <p:nvPr/>
        </p:nvCxnSpPr>
        <p:spPr bwMode="auto">
          <a:xfrm flipV="1">
            <a:off x="4943872" y="3850636"/>
            <a:ext cx="2505484" cy="1810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直接连接符 119"/>
          <p:cNvCxnSpPr/>
          <p:nvPr/>
        </p:nvCxnSpPr>
        <p:spPr bwMode="auto">
          <a:xfrm>
            <a:off x="4954675" y="6131330"/>
            <a:ext cx="2480017" cy="3612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43413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BFC4EF60-1B3C-4756-ADAC-AC2EDAD6562D}" type="datetime1">
              <a:rPr lang="zh-CN" altLang="en-US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2021/11/29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65EF408B-58E8-4F79-B5B5-343485345E55}" type="slidenum"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5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i="1" dirty="0">
                <a:ea typeface="宋体" panose="02010600030101010101" pitchFamily="2" charset="-122"/>
              </a:rPr>
              <a:t>Review: </a:t>
            </a:r>
            <a:r>
              <a:rPr lang="en-US" altLang="zh-CN" dirty="0">
                <a:ea typeface="宋体" panose="02010600030101010101" pitchFamily="2" charset="-122"/>
              </a:rPr>
              <a:t>Von Neumann Model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graphicFrame>
        <p:nvGraphicFramePr>
          <p:cNvPr id="25605" name="Object 14"/>
          <p:cNvGraphicFramePr>
            <a:graphicFrameLocks noChangeAspect="1"/>
          </p:cNvGraphicFramePr>
          <p:nvPr/>
        </p:nvGraphicFramePr>
        <p:xfrm>
          <a:off x="2716214" y="1219201"/>
          <a:ext cx="6759575" cy="474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1" name="CorelDRAW" r:id="rId3" imgW="5743575" imgH="4029075" progId="CorelDRAW.Graphic.9">
                  <p:embed/>
                </p:oleObj>
              </mc:Choice>
              <mc:Fallback>
                <p:oleObj name="CorelDRAW" r:id="rId3" imgW="5743575" imgH="4029075" progId="CorelDRAW.Graphic.9">
                  <p:embed/>
                  <p:pic>
                    <p:nvPicPr>
                      <p:cNvPr id="2560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4" y="1219201"/>
                        <a:ext cx="6759575" cy="474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151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3645F5-D573-4DB4-A689-19E0A28251A8}" type="datetime1">
              <a:rPr lang="zh-CN" altLang="en-US" sz="1400" b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2021/11/29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EA6FBC-31A5-461C-9A68-BB8169FC91BE}" type="slidenum">
              <a:rPr lang="en-US" altLang="zh-CN" sz="1400" b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703388" y="71439"/>
            <a:ext cx="8839200" cy="765175"/>
          </a:xfrm>
        </p:spPr>
        <p:txBody>
          <a:bodyPr/>
          <a:lstStyle/>
          <a:p>
            <a:r>
              <a:rPr lang="en-US" altLang="zh-CN" i="1" dirty="0">
                <a:ea typeface="宋体" panose="02010600030101010101" pitchFamily="2" charset="-122"/>
              </a:rPr>
              <a:t>Review: </a:t>
            </a:r>
            <a:r>
              <a:rPr lang="en-US" altLang="zh-CN" dirty="0">
                <a:ea typeface="宋体" panose="02010600030101010101" pitchFamily="2" charset="-122"/>
              </a:rPr>
              <a:t>Von Neumann Model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So far, we’ve learned how to: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compute with values in registers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load data from memory to registers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store data from registers to memory</a:t>
            </a:r>
          </a:p>
        </p:txBody>
      </p:sp>
      <p:graphicFrame>
        <p:nvGraphicFramePr>
          <p:cNvPr id="6" name="Object 14"/>
          <p:cNvGraphicFramePr>
            <a:graphicFrameLocks noChangeAspect="1"/>
          </p:cNvGraphicFramePr>
          <p:nvPr/>
        </p:nvGraphicFramePr>
        <p:xfrm>
          <a:off x="3048000" y="2673809"/>
          <a:ext cx="5352256" cy="3754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8" name="CorelDRAW" r:id="rId4" imgW="5743575" imgH="4029075" progId="CorelDRAW.Graphic.9">
                  <p:embed/>
                </p:oleObj>
              </mc:Choice>
              <mc:Fallback>
                <p:oleObj name="CorelDRAW" r:id="rId4" imgW="5743575" imgH="4029075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673809"/>
                        <a:ext cx="5352256" cy="37546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4655840" y="2673810"/>
            <a:ext cx="2160240" cy="899207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644008" y="4005065"/>
            <a:ext cx="2160240" cy="899207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935760" y="5445225"/>
            <a:ext cx="3600400" cy="983209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20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85BB5636-4D6D-4F33-88B9-E03041F5FEFE}" type="datetime1">
              <a:rPr lang="zh-CN" altLang="en-US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2021/11/29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830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4D10218A-0C1D-4FAB-9271-766D82DF6C1C}" type="slidenum"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7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8309" name="日期占位符 3"/>
          <p:cNvSpPr txBox="1">
            <a:spLocks noGrp="1"/>
          </p:cNvSpPr>
          <p:nvPr/>
        </p:nvSpPr>
        <p:spPr bwMode="auto">
          <a:xfrm>
            <a:off x="1905000" y="6537326"/>
            <a:ext cx="2286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fld id="{7BAA17DB-206C-4907-A148-5598931F9E26}" type="datetime1">
              <a:rPr lang="zh-CN" altLang="en-US" sz="1400" b="0" baseline="0">
                <a:solidFill>
                  <a:srgbClr val="000000"/>
                </a:solidFill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None/>
                <a:defRPr/>
              </a:pPr>
              <a:t>2021/11/29</a:t>
            </a:fld>
            <a:endParaRPr lang="en-US" altLang="zh-CN" sz="1400" b="0" baseline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8310" name="灯片编号占位符 5"/>
          <p:cNvSpPr txBox="1">
            <a:spLocks noGrp="1"/>
          </p:cNvSpPr>
          <p:nvPr/>
        </p:nvSpPr>
        <p:spPr bwMode="auto">
          <a:xfrm>
            <a:off x="7620000" y="6537326"/>
            <a:ext cx="274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None/>
              <a:defRPr/>
            </a:pPr>
            <a:fld id="{A9678FD7-F509-4BA1-9F23-6F802054B93A}" type="slidenum">
              <a:rPr lang="en-US" altLang="zh-CN" sz="1400" b="0" baseline="0">
                <a:solidFill>
                  <a:srgbClr val="000000"/>
                </a:solidFill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None/>
                <a:defRPr/>
              </a:pPr>
              <a:t>7</a:t>
            </a:fld>
            <a:endParaRPr lang="en-US" altLang="zh-CN" sz="1400" b="0" baseline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98311" name="Picture 2" descr="I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24" y="1020762"/>
            <a:ext cx="3389312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12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i="1" dirty="0">
                <a:ea typeface="宋体" panose="02010600030101010101" pitchFamily="2" charset="-122"/>
              </a:rPr>
              <a:t>Review: The ISA</a:t>
            </a:r>
            <a:endParaRPr lang="zh-CN" altLang="en-US" i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561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883C5A93-BE8E-4FBA-A949-3817E5A7A2D6}" type="datetime1">
              <a:rPr lang="zh-CN" altLang="en-US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2021/11/29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7835244A-E1FB-430F-8344-835650AB363F}" type="slidenum"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8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0357" name="日期占位符 3"/>
          <p:cNvSpPr txBox="1">
            <a:spLocks noGrp="1"/>
          </p:cNvSpPr>
          <p:nvPr/>
        </p:nvSpPr>
        <p:spPr bwMode="auto">
          <a:xfrm>
            <a:off x="1905000" y="6537326"/>
            <a:ext cx="2286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fld id="{714875DD-0FEC-47AC-8212-163EC75D4574}" type="datetime1">
              <a:rPr lang="zh-CN" altLang="en-US" sz="1400" b="0" baseline="0">
                <a:solidFill>
                  <a:srgbClr val="000000"/>
                </a:solidFill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None/>
                <a:defRPr/>
              </a:pPr>
              <a:t>2021/11/29</a:t>
            </a:fld>
            <a:endParaRPr lang="en-US" altLang="zh-CN" sz="1400" b="0" baseline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0358" name="灯片编号占位符 5"/>
          <p:cNvSpPr txBox="1">
            <a:spLocks noGrp="1"/>
          </p:cNvSpPr>
          <p:nvPr/>
        </p:nvSpPr>
        <p:spPr bwMode="auto">
          <a:xfrm>
            <a:off x="7620000" y="6537326"/>
            <a:ext cx="274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None/>
              <a:defRPr/>
            </a:pPr>
            <a:fld id="{4121E3F7-9F33-4F82-B8D7-2FE97C4FE606}" type="slidenum">
              <a:rPr lang="en-US" altLang="zh-CN" sz="1400" b="0" baseline="0">
                <a:solidFill>
                  <a:srgbClr val="000000"/>
                </a:solidFill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None/>
                <a:defRPr/>
              </a:pPr>
              <a:t>8</a:t>
            </a:fld>
            <a:endParaRPr lang="en-US" altLang="zh-CN" sz="1400" b="0" baseline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100359" name="Picture 2" descr="StateMachine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27648" y="1006040"/>
            <a:ext cx="4213448" cy="5750608"/>
          </a:xfrm>
          <a:noFill/>
        </p:spPr>
      </p:pic>
      <p:sp>
        <p:nvSpPr>
          <p:cNvPr id="100360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i="1" dirty="0">
                <a:ea typeface="宋体" panose="02010600030101010101" pitchFamily="2" charset="-122"/>
              </a:rPr>
              <a:t>Review: </a:t>
            </a:r>
            <a:r>
              <a:rPr lang="en-US" altLang="zh-CN" dirty="0">
                <a:ea typeface="宋体" panose="02010600030101010101" pitchFamily="2" charset="-122"/>
              </a:rPr>
              <a:t>The State Machine(Turing Machine </a:t>
            </a:r>
            <a:r>
              <a:rPr lang="en-US" altLang="en-US" dirty="0"/>
              <a:t>equivalent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755C306-DC70-4F88-8FC1-24B77FC2A0FC}"/>
              </a:ext>
            </a:extLst>
          </p:cNvPr>
          <p:cNvGrpSpPr/>
          <p:nvPr/>
        </p:nvGrpSpPr>
        <p:grpSpPr>
          <a:xfrm>
            <a:off x="9048328" y="1196752"/>
            <a:ext cx="914400" cy="5257800"/>
            <a:chOff x="7543800" y="1143000"/>
            <a:chExt cx="914400" cy="5257800"/>
          </a:xfrm>
        </p:grpSpPr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11FB77B5-208F-4A3C-BF40-6E49CDC39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350AA21A-150B-441B-9179-97DB61AB3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29DA0A87-103E-4014-B41B-D1FEB30D02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E98BED3A-3BC0-4DB4-81F8-856E0B187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D87478CB-1BAF-4632-A46B-A97E10804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Text Box 10">
              <a:extLst>
                <a:ext uri="{FF2B5EF4-FFF2-40B4-BE49-F238E27FC236}">
                  <a16:creationId xmlns:a16="http://schemas.microsoft.com/office/drawing/2014/main" id="{1C97D4B4-38BD-412D-B923-2D29F5AD5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31242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rgbClr val="333399"/>
                  </a:solidFill>
                  <a:latin typeface="Arial" charset="0"/>
                  <a:ea typeface="黑体"/>
                </a:rPr>
                <a:t>EA</a:t>
              </a:r>
            </a:p>
          </p:txBody>
        </p:sp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83AE956B-2CFA-4E06-90CA-FD0CBE4CE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39624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rgbClr val="333399"/>
                  </a:solidFill>
                  <a:latin typeface="Arial" charset="0"/>
                  <a:ea typeface="黑体"/>
                </a:rPr>
                <a:t>OP</a:t>
              </a:r>
            </a:p>
          </p:txBody>
        </p:sp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EAAC9037-8410-404F-AB72-476CAC82A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48006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rgbClr val="333399"/>
                  </a:solidFill>
                  <a:latin typeface="Arial" charset="0"/>
                  <a:ea typeface="黑体"/>
                </a:rPr>
                <a:t>EX</a:t>
              </a:r>
            </a:p>
          </p:txBody>
        </p:sp>
        <p:sp>
          <p:nvSpPr>
            <p:cNvPr id="17" name="Line 13">
              <a:extLst>
                <a:ext uri="{FF2B5EF4-FFF2-40B4-BE49-F238E27FC236}">
                  <a16:creationId xmlns:a16="http://schemas.microsoft.com/office/drawing/2014/main" id="{617B7DD3-97E6-4D64-A485-5026E62D8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Line 14">
              <a:extLst>
                <a:ext uri="{FF2B5EF4-FFF2-40B4-BE49-F238E27FC236}">
                  <a16:creationId xmlns:a16="http://schemas.microsoft.com/office/drawing/2014/main" id="{F2D71C69-9B93-4772-B300-3797B40399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Line 15">
              <a:extLst>
                <a:ext uri="{FF2B5EF4-FFF2-40B4-BE49-F238E27FC236}">
                  <a16:creationId xmlns:a16="http://schemas.microsoft.com/office/drawing/2014/main" id="{876420BF-7599-4E60-80AD-DC0F5181A7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C55B3719-776D-4E84-9746-89A844272A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E05DA1F3-DE75-494A-A75A-9E163697A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C71318AF-CB54-40E8-8A06-8F90BB9B5C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56388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rgbClr val="333399"/>
                  </a:solidFill>
                  <a:latin typeface="Arial" charset="0"/>
                  <a:ea typeface="黑体"/>
                </a:rPr>
                <a:t>S</a:t>
              </a:r>
            </a:p>
          </p:txBody>
        </p:sp>
        <p:sp>
          <p:nvSpPr>
            <p:cNvPr id="23" name="Text Box 19">
              <a:extLst>
                <a:ext uri="{FF2B5EF4-FFF2-40B4-BE49-F238E27FC236}">
                  <a16:creationId xmlns:a16="http://schemas.microsoft.com/office/drawing/2014/main" id="{B614D9C7-828E-4A54-9B40-7299963EF3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1447800"/>
              <a:ext cx="685800" cy="46672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="1" baseline="0">
                  <a:solidFill>
                    <a:srgbClr val="FFFFFF"/>
                  </a:solidFill>
                  <a:latin typeface="Arial" charset="0"/>
                  <a:ea typeface="黑体"/>
                </a:rPr>
                <a:t>F</a:t>
              </a:r>
            </a:p>
          </p:txBody>
        </p:sp>
        <p:sp>
          <p:nvSpPr>
            <p:cNvPr id="24" name="Text Box 4">
              <a:extLst>
                <a:ext uri="{FF2B5EF4-FFF2-40B4-BE49-F238E27FC236}">
                  <a16:creationId xmlns:a16="http://schemas.microsoft.com/office/drawing/2014/main" id="{D82D3DDA-E300-4522-871D-7A25D1BB2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22860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rgbClr val="333399"/>
                  </a:solidFill>
                  <a:latin typeface="Arial" charset="0"/>
                  <a:ea typeface="黑体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4165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8B8D4E7D-8263-46BE-89CE-81C2D8BF6527}" type="datetime1">
              <a:rPr lang="zh-CN" altLang="en-US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2021/11/29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933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fld id="{2F21135E-EEB5-4D45-AE6F-CA10777BF62D}" type="slidenum"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None/>
                <a:defRPr/>
              </a:pPr>
              <a:t>9</a:t>
            </a:fld>
            <a:endParaRPr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9333" name="日期占位符 3"/>
          <p:cNvSpPr txBox="1">
            <a:spLocks noGrp="1"/>
          </p:cNvSpPr>
          <p:nvPr/>
        </p:nvSpPr>
        <p:spPr bwMode="auto">
          <a:xfrm>
            <a:off x="1905000" y="6537326"/>
            <a:ext cx="2286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fld id="{7B71D0C2-3ECF-45A6-88A3-BF1AA1803F68}" type="datetime1">
              <a:rPr lang="zh-CN" altLang="en-US" sz="1400" b="0" baseline="0">
                <a:solidFill>
                  <a:srgbClr val="000000"/>
                </a:solidFill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None/>
                <a:defRPr/>
              </a:pPr>
              <a:t>2021/11/29</a:t>
            </a:fld>
            <a:endParaRPr lang="en-US" altLang="zh-CN" sz="1400" b="0" baseline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9334" name="灯片编号占位符 5"/>
          <p:cNvSpPr txBox="1">
            <a:spLocks noGrp="1"/>
          </p:cNvSpPr>
          <p:nvPr/>
        </p:nvSpPr>
        <p:spPr bwMode="auto">
          <a:xfrm>
            <a:off x="7620000" y="6537326"/>
            <a:ext cx="274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None/>
              <a:defRPr/>
            </a:pPr>
            <a:fld id="{8E8C5D37-17FD-4D93-9CFA-3BF310DD1455}" type="slidenum">
              <a:rPr lang="en-US" altLang="zh-CN" sz="1400" b="0" baseline="0">
                <a:solidFill>
                  <a:srgbClr val="000000"/>
                </a:solidFill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None/>
                <a:defRPr/>
              </a:pPr>
              <a:t>9</a:t>
            </a:fld>
            <a:endParaRPr lang="en-US" altLang="zh-CN" sz="1400" b="0" baseline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99335" name="Picture 2" descr="Datapath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35760" y="1124719"/>
            <a:ext cx="4032448" cy="5560588"/>
          </a:xfrm>
          <a:noFill/>
        </p:spPr>
      </p:pic>
      <p:sp>
        <p:nvSpPr>
          <p:cNvPr id="99336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i="1" dirty="0">
                <a:ea typeface="宋体" panose="02010600030101010101" pitchFamily="2" charset="-122"/>
              </a:rPr>
              <a:t>Review: </a:t>
            </a:r>
            <a:r>
              <a:rPr lang="en-US" altLang="zh-CN" dirty="0">
                <a:ea typeface="宋体" panose="02010600030101010101" pitchFamily="2" charset="-122"/>
              </a:rPr>
              <a:t>The Data Path(von Neumann Model)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07162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科大蓝色模板" id="{7E8D1F99-3530-4A82-9E3D-77E2AF246E2B}" vid="{86B9B503-2F19-4690-9F30-5A7A0621D455}"/>
    </a:ext>
  </a:extLst>
</a:theme>
</file>

<file path=ppt/theme/theme2.xml><?xml version="1.0" encoding="utf-8"?>
<a:theme xmlns:a="http://schemas.openxmlformats.org/drawingml/2006/main" name="学术交流模板3-中文">
  <a:themeElements>
    <a:clrScheme name="学术交流模板3-中文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学术交流模板3-中文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学术交流模板3-中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CS17-Ch 1Course Introduction.Id_400384" id="{1E5A2080-B47E-4B7F-A81A-CF725B3E27F9}" vid="{403FED12-708E-4AE7-9E4F-F7D8D23A0490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科大蓝色模板" id="{7E8D1F99-3530-4A82-9E3D-77E2AF246E2B}" vid="{86B9B503-2F19-4690-9F30-5A7A0621D455}"/>
    </a:ext>
  </a:extLst>
</a:theme>
</file>

<file path=ppt/theme/theme4.xml><?xml version="1.0" encoding="utf-8"?>
<a:theme xmlns:a="http://schemas.openxmlformats.org/drawingml/2006/main" name="1_学术交流模板3-中文">
  <a:themeElements>
    <a:clrScheme name="学术交流模板3-中文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学术交流模板3-中文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学术交流模板3-中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CS17-Ch 1Course Introduction.Id_400384" id="{1E5A2080-B47E-4B7F-A81A-CF725B3E27F9}" vid="{403FED12-708E-4AE7-9E4F-F7D8D23A0490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4829</TotalTime>
  <Pages>0</Pages>
  <Words>4111</Words>
  <Characters>0</Characters>
  <Application>Microsoft Office PowerPoint</Application>
  <DocSecurity>0</DocSecurity>
  <PresentationFormat>宽屏</PresentationFormat>
  <Lines>0</Lines>
  <Paragraphs>790</Paragraphs>
  <Slides>42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42</vt:i4>
      </vt:variant>
    </vt:vector>
  </HeadingPairs>
  <TitlesOfParts>
    <vt:vector size="68" baseType="lpstr">
      <vt:lpstr>Courier</vt:lpstr>
      <vt:lpstr>CourierPS</vt:lpstr>
      <vt:lpstr>Gungsuh</vt:lpstr>
      <vt:lpstr>仿宋</vt:lpstr>
      <vt:lpstr>黑体</vt:lpstr>
      <vt:lpstr>华文新魏</vt:lpstr>
      <vt:lpstr>楷体</vt:lpstr>
      <vt:lpstr>楷体</vt:lpstr>
      <vt:lpstr>微软雅黑</vt:lpstr>
      <vt:lpstr>Arial</vt:lpstr>
      <vt:lpstr>Calibri</vt:lpstr>
      <vt:lpstr>Corbel</vt:lpstr>
      <vt:lpstr>Courier New</vt:lpstr>
      <vt:lpstr>Franklin Gothic Book</vt:lpstr>
      <vt:lpstr>Franklin Gothic Demi</vt:lpstr>
      <vt:lpstr>Tahoma</vt:lpstr>
      <vt:lpstr>Times New Roman</vt:lpstr>
      <vt:lpstr>Wingdings</vt:lpstr>
      <vt:lpstr>Wingdings 3</vt:lpstr>
      <vt:lpstr>1_Office 主题​​</vt:lpstr>
      <vt:lpstr>学术交流模板3-中文</vt:lpstr>
      <vt:lpstr>2_Office 主题​​</vt:lpstr>
      <vt:lpstr>1_学术交流模板3-中文</vt:lpstr>
      <vt:lpstr>CorelDRAW</vt:lpstr>
      <vt:lpstr>VISIO</vt:lpstr>
      <vt:lpstr>Image</vt:lpstr>
      <vt:lpstr>Chapter 7   Assembly Language Program</vt:lpstr>
      <vt:lpstr>PowerPoint 演示文稿</vt:lpstr>
      <vt:lpstr>PowerPoint 演示文稿</vt:lpstr>
      <vt:lpstr>Review: The Transistor &amp; Basic Logical Structure</vt:lpstr>
      <vt:lpstr>Review: Von Neumann Model</vt:lpstr>
      <vt:lpstr>Review: Von Neumann Model</vt:lpstr>
      <vt:lpstr>Review: The ISA</vt:lpstr>
      <vt:lpstr>Review: The State Machine(Turing Machine equivalent)</vt:lpstr>
      <vt:lpstr>Review: The Data Path(von Neumann Model)</vt:lpstr>
      <vt:lpstr>PowerPoint 演示文稿</vt:lpstr>
      <vt:lpstr>A LC-3 Program</vt:lpstr>
      <vt:lpstr>Human-Readable Machine Language</vt:lpstr>
      <vt:lpstr>Great Idea #4: Software and Hardware Co-design </vt:lpstr>
      <vt:lpstr>Great Idea #3: Abstraction Helps Us Manage Complexity</vt:lpstr>
      <vt:lpstr>An Assembly Language Program</vt:lpstr>
      <vt:lpstr>LC-3 Assembly Language Syntax</vt:lpstr>
      <vt:lpstr>Opcodes and Operands</vt:lpstr>
      <vt:lpstr>Labels and Comments</vt:lpstr>
      <vt:lpstr>Assembler Directives</vt:lpstr>
      <vt:lpstr>Example</vt:lpstr>
      <vt:lpstr>Trap Codes</vt:lpstr>
      <vt:lpstr>Style Guidelines</vt:lpstr>
      <vt:lpstr>Sample Program</vt:lpstr>
      <vt:lpstr>Program (1 of 2)</vt:lpstr>
      <vt:lpstr>Program (2 of 2)</vt:lpstr>
      <vt:lpstr>Char Count in Assembly Language (1 of 3)</vt:lpstr>
      <vt:lpstr>Char Count in Assembly Language (2 of 3)</vt:lpstr>
      <vt:lpstr>Char Count in Assembly Language (3 of 3)</vt:lpstr>
      <vt:lpstr>PowerPoint 演示文稿</vt:lpstr>
      <vt:lpstr>Assembly Process</vt:lpstr>
      <vt:lpstr>First Pass: Constructing the Symbol Table</vt:lpstr>
      <vt:lpstr>Practice</vt:lpstr>
      <vt:lpstr>Second Pass: Generating Machine Language</vt:lpstr>
      <vt:lpstr>Practice</vt:lpstr>
      <vt:lpstr>LC-3 Assembler</vt:lpstr>
      <vt:lpstr>Object File Format</vt:lpstr>
      <vt:lpstr>Multiple Object Files</vt:lpstr>
      <vt:lpstr>Linking and Loading</vt:lpstr>
      <vt:lpstr>Linking to construct an executable image</vt:lpstr>
      <vt:lpstr>PowerPoint 演示文稿</vt:lpstr>
      <vt:lpstr>PowerPoint 演示文稿</vt:lpstr>
      <vt:lpstr>Memory map of the LC-3</vt:lpstr>
    </vt:vector>
  </TitlesOfParts>
  <Manager/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  An Hong han@ustc.edu.cn</dc:title>
  <dc:subject/>
  <dc:creator>hanhwt</dc:creator>
  <cp:keywords/>
  <dc:description/>
  <cp:lastModifiedBy>Miao Fuyou</cp:lastModifiedBy>
  <cp:revision>647</cp:revision>
  <cp:lastPrinted>1601-01-01T00:00:00Z</cp:lastPrinted>
  <dcterms:created xsi:type="dcterms:W3CDTF">2012-09-03T16:09:03Z</dcterms:created>
  <dcterms:modified xsi:type="dcterms:W3CDTF">2021-11-29T13:30:30Z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2052-8.1.0.2998</vt:lpwstr>
  </property>
</Properties>
</file>