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1" r:id="rId34"/>
    <p:sldId id="290" r:id="rId35"/>
    <p:sldId id="292" r:id="rId36"/>
    <p:sldId id="293" r:id="rId37"/>
    <p:sldId id="294" r:id="rId38"/>
    <p:sldId id="295" r:id="rId39"/>
    <p:sldId id="296" r:id="rId40"/>
    <p:sldId id="297" r:id="rId41"/>
    <p:sldId id="298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ve Lian" initials="DL" lastIdx="1" clrIdx="0">
    <p:extLst>
      <p:ext uri="{19B8F6BF-5375-455C-9EA6-DF929625EA0E}">
        <p15:presenceInfo xmlns:p15="http://schemas.microsoft.com/office/powerpoint/2012/main" userId="74fe9eade95ceb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1C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83" y="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38380-55B4-44CC-8D64-0CFEAEC87175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702A3-3BBD-4453-B934-FADD575612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432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702A3-3BBD-4453-B934-FADD575612C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14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 anchor="t"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A404-5EF0-430A-B2E4-8DED4DECA18A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/>
              <a:t>机器学习概论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379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F05E-FF6E-4D49-A459-ED6212154775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/>
              <a:t>机器学习概论</a:t>
            </a:r>
            <a:r>
              <a:rPr lang="en-US" altLang="zh-CN" dirty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54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77DA-850B-4CC3-BE55-7AF8C59ADECC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/>
              <a:t>机器学习概论</a:t>
            </a:r>
            <a:r>
              <a:rPr lang="en-US" altLang="zh-CN" dirty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438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/>
              <a:t>机器学习概论</a:t>
            </a:r>
            <a:r>
              <a:rPr lang="en-US" altLang="zh-CN" dirty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641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78E0C-AD0B-4336-9902-C65367C2D090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/>
              <a:t>机器学习概论</a:t>
            </a:r>
            <a:r>
              <a:rPr lang="en-US" altLang="zh-CN" dirty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10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ECAF-2111-4247-8604-73DF73189235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/>
              <a:t>机器学习概论</a:t>
            </a:r>
            <a:r>
              <a:rPr lang="en-US" altLang="zh-CN" dirty="0"/>
              <a:t>》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39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41C8-1CDE-4462-8A83-8A20E34D4C95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/>
              <a:t>机器学习概论</a:t>
            </a:r>
            <a:r>
              <a:rPr lang="en-US" altLang="zh-CN" dirty="0"/>
              <a:t>》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211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D0DE5-1C2B-4DE9-9DE6-98692ECA1454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/>
              <a:t>机器学习概论</a:t>
            </a:r>
            <a:r>
              <a:rPr lang="en-US" altLang="zh-CN" dirty="0"/>
              <a:t>》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195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F6F8-E602-43B3-9619-E5B3B066E24C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/>
              <a:t>机器学习概论</a:t>
            </a:r>
            <a:r>
              <a:rPr lang="en-US" altLang="zh-CN" dirty="0"/>
              <a:t>》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707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3820-80DD-42CA-9568-74BA8791AA10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/>
              <a:t>机器学习概论</a:t>
            </a:r>
            <a:r>
              <a:rPr lang="en-US" altLang="zh-CN" dirty="0"/>
              <a:t>》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011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E01A-3DFA-40E0-B504-CF7FFB1E4265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/>
              <a:t>机器学习概论</a:t>
            </a:r>
            <a:r>
              <a:rPr lang="en-US" altLang="zh-CN" dirty="0"/>
              <a:t>》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407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1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482106"/>
            <a:ext cx="7886700" cy="4932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738318" y="6516130"/>
            <a:ext cx="829447" cy="263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CC1FB-A249-49D3-9620-1BA24AE4595D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34425" y="6516130"/>
            <a:ext cx="1008638" cy="263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《</a:t>
            </a:r>
            <a:r>
              <a:rPr lang="zh-CN" altLang="en-US" dirty="0"/>
              <a:t>机器学习概论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67066" y="879586"/>
            <a:ext cx="628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EBFC4843-EEDB-4B7A-8496-D6185341522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2652" b="95833" l="805" r="50302"/>
                    </a14:imgEffect>
                  </a14:imgLayer>
                </a14:imgProps>
              </a:ext>
            </a:extLst>
          </a:blip>
          <a:srcRect l="1834" t="5944" r="52105" b="8391"/>
          <a:stretch/>
        </p:blipFill>
        <p:spPr>
          <a:xfrm>
            <a:off x="8076630" y="365126"/>
            <a:ext cx="762106" cy="75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382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taff.ustc.edu.cn/~liandefu" TargetMode="External"/><Relationship Id="rId2" Type="http://schemas.openxmlformats.org/officeDocument/2006/relationships/hyperlink" Target="mailto:liandefu@ustc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10" Type="http://schemas.openxmlformats.org/officeDocument/2006/relationships/image" Target="../media/image86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7" Type="http://schemas.openxmlformats.org/officeDocument/2006/relationships/image" Target="../media/image129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5" Type="http://schemas.openxmlformats.org/officeDocument/2006/relationships/image" Target="../media/image107.png"/><Relationship Id="rId4" Type="http://schemas.openxmlformats.org/officeDocument/2006/relationships/image" Target="../media/image1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31.png"/><Relationship Id="rId7" Type="http://schemas.openxmlformats.org/officeDocument/2006/relationships/image" Target="../media/image135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10" Type="http://schemas.openxmlformats.org/officeDocument/2006/relationships/image" Target="../media/image138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image" Target="../media/image140.png"/><Relationship Id="rId7" Type="http://schemas.openxmlformats.org/officeDocument/2006/relationships/image" Target="../media/image144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4" Type="http://schemas.openxmlformats.org/officeDocument/2006/relationships/image" Target="../media/image14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0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2.png"/><Relationship Id="rId5" Type="http://schemas.openxmlformats.org/officeDocument/2006/relationships/image" Target="../media/image151.png"/><Relationship Id="rId4" Type="http://schemas.openxmlformats.org/officeDocument/2006/relationships/image" Target="../media/image15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第三章：线性模型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04743" y="4195762"/>
            <a:ext cx="4026877" cy="1466484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主讲：连德富 特任教授 </a:t>
            </a:r>
            <a:r>
              <a:rPr lang="en-US" altLang="zh-CN" dirty="0"/>
              <a:t>| </a:t>
            </a:r>
            <a:r>
              <a:rPr lang="zh-CN" altLang="en-US" dirty="0"/>
              <a:t>博士生导师</a:t>
            </a:r>
            <a:endParaRPr lang="en-US" altLang="zh-CN" dirty="0"/>
          </a:p>
          <a:p>
            <a:pPr algn="l"/>
            <a:r>
              <a:rPr lang="zh-CN" altLang="en-US" dirty="0"/>
              <a:t>邮箱：</a:t>
            </a:r>
            <a:r>
              <a:rPr lang="en-US" altLang="zh-CN" dirty="0">
                <a:hlinkClick r:id="rId2"/>
              </a:rPr>
              <a:t>liandefu@ustc.edu.cn</a:t>
            </a:r>
            <a:endParaRPr lang="en-US" altLang="zh-CN" dirty="0"/>
          </a:p>
          <a:p>
            <a:pPr algn="l"/>
            <a:r>
              <a:rPr lang="zh-CN" altLang="en-US" dirty="0"/>
              <a:t>手机：</a:t>
            </a:r>
            <a:r>
              <a:rPr lang="en-US" altLang="zh-CN" dirty="0"/>
              <a:t>13739227137</a:t>
            </a:r>
          </a:p>
          <a:p>
            <a:pPr algn="l"/>
            <a:r>
              <a:rPr lang="zh-CN" altLang="en-US" dirty="0"/>
              <a:t>主页：</a:t>
            </a:r>
            <a:r>
              <a:rPr lang="en-US" altLang="zh-CN" dirty="0">
                <a:hlinkClick r:id="rId3"/>
              </a:rPr>
              <a:t>http://staff.ustc.edu.cn/~liandefu</a:t>
            </a:r>
            <a:endParaRPr lang="en-US" altLang="zh-CN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/>
              <a:t>机器学习概论</a:t>
            </a:r>
            <a:r>
              <a:rPr lang="en-US" altLang="zh-CN" dirty="0"/>
              <a:t>》</a:t>
            </a:r>
            <a:endParaRPr lang="zh-CN" alt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6999-E266-4270-8059-9A39859FD4B7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75943" y="814630"/>
            <a:ext cx="443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2023</a:t>
            </a:r>
            <a:r>
              <a:rPr lang="zh-CN" altLang="en-US"/>
              <a:t>年秋季 </a:t>
            </a:r>
            <a:r>
              <a:rPr lang="en-US" altLang="zh-CN" dirty="0"/>
              <a:t>《</a:t>
            </a:r>
            <a:r>
              <a:rPr lang="zh-CN" altLang="en-US" dirty="0"/>
              <a:t>机器学习概论</a:t>
            </a:r>
            <a:r>
              <a:rPr lang="en-US" altLang="zh-CN" dirty="0"/>
              <a:t>》</a:t>
            </a:r>
            <a:r>
              <a:rPr lang="zh-CN" altLang="en-US" dirty="0"/>
              <a:t>课程</a:t>
            </a:r>
          </a:p>
        </p:txBody>
      </p:sp>
    </p:spTree>
    <p:extLst>
      <p:ext uri="{BB962C8B-B14F-4D97-AF65-F5344CB8AC3E}">
        <p14:creationId xmlns:p14="http://schemas.microsoft.com/office/powerpoint/2010/main" val="1190516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多元线性回归 </a:t>
            </a:r>
            <a:r>
              <a:rPr lang="en-US" altLang="zh-CN" dirty="0">
                <a:latin typeface="+mn-ea"/>
              </a:rPr>
              <a:t>-</a:t>
            </a:r>
            <a:r>
              <a:rPr lang="en-US" altLang="zh-CN" dirty="0"/>
              <a:t> </a:t>
            </a:r>
            <a:r>
              <a:rPr lang="zh-CN" altLang="en-US" dirty="0"/>
              <a:t>最小二乘法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最小二乘法（</a:t>
                </a:r>
                <a:r>
                  <a:rPr lang="en-US" altLang="zh-CN" dirty="0"/>
                  <a:t>least square method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  <a:p>
                <a:r>
                  <a:rPr lang="zh-CN" altLang="en-US" dirty="0"/>
                  <a:t>求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</m:oMath>
                </a14:m>
                <a:r>
                  <a:rPr lang="zh-CN" altLang="en-US" dirty="0"/>
                  <a:t>关于变量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r>
                  <a:rPr lang="zh-CN" altLang="en-US" dirty="0"/>
                  <a:t>的导数得到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3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机器学习概论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10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402372" y="2219325"/>
                <a:ext cx="44577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</m:acc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372" y="2219325"/>
                <a:ext cx="4457700" cy="461665"/>
              </a:xfrm>
              <a:prstGeom prst="rect">
                <a:avLst/>
              </a:prstGeom>
              <a:blipFill>
                <a:blip r:embed="rId3"/>
                <a:stretch>
                  <a:fillRect t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4612337" y="2227390"/>
                <a:ext cx="28336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337" y="2227390"/>
                <a:ext cx="2833687" cy="369332"/>
              </a:xfrm>
              <a:prstGeom prst="rect">
                <a:avLst/>
              </a:prstGeom>
              <a:blipFill>
                <a:blip r:embed="rId4"/>
                <a:stretch>
                  <a:fillRect t="-4918" r="-3879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标注 8"/>
              <p:cNvSpPr/>
              <p:nvPr/>
            </p:nvSpPr>
            <p:spPr>
              <a:xfrm>
                <a:off x="5860072" y="2759391"/>
                <a:ext cx="1239715" cy="405010"/>
              </a:xfrm>
              <a:prstGeom prst="wedgeRectCallout">
                <a:avLst>
                  <a:gd name="adj1" fmla="val -22961"/>
                  <a:gd name="adj2" fmla="val -8814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标注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072" y="2759391"/>
                <a:ext cx="1239715" cy="405010"/>
              </a:xfrm>
              <a:prstGeom prst="wedgeRectCallout">
                <a:avLst>
                  <a:gd name="adj1" fmla="val -22961"/>
                  <a:gd name="adj2" fmla="val -88149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807598" y="4703885"/>
                <a:ext cx="16793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598" y="4703885"/>
                <a:ext cx="1679333" cy="369332"/>
              </a:xfrm>
              <a:prstGeom prst="rect">
                <a:avLst/>
              </a:prstGeom>
              <a:blipFill>
                <a:blip r:embed="rId6"/>
                <a:stretch>
                  <a:fillRect t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3862675" y="4703885"/>
                <a:ext cx="2202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675" y="4703885"/>
                <a:ext cx="2202063" cy="369332"/>
              </a:xfrm>
              <a:prstGeom prst="rect">
                <a:avLst/>
              </a:prstGeom>
              <a:blipFill>
                <a:blip r:embed="rId7"/>
                <a:stretch>
                  <a:fillRect t="-5000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214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多元线性回归 </a:t>
            </a:r>
            <a:r>
              <a:rPr lang="en-US" altLang="zh-CN" dirty="0">
                <a:latin typeface="+mn-ea"/>
              </a:rPr>
              <a:t>-</a:t>
            </a:r>
            <a:r>
              <a:rPr lang="en-US" altLang="zh-CN" dirty="0"/>
              <a:t> </a:t>
            </a:r>
            <a:r>
              <a:rPr lang="zh-CN" altLang="en-US" dirty="0"/>
              <a:t>满秩讨论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dirty="0"/>
                  <a:t>是满秩矩阵或正定矩阵，则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把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dirty="0"/>
                  <a:t>代回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，线性回归模型为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dirty="0"/>
                  <a:t>如果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altLang="zh-CN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dirty="0"/>
                  <a:t>不是满秩矩阵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根据归纳偏好选择解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引入正则化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3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机器学习概论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11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715398" y="2201985"/>
                <a:ext cx="16793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398" y="2201985"/>
                <a:ext cx="1679333" cy="369332"/>
              </a:xfrm>
              <a:prstGeom prst="rect">
                <a:avLst/>
              </a:prstGeom>
              <a:blipFill>
                <a:blip r:embed="rId3"/>
                <a:stretch>
                  <a:fillRect t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770475" y="2201985"/>
                <a:ext cx="2202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475" y="2201985"/>
                <a:ext cx="2202063" cy="369332"/>
              </a:xfrm>
              <a:prstGeom prst="rect">
                <a:avLst/>
              </a:prstGeom>
              <a:blipFill>
                <a:blip r:embed="rId4"/>
                <a:stretch>
                  <a:fillRect t="-4918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右箭头 8"/>
          <p:cNvSpPr/>
          <p:nvPr/>
        </p:nvSpPr>
        <p:spPr>
          <a:xfrm>
            <a:off x="5349630" y="2241550"/>
            <a:ext cx="474785" cy="2902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6095511" y="2201985"/>
                <a:ext cx="2160466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511" y="2201985"/>
                <a:ext cx="2160466" cy="369332"/>
              </a:xfrm>
              <a:prstGeom prst="rect">
                <a:avLst/>
              </a:prstGeom>
              <a:blipFill>
                <a:blip r:embed="rId5"/>
                <a:stretch>
                  <a:fillRect t="-1515" b="-3030"/>
                </a:stretch>
              </a:blipFill>
              <a:ln w="2857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4398970" y="2201985"/>
                <a:ext cx="1023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970" y="2201985"/>
                <a:ext cx="102389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2867680" y="3684247"/>
                <a:ext cx="2650469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7680" y="3684247"/>
                <a:ext cx="2650469" cy="369332"/>
              </a:xfrm>
              <a:prstGeom prst="rect">
                <a:avLst/>
              </a:prstGeom>
              <a:blipFill>
                <a:blip r:embed="rId7"/>
                <a:stretch>
                  <a:fillRect t="-1515" b="-9091"/>
                </a:stretch>
              </a:blipFill>
              <a:ln w="2857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576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  <p:bldP spid="11" grpId="0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一元线性回归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重新考虑一个特征的情形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机器学习概论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12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914401" y="1987063"/>
                <a:ext cx="2329962" cy="1148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1" y="1987063"/>
                <a:ext cx="2329962" cy="11481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244363" y="1822819"/>
                <a:ext cx="2802177" cy="14766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363" y="1822819"/>
                <a:ext cx="2802177" cy="14766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896107" y="3327121"/>
                <a:ext cx="5351786" cy="14766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107" y="3327121"/>
                <a:ext cx="5351786" cy="14766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6254561" y="1822947"/>
                <a:ext cx="2057935" cy="14763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61" y="1822947"/>
                <a:ext cx="2057935" cy="14763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233248" y="4863285"/>
                <a:ext cx="6916894" cy="1539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248" y="4863285"/>
                <a:ext cx="6916894" cy="15392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334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一元线性回归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机器学习概论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13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989137" y="1480710"/>
                <a:ext cx="7291227" cy="1539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37" y="1480710"/>
                <a:ext cx="7291227" cy="15392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989137" y="3574648"/>
                <a:ext cx="2862773" cy="800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b="1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37" y="3574648"/>
                <a:ext cx="2862773" cy="8003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780150" y="3574648"/>
                <a:ext cx="2294987" cy="8685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acc>
                            <m:accPr>
                              <m:chr m:val="̅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150" y="3574648"/>
                <a:ext cx="2294987" cy="8685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6379266" y="3574648"/>
                <a:ext cx="2045880" cy="85337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266" y="3574648"/>
                <a:ext cx="2045880" cy="8533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989137" y="4976559"/>
                <a:ext cx="3159953" cy="829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b="1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37" y="4976559"/>
                <a:ext cx="3159953" cy="8299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3993510" y="4976559"/>
                <a:ext cx="2369174" cy="9223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acc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510" y="4976559"/>
                <a:ext cx="2369174" cy="9223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6705584" y="4976559"/>
                <a:ext cx="2045880" cy="91050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ac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584" y="4976559"/>
                <a:ext cx="2045880" cy="9105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6240788" y="5187796"/>
                <a:ext cx="415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788" y="5187796"/>
                <a:ext cx="41549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5958641" y="3744118"/>
                <a:ext cx="415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8641" y="3744118"/>
                <a:ext cx="41549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784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/>
      <p:bldP spid="12" grpId="0"/>
      <p:bldP spid="13" grpId="0" animBg="1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对数线性回归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输出标记的对数为线性模型逼近的目标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机器学习概论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" t="3142" r="2301" b="4944"/>
          <a:stretch/>
        </p:blipFill>
        <p:spPr bwMode="auto">
          <a:xfrm>
            <a:off x="726296" y="2184858"/>
            <a:ext cx="4316507" cy="411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305425" y="4549273"/>
                <a:ext cx="2571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425" y="4549273"/>
                <a:ext cx="2571750" cy="369332"/>
              </a:xfrm>
              <a:prstGeom prst="rect">
                <a:avLst/>
              </a:prstGeom>
              <a:blipFill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5410200" y="2900839"/>
                <a:ext cx="2571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2900839"/>
                <a:ext cx="2571750" cy="369332"/>
              </a:xfrm>
              <a:prstGeom prst="rect">
                <a:avLst/>
              </a:prstGeom>
              <a:blipFill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下箭头 9"/>
          <p:cNvSpPr/>
          <p:nvPr/>
        </p:nvSpPr>
        <p:spPr>
          <a:xfrm>
            <a:off x="6381750" y="3609975"/>
            <a:ext cx="419100" cy="6322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63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线性回归 </a:t>
            </a:r>
            <a:r>
              <a:rPr lang="en-US" altLang="zh-CN" dirty="0">
                <a:latin typeface="+mn-ea"/>
              </a:rPr>
              <a:t>-</a:t>
            </a:r>
            <a:r>
              <a:rPr lang="en-US" altLang="zh-CN" dirty="0"/>
              <a:t> </a:t>
            </a:r>
            <a:r>
              <a:rPr lang="zh-CN" altLang="en-US" dirty="0"/>
              <a:t>广义线性模型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一般形式</a:t>
                </a:r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称为</m:t>
                    </m:r>
                  </m:oMath>
                </a14:m>
                <a:r>
                  <a:rPr lang="zh-CN" altLang="en-US" dirty="0"/>
                  <a:t>链接函数 </a:t>
                </a:r>
                <a:r>
                  <a:rPr lang="en-US" altLang="zh-CN" dirty="0"/>
                  <a:t>(link function)</a:t>
                </a:r>
              </a:p>
              <a:p>
                <a:pPr lvl="1"/>
                <a:r>
                  <a:rPr lang="zh-CN" altLang="en-US" dirty="0"/>
                  <a:t>单调可微</a:t>
                </a:r>
                <a:r>
                  <a:rPr lang="en-US" altLang="zh-CN" dirty="0"/>
                  <a:t> </a:t>
                </a:r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r>
                  <a:rPr lang="zh-CN" altLang="en-US" dirty="0"/>
                  <a:t>对数线性回归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就是广义线性模型的特列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3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机器学习概论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15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738318" y="2228850"/>
                <a:ext cx="55816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318" y="2228850"/>
                <a:ext cx="5581650" cy="369332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869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二分类任务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预测值与输出标记</a:t>
            </a:r>
          </a:p>
          <a:p>
            <a:endParaRPr lang="en-US" altLang="zh-CN" dirty="0"/>
          </a:p>
          <a:p>
            <a:endParaRPr lang="en-US" altLang="zh-CN" kern="0" dirty="0">
              <a:latin typeface="+mn-ea"/>
              <a:cs typeface="Verdana" pitchFamily="34" charset="0"/>
            </a:endParaRPr>
          </a:p>
          <a:p>
            <a:r>
              <a:rPr lang="zh-CN" altLang="en-US" kern="0" dirty="0">
                <a:latin typeface="+mn-ea"/>
                <a:cs typeface="Verdana" pitchFamily="34" charset="0"/>
              </a:rPr>
              <a:t>寻找函数将分类标记与线性回归模型输出联系起来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最理想的函数</a:t>
            </a:r>
            <a:r>
              <a:rPr lang="en-US" altLang="zh-CN" dirty="0"/>
              <a:t>——</a:t>
            </a:r>
            <a:r>
              <a:rPr lang="zh-CN" altLang="en-US" dirty="0"/>
              <a:t>单位阶跃函数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预测值大于</a:t>
            </a:r>
            <a:r>
              <a:rPr lang="en-US" altLang="zh-CN" dirty="0"/>
              <a:t>0</a:t>
            </a:r>
            <a:r>
              <a:rPr lang="zh-CN" altLang="en-US" dirty="0"/>
              <a:t>就判别为正例，小于</a:t>
            </a:r>
            <a:r>
              <a:rPr lang="en-US" altLang="zh-CN" dirty="0"/>
              <a:t>0</a:t>
            </a:r>
            <a:r>
              <a:rPr lang="zh-CN" altLang="en-US" dirty="0"/>
              <a:t>判别为负例，预测值为临界值</a:t>
            </a:r>
            <a:r>
              <a:rPr lang="en-US" altLang="zh-CN" dirty="0"/>
              <a:t>0</a:t>
            </a:r>
            <a:r>
              <a:rPr lang="zh-CN" altLang="en-US" dirty="0"/>
              <a:t>时可以任意判别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机器学习概论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16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229681" y="2015609"/>
                <a:ext cx="27440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altLang="zh-CN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      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681" y="2015609"/>
                <a:ext cx="2744021" cy="369332"/>
              </a:xfrm>
              <a:prstGeom prst="rect">
                <a:avLst/>
              </a:prstGeom>
              <a:blipFill>
                <a:blip r:embed="rId2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895600" y="4086225"/>
                <a:ext cx="2771775" cy="976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0&amp;,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0.5&amp;,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1&amp;,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4086225"/>
                <a:ext cx="2771775" cy="976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273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二分类任务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单位阶跃函数缺点</a:t>
            </a:r>
            <a:endParaRPr lang="en-US" altLang="zh-CN" dirty="0"/>
          </a:p>
          <a:p>
            <a:pPr lvl="1"/>
            <a:r>
              <a:rPr lang="zh-CN" altLang="en-US" dirty="0"/>
              <a:t>不连续，无法用在广义线性模型中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替代函数</a:t>
            </a:r>
            <a:r>
              <a:rPr lang="en-US" altLang="zh-CN" dirty="0"/>
              <a:t>——</a:t>
            </a:r>
            <a:r>
              <a:rPr lang="zh-CN" altLang="en-US" dirty="0"/>
              <a:t>对数几率函数（</a:t>
            </a:r>
            <a:r>
              <a:rPr lang="en-US" altLang="zh-CN" dirty="0"/>
              <a:t>logistic function</a:t>
            </a:r>
            <a:r>
              <a:rPr lang="zh-CN" altLang="en-US" dirty="0"/>
              <a:t>）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机器学习概论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127" y="4269117"/>
            <a:ext cx="3622185" cy="195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4104226" y="3666059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单位阶跃函数与对数几率函数的比较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908380" y="3557618"/>
                <a:ext cx="2076450" cy="617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380" y="3557618"/>
                <a:ext cx="2076450" cy="6173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736722" y="4614898"/>
            <a:ext cx="28502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dirty="0"/>
              <a:t>单调可微、任意阶可导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817684" y="5246747"/>
                <a:ext cx="2257843" cy="6139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684" y="5246747"/>
                <a:ext cx="2257843" cy="6139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670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对数几率回归</a:t>
            </a:r>
            <a:r>
              <a:rPr lang="en-US" altLang="zh-CN" dirty="0">
                <a:latin typeface="+mn-ea"/>
              </a:rPr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运用对数几率函数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机器学习概论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18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28650" y="2099290"/>
                <a:ext cx="2243137" cy="617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099290"/>
                <a:ext cx="2243137" cy="6173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右箭头 7"/>
          <p:cNvSpPr/>
          <p:nvPr/>
        </p:nvSpPr>
        <p:spPr>
          <a:xfrm>
            <a:off x="3066097" y="2267756"/>
            <a:ext cx="466725" cy="3601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872332" y="2108159"/>
                <a:ext cx="2094356" cy="6412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332" y="2108159"/>
                <a:ext cx="2094356" cy="6412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4719943" y="2814308"/>
                <a:ext cx="3261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zh-CN" altLang="en-US" dirty="0"/>
                  <a:t>视为样本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b="1" dirty="0"/>
                  <a:t> </a:t>
                </a:r>
                <a:r>
                  <a:rPr lang="zh-CN" altLang="en-US" dirty="0"/>
                  <a:t>作为正例的可能性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943" y="2814308"/>
                <a:ext cx="3261360" cy="369332"/>
              </a:xfrm>
              <a:prstGeom prst="rect">
                <a:avLst/>
              </a:prstGeom>
              <a:blipFill>
                <a:blip r:embed="rId4"/>
                <a:stretch>
                  <a:fillRect t="-10000" r="-1682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615850" y="3705839"/>
                <a:ext cx="2158924" cy="6669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850" y="3705839"/>
                <a:ext cx="2158924" cy="6669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右箭头 11"/>
          <p:cNvSpPr/>
          <p:nvPr/>
        </p:nvSpPr>
        <p:spPr>
          <a:xfrm rot="5400000">
            <a:off x="5281863" y="3371153"/>
            <a:ext cx="466725" cy="3601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4150117" y="4285507"/>
                <a:ext cx="4915206" cy="5324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</m:oMath>
                </a14:m>
                <a:r>
                  <a:rPr lang="zh-CN" altLang="en-US" dirty="0"/>
                  <a:t>称为几率，反映了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dirty="0"/>
                  <a:t>作为正例的相对可能性</a:t>
                </a: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117" y="4285507"/>
                <a:ext cx="4915206" cy="532453"/>
              </a:xfrm>
              <a:prstGeom prst="rect">
                <a:avLst/>
              </a:prstGeom>
              <a:blipFill>
                <a:blip r:embed="rId6"/>
                <a:stretch>
                  <a:fillRect t="-1149" b="-2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530325" y="5022531"/>
            <a:ext cx="4932173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无需事先假设数据分布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可得到“类别”的近似概率预测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可直接应用现有数值优化算法求取最优解</a:t>
            </a:r>
          </a:p>
        </p:txBody>
      </p:sp>
      <p:sp>
        <p:nvSpPr>
          <p:cNvPr id="15" name="矩形 14"/>
          <p:cNvSpPr/>
          <p:nvPr/>
        </p:nvSpPr>
        <p:spPr>
          <a:xfrm>
            <a:off x="518856" y="4618031"/>
            <a:ext cx="2339102" cy="41549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100" dirty="0">
                <a:solidFill>
                  <a:schemeClr val="bg1"/>
                </a:solidFill>
              </a:rPr>
              <a:t>对数几率回归优点</a:t>
            </a:r>
          </a:p>
        </p:txBody>
      </p:sp>
    </p:spTree>
    <p:extLst>
      <p:ext uri="{BB962C8B-B14F-4D97-AF65-F5344CB8AC3E}">
        <p14:creationId xmlns:p14="http://schemas.microsoft.com/office/powerpoint/2010/main" val="274103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  <p:bldP spid="12" grpId="0" animBg="1"/>
      <p:bldP spid="13" grpId="0"/>
      <p:bldP spid="1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对数几率回归 </a:t>
            </a:r>
            <a:r>
              <a:rPr lang="en-US" altLang="zh-CN" dirty="0">
                <a:latin typeface="+mn-ea"/>
              </a:rPr>
              <a:t>- </a:t>
            </a:r>
            <a:r>
              <a:rPr lang="zh-CN" altLang="en-US" dirty="0">
                <a:latin typeface="+mn-ea"/>
              </a:rPr>
              <a:t>极大似然法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232401"/>
            <a:ext cx="7886700" cy="2182237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极大似然法 最大化 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对数似然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机器学习概论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19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604401" y="1734422"/>
                <a:ext cx="2049920" cy="6412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401" y="1734422"/>
                <a:ext cx="2049920" cy="6412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440839" y="1847036"/>
                <a:ext cx="20817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839" y="1847036"/>
                <a:ext cx="2081724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708564" y="2666602"/>
                <a:ext cx="18444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e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8564" y="2666602"/>
                <a:ext cx="1844479" cy="369332"/>
              </a:xfrm>
              <a:prstGeom prst="rect">
                <a:avLst/>
              </a:prstGeom>
              <a:blipFill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7092848" y="2527240"/>
                <a:ext cx="1590243" cy="6412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848" y="2527240"/>
                <a:ext cx="1590243" cy="6412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下箭头 10"/>
          <p:cNvSpPr/>
          <p:nvPr/>
        </p:nvSpPr>
        <p:spPr>
          <a:xfrm>
            <a:off x="4220210" y="2313940"/>
            <a:ext cx="215900" cy="317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5393588" y="2441074"/>
                <a:ext cx="1851982" cy="7198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588" y="2441074"/>
                <a:ext cx="1851982" cy="7198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628649" y="1279873"/>
                <a:ext cx="3036571" cy="41549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100" dirty="0"/>
                  <a:t>如何优化参数</a:t>
                </a:r>
                <a14:m>
                  <m:oMath xmlns:m="http://schemas.openxmlformats.org/officeDocument/2006/math">
                    <m:d>
                      <m:dPr>
                        <m:begChr m:val="（"/>
                        <m:endChr m:val="）"/>
                        <m:ctrlPr>
                          <a:rPr lang="zh-CN" altLang="en-US" sz="21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100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zh-CN" sz="21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1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sz="2100" dirty="0"/>
                  <a:t>？</a:t>
                </a: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1279873"/>
                <a:ext cx="3036571" cy="415498"/>
              </a:xfrm>
              <a:prstGeom prst="rect">
                <a:avLst/>
              </a:prstGeom>
              <a:blipFill>
                <a:blip r:embed="rId7"/>
                <a:stretch>
                  <a:fillRect t="-5479" b="-21918"/>
                </a:stretch>
              </a:blipFill>
              <a:ln w="2857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428750" y="3552084"/>
                <a:ext cx="561837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dirty="0"/>
                  <a:t>给定数据集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,⋯,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750" y="3552084"/>
                <a:ext cx="5618378" cy="369332"/>
              </a:xfrm>
              <a:prstGeom prst="rect">
                <a:avLst/>
              </a:prstGeom>
              <a:blipFill>
                <a:blip r:embed="rId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6627341" y="3552084"/>
                <a:ext cx="11957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341" y="3552084"/>
                <a:ext cx="1195712" cy="369332"/>
              </a:xfrm>
              <a:prstGeom prst="rect">
                <a:avLst/>
              </a:prstGeom>
              <a:blipFill>
                <a:blip r:embed="rId9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485900" y="4822883"/>
                <a:ext cx="7197191" cy="848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0" y="4822883"/>
                <a:ext cx="7197191" cy="84856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1463040" y="5649450"/>
                <a:ext cx="4697813" cy="848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040" y="5649450"/>
                <a:ext cx="4697813" cy="84856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31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 animBg="1"/>
      <p:bldP spid="12" grpId="0"/>
      <p:bldP spid="13" grpId="0" animBg="1"/>
      <p:bldP spid="14" grpId="0"/>
      <p:bldP spid="15" grpId="0"/>
      <p:bldP spid="16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基本形式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线性模型一般形式</a:t>
            </a:r>
            <a:endParaRPr lang="en-US" altLang="zh-CN" dirty="0"/>
          </a:p>
          <a:p>
            <a:endParaRPr lang="en-US" altLang="zh-CN" b="0" i="1" dirty="0">
              <a:latin typeface="Cambria Math" panose="02040503050406030204" pitchFamily="18" charset="0"/>
            </a:endParaRPr>
          </a:p>
          <a:p>
            <a:endParaRPr lang="en-US" altLang="zh-CN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向量形式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机器学习概论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2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316893" y="2083749"/>
                <a:ext cx="39299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893" y="2083749"/>
                <a:ext cx="3929922" cy="369332"/>
              </a:xfrm>
              <a:prstGeom prst="rect">
                <a:avLst/>
              </a:prstGeom>
              <a:blipFill>
                <a:blip r:embed="rId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006720" y="2772982"/>
                <a:ext cx="750863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;⋯,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是由属性描述的示例，其中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dirty="0"/>
                  <a:t>在第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个属性上的取值</a:t>
                </a: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20" y="2772982"/>
                <a:ext cx="7508630" cy="369332"/>
              </a:xfrm>
              <a:prstGeom prst="rect">
                <a:avLst/>
              </a:prstGeom>
              <a:blipFill>
                <a:blip r:embed="rId3"/>
                <a:stretch>
                  <a:fillRect t="-10000" r="-81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647035" y="4444312"/>
                <a:ext cx="1849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035" y="4444312"/>
                <a:ext cx="1849930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006720" y="5340336"/>
                <a:ext cx="750863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;⋯,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是属性的权重</a:t>
                </a: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20" y="5340336"/>
                <a:ext cx="7508630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242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对数几率回归 </a:t>
            </a:r>
            <a:r>
              <a:rPr lang="en-US" altLang="zh-CN" dirty="0">
                <a:latin typeface="+mn-ea"/>
              </a:rPr>
              <a:t>- </a:t>
            </a:r>
            <a:r>
              <a:rPr lang="zh-CN" altLang="en-US" dirty="0">
                <a:latin typeface="+mn-ea"/>
              </a:rPr>
              <a:t>极大似然法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极大似然法 最小化 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负对数似然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机器学习概论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20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908092" y="1950143"/>
                <a:ext cx="4680636" cy="848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092" y="1950143"/>
                <a:ext cx="4680636" cy="8485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513043" y="2879114"/>
                <a:ext cx="3126497" cy="7192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acc>
                                <m:accPr>
                                  <m:chr m:val="̂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acc>
                                <m:accPr>
                                  <m:chr m:val="̂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043" y="2879114"/>
                <a:ext cx="3126497" cy="7192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535903" y="3686784"/>
                <a:ext cx="3126497" cy="6412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e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acc>
                                <m:accPr>
                                  <m:chr m:val="̂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903" y="3686784"/>
                <a:ext cx="3126497" cy="6412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997576" y="4810860"/>
                <a:ext cx="4680636" cy="848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⊤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p>
                                        <m:sSupPr>
                                          <m:ctrl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⊤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p>
                                  </m:sSup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576" y="4810860"/>
                <a:ext cx="4680636" cy="8485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4600463" y="4810860"/>
                <a:ext cx="3428086" cy="848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p>
                                        <m:sSupPr>
                                          <m:ctrl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⊤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463" y="4810860"/>
                <a:ext cx="3428086" cy="8485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4562977" y="2875063"/>
                <a:ext cx="1362937" cy="7192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acc>
                                <m:accPr>
                                  <m:chr m:val="̂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acc>
                                <m:accPr>
                                  <m:chr m:val="̂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977" y="2875063"/>
                <a:ext cx="1362937" cy="7192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4562977" y="3692725"/>
                <a:ext cx="1362937" cy="7192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sSup>
                                <m:s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acc>
                                <m:accPr>
                                  <m:chr m:val="̂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acc>
                                <m:accPr>
                                  <m:chr m:val="̂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977" y="3692725"/>
                <a:ext cx="1362937" cy="7192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6038845" y="2871564"/>
                <a:ext cx="1362937" cy="7192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sSup>
                                <m:s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acc>
                                <m:accPr>
                                  <m:chr m:val="̂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acc>
                                <m:accPr>
                                  <m:chr m:val="̂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845" y="2871564"/>
                <a:ext cx="1362937" cy="7192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6038845" y="3689226"/>
                <a:ext cx="1362937" cy="7192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sSup>
                                <m:s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acc>
                                <m:accPr>
                                  <m:chr m:val="̂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acc>
                                <m:accPr>
                                  <m:chr m:val="̂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845" y="3689226"/>
                <a:ext cx="1362937" cy="71923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318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5" grpId="0"/>
      <p:bldP spid="17" grpId="0"/>
      <p:bldP spid="20" grpId="0"/>
      <p:bldP spid="21" grpId="0"/>
      <p:bldP spid="22" grpId="0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对数几率回归 </a:t>
            </a:r>
            <a:r>
              <a:rPr lang="en-US" altLang="zh-CN" dirty="0">
                <a:latin typeface="+mn-ea"/>
              </a:rPr>
              <a:t>- </a:t>
            </a:r>
            <a:r>
              <a:rPr lang="zh-CN" altLang="en-US" dirty="0">
                <a:latin typeface="+mn-ea"/>
              </a:rPr>
              <a:t>极大似然法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考察函数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3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机器学习概论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371517" y="253215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一阶导数</a:t>
            </a:r>
          </a:p>
        </p:txBody>
      </p:sp>
      <p:sp>
        <p:nvSpPr>
          <p:cNvPr id="8" name="矩形 7"/>
          <p:cNvSpPr/>
          <p:nvPr/>
        </p:nvSpPr>
        <p:spPr>
          <a:xfrm>
            <a:off x="1371517" y="367018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二阶导数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567765" y="2399588"/>
                <a:ext cx="3217984" cy="634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765" y="2399588"/>
                <a:ext cx="3217984" cy="6344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638102" y="3497431"/>
                <a:ext cx="4246274" cy="7500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102" y="3497431"/>
                <a:ext cx="4246274" cy="7500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6451768" y="3681924"/>
                <a:ext cx="2015552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768" y="3681924"/>
                <a:ext cx="2015552" cy="4049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914399" y="4744751"/>
                <a:ext cx="7974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因为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/>
                  <a:t>，所以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zh-CN" altLang="en-US" dirty="0"/>
                  <a:t>，因此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是凸函数。</a:t>
                </a: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9" y="4744751"/>
                <a:ext cx="7974623" cy="369332"/>
              </a:xfrm>
              <a:prstGeom prst="rect">
                <a:avLst/>
              </a:prstGeom>
              <a:blipFill>
                <a:blip r:embed="rId6"/>
                <a:stretch>
                  <a:fillRect l="-612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914399" y="5557353"/>
                <a:ext cx="7153317" cy="6819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因为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</m:oMath>
                </a14:m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的复合函数，即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zh-CN" altLang="en-US" dirty="0"/>
                  <a:t>， 所以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</m:oMath>
                </a14:m>
                <a:r>
                  <a:rPr lang="zh-CN" altLang="en-US" dirty="0"/>
                  <a:t>是关于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r>
                  <a:rPr lang="zh-CN" altLang="en-US" dirty="0"/>
                  <a:t>的凸函数</a:t>
                </a: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9" y="5557353"/>
                <a:ext cx="7153317" cy="681982"/>
              </a:xfrm>
              <a:prstGeom prst="rect">
                <a:avLst/>
              </a:prstGeom>
              <a:blipFill>
                <a:blip r:embed="rId7"/>
                <a:stretch>
                  <a:fillRect l="-682" t="-2679" r="-3922" b="-13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540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对数几率回归 </a:t>
            </a:r>
            <a:r>
              <a:rPr lang="en-US" altLang="zh-CN" dirty="0">
                <a:latin typeface="+mn-ea"/>
              </a:rPr>
              <a:t>- </a:t>
            </a:r>
            <a:r>
              <a:rPr lang="zh-CN" altLang="en-US" dirty="0">
                <a:latin typeface="+mn-ea"/>
              </a:rPr>
              <a:t>极大似然法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solidFill>
                      <a:srgbClr val="FF0000"/>
                    </a:solidFill>
                    <a:latin typeface="+mn-ea"/>
                  </a:rPr>
                  <a:t>负对数似然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p>
                                          <m:sSupPr>
                                            <m:ctrlPr>
                                              <a:rPr lang="en-US" altLang="zh-CN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altLang="zh-CN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b="1" i="1">
                                                    <a:latin typeface="Cambria Math" panose="02040503050406030204" pitchFamily="18" charset="0"/>
                                                  </a:rPr>
                                                  <m:t>𝒘</m:t>
                                                </m:r>
                                              </m:e>
                                            </m:acc>
                                          </m:e>
                                          <m:sup>
                                            <m:r>
                                              <a:rPr lang="en-US" altLang="zh-CN" b="1" i="1">
                                                <a:latin typeface="Cambria Math" panose="02040503050406030204" pitchFamily="18" charset="0"/>
                                              </a:rPr>
                                              <m:t>⊤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en-US" altLang="zh-CN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altLang="zh-CN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b="1" i="1"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e>
                        </m:d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4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机器学习概论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371517" y="253215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一阶导数</a:t>
            </a:r>
          </a:p>
        </p:txBody>
      </p:sp>
      <p:sp>
        <p:nvSpPr>
          <p:cNvPr id="8" name="矩形 7"/>
          <p:cNvSpPr/>
          <p:nvPr/>
        </p:nvSpPr>
        <p:spPr>
          <a:xfrm>
            <a:off x="1371517" y="447339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二阶导数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776993" y="2391480"/>
                <a:ext cx="2455096" cy="764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0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993" y="2391480"/>
                <a:ext cx="2455096" cy="7645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5055271" y="3054279"/>
                <a:ext cx="3402021" cy="764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=1|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271" y="3054279"/>
                <a:ext cx="3402021" cy="7645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776993" y="4614104"/>
                <a:ext cx="2058832" cy="629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mtClean="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993" y="4614104"/>
                <a:ext cx="2058832" cy="6298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4725438" y="4618278"/>
                <a:ext cx="2337435" cy="764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438" y="4618278"/>
                <a:ext cx="2337435" cy="7645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标注 13"/>
              <p:cNvSpPr/>
              <p:nvPr/>
            </p:nvSpPr>
            <p:spPr>
              <a:xfrm>
                <a:off x="7112977" y="3774887"/>
                <a:ext cx="777211" cy="542138"/>
              </a:xfrm>
              <a:prstGeom prst="wedgeRectCallout">
                <a:avLst>
                  <a:gd name="adj1" fmla="val -24227"/>
                  <a:gd name="adj2" fmla="val -8538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4" name="矩形标注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977" y="3774887"/>
                <a:ext cx="777211" cy="542138"/>
              </a:xfrm>
              <a:prstGeom prst="wedgeRectCallout">
                <a:avLst>
                  <a:gd name="adj1" fmla="val -24227"/>
                  <a:gd name="adj2" fmla="val -85382"/>
                </a:avLst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5072904" y="2375246"/>
                <a:ext cx="2790957" cy="7820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p>
                                  </m:sSup>
                                </m:den>
                              </m:f>
                            </m:e>
                          </m:d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904" y="2375246"/>
                <a:ext cx="2790957" cy="7820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859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4" grpId="0" animBg="1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对数几率回归 </a:t>
            </a:r>
            <a:r>
              <a:rPr lang="en-US" altLang="zh-CN" dirty="0">
                <a:latin typeface="+mn-ea"/>
              </a:rPr>
              <a:t>- </a:t>
            </a:r>
            <a:r>
              <a:rPr lang="zh-CN" altLang="en-US" dirty="0">
                <a:latin typeface="+mn-ea"/>
              </a:rPr>
              <a:t>极大似然法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梯度下降法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牛顿法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机器学习概论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36888" y="2065798"/>
            <a:ext cx="4783620" cy="156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125788" y="2246683"/>
                <a:ext cx="4694719" cy="1245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while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ℓ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do</a:t>
                </a:r>
              </a:p>
              <a:p>
                <a:r>
                  <a:rPr lang="en-US" altLang="zh-CN" sz="2400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end while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788" y="2246683"/>
                <a:ext cx="4694719" cy="1245406"/>
              </a:xfrm>
              <a:prstGeom prst="rect">
                <a:avLst/>
              </a:prstGeom>
              <a:blipFill>
                <a:blip r:embed="rId2"/>
                <a:stretch>
                  <a:fillRect l="-2078" t="-3922" b="-68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1036888" y="4507636"/>
            <a:ext cx="4783620" cy="156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125789" y="4688521"/>
                <a:ext cx="4694720" cy="13200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while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ℓ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do</a:t>
                </a:r>
              </a:p>
              <a:p>
                <a:r>
                  <a:rPr lang="en-US" altLang="zh-CN" sz="2400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𝛻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4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end while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789" y="4688521"/>
                <a:ext cx="4694720" cy="1320041"/>
              </a:xfrm>
              <a:prstGeom prst="rect">
                <a:avLst/>
              </a:prstGeom>
              <a:blipFill>
                <a:blip r:embed="rId3"/>
                <a:stretch>
                  <a:fillRect l="-2078" t="-3687"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/>
          <p:cNvCxnSpPr/>
          <p:nvPr/>
        </p:nvCxnSpPr>
        <p:spPr>
          <a:xfrm>
            <a:off x="6228746" y="3644310"/>
            <a:ext cx="2531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rot="16200000">
            <a:off x="4962956" y="2387789"/>
            <a:ext cx="2531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 flipV="1">
            <a:off x="8287668" y="3637423"/>
            <a:ext cx="23720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8" idx="4"/>
          </p:cNvCxnSpPr>
          <p:nvPr/>
        </p:nvCxnSpPr>
        <p:spPr>
          <a:xfrm>
            <a:off x="8282904" y="2804415"/>
            <a:ext cx="0" cy="839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7" idx="4"/>
          </p:cNvCxnSpPr>
          <p:nvPr/>
        </p:nvCxnSpPr>
        <p:spPr>
          <a:xfrm>
            <a:off x="8524876" y="2423398"/>
            <a:ext cx="0" cy="12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8477516" y="3629124"/>
                <a:ext cx="5112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7516" y="3629124"/>
                <a:ext cx="511294" cy="369332"/>
              </a:xfrm>
              <a:prstGeom prst="rect">
                <a:avLst/>
              </a:prstGeom>
              <a:blipFill>
                <a:blip r:embed="rId4"/>
                <a:stretch>
                  <a:fillRect t="-4918" r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7793970" y="3629124"/>
                <a:ext cx="7309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970" y="3629124"/>
                <a:ext cx="730906" cy="369332"/>
              </a:xfrm>
              <a:prstGeom prst="rect">
                <a:avLst/>
              </a:prstGeom>
              <a:blipFill>
                <a:blip r:embed="rId5"/>
                <a:stretch>
                  <a:fillRect t="-4918" r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箭头连接符 40"/>
          <p:cNvCxnSpPr/>
          <p:nvPr/>
        </p:nvCxnSpPr>
        <p:spPr>
          <a:xfrm>
            <a:off x="6228746" y="6506823"/>
            <a:ext cx="2531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rot="16200000">
            <a:off x="4962956" y="5250302"/>
            <a:ext cx="2531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>
            <a:off x="8477516" y="5429160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 44"/>
          <p:cNvSpPr/>
          <p:nvPr/>
        </p:nvSpPr>
        <p:spPr>
          <a:xfrm>
            <a:off x="6278880" y="1874520"/>
            <a:ext cx="2514600" cy="1534757"/>
          </a:xfrm>
          <a:custGeom>
            <a:avLst/>
            <a:gdLst>
              <a:gd name="connsiteX0" fmla="*/ 2514600 w 2514600"/>
              <a:gd name="connsiteY0" fmla="*/ 0 h 1534757"/>
              <a:gd name="connsiteX1" fmla="*/ 1447800 w 2514600"/>
              <a:gd name="connsiteY1" fmla="*/ 1440180 h 1534757"/>
              <a:gd name="connsiteX2" fmla="*/ 0 w 2514600"/>
              <a:gd name="connsiteY2" fmla="*/ 1356360 h 1534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4600" h="1534757">
                <a:moveTo>
                  <a:pt x="2514600" y="0"/>
                </a:moveTo>
                <a:cubicBezTo>
                  <a:pt x="2190750" y="607060"/>
                  <a:pt x="1866900" y="1214120"/>
                  <a:pt x="1447800" y="1440180"/>
                </a:cubicBezTo>
                <a:cubicBezTo>
                  <a:pt x="1028700" y="1666240"/>
                  <a:pt x="287020" y="1424940"/>
                  <a:pt x="0" y="13563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>
            <a:endCxn id="18" idx="7"/>
          </p:cNvCxnSpPr>
          <p:nvPr/>
        </p:nvCxnSpPr>
        <p:spPr>
          <a:xfrm flipH="1">
            <a:off x="8321088" y="2403895"/>
            <a:ext cx="178418" cy="3083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8470876" y="2315399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8228904" y="269641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6431280" y="4752535"/>
            <a:ext cx="2514600" cy="1534757"/>
          </a:xfrm>
          <a:custGeom>
            <a:avLst/>
            <a:gdLst>
              <a:gd name="connsiteX0" fmla="*/ 2514600 w 2514600"/>
              <a:gd name="connsiteY0" fmla="*/ 0 h 1534757"/>
              <a:gd name="connsiteX1" fmla="*/ 1447800 w 2514600"/>
              <a:gd name="connsiteY1" fmla="*/ 1440180 h 1534757"/>
              <a:gd name="connsiteX2" fmla="*/ 0 w 2514600"/>
              <a:gd name="connsiteY2" fmla="*/ 1356360 h 1534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4600" h="1534757">
                <a:moveTo>
                  <a:pt x="2514600" y="0"/>
                </a:moveTo>
                <a:cubicBezTo>
                  <a:pt x="2190750" y="607060"/>
                  <a:pt x="1866900" y="1214120"/>
                  <a:pt x="1447800" y="1440180"/>
                </a:cubicBezTo>
                <a:cubicBezTo>
                  <a:pt x="1028700" y="1666240"/>
                  <a:pt x="287020" y="1424940"/>
                  <a:pt x="0" y="13563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>
            <a:off x="7350371" y="4774223"/>
            <a:ext cx="1538654" cy="958877"/>
          </a:xfrm>
          <a:custGeom>
            <a:avLst/>
            <a:gdLst>
              <a:gd name="connsiteX0" fmla="*/ 1538654 w 1538654"/>
              <a:gd name="connsiteY0" fmla="*/ 0 h 958877"/>
              <a:gd name="connsiteX1" fmla="*/ 852854 w 1538654"/>
              <a:gd name="connsiteY1" fmla="*/ 958362 h 958877"/>
              <a:gd name="connsiteX2" fmla="*/ 0 w 1538654"/>
              <a:gd name="connsiteY2" fmla="*/ 105508 h 958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8654" h="958877">
                <a:moveTo>
                  <a:pt x="1538654" y="0"/>
                </a:moveTo>
                <a:cubicBezTo>
                  <a:pt x="1323975" y="470388"/>
                  <a:pt x="1109296" y="940777"/>
                  <a:pt x="852854" y="958362"/>
                </a:cubicBezTo>
                <a:cubicBezTo>
                  <a:pt x="596412" y="975947"/>
                  <a:pt x="298206" y="540727"/>
                  <a:pt x="0" y="10550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8159423" y="5877702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连接符 63"/>
          <p:cNvCxnSpPr>
            <a:stCxn id="55" idx="1"/>
          </p:cNvCxnSpPr>
          <p:nvPr/>
        </p:nvCxnSpPr>
        <p:spPr>
          <a:xfrm>
            <a:off x="8203225" y="5732585"/>
            <a:ext cx="0" cy="783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44" idx="4"/>
          </p:cNvCxnSpPr>
          <p:nvPr/>
        </p:nvCxnSpPr>
        <p:spPr>
          <a:xfrm>
            <a:off x="8531516" y="5537160"/>
            <a:ext cx="0" cy="978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H="1" flipV="1">
            <a:off x="8228904" y="6516092"/>
            <a:ext cx="302612" cy="26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endCxn id="59" idx="7"/>
          </p:cNvCxnSpPr>
          <p:nvPr/>
        </p:nvCxnSpPr>
        <p:spPr>
          <a:xfrm flipH="1">
            <a:off x="8251607" y="5516307"/>
            <a:ext cx="253558" cy="3772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77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 animBg="1"/>
      <p:bldP spid="11" grpId="0"/>
      <p:bldP spid="38" grpId="0"/>
      <p:bldP spid="39" grpId="0"/>
      <p:bldP spid="44" grpId="0" animBg="1"/>
      <p:bldP spid="45" grpId="0" animBg="1"/>
      <p:bldP spid="17" grpId="0" animBg="1"/>
      <p:bldP spid="18" grpId="0" animBg="1"/>
      <p:bldP spid="51" grpId="0" animBg="1"/>
      <p:bldP spid="55" grpId="0" animBg="1"/>
      <p:bldP spid="5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对数几率回归 </a:t>
            </a:r>
            <a:r>
              <a:rPr lang="en-US" altLang="zh-CN" dirty="0">
                <a:latin typeface="+mn-ea"/>
              </a:rPr>
              <a:t>- </a:t>
            </a:r>
            <a:r>
              <a:rPr lang="zh-CN" altLang="en-US" dirty="0">
                <a:latin typeface="+mn-ea"/>
              </a:rPr>
              <a:t>极大似然法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4372333"/>
                <a:ext cx="7886700" cy="2042306"/>
              </a:xfrm>
            </p:spPr>
            <p:txBody>
              <a:bodyPr/>
              <a:lstStyle/>
              <a:p>
                <a:r>
                  <a:rPr lang="zh-CN" altLang="en-US" sz="2000" dirty="0"/>
                  <a:t>考虑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</m:oMath>
                </a14:m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处的二阶泰勒展开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对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r>
                  <a:rPr lang="zh-CN" altLang="en-US" dirty="0"/>
                  <a:t>求导数并令其等于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，得到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>
                                    <a:latin typeface="Cambria Math" panose="02040503050406030204" pitchFamily="18" charset="0"/>
                                  </a:rPr>
                                  <m:t>𝛻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4372333"/>
                <a:ext cx="7886700" cy="2042306"/>
              </a:xfrm>
              <a:blipFill>
                <a:blip r:embed="rId2"/>
                <a:stretch>
                  <a:fillRect l="-773" t="-32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机器学习概论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27338" y="2028089"/>
            <a:ext cx="4783620" cy="156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916239" y="2208974"/>
                <a:ext cx="4694720" cy="13200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while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ℓ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do</a:t>
                </a:r>
              </a:p>
              <a:p>
                <a:r>
                  <a:rPr lang="en-US" altLang="zh-CN" sz="2400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𝛻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4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end while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239" y="2208974"/>
                <a:ext cx="4694720" cy="1320041"/>
              </a:xfrm>
              <a:prstGeom prst="rect">
                <a:avLst/>
              </a:prstGeom>
              <a:blipFill>
                <a:blip r:embed="rId3"/>
                <a:stretch>
                  <a:fillRect l="-1948" t="-3687"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/>
          <p:cNvCxnSpPr/>
          <p:nvPr/>
        </p:nvCxnSpPr>
        <p:spPr>
          <a:xfrm>
            <a:off x="6019196" y="4027276"/>
            <a:ext cx="2531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rot="16200000">
            <a:off x="4753406" y="2770755"/>
            <a:ext cx="2531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8267966" y="294961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6221730" y="2272988"/>
            <a:ext cx="2514600" cy="1534757"/>
          </a:xfrm>
          <a:custGeom>
            <a:avLst/>
            <a:gdLst>
              <a:gd name="connsiteX0" fmla="*/ 2514600 w 2514600"/>
              <a:gd name="connsiteY0" fmla="*/ 0 h 1534757"/>
              <a:gd name="connsiteX1" fmla="*/ 1447800 w 2514600"/>
              <a:gd name="connsiteY1" fmla="*/ 1440180 h 1534757"/>
              <a:gd name="connsiteX2" fmla="*/ 0 w 2514600"/>
              <a:gd name="connsiteY2" fmla="*/ 1356360 h 1534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4600" h="1534757">
                <a:moveTo>
                  <a:pt x="2514600" y="0"/>
                </a:moveTo>
                <a:cubicBezTo>
                  <a:pt x="2190750" y="607060"/>
                  <a:pt x="1866900" y="1214120"/>
                  <a:pt x="1447800" y="1440180"/>
                </a:cubicBezTo>
                <a:cubicBezTo>
                  <a:pt x="1028700" y="1666240"/>
                  <a:pt x="287020" y="1424940"/>
                  <a:pt x="0" y="13563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7140821" y="2294676"/>
            <a:ext cx="1538654" cy="958877"/>
          </a:xfrm>
          <a:custGeom>
            <a:avLst/>
            <a:gdLst>
              <a:gd name="connsiteX0" fmla="*/ 1538654 w 1538654"/>
              <a:gd name="connsiteY0" fmla="*/ 0 h 958877"/>
              <a:gd name="connsiteX1" fmla="*/ 852854 w 1538654"/>
              <a:gd name="connsiteY1" fmla="*/ 958362 h 958877"/>
              <a:gd name="connsiteX2" fmla="*/ 0 w 1538654"/>
              <a:gd name="connsiteY2" fmla="*/ 105508 h 958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8654" h="958877">
                <a:moveTo>
                  <a:pt x="1538654" y="0"/>
                </a:moveTo>
                <a:cubicBezTo>
                  <a:pt x="1323975" y="470388"/>
                  <a:pt x="1109296" y="940777"/>
                  <a:pt x="852854" y="958362"/>
                </a:cubicBezTo>
                <a:cubicBezTo>
                  <a:pt x="596412" y="975947"/>
                  <a:pt x="298206" y="540727"/>
                  <a:pt x="0" y="10550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7949873" y="339815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8007964" y="3253038"/>
            <a:ext cx="0" cy="783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1" idx="4"/>
          </p:cNvCxnSpPr>
          <p:nvPr/>
        </p:nvCxnSpPr>
        <p:spPr>
          <a:xfrm>
            <a:off x="8321966" y="3057613"/>
            <a:ext cx="0" cy="978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 flipV="1">
            <a:off x="8019354" y="4036545"/>
            <a:ext cx="302612" cy="26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14" idx="7"/>
          </p:cNvCxnSpPr>
          <p:nvPr/>
        </p:nvCxnSpPr>
        <p:spPr>
          <a:xfrm flipH="1">
            <a:off x="8042057" y="3036760"/>
            <a:ext cx="253558" cy="3772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1138744" y="4818689"/>
                <a:ext cx="6941157" cy="6109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≈ℓ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60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ℓ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p>
                        <m:sSup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</m:d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744" y="4818689"/>
                <a:ext cx="6941157" cy="6109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/>
          <p:cNvSpPr/>
          <p:nvPr/>
        </p:nvSpPr>
        <p:spPr>
          <a:xfrm>
            <a:off x="628650" y="1380194"/>
            <a:ext cx="99257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100" dirty="0"/>
              <a:t>牛顿法</a:t>
            </a:r>
          </a:p>
        </p:txBody>
      </p:sp>
    </p:spTree>
    <p:extLst>
      <p:ext uri="{BB962C8B-B14F-4D97-AF65-F5344CB8AC3E}">
        <p14:creationId xmlns:p14="http://schemas.microsoft.com/office/powerpoint/2010/main" val="426555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二分类任务</a:t>
            </a:r>
            <a:r>
              <a:rPr lang="en-US" altLang="zh-CN" dirty="0">
                <a:latin typeface="+mn-ea"/>
              </a:rPr>
              <a:t>– </a:t>
            </a:r>
            <a:r>
              <a:rPr lang="zh-CN" altLang="en-US" dirty="0">
                <a:latin typeface="+mn-ea"/>
              </a:rPr>
              <a:t>线性判别分析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线性判别分析（</a:t>
            </a:r>
            <a:r>
              <a:rPr lang="en-US" altLang="zh-CN" dirty="0"/>
              <a:t>Linear Discriminant Analysis</a:t>
            </a:r>
            <a:r>
              <a:rPr lang="zh-CN" altLang="en-US" dirty="0"/>
              <a:t>）</a:t>
            </a:r>
            <a:r>
              <a:rPr lang="en-US" altLang="zh-CN" sz="1400" dirty="0">
                <a:solidFill>
                  <a:srgbClr val="FF0000"/>
                </a:solidFill>
              </a:rPr>
              <a:t>[Fisher, 1936]</a:t>
            </a:r>
            <a:endParaRPr lang="zh-CN" altLang="en-US" sz="1100" dirty="0">
              <a:solidFill>
                <a:srgbClr val="FF0000"/>
              </a:solidFill>
            </a:endParaRPr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机器学习概论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455" y="2531762"/>
            <a:ext cx="4734920" cy="3564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3"/>
          <p:cNvSpPr txBox="1"/>
          <p:nvPr/>
        </p:nvSpPr>
        <p:spPr>
          <a:xfrm>
            <a:off x="742723" y="5171348"/>
            <a:ext cx="25266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LDA</a:t>
            </a:r>
            <a:r>
              <a:rPr lang="zh-CN" altLang="en-US" sz="2000" dirty="0">
                <a:solidFill>
                  <a:srgbClr val="FF0000"/>
                </a:solidFill>
              </a:rPr>
              <a:t>也可被视为一种监督降维技术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42723" y="2184975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 indent="0">
              <a:buNone/>
            </a:pPr>
            <a:r>
              <a:rPr lang="zh-CN" altLang="en-US" dirty="0"/>
              <a:t>投影到低纬空间，使得</a:t>
            </a:r>
            <a:endParaRPr lang="en-US" altLang="zh-CN" dirty="0"/>
          </a:p>
          <a:p>
            <a:pPr marL="0" lvl="1" indent="0">
              <a:buNone/>
            </a:pPr>
            <a:endParaRPr lang="en-US" altLang="zh-CN" dirty="0"/>
          </a:p>
          <a:p>
            <a:pPr marL="172800" indent="-172800">
              <a:buFont typeface="Arial" panose="020B0604020202020204" pitchFamily="34" charset="0"/>
              <a:buChar char="•"/>
            </a:pPr>
            <a:r>
              <a:rPr lang="zh-CN" altLang="en-US" dirty="0"/>
              <a:t>欲使同类样例的投影点尽可能接近</a:t>
            </a:r>
            <a:endParaRPr lang="en-US" altLang="zh-CN" dirty="0"/>
          </a:p>
          <a:p>
            <a:pPr marL="172800" lvl="1" indent="-172800"/>
            <a:endParaRPr lang="zh-CN" altLang="en-US" dirty="0"/>
          </a:p>
          <a:p>
            <a:pPr marL="172800" indent="-172800">
              <a:buFont typeface="Arial" panose="020B0604020202020204" pitchFamily="34" charset="0"/>
              <a:buChar char="•"/>
            </a:pPr>
            <a:r>
              <a:rPr lang="zh-CN" altLang="en-US" dirty="0"/>
              <a:t>欲使异类样例的投影点尽可能远离</a:t>
            </a:r>
            <a:endParaRPr lang="en-US" altLang="zh-CN" dirty="0"/>
          </a:p>
          <a:p>
            <a:pPr lvl="1"/>
            <a:endParaRPr lang="zh-CN" altLang="en-US" dirty="0"/>
          </a:p>
          <a:p>
            <a:pPr marL="172800" indent="-172800">
              <a:buFont typeface="Arial" panose="020B0604020202020204" pitchFamily="34" charset="0"/>
              <a:buChar char="•"/>
            </a:pPr>
            <a:r>
              <a:rPr lang="zh-CN" altLang="en-US" dirty="0"/>
              <a:t>新样本投影后根据投影位置进行判别</a:t>
            </a:r>
          </a:p>
        </p:txBody>
      </p:sp>
    </p:spTree>
    <p:extLst>
      <p:ext uri="{BB962C8B-B14F-4D97-AF65-F5344CB8AC3E}">
        <p14:creationId xmlns:p14="http://schemas.microsoft.com/office/powerpoint/2010/main" val="356794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二分类任务</a:t>
            </a:r>
            <a:r>
              <a:rPr lang="en-US" altLang="zh-CN" dirty="0">
                <a:latin typeface="+mn-ea"/>
              </a:rPr>
              <a:t>– </a:t>
            </a:r>
            <a:r>
              <a:rPr lang="zh-CN" altLang="en-US" dirty="0">
                <a:latin typeface="+mn-ea"/>
              </a:rPr>
              <a:t>线性判别分析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给定数据集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marL="0" lvl="1" indent="0">
                  <a:spcBef>
                    <a:spcPts val="750"/>
                  </a:spcBef>
                  <a:buNone/>
                </a:pPr>
                <a:r>
                  <a:rPr lang="zh-CN" altLang="en-US" dirty="0"/>
                  <a:t>令</a:t>
                </a:r>
              </a:p>
              <a:p>
                <a:pPr lvl="1"/>
                <a:r>
                  <a:rPr lang="zh-CN" altLang="en-US" dirty="0"/>
                  <a:t>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/>
                  <a:t>类示例的集合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zh-CN" altLang="en-US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dirty="0"/>
                  <a:t>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/>
                  <a:t>类示例的均值向量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altLang="zh-CN" b="1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dirty="0"/>
                  <a:t>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/>
                  <a:t>类示例的协方差矩阵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若将数据投影到方向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zh-CN" altLang="en-US" dirty="0"/>
                  <a:t>确定的直线上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dirty="0"/>
                  <a:t>两类样本的中心在直线上的投影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dirty="0"/>
                  <a:t>两类样本的协方差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7" t="-14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机器学习概论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26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699923" y="2694196"/>
                <a:ext cx="1534394" cy="5191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923" y="2694196"/>
                <a:ext cx="1534394" cy="519181"/>
              </a:xfrm>
              <a:prstGeom prst="rect">
                <a:avLst/>
              </a:prstGeom>
              <a:blipFill>
                <a:blip r:embed="rId3"/>
                <a:stretch>
                  <a:fillRect t="-74118" r="-13889" b="-115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841897" y="3330232"/>
                <a:ext cx="2861040" cy="4039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897" y="3330232"/>
                <a:ext cx="2861040" cy="403957"/>
              </a:xfrm>
              <a:prstGeom prst="rect">
                <a:avLst/>
              </a:prstGeom>
              <a:blipFill>
                <a:blip r:embed="rId4"/>
                <a:stretch>
                  <a:fillRect l="-1489" t="-107463" b="-1597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431084" y="4636941"/>
                <a:ext cx="1606465" cy="5191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084" y="4636941"/>
                <a:ext cx="1606465" cy="519181"/>
              </a:xfrm>
              <a:prstGeom prst="rect">
                <a:avLst/>
              </a:prstGeom>
              <a:blipFill>
                <a:blip r:embed="rId5"/>
                <a:stretch>
                  <a:fillRect t="-74118" b="-115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5891415" y="4711865"/>
                <a:ext cx="10362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415" y="4711865"/>
                <a:ext cx="1036245" cy="369332"/>
              </a:xfrm>
              <a:prstGeom prst="rect">
                <a:avLst/>
              </a:prstGeom>
              <a:blipFill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090323" y="5292027"/>
                <a:ext cx="2362506" cy="4045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323" y="5292027"/>
                <a:ext cx="2362506" cy="404534"/>
              </a:xfrm>
              <a:prstGeom prst="rect">
                <a:avLst/>
              </a:prstGeom>
              <a:blipFill>
                <a:blip r:embed="rId7"/>
                <a:stretch>
                  <a:fillRect l="-12145" t="-107576" b="-16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5363767" y="5320970"/>
                <a:ext cx="11984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3767" y="5320970"/>
                <a:ext cx="119847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648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二分类任务</a:t>
            </a:r>
            <a:r>
              <a:rPr lang="en-US" altLang="zh-CN" dirty="0">
                <a:latin typeface="+mn-ea"/>
              </a:rPr>
              <a:t>– </a:t>
            </a:r>
            <a:r>
              <a:rPr lang="zh-CN" altLang="en-US" dirty="0">
                <a:latin typeface="+mn-ea"/>
              </a:rPr>
              <a:t>线性判别分析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2800" indent="-172800"/>
            <a:r>
              <a:rPr lang="zh-CN" altLang="en-US" dirty="0"/>
              <a:t>欲使同类样例的投影点尽可能接近，</a:t>
            </a:r>
            <a:endParaRPr lang="en-US" altLang="zh-CN" dirty="0"/>
          </a:p>
          <a:p>
            <a:pPr marL="172800" indent="-172800"/>
            <a:endParaRPr lang="en-US" altLang="zh-CN" dirty="0"/>
          </a:p>
          <a:p>
            <a:pPr marL="172800" indent="-172800"/>
            <a:endParaRPr lang="en-US" altLang="zh-CN" dirty="0"/>
          </a:p>
          <a:p>
            <a:pPr marL="172800" indent="-172800"/>
            <a:r>
              <a:rPr lang="zh-CN" altLang="en-US" dirty="0"/>
              <a:t>欲使异类样例的投影点尽可能远离，</a:t>
            </a:r>
            <a:endParaRPr lang="en-US" altLang="zh-CN" dirty="0"/>
          </a:p>
          <a:p>
            <a:pPr marL="172800" indent="-172800"/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172800" indent="-172800"/>
            <a:r>
              <a:rPr lang="zh-CN" altLang="en-US" dirty="0"/>
              <a:t>同时考虑两者，则可得到最大化目标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机器学习概论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853074" y="1948831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可以让同类样例投影点的协方差尽可能小</a:t>
            </a:r>
          </a:p>
        </p:txBody>
      </p:sp>
      <p:sp>
        <p:nvSpPr>
          <p:cNvPr id="8" name="矩形 7"/>
          <p:cNvSpPr/>
          <p:nvPr/>
        </p:nvSpPr>
        <p:spPr>
          <a:xfrm>
            <a:off x="1853074" y="3125119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可以让类中心之间的距离尽可能大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405212" y="4529493"/>
                <a:ext cx="2560957" cy="6995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72800" indent="-1728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212" y="4529493"/>
                <a:ext cx="2560957" cy="6995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4729312" y="4529493"/>
                <a:ext cx="3215881" cy="6946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72800" indent="-1728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312" y="4529493"/>
                <a:ext cx="3215881" cy="694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标注 10"/>
              <p:cNvSpPr/>
              <p:nvPr/>
            </p:nvSpPr>
            <p:spPr>
              <a:xfrm>
                <a:off x="5730115" y="3734059"/>
                <a:ext cx="2951276" cy="581025"/>
              </a:xfrm>
              <a:prstGeom prst="wedgeRectCallout">
                <a:avLst>
                  <a:gd name="adj1" fmla="val -21156"/>
                  <a:gd name="adj2" fmla="val 838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标注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115" y="3734059"/>
                <a:ext cx="2951276" cy="581025"/>
              </a:xfrm>
              <a:prstGeom prst="wedgeRectCallout">
                <a:avLst>
                  <a:gd name="adj1" fmla="val -21156"/>
                  <a:gd name="adj2" fmla="val 83811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标注 11"/>
              <p:cNvSpPr/>
              <p:nvPr/>
            </p:nvSpPr>
            <p:spPr>
              <a:xfrm>
                <a:off x="5730115" y="5335692"/>
                <a:ext cx="2951276" cy="581025"/>
              </a:xfrm>
              <a:prstGeom prst="wedgeRectCallout">
                <a:avLst>
                  <a:gd name="adj1" fmla="val -20833"/>
                  <a:gd name="adj2" fmla="val -68648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标注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115" y="5335692"/>
                <a:ext cx="2951276" cy="581025"/>
              </a:xfrm>
              <a:prstGeom prst="wedgeRectCallout">
                <a:avLst>
                  <a:gd name="adj1" fmla="val -20833"/>
                  <a:gd name="adj2" fmla="val -68648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5730115" y="3327172"/>
            <a:ext cx="231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定义类内散度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735393" y="5935285"/>
            <a:ext cx="231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定义类间散度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7737666" y="4525176"/>
                <a:ext cx="1244122" cy="6941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7666" y="4525176"/>
                <a:ext cx="1244122" cy="6941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024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 animBg="1"/>
      <p:bldP spid="12" grpId="0" animBg="1"/>
      <p:bldP spid="13" grpId="0"/>
      <p:bldP spid="14" grpId="0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二分类任务</a:t>
            </a:r>
            <a:r>
              <a:rPr lang="en-US" altLang="zh-CN" dirty="0">
                <a:latin typeface="+mn-ea"/>
              </a:rPr>
              <a:t>– </a:t>
            </a:r>
            <a:r>
              <a:rPr lang="zh-CN" altLang="en-US" dirty="0">
                <a:latin typeface="+mn-ea"/>
              </a:rPr>
              <a:t>线性判别分析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2343150"/>
                <a:ext cx="7886700" cy="4071489"/>
              </a:xfrm>
            </p:spPr>
            <p:txBody>
              <a:bodyPr/>
              <a:lstStyle/>
              <a:p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zh-CN" altLang="en-US" dirty="0"/>
                  <a:t>是一个解，则对于任意常数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zh-CN" altLang="en-US" dirty="0"/>
                  <a:t>也是解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不失一般性，令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，则等价于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引入拉格朗日乘子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dirty="0"/>
                  <a:t>，并令朗格拉日函数梯度等于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，可以得到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343150"/>
                <a:ext cx="7886700" cy="4071489"/>
              </a:xfrm>
              <a:blipFill>
                <a:blip r:embed="rId2"/>
                <a:stretch>
                  <a:fillRect l="-773" t="-1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机器学习概论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28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584592" y="1440958"/>
                <a:ext cx="1471237" cy="6942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592" y="1440958"/>
                <a:ext cx="1471237" cy="6942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885650" y="3916867"/>
                <a:ext cx="1434560" cy="459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650" y="3916867"/>
                <a:ext cx="1434560" cy="4594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683305" y="3914286"/>
                <a:ext cx="17148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s.t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305" y="3914286"/>
                <a:ext cx="1714893" cy="369332"/>
              </a:xfrm>
              <a:prstGeom prst="rect">
                <a:avLst/>
              </a:prstGeom>
              <a:blipFill>
                <a:blip r:embed="rId5"/>
                <a:stretch>
                  <a:fillRect l="-2837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695275" y="5280567"/>
                <a:ext cx="15654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275" y="5280567"/>
                <a:ext cx="1565493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5396236" y="1511924"/>
            <a:ext cx="31085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tx2"/>
              </a:buClr>
            </a:pPr>
            <a:r>
              <a:rPr lang="zh-CN" altLang="en-US" dirty="0"/>
              <a:t>广义瑞利商</a:t>
            </a:r>
            <a:endParaRPr lang="en-US" altLang="zh-CN" dirty="0"/>
          </a:p>
          <a:p>
            <a:pPr>
              <a:buClr>
                <a:schemeClr val="tx2"/>
              </a:buClr>
            </a:pPr>
            <a:r>
              <a:rPr lang="en-US" altLang="zh-CN" dirty="0"/>
              <a:t>(generalized Rayleigh quotient)</a:t>
            </a:r>
          </a:p>
        </p:txBody>
      </p:sp>
    </p:spTree>
    <p:extLst>
      <p:ext uri="{BB962C8B-B14F-4D97-AF65-F5344CB8AC3E}">
        <p14:creationId xmlns:p14="http://schemas.microsoft.com/office/powerpoint/2010/main" val="183920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二分类任务</a:t>
            </a:r>
            <a:r>
              <a:rPr lang="en-US" altLang="zh-CN" dirty="0">
                <a:latin typeface="+mn-ea"/>
              </a:rPr>
              <a:t>– </a:t>
            </a:r>
            <a:r>
              <a:rPr lang="zh-CN" altLang="en-US" dirty="0">
                <a:latin typeface="+mn-ea"/>
              </a:rPr>
              <a:t>线性判别分析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2257426"/>
                <a:ext cx="7886700" cy="415721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由此可得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∝</m:t>
                    </m:r>
                    <m:sSubSup>
                      <m:sSub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257426"/>
                <a:ext cx="7886700" cy="4157214"/>
              </a:xfrm>
              <a:blipFill>
                <a:blip r:embed="rId2"/>
                <a:stretch>
                  <a:fillRect l="-773" t="-11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机器学习概论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29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933400" y="1494393"/>
                <a:ext cx="1785361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1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sz="2100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zh-CN" sz="21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altLang="zh-CN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1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altLang="zh-CN" sz="2100" b="1" i="1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3400" y="1494393"/>
                <a:ext cx="1785361" cy="415498"/>
              </a:xfrm>
              <a:prstGeom prst="rect">
                <a:avLst/>
              </a:prstGeom>
              <a:blipFill>
                <a:blip r:embed="rId3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2567765" y="1494393"/>
            <a:ext cx="118508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dirty="0"/>
              <a:t>最优解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356820" y="2282309"/>
                <a:ext cx="14400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820" y="2282309"/>
                <a:ext cx="1440010" cy="369332"/>
              </a:xfrm>
              <a:prstGeom prst="rect">
                <a:avLst/>
              </a:prstGeom>
              <a:blipFill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905" y="2949110"/>
            <a:ext cx="4734920" cy="3564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流程图: 接点 10"/>
          <p:cNvSpPr/>
          <p:nvPr/>
        </p:nvSpPr>
        <p:spPr>
          <a:xfrm>
            <a:off x="6557464" y="4104536"/>
            <a:ext cx="90985" cy="9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接点 11"/>
          <p:cNvSpPr/>
          <p:nvPr/>
        </p:nvSpPr>
        <p:spPr>
          <a:xfrm>
            <a:off x="7103565" y="5341053"/>
            <a:ext cx="90985" cy="9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 rot="-120000">
            <a:off x="6635125" y="4181356"/>
            <a:ext cx="481764" cy="1172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6668692" y="4071816"/>
                <a:ext cx="497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692" y="4071816"/>
                <a:ext cx="497187" cy="369332"/>
              </a:xfrm>
              <a:prstGeom prst="rect">
                <a:avLst/>
              </a:prstGeom>
              <a:blipFill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6945956" y="5386652"/>
                <a:ext cx="491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956" y="5386652"/>
                <a:ext cx="491865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872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2" grpId="0" animBg="1"/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线性模型优点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形式简单、易于建模</a:t>
            </a:r>
          </a:p>
          <a:p>
            <a:r>
              <a:rPr lang="zh-CN" altLang="en-US" dirty="0"/>
              <a:t>可解释性</a:t>
            </a:r>
          </a:p>
          <a:p>
            <a:r>
              <a:rPr lang="zh-CN" altLang="en-US" dirty="0"/>
              <a:t>非线性模型的基础：引入层级结构或高维映射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一个例子</a:t>
            </a:r>
          </a:p>
          <a:p>
            <a:pPr lvl="1"/>
            <a:r>
              <a:rPr lang="zh-CN" altLang="en-US" dirty="0"/>
              <a:t>综合考虑色泽、根蒂和敲声来判断西瓜好不好</a:t>
            </a:r>
          </a:p>
          <a:p>
            <a:pPr lvl="1"/>
            <a:r>
              <a:rPr lang="zh-CN" altLang="en-US" dirty="0"/>
              <a:t>其中根蒂的系数最大，表明根蒂最要紧；而敲声的系数比色泽大，说明敲声比色泽更重要</a:t>
            </a:r>
          </a:p>
          <a:p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机器学习概论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3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423988" y="4958298"/>
                <a:ext cx="6138862" cy="4510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好瓜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=0.2⋅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色泽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+0.5⋅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根蒂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0.3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敲声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988" y="4958298"/>
                <a:ext cx="6138862" cy="451021"/>
              </a:xfrm>
              <a:prstGeom prst="rect">
                <a:avLst/>
              </a:prstGeom>
              <a:blipFill>
                <a:blip r:embed="rId2"/>
                <a:stretch>
                  <a:fillRect b="-148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728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LDA</a:t>
            </a:r>
            <a:r>
              <a:rPr lang="zh-CN" altLang="en-US" dirty="0"/>
              <a:t>推广</a:t>
            </a:r>
            <a:r>
              <a:rPr lang="en-US" altLang="zh-CN" dirty="0">
                <a:latin typeface="+mn-ea"/>
              </a:rPr>
              <a:t>– </a:t>
            </a:r>
            <a:r>
              <a:rPr lang="zh-CN" altLang="en-US" dirty="0"/>
              <a:t>多分类任务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全局散度矩阵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类内散度矩阵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类间散度矩阵</a:t>
            </a:r>
            <a:endParaRPr lang="en-US" altLang="zh-CN" dirty="0"/>
          </a:p>
          <a:p>
            <a:endParaRPr lang="en-US" altLang="zh-CN" b="1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机器学习概论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30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945835" y="1412750"/>
                <a:ext cx="4041491" cy="764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835" y="1412750"/>
                <a:ext cx="4041491" cy="7645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945123" y="2554493"/>
                <a:ext cx="1527213" cy="76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123" y="2554493"/>
                <a:ext cx="1527213" cy="7645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5001930" y="2549067"/>
                <a:ext cx="3111365" cy="7987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930" y="2549067"/>
                <a:ext cx="3111365" cy="7987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875379" y="4716179"/>
                <a:ext cx="3978718" cy="76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b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379" y="4716179"/>
                <a:ext cx="3978718" cy="7645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2945123" y="3719561"/>
                <a:ext cx="2864374" cy="7987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123" y="3719561"/>
                <a:ext cx="2864374" cy="7987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6210615" y="3719561"/>
                <a:ext cx="2571730" cy="764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b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0615" y="3719561"/>
                <a:ext cx="2571730" cy="7645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2285522" y="5627481"/>
                <a:ext cx="2970237" cy="76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522" y="5627481"/>
                <a:ext cx="2970237" cy="7645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5216459" y="4980424"/>
                <a:ext cx="2118946" cy="764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459" y="4980424"/>
                <a:ext cx="2118946" cy="7645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6957107" y="4980424"/>
                <a:ext cx="2118946" cy="764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107" y="4980424"/>
                <a:ext cx="2118946" cy="76450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321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LDA</a:t>
            </a:r>
            <a:r>
              <a:rPr lang="zh-CN" altLang="en-US" dirty="0"/>
              <a:t>推广</a:t>
            </a:r>
            <a:r>
              <a:rPr lang="en-US" altLang="zh-CN" dirty="0">
                <a:latin typeface="+mn-ea"/>
              </a:rPr>
              <a:t>– </a:t>
            </a:r>
            <a:r>
              <a:rPr lang="zh-CN" altLang="en-US" dirty="0"/>
              <a:t>多分类任务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优化目标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zh-CN" altLang="en-US" dirty="0"/>
                  <a:t>是一个解，则对于任意常数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zh-CN" altLang="en-US" dirty="0"/>
                  <a:t>也是解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等价于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引入拉格朗日乘子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dirty="0"/>
                  <a:t>，并令朗格拉日函数梯度等于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，可以得到广义特征值问题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360" r="-3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机器学习概论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31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063841" y="1810235"/>
                <a:ext cx="1961242" cy="6942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tr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𝑾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𝑺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tr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𝑾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𝑺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3841" y="1810235"/>
                <a:ext cx="1961242" cy="6942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244864" y="3406006"/>
                <a:ext cx="1924565" cy="4587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𝑡𝑟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864" y="3406006"/>
                <a:ext cx="1924565" cy="458780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523921" y="3406006"/>
                <a:ext cx="22048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s.t.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921" y="3406006"/>
                <a:ext cx="2204899" cy="369332"/>
              </a:xfrm>
              <a:prstGeom prst="rect">
                <a:avLst/>
              </a:prstGeom>
              <a:blipFill>
                <a:blip r:embed="rId5"/>
                <a:stretch>
                  <a:fillRect l="-2210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745588" y="4910322"/>
                <a:ext cx="16528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588" y="4910322"/>
                <a:ext cx="1652824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729761" y="5662480"/>
                <a:ext cx="820440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zh-CN" altLang="en-US" dirty="0"/>
                  <a:t>的闭式解则是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en-US" dirty="0"/>
                  <a:t>的</a:t>
                </a:r>
                <a:r>
                  <a:rPr lang="en-US" altLang="zh-CN" dirty="0"/>
                  <a:t>N-1</a:t>
                </a:r>
                <a:r>
                  <a:rPr lang="zh-CN" altLang="en-US" dirty="0"/>
                  <a:t>个最大广义特征值所对应的特征向量组成的矩阵</a:t>
                </a: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61" y="5662480"/>
                <a:ext cx="8204409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4838473" y="1801443"/>
                <a:ext cx="1934308" cy="729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473" y="1801443"/>
                <a:ext cx="1934308" cy="72923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60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多分类学习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多分类学习方法</a:t>
            </a:r>
            <a:endParaRPr lang="en-US" altLang="zh-CN" dirty="0"/>
          </a:p>
          <a:p>
            <a:pPr lvl="1"/>
            <a:r>
              <a:rPr lang="zh-CN" altLang="en-US" dirty="0"/>
              <a:t>二分类学习方法推广到多类，利用二分类学习器解决多分类问题</a:t>
            </a:r>
            <a:endParaRPr lang="en-US" altLang="zh-CN" dirty="0"/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拆分策略</a:t>
            </a:r>
            <a:endParaRPr lang="en-US" altLang="zh-CN" dirty="0"/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机器学习概论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396879" y="2424389"/>
            <a:ext cx="6811926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L="172800" lvl="2" indent="-172800">
              <a:buFont typeface="Wingdings" panose="05000000000000000000" pitchFamily="2" charset="2"/>
              <a:buChar char="ü"/>
            </a:pPr>
            <a:r>
              <a:rPr lang="zh-CN" altLang="en-US" dirty="0"/>
              <a:t>对问题进行拆分，为拆出的每个二分类任务训练一个分类器</a:t>
            </a:r>
            <a:endParaRPr lang="en-US" altLang="zh-CN" dirty="0"/>
          </a:p>
          <a:p>
            <a:pPr marL="172800" lvl="2" indent="-1728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172800" lvl="2" indent="-172800">
              <a:buFont typeface="Wingdings" panose="05000000000000000000" pitchFamily="2" charset="2"/>
              <a:buChar char="ü"/>
            </a:pPr>
            <a:r>
              <a:rPr lang="zh-CN" altLang="en-US" dirty="0"/>
              <a:t>对于每个分类器的预测结果进行集成以获得最终的多分类结果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2286000" y="4612945"/>
            <a:ext cx="4572000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/>
            </a:solidFill>
          </a:ln>
        </p:spPr>
        <p:txBody>
          <a:bodyPr>
            <a:spAutoFit/>
          </a:bodyPr>
          <a:lstStyle/>
          <a:p>
            <a:pPr marL="172800" lvl="1" indent="-172800">
              <a:buFont typeface="Arial" panose="020B0604020202020204" pitchFamily="34" charset="0"/>
              <a:buChar char="•"/>
            </a:pPr>
            <a:r>
              <a:rPr lang="zh-CN" altLang="en-US" dirty="0"/>
              <a:t>一对一（</a:t>
            </a:r>
            <a:r>
              <a:rPr lang="en-US" altLang="zh-CN" dirty="0"/>
              <a:t>One vs. One, </a:t>
            </a:r>
            <a:r>
              <a:rPr lang="en-US" altLang="zh-CN" dirty="0" err="1"/>
              <a:t>OvO</a:t>
            </a:r>
            <a:r>
              <a:rPr lang="zh-CN" altLang="en-US" dirty="0"/>
              <a:t>）</a:t>
            </a:r>
            <a:endParaRPr lang="en-US" altLang="zh-CN" dirty="0"/>
          </a:p>
          <a:p>
            <a:pPr marL="172800" lvl="1" indent="-1728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172800" lvl="1" indent="-172800">
              <a:buFont typeface="Arial" panose="020B0604020202020204" pitchFamily="34" charset="0"/>
              <a:buChar char="•"/>
            </a:pPr>
            <a:r>
              <a:rPr lang="zh-CN" altLang="en-US" dirty="0"/>
              <a:t>一对其余（</a:t>
            </a:r>
            <a:r>
              <a:rPr lang="en-US" altLang="zh-CN" dirty="0"/>
              <a:t>One vs. Rest, </a:t>
            </a:r>
            <a:r>
              <a:rPr lang="en-US" altLang="zh-CN" dirty="0" err="1"/>
              <a:t>OvR</a:t>
            </a:r>
            <a:r>
              <a:rPr lang="zh-CN" altLang="en-US" dirty="0"/>
              <a:t>）</a:t>
            </a:r>
            <a:endParaRPr lang="en-US" altLang="zh-CN" dirty="0"/>
          </a:p>
          <a:p>
            <a:pPr marL="172800" lvl="1" indent="-1728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172800" lvl="1" indent="-172800">
              <a:buFont typeface="Arial" panose="020B0604020202020204" pitchFamily="34" charset="0"/>
              <a:buChar char="•"/>
            </a:pPr>
            <a:r>
              <a:rPr lang="zh-CN" altLang="en-US" dirty="0"/>
              <a:t>多对多（</a:t>
            </a:r>
            <a:r>
              <a:rPr lang="en-US" altLang="zh-CN" dirty="0"/>
              <a:t>Many vs. Many, </a:t>
            </a:r>
            <a:r>
              <a:rPr lang="en-US" altLang="zh-CN" dirty="0" err="1"/>
              <a:t>MvM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3795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多分类学习</a:t>
            </a:r>
            <a:r>
              <a:rPr lang="en-US" altLang="zh-CN" dirty="0">
                <a:latin typeface="+mn-ea"/>
              </a:rPr>
              <a:t>–</a:t>
            </a:r>
            <a:r>
              <a:rPr lang="en-US" altLang="zh-CN" dirty="0"/>
              <a:t> </a:t>
            </a:r>
            <a:r>
              <a:rPr lang="zh-CN" altLang="en-US" dirty="0"/>
              <a:t>一对一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机器学习概论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33</a:t>
            </a:fld>
            <a:endParaRPr lang="zh-CN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16" y="1420738"/>
            <a:ext cx="7669325" cy="4338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>
            <a:off x="4043206" y="2131433"/>
            <a:ext cx="4856954" cy="3860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066066" y="2152630"/>
            <a:ext cx="1261884" cy="41549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100" dirty="0">
                <a:solidFill>
                  <a:schemeClr val="bg1"/>
                </a:solidFill>
              </a:rPr>
              <a:t>拆分阶段</a:t>
            </a:r>
            <a:endParaRPr lang="en-US" altLang="zh-CN" sz="2100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066066" y="2575748"/>
            <a:ext cx="4572000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txBody>
          <a:bodyPr>
            <a:spAutoFit/>
          </a:bodyPr>
          <a:lstStyle/>
          <a:p>
            <a:pPr marL="172800" lvl="1" indent="-172800">
              <a:buFont typeface="Arial" panose="020B0604020202020204" pitchFamily="34" charset="0"/>
              <a:buChar char="•"/>
            </a:pPr>
            <a:r>
              <a:rPr lang="en-US" altLang="zh-CN" dirty="0"/>
              <a:t>N</a:t>
            </a:r>
            <a:r>
              <a:rPr lang="zh-CN" altLang="en-US" dirty="0"/>
              <a:t>个类别两两配对</a:t>
            </a:r>
            <a:endParaRPr lang="en-US" altLang="zh-CN" dirty="0"/>
          </a:p>
          <a:p>
            <a:pPr marL="514800" lvl="1" indent="-172800">
              <a:buFont typeface="Arial" panose="020B0604020202020204" pitchFamily="34" charset="0"/>
              <a:buChar char="•"/>
            </a:pPr>
            <a:r>
              <a:rPr lang="en-US" altLang="zh-CN" dirty="0"/>
              <a:t>N(N-1)/2 </a:t>
            </a:r>
            <a:r>
              <a:rPr lang="zh-CN" altLang="en-US" dirty="0"/>
              <a:t>个二类任务</a:t>
            </a:r>
            <a:endParaRPr lang="en-US" altLang="zh-CN" dirty="0"/>
          </a:p>
          <a:p>
            <a:pPr marL="172800" lvl="1" indent="-172800">
              <a:buFont typeface="Arial" panose="020B0604020202020204" pitchFamily="34" charset="0"/>
              <a:buChar char="•"/>
            </a:pPr>
            <a:r>
              <a:rPr lang="zh-CN" altLang="en-US" dirty="0"/>
              <a:t>各个二类任务学习分类器</a:t>
            </a:r>
            <a:endParaRPr lang="en-US" altLang="zh-CN" dirty="0"/>
          </a:p>
          <a:p>
            <a:pPr marL="514800" lvl="1" indent="-172800">
              <a:buFont typeface="Arial" panose="020B0604020202020204" pitchFamily="34" charset="0"/>
              <a:buChar char="•"/>
            </a:pPr>
            <a:r>
              <a:rPr lang="en-US" altLang="zh-CN" dirty="0"/>
              <a:t>N(N-1)/2 </a:t>
            </a:r>
            <a:r>
              <a:rPr lang="zh-CN" altLang="en-US" dirty="0"/>
              <a:t>个二类分类器</a:t>
            </a:r>
            <a:endParaRPr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4066066" y="4083831"/>
            <a:ext cx="1261884" cy="415498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100" dirty="0">
                <a:solidFill>
                  <a:schemeClr val="bg1"/>
                </a:solidFill>
              </a:rPr>
              <a:t>测试阶段</a:t>
            </a:r>
            <a:endParaRPr lang="en-US" altLang="zh-CN" sz="21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66066" y="4506949"/>
            <a:ext cx="4572000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/>
            </a:solidFill>
          </a:ln>
        </p:spPr>
        <p:txBody>
          <a:bodyPr>
            <a:spAutoFit/>
          </a:bodyPr>
          <a:lstStyle/>
          <a:p>
            <a:pPr marL="172800" lvl="1" indent="-172800">
              <a:buFont typeface="Arial" panose="020B0604020202020204" pitchFamily="34" charset="0"/>
              <a:buChar char="•"/>
            </a:pPr>
            <a:r>
              <a:rPr lang="zh-CN" altLang="en-US" dirty="0"/>
              <a:t>新样本提交给所有分类器预测</a:t>
            </a:r>
          </a:p>
          <a:p>
            <a:pPr marL="514800" lvl="1" indent="-172800">
              <a:buFont typeface="Arial" panose="020B0604020202020204" pitchFamily="34" charset="0"/>
              <a:buChar char="•"/>
            </a:pPr>
            <a:r>
              <a:rPr lang="en-US" altLang="zh-CN" dirty="0"/>
              <a:t>N(N-1)/2 </a:t>
            </a:r>
            <a:r>
              <a:rPr lang="zh-CN" altLang="en-US" dirty="0"/>
              <a:t>个分类结果</a:t>
            </a:r>
            <a:endParaRPr lang="en-US" altLang="zh-CN" dirty="0"/>
          </a:p>
          <a:p>
            <a:pPr marL="172800" lvl="1" indent="-172800">
              <a:buFont typeface="Arial" panose="020B0604020202020204" pitchFamily="34" charset="0"/>
              <a:buChar char="•"/>
            </a:pPr>
            <a:r>
              <a:rPr lang="zh-CN" altLang="en-US" dirty="0"/>
              <a:t>投票产生最终分类结果</a:t>
            </a:r>
          </a:p>
          <a:p>
            <a:pPr marL="514800" lvl="1" indent="-172800">
              <a:buFont typeface="Arial" panose="020B0604020202020204" pitchFamily="34" charset="0"/>
              <a:buChar char="•"/>
            </a:pPr>
            <a:r>
              <a:rPr lang="zh-CN" altLang="en-US" dirty="0"/>
              <a:t>被预测最多的类别为最终类别</a:t>
            </a:r>
          </a:p>
        </p:txBody>
      </p:sp>
    </p:spTree>
    <p:extLst>
      <p:ext uri="{BB962C8B-B14F-4D97-AF65-F5344CB8AC3E}">
        <p14:creationId xmlns:p14="http://schemas.microsoft.com/office/powerpoint/2010/main" val="1510417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多分类学习</a:t>
            </a:r>
            <a:r>
              <a:rPr lang="en-US" altLang="zh-CN" dirty="0">
                <a:latin typeface="+mn-ea"/>
              </a:rPr>
              <a:t>–</a:t>
            </a:r>
            <a:r>
              <a:rPr lang="en-US" altLang="zh-CN" dirty="0"/>
              <a:t> </a:t>
            </a:r>
            <a:r>
              <a:rPr lang="zh-CN" altLang="en-US" dirty="0"/>
              <a:t>一对其余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机器学习概论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34</a:t>
            </a:fld>
            <a:endParaRPr lang="zh-CN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576" y="1420738"/>
            <a:ext cx="7669325" cy="4338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>
            <a:off x="121920" y="2103238"/>
            <a:ext cx="4856954" cy="3860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49580" y="2124435"/>
            <a:ext cx="1261884" cy="41549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100" dirty="0">
                <a:solidFill>
                  <a:schemeClr val="bg1"/>
                </a:solidFill>
              </a:rPr>
              <a:t>拆分阶段</a:t>
            </a:r>
            <a:endParaRPr lang="en-US" altLang="zh-CN" sz="2100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7200" y="4055636"/>
            <a:ext cx="1261884" cy="415498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100" dirty="0">
                <a:solidFill>
                  <a:schemeClr val="bg1"/>
                </a:solidFill>
              </a:rPr>
              <a:t>测试阶段</a:t>
            </a:r>
            <a:endParaRPr lang="en-US" altLang="zh-CN" sz="2100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49580" y="2539933"/>
            <a:ext cx="4572000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txBody>
          <a:bodyPr>
            <a:spAutoFit/>
          </a:bodyPr>
          <a:lstStyle/>
          <a:p>
            <a:pPr marL="172800" lvl="1" indent="-172800">
              <a:buFont typeface="Arial" panose="020B0604020202020204" pitchFamily="34" charset="0"/>
              <a:buChar char="•"/>
            </a:pPr>
            <a:r>
              <a:rPr lang="zh-CN" altLang="en-US" dirty="0"/>
              <a:t>某一类作为正例，其他反例</a:t>
            </a:r>
            <a:endParaRPr lang="en-US" altLang="zh-CN" dirty="0"/>
          </a:p>
          <a:p>
            <a:pPr marL="514800" lvl="1" indent="-172800">
              <a:buFont typeface="Arial" panose="020B0604020202020204" pitchFamily="34" charset="0"/>
              <a:buChar char="•"/>
            </a:pPr>
            <a:r>
              <a:rPr lang="en-US" altLang="zh-CN" dirty="0"/>
              <a:t>N </a:t>
            </a:r>
            <a:r>
              <a:rPr lang="zh-CN" altLang="en-US" dirty="0"/>
              <a:t>个二类任务</a:t>
            </a:r>
            <a:endParaRPr lang="en-US" altLang="zh-CN" dirty="0"/>
          </a:p>
          <a:p>
            <a:pPr marL="172800" lvl="1" indent="-172800">
              <a:buFont typeface="Arial" panose="020B0604020202020204" pitchFamily="34" charset="0"/>
              <a:buChar char="•"/>
            </a:pPr>
            <a:r>
              <a:rPr lang="zh-CN" altLang="en-US" dirty="0"/>
              <a:t>各个二类任务学习分类器</a:t>
            </a:r>
            <a:endParaRPr lang="en-US" altLang="zh-CN" dirty="0"/>
          </a:p>
          <a:p>
            <a:pPr marL="514800" lvl="1" indent="-172800">
              <a:buFont typeface="Arial" panose="020B0604020202020204" pitchFamily="34" charset="0"/>
              <a:buChar char="•"/>
            </a:pPr>
            <a:r>
              <a:rPr lang="en-US" altLang="zh-CN" dirty="0"/>
              <a:t>N </a:t>
            </a:r>
            <a:r>
              <a:rPr lang="zh-CN" altLang="en-US" dirty="0"/>
              <a:t>个二类分类器</a:t>
            </a:r>
            <a:endParaRPr lang="en-US" altLang="zh-CN" dirty="0"/>
          </a:p>
        </p:txBody>
      </p:sp>
      <p:sp>
        <p:nvSpPr>
          <p:cNvPr id="17" name="矩形 16"/>
          <p:cNvSpPr/>
          <p:nvPr/>
        </p:nvSpPr>
        <p:spPr>
          <a:xfrm>
            <a:off x="457200" y="4490653"/>
            <a:ext cx="4572000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/>
            </a:solidFill>
          </a:ln>
        </p:spPr>
        <p:txBody>
          <a:bodyPr>
            <a:spAutoFit/>
          </a:bodyPr>
          <a:lstStyle/>
          <a:p>
            <a:pPr marL="172800" lvl="1" indent="-172800">
              <a:buFont typeface="Arial" panose="020B0604020202020204" pitchFamily="34" charset="0"/>
              <a:buChar char="•"/>
            </a:pPr>
            <a:r>
              <a:rPr lang="zh-CN" altLang="en-US" dirty="0"/>
              <a:t>新样本提交给所有分类器预测</a:t>
            </a:r>
          </a:p>
          <a:p>
            <a:pPr marL="514800" lvl="1" indent="-172800">
              <a:buFont typeface="Arial" panose="020B0604020202020204" pitchFamily="34" charset="0"/>
              <a:buChar char="•"/>
            </a:pPr>
            <a:r>
              <a:rPr lang="en-US" altLang="zh-CN" dirty="0"/>
              <a:t>N </a:t>
            </a:r>
            <a:r>
              <a:rPr lang="zh-CN" altLang="en-US" dirty="0"/>
              <a:t>个分类结果</a:t>
            </a:r>
            <a:endParaRPr lang="en-US" altLang="zh-CN" dirty="0"/>
          </a:p>
          <a:p>
            <a:pPr marL="172800" lvl="1" indent="-172800">
              <a:buFont typeface="Arial" panose="020B0604020202020204" pitchFamily="34" charset="0"/>
              <a:buChar char="•"/>
            </a:pPr>
            <a:r>
              <a:rPr lang="zh-CN" altLang="en-US" dirty="0"/>
              <a:t>比较各分类器预测置信度</a:t>
            </a:r>
          </a:p>
          <a:p>
            <a:pPr marL="514800" lvl="1" indent="-172800">
              <a:buFont typeface="Arial" panose="020B0604020202020204" pitchFamily="34" charset="0"/>
              <a:buChar char="•"/>
            </a:pPr>
            <a:r>
              <a:rPr lang="zh-CN" altLang="en-US" dirty="0"/>
              <a:t>置信度最大类别作为最终类别</a:t>
            </a:r>
          </a:p>
        </p:txBody>
      </p:sp>
    </p:spTree>
    <p:extLst>
      <p:ext uri="{BB962C8B-B14F-4D97-AF65-F5344CB8AC3E}">
        <p14:creationId xmlns:p14="http://schemas.microsoft.com/office/powerpoint/2010/main" val="394086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多分类学习</a:t>
            </a:r>
            <a:r>
              <a:rPr lang="en-US" altLang="zh-CN" dirty="0">
                <a:latin typeface="+mn-ea"/>
              </a:rPr>
              <a:t>–</a:t>
            </a:r>
            <a:r>
              <a:rPr lang="en-US" altLang="zh-CN" dirty="0"/>
              <a:t> </a:t>
            </a:r>
            <a:r>
              <a:rPr lang="zh-CN" altLang="en-US" dirty="0"/>
              <a:t>两种策略比较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机器学习概论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46565" y="1640989"/>
            <a:ext cx="1263600" cy="41549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100" dirty="0">
                <a:solidFill>
                  <a:schemeClr val="bg1"/>
                </a:solidFill>
              </a:rPr>
              <a:t>一对一</a:t>
            </a:r>
            <a:endParaRPr lang="en-US" altLang="zh-CN" sz="21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6566" y="2077260"/>
            <a:ext cx="4041308" cy="14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txBody>
          <a:bodyPr wrap="square" anchor="ctr">
            <a:spAutoFit/>
          </a:bodyPr>
          <a:lstStyle/>
          <a:p>
            <a:pPr marL="172800" lvl="1" indent="-172800">
              <a:buFont typeface="Arial" panose="020B0604020202020204" pitchFamily="34" charset="0"/>
              <a:buChar char="•"/>
            </a:pPr>
            <a:r>
              <a:rPr lang="zh-CN" altLang="en-US" dirty="0"/>
              <a:t>训练</a:t>
            </a:r>
            <a:r>
              <a:rPr lang="en-US" altLang="zh-CN" dirty="0"/>
              <a:t>N(N-1)/2</a:t>
            </a:r>
            <a:r>
              <a:rPr lang="zh-CN" altLang="en-US" dirty="0"/>
              <a:t>个分类器，存储开销和测试时间大</a:t>
            </a:r>
            <a:endParaRPr lang="en-US" altLang="zh-CN" dirty="0"/>
          </a:p>
          <a:p>
            <a:pPr marL="172800" lvl="1" indent="-17280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172800" lvl="1" indent="-172800">
              <a:buFont typeface="Arial" panose="020B0604020202020204" pitchFamily="34" charset="0"/>
              <a:buChar char="•"/>
            </a:pPr>
            <a:r>
              <a:rPr lang="zh-CN" altLang="en-US" dirty="0"/>
              <a:t>训练只用两个类的样例，训练时间短</a:t>
            </a:r>
          </a:p>
        </p:txBody>
      </p:sp>
      <p:sp>
        <p:nvSpPr>
          <p:cNvPr id="9" name="矩形 8"/>
          <p:cNvSpPr/>
          <p:nvPr/>
        </p:nvSpPr>
        <p:spPr>
          <a:xfrm>
            <a:off x="4675972" y="1640989"/>
            <a:ext cx="1261884" cy="415498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100" dirty="0">
                <a:solidFill>
                  <a:schemeClr val="bg1"/>
                </a:solidFill>
              </a:rPr>
              <a:t>一对其余</a:t>
            </a:r>
          </a:p>
        </p:txBody>
      </p:sp>
      <p:sp>
        <p:nvSpPr>
          <p:cNvPr id="10" name="矩形 9"/>
          <p:cNvSpPr/>
          <p:nvPr/>
        </p:nvSpPr>
        <p:spPr>
          <a:xfrm>
            <a:off x="4675972" y="2077260"/>
            <a:ext cx="4041308" cy="144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/>
            </a:solidFill>
          </a:ln>
        </p:spPr>
        <p:txBody>
          <a:bodyPr wrap="square" anchor="ctr">
            <a:spAutoFit/>
          </a:bodyPr>
          <a:lstStyle/>
          <a:p>
            <a:pPr marL="172800" lvl="1" indent="-172800">
              <a:buFont typeface="Arial" panose="020B0604020202020204" pitchFamily="34" charset="0"/>
              <a:buChar char="•"/>
            </a:pPr>
            <a:r>
              <a:rPr lang="zh-CN" altLang="en-US" dirty="0"/>
              <a:t>训练</a:t>
            </a:r>
            <a:r>
              <a:rPr lang="en-US" altLang="zh-CN" dirty="0"/>
              <a:t>N</a:t>
            </a:r>
            <a:r>
              <a:rPr lang="zh-CN" altLang="en-US" dirty="0"/>
              <a:t>个分类器，存储开销和测试时间小</a:t>
            </a:r>
            <a:endParaRPr lang="en-US" altLang="zh-CN" dirty="0"/>
          </a:p>
          <a:p>
            <a:pPr marL="172800" lvl="1" indent="-17280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172800" lvl="1" indent="-172800">
              <a:buFont typeface="Arial" panose="020B0604020202020204" pitchFamily="34" charset="0"/>
              <a:buChar char="•"/>
            </a:pPr>
            <a:r>
              <a:rPr lang="zh-CN" altLang="en-US" dirty="0"/>
              <a:t>训练用到全部训练样例，训练时间长</a:t>
            </a:r>
          </a:p>
        </p:txBody>
      </p:sp>
      <p:sp>
        <p:nvSpPr>
          <p:cNvPr id="11" name="矩形 10"/>
          <p:cNvSpPr/>
          <p:nvPr/>
        </p:nvSpPr>
        <p:spPr>
          <a:xfrm>
            <a:off x="1424940" y="4740145"/>
            <a:ext cx="5913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预测性能取决于具体数据分布，多数情况下两者差不多</a:t>
            </a:r>
          </a:p>
        </p:txBody>
      </p:sp>
    </p:spTree>
    <p:extLst>
      <p:ext uri="{BB962C8B-B14F-4D97-AF65-F5344CB8AC3E}">
        <p14:creationId xmlns:p14="http://schemas.microsoft.com/office/powerpoint/2010/main" val="6500926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多分类学习</a:t>
            </a:r>
            <a:r>
              <a:rPr lang="en-US" altLang="zh-CN" dirty="0">
                <a:latin typeface="+mn-ea"/>
              </a:rPr>
              <a:t>– </a:t>
            </a:r>
            <a:r>
              <a:rPr lang="zh-CN" altLang="en-US" dirty="0"/>
              <a:t>多对多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多对多（</a:t>
            </a:r>
            <a:r>
              <a:rPr lang="en-US" altLang="zh-CN" dirty="0"/>
              <a:t>Many vs Many, </a:t>
            </a:r>
            <a:r>
              <a:rPr lang="en-US" altLang="zh-CN" dirty="0" err="1"/>
              <a:t>MvM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纠错输出码（</a:t>
            </a:r>
            <a:r>
              <a:rPr lang="en-US" altLang="zh-CN" dirty="0"/>
              <a:t>Error Correcting Output Code, ECOC</a:t>
            </a:r>
            <a:r>
              <a:rPr lang="zh-CN" altLang="en-US" dirty="0"/>
              <a:t>）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机器学习概论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86449" y="2077109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en-US" dirty="0"/>
              <a:t>若干类作为正类，若干类作为反类</a:t>
            </a:r>
          </a:p>
        </p:txBody>
      </p:sp>
      <p:sp>
        <p:nvSpPr>
          <p:cNvPr id="8" name="矩形 7"/>
          <p:cNvSpPr/>
          <p:nvPr/>
        </p:nvSpPr>
        <p:spPr>
          <a:xfrm>
            <a:off x="1131161" y="3524223"/>
            <a:ext cx="4081083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对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个类别做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次划分，每次划分将一部分类别划为正类，一部分划为反类，形成二分类训练集</a:t>
            </a:r>
          </a:p>
        </p:txBody>
      </p:sp>
      <p:sp>
        <p:nvSpPr>
          <p:cNvPr id="9" name="矩形 8"/>
          <p:cNvSpPr/>
          <p:nvPr/>
        </p:nvSpPr>
        <p:spPr>
          <a:xfrm>
            <a:off x="1131161" y="4959963"/>
            <a:ext cx="4081083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个分类器分别对测试样本进行预测，预测标记组成一个编码。将距离最小的类别为最终类别</a:t>
            </a:r>
          </a:p>
        </p:txBody>
      </p:sp>
      <p:sp>
        <p:nvSpPr>
          <p:cNvPr id="10" name="矩形 9"/>
          <p:cNvSpPr/>
          <p:nvPr/>
        </p:nvSpPr>
        <p:spPr>
          <a:xfrm>
            <a:off x="311259" y="523696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解码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12637" y="376370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编码</a:t>
            </a:r>
            <a:endParaRPr lang="zh-CN" altLang="en-US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859" b="31324"/>
          <a:stretch/>
        </p:blipFill>
        <p:spPr bwMode="auto">
          <a:xfrm>
            <a:off x="5578278" y="3299387"/>
            <a:ext cx="2361176" cy="1677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54" r="67994" b="14832"/>
          <a:stretch/>
        </p:blipFill>
        <p:spPr bwMode="auto">
          <a:xfrm>
            <a:off x="5578278" y="5232106"/>
            <a:ext cx="2351285" cy="386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24" r="54889" b="31324"/>
          <a:stretch/>
        </p:blipFill>
        <p:spPr bwMode="auto">
          <a:xfrm>
            <a:off x="7942698" y="3299387"/>
            <a:ext cx="932018" cy="1677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22" t="69354" r="54889" b="14832"/>
          <a:stretch/>
        </p:blipFill>
        <p:spPr bwMode="auto">
          <a:xfrm>
            <a:off x="7929928" y="5232106"/>
            <a:ext cx="954188" cy="386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671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/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54" r="67994" b="14832"/>
          <a:stretch/>
        </p:blipFill>
        <p:spPr bwMode="auto">
          <a:xfrm>
            <a:off x="5613758" y="4546493"/>
            <a:ext cx="2351285" cy="386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54" r="67994" b="14832"/>
          <a:stretch/>
        </p:blipFill>
        <p:spPr bwMode="auto">
          <a:xfrm>
            <a:off x="5613759" y="3439691"/>
            <a:ext cx="2351285" cy="386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多分类学习</a:t>
            </a:r>
            <a:r>
              <a:rPr lang="en-US" altLang="zh-CN" dirty="0">
                <a:latin typeface="+mn-ea"/>
              </a:rPr>
              <a:t>– </a:t>
            </a:r>
            <a:r>
              <a:rPr lang="zh-CN" altLang="en-US" dirty="0"/>
              <a:t>多对多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4436677"/>
                <a:ext cx="7886700" cy="1977962"/>
              </a:xfrm>
            </p:spPr>
            <p:txBody>
              <a:bodyPr/>
              <a:lstStyle/>
              <a:p>
                <a:r>
                  <a:rPr lang="zh-CN" altLang="en-US" dirty="0"/>
                  <a:t>纠错能力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预测错误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仍然能产生正确的最终分类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4436677"/>
                <a:ext cx="7886700" cy="1977962"/>
              </a:xfrm>
              <a:blipFill>
                <a:blip r:embed="rId3"/>
                <a:stretch>
                  <a:fillRect l="-773" t="-3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机器学习概论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48746" y="1733090"/>
            <a:ext cx="4081083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对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个类别做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次划分，每次划分将一部分类别划为正类，一部分划为反类，形成二分类训练集</a:t>
            </a:r>
          </a:p>
        </p:txBody>
      </p:sp>
      <p:sp>
        <p:nvSpPr>
          <p:cNvPr id="8" name="矩形 7"/>
          <p:cNvSpPr/>
          <p:nvPr/>
        </p:nvSpPr>
        <p:spPr>
          <a:xfrm>
            <a:off x="1148746" y="3168830"/>
            <a:ext cx="4081083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个分类器分别对测试样本进行预测，预测标记组成一个编码。将距离最小的类别为最终类别</a:t>
            </a:r>
          </a:p>
        </p:txBody>
      </p:sp>
      <p:sp>
        <p:nvSpPr>
          <p:cNvPr id="9" name="矩形 8"/>
          <p:cNvSpPr/>
          <p:nvPr/>
        </p:nvSpPr>
        <p:spPr>
          <a:xfrm>
            <a:off x="328844" y="344582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解码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30222" y="197257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编码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584626" y="3497503"/>
            <a:ext cx="316523" cy="237455"/>
          </a:xfrm>
          <a:prstGeom prst="rect">
            <a:avLst/>
          </a:prstGeom>
          <a:solidFill>
            <a:srgbClr val="231C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537001" y="3387996"/>
            <a:ext cx="430823" cy="4659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+1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294120" y="3800649"/>
            <a:ext cx="181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正确预测编码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294120" y="4933797"/>
            <a:ext cx="181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错误预测编码</a:t>
            </a:r>
          </a:p>
        </p:txBody>
      </p:sp>
      <p:sp>
        <p:nvSpPr>
          <p:cNvPr id="21" name="矩形 20"/>
          <p:cNvSpPr/>
          <p:nvPr/>
        </p:nvSpPr>
        <p:spPr>
          <a:xfrm>
            <a:off x="6584626" y="4619227"/>
            <a:ext cx="316523" cy="237455"/>
          </a:xfrm>
          <a:prstGeom prst="rect">
            <a:avLst/>
          </a:prstGeom>
          <a:solidFill>
            <a:srgbClr val="231C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537001" y="4509720"/>
            <a:ext cx="430823" cy="4659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-1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下箭头 22"/>
          <p:cNvSpPr/>
          <p:nvPr/>
        </p:nvSpPr>
        <p:spPr>
          <a:xfrm>
            <a:off x="6901149" y="4222362"/>
            <a:ext cx="220980" cy="2945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74869" y="5701176"/>
            <a:ext cx="8279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2800" indent="-172800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</a:rPr>
              <a:t>ECOC</a:t>
            </a:r>
            <a:r>
              <a:rPr lang="zh-CN" altLang="en-US" dirty="0">
                <a:solidFill>
                  <a:srgbClr val="FF0000"/>
                </a:solidFill>
              </a:rPr>
              <a:t>编码越长、对分类器错误纠错能力越强</a:t>
            </a:r>
          </a:p>
          <a:p>
            <a:pPr marL="172800" indent="-172800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FF0000"/>
                </a:solidFill>
              </a:rPr>
              <a:t>对同等长度编码，理论上任意两个类别之间的编码距离越远，则纠错能力越强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859" b="31324"/>
          <a:stretch/>
        </p:blipFill>
        <p:spPr bwMode="auto">
          <a:xfrm>
            <a:off x="5613759" y="1497446"/>
            <a:ext cx="2361176" cy="1677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12"/>
          <p:cNvSpPr txBox="1"/>
          <p:nvPr/>
        </p:nvSpPr>
        <p:spPr>
          <a:xfrm>
            <a:off x="8229600" y="1551550"/>
            <a:ext cx="49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汉明距离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105775" y="1974176"/>
            <a:ext cx="40767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2</a:t>
            </a:r>
          </a:p>
          <a:p>
            <a:pPr algn="ctr"/>
            <a:r>
              <a:rPr lang="en-US" altLang="zh-CN" dirty="0"/>
              <a:t>5</a:t>
            </a:r>
          </a:p>
          <a:p>
            <a:pPr algn="ctr"/>
            <a:r>
              <a:rPr lang="en-US" altLang="zh-CN" dirty="0"/>
              <a:t>0</a:t>
            </a:r>
          </a:p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8513445" y="1974176"/>
            <a:ext cx="40767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3</a:t>
            </a:r>
          </a:p>
          <a:p>
            <a:pPr algn="ctr"/>
            <a:r>
              <a:rPr lang="en-US" altLang="zh-CN" dirty="0"/>
              <a:t>4</a:t>
            </a:r>
          </a:p>
          <a:p>
            <a:pPr algn="ctr"/>
            <a:r>
              <a:rPr lang="en-US" altLang="zh-CN" dirty="0"/>
              <a:t>1</a:t>
            </a:r>
          </a:p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30" name="肘形连接符 29"/>
          <p:cNvCxnSpPr>
            <a:stCxn id="26" idx="3"/>
            <a:endCxn id="14" idx="2"/>
          </p:cNvCxnSpPr>
          <p:nvPr/>
        </p:nvCxnSpPr>
        <p:spPr>
          <a:xfrm flipV="1">
            <a:off x="7965044" y="3174505"/>
            <a:ext cx="344566" cy="4582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27" idx="3"/>
            <a:endCxn id="28" idx="2"/>
          </p:cNvCxnSpPr>
          <p:nvPr/>
        </p:nvCxnSpPr>
        <p:spPr>
          <a:xfrm flipV="1">
            <a:off x="7965043" y="3174505"/>
            <a:ext cx="752237" cy="15650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27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 animBg="1"/>
      <p:bldP spid="22" grpId="0"/>
      <p:bldP spid="23" grpId="0" animBg="1"/>
      <p:bldP spid="2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多分类学习</a:t>
            </a:r>
            <a:r>
              <a:rPr lang="en-US" altLang="zh-CN" dirty="0">
                <a:latin typeface="+mn-ea"/>
              </a:rPr>
              <a:t>– </a:t>
            </a:r>
            <a:r>
              <a:rPr lang="zh-CN" altLang="en-US" dirty="0"/>
              <a:t>多对多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纠错输出码</a:t>
            </a:r>
            <a:r>
              <a:rPr lang="en-US" altLang="zh-CN" dirty="0"/>
              <a:t>(Error Correcting Output Code, ECOC)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机器学习概论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37321" y="5140658"/>
            <a:ext cx="31502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[</a:t>
            </a:r>
            <a:r>
              <a:rPr lang="en-US" altLang="zh-CN" sz="1600" dirty="0" err="1">
                <a:solidFill>
                  <a:srgbClr val="FF0000"/>
                </a:solidFill>
              </a:rPr>
              <a:t>Dietterich</a:t>
            </a:r>
            <a:r>
              <a:rPr lang="en-US" altLang="zh-CN" sz="1600" dirty="0">
                <a:solidFill>
                  <a:srgbClr val="FF0000"/>
                </a:solidFill>
              </a:rPr>
              <a:t> and Bakiri,1995]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38107" y="5140658"/>
            <a:ext cx="22926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[</a:t>
            </a:r>
            <a:r>
              <a:rPr lang="en-US" altLang="zh-CN" sz="1600" dirty="0" err="1">
                <a:solidFill>
                  <a:srgbClr val="FF0000"/>
                </a:solidFill>
              </a:rPr>
              <a:t>Allwein</a:t>
            </a:r>
            <a:r>
              <a:rPr lang="en-US" altLang="zh-CN" sz="1600" dirty="0">
                <a:solidFill>
                  <a:srgbClr val="FF0000"/>
                </a:solidFill>
              </a:rPr>
              <a:t> et al. 2000]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415200"/>
            <a:ext cx="8087403" cy="2688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4287543" y="2329961"/>
            <a:ext cx="4708174" cy="3253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93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类别不平衡问题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类别不平衡（</a:t>
            </a:r>
            <a:r>
              <a:rPr lang="en-US" altLang="zh-CN" dirty="0"/>
              <a:t>class imbalance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不同类别训练样例数相差很大情况（正类为小类）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分类器都基于</a:t>
            </a:r>
            <a:r>
              <a:rPr lang="zh-CN" altLang="en-US" dirty="0">
                <a:solidFill>
                  <a:srgbClr val="FF0000"/>
                </a:solidFill>
              </a:rPr>
              <a:t>类别平衡分类决策规则</a:t>
            </a:r>
            <a:r>
              <a:rPr lang="zh-CN" altLang="en-US" dirty="0"/>
              <a:t>决策的，只能对预测值进行缩放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机器学习概论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12177" y="2391424"/>
            <a:ext cx="2031325" cy="36933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类别平衡正例预测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712177" y="2778340"/>
                <a:ext cx="3903784" cy="576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zh-CN" altLang="en-US" dirty="0"/>
                  <a:t>分类决策规则：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zh-CN" altLang="en-US" dirty="0"/>
                  <a:t>，则为正例</a:t>
                </a: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77" y="2778340"/>
                <a:ext cx="3903784" cy="576000"/>
              </a:xfrm>
              <a:prstGeom prst="rect">
                <a:avLst/>
              </a:prstGeom>
              <a:blipFill>
                <a:blip r:embed="rId2"/>
                <a:stretch>
                  <a:fillRect l="-1085"/>
                </a:stretch>
              </a:blipFill>
              <a:ln w="2857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4897316" y="2391424"/>
            <a:ext cx="2262158" cy="369332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类别不平衡正例预测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4897316" y="2778340"/>
                <a:ext cx="3903784" cy="576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5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zh-CN" altLang="en-US" dirty="0"/>
                  <a:t>分类决策规则：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dirty="0"/>
                  <a:t>，则正例</a:t>
                </a: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316" y="2778340"/>
                <a:ext cx="3903784" cy="576000"/>
              </a:xfrm>
              <a:prstGeom prst="rect">
                <a:avLst/>
              </a:prstGeom>
              <a:blipFill>
                <a:blip r:embed="rId3"/>
                <a:stretch>
                  <a:fillRect l="-929"/>
                </a:stretch>
              </a:blipFill>
              <a:ln w="28575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951385" y="3504420"/>
                <a:ext cx="7170617" cy="4939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为分类器预测值，表达了正例可能性，几率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zh-CN" altLang="en-US" dirty="0"/>
                  <a:t> 反映相对可能性</a:t>
                </a: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85" y="3504420"/>
                <a:ext cx="7170617" cy="493918"/>
              </a:xfrm>
              <a:prstGeom prst="rect">
                <a:avLst/>
              </a:prstGeom>
              <a:blipFill>
                <a:blip r:embed="rId4"/>
                <a:stretch>
                  <a:fillRect t="-1235" r="-935" b="-1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975026" y="4963720"/>
                <a:ext cx="2292486" cy="6760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026" y="4963720"/>
                <a:ext cx="2292486" cy="6760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右箭头 12"/>
          <p:cNvSpPr/>
          <p:nvPr/>
        </p:nvSpPr>
        <p:spPr>
          <a:xfrm>
            <a:off x="4615961" y="5134708"/>
            <a:ext cx="474785" cy="3604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357867" y="4980102"/>
                <a:ext cx="2551276" cy="6433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867" y="4980102"/>
                <a:ext cx="2551276" cy="6433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4233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线性回归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给定数据集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zh-CN" altLang="en-US" dirty="0"/>
                  <a:t>，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;⋯,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𝑖𝑑</m:t>
                            </m:r>
                          </m:sub>
                        </m:sSub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线性回归目标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学得一个线性模型以尽可能准确地预测实值输出标记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r>
                  <a:rPr lang="zh-CN" altLang="en-US" dirty="0"/>
                  <a:t>离散属性处理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有“序”关系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连续化为连续值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无“序”关系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有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个属性值，则转换为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维向量</a:t>
                </a:r>
                <a:endParaRPr lang="en-US" altLang="zh-CN" dirty="0"/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7" t="-13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机器学习概论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62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类别不平衡问题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3411415"/>
            <a:ext cx="7886700" cy="1978270"/>
          </a:xfrm>
          <a:solidFill>
            <a:schemeClr val="accent5">
              <a:lumMod val="20000"/>
              <a:lumOff val="80000"/>
            </a:schemeClr>
          </a:solidFill>
        </p:spPr>
        <p:txBody>
          <a:bodyPr anchor="ctr">
            <a:normAutofit/>
          </a:bodyPr>
          <a:lstStyle/>
          <a:p>
            <a:r>
              <a:rPr lang="zh-CN" altLang="en-US" sz="2000" dirty="0"/>
              <a:t>欠采样（</a:t>
            </a:r>
            <a:r>
              <a:rPr lang="en-US" altLang="zh-CN" sz="2000" dirty="0" err="1"/>
              <a:t>undersampling</a:t>
            </a:r>
            <a:r>
              <a:rPr lang="zh-CN" altLang="en-US" sz="2000" dirty="0"/>
              <a:t>）</a:t>
            </a:r>
          </a:p>
          <a:p>
            <a:pPr lvl="1"/>
            <a:r>
              <a:rPr lang="zh-CN" altLang="en-US" sz="1600" dirty="0"/>
              <a:t>去除一些反例使正反例数目接近（</a:t>
            </a:r>
            <a:r>
              <a:rPr lang="en-US" altLang="zh-CN" sz="1600" dirty="0" err="1"/>
              <a:t>EasyEnsemble</a:t>
            </a:r>
            <a:r>
              <a:rPr lang="en-US" altLang="zh-CN" sz="1600" dirty="0"/>
              <a:t> [Liu et al.,2009]</a:t>
            </a:r>
            <a:r>
              <a:rPr lang="zh-CN" altLang="en-US" sz="1600" dirty="0"/>
              <a:t>）</a:t>
            </a:r>
          </a:p>
          <a:p>
            <a:r>
              <a:rPr lang="zh-CN" altLang="en-US" sz="2000" dirty="0"/>
              <a:t>过采样（</a:t>
            </a:r>
            <a:r>
              <a:rPr lang="en-US" altLang="zh-CN" sz="2000" dirty="0"/>
              <a:t>oversampling</a:t>
            </a:r>
            <a:r>
              <a:rPr lang="zh-CN" altLang="en-US" sz="2000" dirty="0"/>
              <a:t>）</a:t>
            </a:r>
          </a:p>
          <a:p>
            <a:pPr lvl="1"/>
            <a:r>
              <a:rPr lang="zh-CN" altLang="en-US" sz="1600" dirty="0"/>
              <a:t>增加一些正例使正反例数目接近（</a:t>
            </a:r>
            <a:r>
              <a:rPr lang="en-US" altLang="zh-CN" sz="1600" dirty="0"/>
              <a:t>SMOTE [Chawla et al.2002]</a:t>
            </a:r>
            <a:r>
              <a:rPr lang="zh-CN" altLang="en-US" sz="1600" dirty="0"/>
              <a:t>）</a:t>
            </a:r>
          </a:p>
          <a:p>
            <a:r>
              <a:rPr lang="zh-CN" altLang="en-US" sz="2000" dirty="0"/>
              <a:t>阈值移动（</a:t>
            </a:r>
            <a:r>
              <a:rPr lang="en-US" altLang="zh-CN" sz="2000" dirty="0"/>
              <a:t>threshold-moving</a:t>
            </a:r>
            <a:r>
              <a:rPr lang="zh-CN" altLang="en-US" sz="2000" dirty="0"/>
              <a:t>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机器学习概论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8650" y="1943099"/>
            <a:ext cx="788670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“训练集是真实样本总体的无偏采样” 假设往往不成立，未必能基于训练集观测几率来推断真实几率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33851" y="3006350"/>
            <a:ext cx="2470638" cy="41549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zh-CN" altLang="en-US" sz="2100" dirty="0">
                <a:solidFill>
                  <a:schemeClr val="bg1"/>
                </a:solidFill>
              </a:rPr>
              <a:t>解决办法</a:t>
            </a:r>
          </a:p>
        </p:txBody>
      </p:sp>
    </p:spTree>
    <p:extLst>
      <p:ext uri="{BB962C8B-B14F-4D97-AF65-F5344CB8AC3E}">
        <p14:creationId xmlns:p14="http://schemas.microsoft.com/office/powerpoint/2010/main" val="41679888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3.2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3.7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在</a:t>
                </a:r>
                <a:r>
                  <a:rPr lang="en-US" altLang="zh-CN" dirty="0"/>
                  <a:t>LDA</a:t>
                </a:r>
                <a:r>
                  <a:rPr lang="zh-CN" altLang="en-US" dirty="0"/>
                  <a:t>多分类情形下，试计算类间散度矩阵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en-US" dirty="0"/>
                  <a:t>的秩并证明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给出公式</a:t>
                </a:r>
                <a:r>
                  <a:rPr lang="en-US" altLang="zh-CN" dirty="0"/>
                  <a:t>3.45</a:t>
                </a:r>
                <a:r>
                  <a:rPr lang="zh-CN" altLang="en-US"/>
                  <a:t>的推导过程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证明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𝑿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zh-CN" altLang="en-US" dirty="0"/>
                  <a:t>是投影矩阵，并对线性回归模型从投影角度解释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3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机器学习概论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937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线性回归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单一属性的线性回归目标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参数</a:t>
            </a:r>
            <a:r>
              <a:rPr lang="en-US" altLang="zh-CN" dirty="0"/>
              <a:t>/</a:t>
            </a:r>
            <a:r>
              <a:rPr lang="zh-CN" altLang="en-US" dirty="0"/>
              <a:t>模型估计：最小二乘法（</a:t>
            </a:r>
            <a:r>
              <a:rPr lang="en-US" altLang="zh-CN" dirty="0"/>
              <a:t>least square method</a:t>
            </a:r>
            <a:r>
              <a:rPr lang="zh-CN" altLang="en-US" dirty="0"/>
              <a:t>）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机器学习概论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5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871646" y="2056884"/>
                <a:ext cx="35305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 使得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646" y="2056884"/>
                <a:ext cx="3530518" cy="369332"/>
              </a:xfrm>
              <a:prstGeom prst="rect">
                <a:avLst/>
              </a:prstGeom>
              <a:blipFill>
                <a:blip r:embed="rId2"/>
                <a:stretch>
                  <a:fillRect l="-518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479745" y="3722267"/>
                <a:ext cx="3716402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745" y="3722267"/>
                <a:ext cx="3716402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293207" y="4574320"/>
                <a:ext cx="3204852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207" y="4574320"/>
                <a:ext cx="3204852" cy="8485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499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线性回归 </a:t>
            </a:r>
            <a:r>
              <a:rPr lang="en-US" altLang="zh-CN" dirty="0">
                <a:latin typeface="+mn-ea"/>
              </a:rPr>
              <a:t>-</a:t>
            </a:r>
            <a:r>
              <a:rPr lang="en-US" altLang="zh-CN" dirty="0"/>
              <a:t> </a:t>
            </a:r>
            <a:r>
              <a:rPr lang="zh-CN" altLang="en-US" dirty="0"/>
              <a:t>最小二乘法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最小化均方误差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分别对</a:t>
                </a:r>
                <a:r>
                  <a:rPr lang="en-US" altLang="zh-CN" dirty="0"/>
                  <a:t>w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求导，可得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3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机器学习概论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6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567765" y="3738460"/>
                <a:ext cx="4233659" cy="8288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765" y="3738460"/>
                <a:ext cx="4233659" cy="8288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567765" y="4703246"/>
                <a:ext cx="3801297" cy="8288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765" y="4703246"/>
                <a:ext cx="3801297" cy="8288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线性回归 </a:t>
            </a:r>
            <a:r>
              <a:rPr lang="en-US" altLang="zh-CN" dirty="0">
                <a:latin typeface="+mn-ea"/>
              </a:rPr>
              <a:t>-</a:t>
            </a:r>
            <a:r>
              <a:rPr lang="en-US" altLang="zh-CN" dirty="0"/>
              <a:t> </a:t>
            </a:r>
            <a:r>
              <a:rPr lang="zh-CN" altLang="en-US" dirty="0"/>
              <a:t>最小二乘法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令导数梯度等于</a:t>
            </a:r>
            <a:r>
              <a:rPr lang="en-US" altLang="zh-CN" dirty="0"/>
              <a:t>0</a:t>
            </a:r>
            <a:r>
              <a:rPr lang="zh-CN" altLang="en-US" dirty="0"/>
              <a:t>，得到闭形式解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i="1" dirty="0">
              <a:latin typeface="Cambria Math" panose="02040503050406030204" pitchFamily="18" charset="0"/>
            </a:endParaRPr>
          </a:p>
          <a:p>
            <a:endParaRPr lang="en-US" altLang="zh-CN" i="1" dirty="0">
              <a:latin typeface="Cambria Math" panose="02040503050406030204" pitchFamily="18" charset="0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机器学习概论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7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72668" y="1927700"/>
                <a:ext cx="3785588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668" y="1927700"/>
                <a:ext cx="3785588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500197" y="2654486"/>
                <a:ext cx="3441520" cy="764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197" y="2654486"/>
                <a:ext cx="3441520" cy="7645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500197" y="3381272"/>
                <a:ext cx="4124975" cy="8288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197" y="3381272"/>
                <a:ext cx="4124975" cy="8288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500197" y="4172371"/>
                <a:ext cx="4793492" cy="8288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197" y="4172371"/>
                <a:ext cx="4793492" cy="8288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465029" y="4963471"/>
                <a:ext cx="4894097" cy="8288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nary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029" y="4963471"/>
                <a:ext cx="4894097" cy="82888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500197" y="5759555"/>
                <a:ext cx="4220130" cy="8288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197" y="5759555"/>
                <a:ext cx="4220130" cy="82888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785334" y="1927700"/>
                <a:ext cx="3207801" cy="76456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𝑤</m:t>
                      </m:r>
                      <m:acc>
                        <m:accPr>
                          <m:chr m:val="̅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5334" y="1927700"/>
                <a:ext cx="3207801" cy="7645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5785334" y="2916906"/>
                <a:ext cx="2747034" cy="85991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5334" y="2916906"/>
                <a:ext cx="2747034" cy="8599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584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多元线性回归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给定数据集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多元线性回归目标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机器学习概论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8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215662" y="2033174"/>
                <a:ext cx="4572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,⋯,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zh-CN" altLang="en-US" dirty="0"/>
                  <a:t>，</a:t>
                </a:r>
                <a:endParaRPr lang="en-US" altLang="zh-CN" dirty="0"/>
              </a:p>
              <a:p>
                <a:pPr algn="ctr"/>
                <a:endParaRPr lang="en-US" altLang="zh-CN" dirty="0"/>
              </a:p>
              <a:p>
                <a:pPr algn="ctr"/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;⋯,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𝑖𝑑</m:t>
                            </m:r>
                          </m:sub>
                        </m:sSub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662" y="2033174"/>
                <a:ext cx="4572000" cy="923330"/>
              </a:xfrm>
              <a:prstGeom prst="rect">
                <a:avLst/>
              </a:prstGeom>
              <a:blipFill>
                <a:blip r:embed="rId2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824021" y="4590534"/>
                <a:ext cx="36934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 使得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021" y="4590534"/>
                <a:ext cx="3693447" cy="369332"/>
              </a:xfrm>
              <a:prstGeom prst="rect">
                <a:avLst/>
              </a:prstGeom>
              <a:blipFill>
                <a:blip r:embed="rId3"/>
                <a:stretch>
                  <a:fillRect l="-495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7723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多元线性回归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把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吸收入向量形式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，数据集表示为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3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机器学习概论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9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918516" y="2276475"/>
                <a:ext cx="7762875" cy="1240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𝑚𝑑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516" y="2276475"/>
                <a:ext cx="7762875" cy="12404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994840" y="4077821"/>
                <a:ext cx="56102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;⋯;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840" y="4077821"/>
                <a:ext cx="5610225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8885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2361</TotalTime>
  <Words>2514</Words>
  <Application>Microsoft Office PowerPoint</Application>
  <PresentationFormat>全屏显示(4:3)</PresentationFormat>
  <Paragraphs>633</Paragraphs>
  <Slides>41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8" baseType="lpstr">
      <vt:lpstr>等线</vt:lpstr>
      <vt:lpstr>微软雅黑</vt:lpstr>
      <vt:lpstr>Arial</vt:lpstr>
      <vt:lpstr>Cambria Math</vt:lpstr>
      <vt:lpstr>Times New Roman</vt:lpstr>
      <vt:lpstr>Wingdings</vt:lpstr>
      <vt:lpstr>Office 主题​​</vt:lpstr>
      <vt:lpstr>第三章：线性模型</vt:lpstr>
      <vt:lpstr>基本形式</vt:lpstr>
      <vt:lpstr>线性模型优点</vt:lpstr>
      <vt:lpstr>线性回归</vt:lpstr>
      <vt:lpstr>线性回归</vt:lpstr>
      <vt:lpstr>线性回归 - 最小二乘法</vt:lpstr>
      <vt:lpstr>线性回归 - 最小二乘法</vt:lpstr>
      <vt:lpstr>多元线性回归</vt:lpstr>
      <vt:lpstr>多元线性回归</vt:lpstr>
      <vt:lpstr>多元线性回归 - 最小二乘法</vt:lpstr>
      <vt:lpstr>多元线性回归 - 满秩讨论</vt:lpstr>
      <vt:lpstr>一元线性回归</vt:lpstr>
      <vt:lpstr>一元线性回归</vt:lpstr>
      <vt:lpstr>对数线性回归</vt:lpstr>
      <vt:lpstr>线性回归 - 广义线性模型</vt:lpstr>
      <vt:lpstr>二分类任务 </vt:lpstr>
      <vt:lpstr>二分类任务 </vt:lpstr>
      <vt:lpstr>对数几率回归 </vt:lpstr>
      <vt:lpstr>对数几率回归 - 极大似然法</vt:lpstr>
      <vt:lpstr>对数几率回归 - 极大似然法</vt:lpstr>
      <vt:lpstr>对数几率回归 - 极大似然法</vt:lpstr>
      <vt:lpstr>对数几率回归 - 极大似然法</vt:lpstr>
      <vt:lpstr>对数几率回归 - 极大似然法</vt:lpstr>
      <vt:lpstr>对数几率回归 - 极大似然法</vt:lpstr>
      <vt:lpstr>二分类任务– 线性判别分析</vt:lpstr>
      <vt:lpstr>二分类任务– 线性判别分析</vt:lpstr>
      <vt:lpstr>二分类任务– 线性判别分析</vt:lpstr>
      <vt:lpstr>二分类任务– 线性判别分析</vt:lpstr>
      <vt:lpstr>二分类任务– 线性判别分析</vt:lpstr>
      <vt:lpstr>LDA推广– 多分类任务</vt:lpstr>
      <vt:lpstr>LDA推广– 多分类任务</vt:lpstr>
      <vt:lpstr>多分类学习</vt:lpstr>
      <vt:lpstr>多分类学习– 一对一</vt:lpstr>
      <vt:lpstr>多分类学习– 一对其余</vt:lpstr>
      <vt:lpstr>多分类学习– 两种策略比较</vt:lpstr>
      <vt:lpstr>多分类学习– 多对多</vt:lpstr>
      <vt:lpstr>多分类学习– 多对多</vt:lpstr>
      <vt:lpstr>多分类学习– 多对多</vt:lpstr>
      <vt:lpstr>类别不平衡问题 </vt:lpstr>
      <vt:lpstr>类别不平衡问题 </vt:lpstr>
      <vt:lpstr>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第一章：简介</dc:title>
  <dc:creator>Dove Lian</dc:creator>
  <cp:lastModifiedBy>Wu Cindy</cp:lastModifiedBy>
  <cp:revision>595</cp:revision>
  <dcterms:created xsi:type="dcterms:W3CDTF">2020-09-10T02:05:53Z</dcterms:created>
  <dcterms:modified xsi:type="dcterms:W3CDTF">2023-11-15T08:37:18Z</dcterms:modified>
</cp:coreProperties>
</file>