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72" r:id="rId15"/>
    <p:sldId id="275" r:id="rId16"/>
    <p:sldId id="276" r:id="rId17"/>
    <p:sldId id="274" r:id="rId18"/>
    <p:sldId id="277" r:id="rId19"/>
    <p:sldId id="278" r:id="rId20"/>
    <p:sldId id="273" r:id="rId21"/>
    <p:sldId id="280" r:id="rId22"/>
    <p:sldId id="281" r:id="rId23"/>
    <p:sldId id="282" r:id="rId24"/>
    <p:sldId id="283" r:id="rId25"/>
    <p:sldId id="284" r:id="rId26"/>
    <p:sldId id="279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90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3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机器学习概论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liandefu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33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.wmf"/><Relationship Id="rId1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1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.wmf"/><Relationship Id="rId5" Type="http://schemas.openxmlformats.org/officeDocument/2006/relationships/image" Target="../media/image100.wmf"/><Relationship Id="rId15" Type="http://schemas.openxmlformats.org/officeDocument/2006/relationships/image" Target="../media/image112.pn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2.wmf"/><Relationship Id="rId1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08.png"/><Relationship Id="rId7" Type="http://schemas.openxmlformats.org/officeDocument/2006/relationships/image" Target="../media/image11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09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37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0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13.wmf"/><Relationship Id="rId3" Type="http://schemas.openxmlformats.org/officeDocument/2006/relationships/image" Target="../media/image163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49.png"/><Relationship Id="rId3" Type="http://schemas.openxmlformats.org/officeDocument/2006/relationships/image" Target="../media/image166.png"/><Relationship Id="rId7" Type="http://schemas.openxmlformats.org/officeDocument/2006/relationships/image" Target="../media/image104.wmf"/><Relationship Id="rId1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1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1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1.png"/><Relationship Id="rId7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3.png"/><Relationship Id="rId10" Type="http://schemas.openxmlformats.org/officeDocument/2006/relationships/image" Target="../media/image161.png"/><Relationship Id="rId4" Type="http://schemas.openxmlformats.org/officeDocument/2006/relationships/image" Target="../media/image152.png"/><Relationship Id="rId9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0.png"/><Relationship Id="rId7" Type="http://schemas.openxmlformats.org/officeDocument/2006/relationships/image" Target="../media/image16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44.png"/><Relationship Id="rId4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2.wmf"/><Relationship Id="rId1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第六章：支持向量机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主讲：连德富 特任教授 </a:t>
            </a:r>
            <a:r>
              <a:rPr lang="en-US" altLang="zh-CN" dirty="0"/>
              <a:t>| </a:t>
            </a:r>
            <a:r>
              <a:rPr lang="zh-CN" altLang="en-US" dirty="0"/>
              <a:t>博士生导师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liandefu@ustc.edu.cn</a:t>
            </a:r>
            <a:endParaRPr lang="en-US" altLang="zh-CN" dirty="0"/>
          </a:p>
          <a:p>
            <a:pPr algn="l"/>
            <a:r>
              <a:rPr lang="zh-CN" altLang="en-US" dirty="0"/>
              <a:t>手机：</a:t>
            </a:r>
            <a:r>
              <a:rPr lang="en-US" altLang="zh-CN" dirty="0"/>
              <a:t>13739227137</a:t>
            </a:r>
          </a:p>
          <a:p>
            <a:pPr algn="l"/>
            <a:r>
              <a:rPr lang="zh-CN" altLang="en-US" dirty="0"/>
              <a:t>主页：</a:t>
            </a:r>
            <a:r>
              <a:rPr lang="en-US" altLang="zh-CN" dirty="0">
                <a:hlinkClick r:id="rId3"/>
              </a:rPr>
              <a:t>http://staff.ustc.edu.cn/~liandefu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2023</a:t>
            </a:r>
            <a:r>
              <a:rPr lang="zh-CN" altLang="en-US"/>
              <a:t>年秋季 </a:t>
            </a:r>
            <a:r>
              <a:rPr lang="en-US" altLang="zh-CN" dirty="0"/>
              <a:t>《</a:t>
            </a:r>
            <a:r>
              <a:rPr lang="zh-CN" altLang="en-US" dirty="0"/>
              <a:t>机器学习概论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标注 9"/>
          <p:cNvSpPr/>
          <p:nvPr/>
        </p:nvSpPr>
        <p:spPr>
          <a:xfrm>
            <a:off x="1460314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凸函数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769405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凸函数</a:t>
            </a:r>
          </a:p>
        </p:txBody>
      </p:sp>
      <p:sp>
        <p:nvSpPr>
          <p:cNvPr id="14" name="矩形 13"/>
          <p:cNvSpPr/>
          <p:nvPr/>
        </p:nvSpPr>
        <p:spPr>
          <a:xfrm>
            <a:off x="1635803" y="3762666"/>
            <a:ext cx="5995982" cy="213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altLang="zh-CN" sz="21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100" dirty="0"/>
                  <a:t>是凸函数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  <a:blipFill>
                <a:blip r:embed="rId6"/>
                <a:stretch>
                  <a:fillRect l="-2395" t="-8824" r="-1796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811291" y="3761512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凸优化问题</a:t>
            </a:r>
          </a:p>
        </p:txBody>
      </p:sp>
    </p:spTree>
    <p:extLst>
      <p:ext uri="{BB962C8B-B14F-4D97-AF65-F5344CB8AC3E}">
        <p14:creationId xmlns:p14="http://schemas.microsoft.com/office/powerpoint/2010/main" val="17861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r>
                  <a:rPr lang="zh-CN" altLang="en-US" sz="2100" dirty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/>
              </a:p>
              <a:p>
                <a:r>
                  <a:rPr lang="en-US" altLang="zh-CN" sz="2100" b="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blipFill>
                <a:blip r:embed="rId2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100" dirty="0"/>
              </a:p>
              <a:p>
                <a:r>
                  <a:rPr lang="zh-CN" altLang="en-US" sz="21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blipFill>
                <a:blip r:embed="rId3"/>
                <a:stretch>
                  <a:fillRect l="-1348" b="-8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blipFill>
                <a:blip r:embed="rId4"/>
                <a:stretch>
                  <a:fillRect t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  <a:blipFill>
                <a:blip r:embed="rId5"/>
                <a:stretch>
                  <a:fillRect l="-17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accent5"/>
                </a:solidFill>
              </a:rPr>
              <a:t>广义拉格朗日函数</a:t>
            </a: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/>
      <p:bldP spid="22" grpId="0"/>
      <p:bldP spid="23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blipFill>
                <a:blip r:embed="rId2"/>
                <a:stretch>
                  <a:fillRect t="-8235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  <a:blipFill>
                <a:blip r:embed="rId3"/>
                <a:stretch>
                  <a:fillRect l="-1940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accent5"/>
                </a:solidFill>
              </a:rPr>
              <a:t>广义拉格朗日函数</a:t>
            </a: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blipFill>
                <a:blip r:embed="rId4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/>
              </a:p>
              <a:p>
                <a:r>
                  <a:rPr lang="zh-CN" altLang="en-US" sz="21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blipFill>
                <a:blip r:embed="rId5"/>
                <a:stretch>
                  <a:fillRect l="-1249" b="-7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8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en-US" sz="2100" dirty="0"/>
                  <a:t>是关于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100" dirty="0"/>
                  <a:t>的凸函数，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blipFill>
                <a:blip r:embed="rId4"/>
                <a:stretch>
                  <a:fillRect l="-147" t="-10294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47290" y="2978556"/>
            <a:ext cx="35509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在其梯度等于</a:t>
            </a:r>
            <a:r>
              <a:rPr lang="en-US" altLang="zh-CN" sz="2100" dirty="0"/>
              <a:t>0</a:t>
            </a:r>
            <a:r>
              <a:rPr lang="zh-CN" altLang="en-US" sz="2100" dirty="0"/>
              <a:t>时取得最优值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4413181" y="379978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箭头 14"/>
          <p:cNvSpPr/>
          <p:nvPr/>
        </p:nvSpPr>
        <p:spPr>
          <a:xfrm>
            <a:off x="4413181" y="482527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4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510287" y="2297349"/>
            <a:ext cx="295564" cy="627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154545" y="543476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blipFill>
                <a:blip r:embed="rId7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2141" y="554490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785" y="52025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强对偶性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616363" y="13658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r>
                  <a:rPr lang="zh-CN" altLang="en-US" sz="2100" dirty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/>
              </a:p>
              <a:p>
                <a:r>
                  <a:rPr lang="en-US" altLang="zh-CN" sz="2100" b="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6363" y="3141092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blipFill>
                <a:blip r:embed="rId3"/>
                <a:stretch>
                  <a:fillRect t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67264" y="347532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  <a:blipFill>
                <a:blip r:embed="rId4"/>
                <a:stretch>
                  <a:fillRect l="-17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614781" y="16824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7264" y="16824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4781" y="3461757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</a:p>
        </p:txBody>
      </p:sp>
      <p:sp>
        <p:nvSpPr>
          <p:cNvPr id="25" name="矩形 24"/>
          <p:cNvSpPr/>
          <p:nvPr/>
        </p:nvSpPr>
        <p:spPr>
          <a:xfrm>
            <a:off x="1614781" y="4928394"/>
            <a:ext cx="3008019" cy="9175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132675" y="4917769"/>
            <a:ext cx="3863041" cy="955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原问题为凸优化问题，且可行域中至少有一个点使得不等式约束严格成立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32675" y="4531922"/>
            <a:ext cx="1236236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chemeClr val="bg1"/>
                </a:solidFill>
              </a:rPr>
              <a:t>Slater</a:t>
            </a:r>
            <a:r>
              <a:rPr lang="zh-CN" altLang="en-US" b="1" dirty="0">
                <a:solidFill>
                  <a:schemeClr val="bg1"/>
                </a:solidFill>
              </a:rPr>
              <a:t>条件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6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对于线性可分问题，一定存在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  <a:blipFill>
                <a:blip r:embed="rId2"/>
                <a:stretch>
                  <a:fillRect l="-795" t="-5473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07" y="1180814"/>
            <a:ext cx="4793328" cy="306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4662806" y="511063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/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100" dirty="0"/>
                  <a:t>严格满足不等式。因此，该优化问题满足强对偶性条件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  <a:blipFill>
                <a:blip r:embed="rId6"/>
                <a:stretch>
                  <a:fillRect l="-962" r="-241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04386" y="2554475"/>
            <a:ext cx="7913915" cy="1661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4545" y="13462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blipFill>
                <a:blip r:embed="rId2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72141" y="14563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>
                    <a:solidFill>
                      <a:srgbClr val="FF0000"/>
                    </a:solidFill>
                  </a:rPr>
                  <a:t>通过序列最小优化（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 SMO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）求解最优的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21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100" dirty="0"/>
                  <a:t>    基本思路：不断执行如下两个步骤直至收敛</a:t>
                </a:r>
                <a:endParaRPr lang="en-US" altLang="zh-CN" sz="2100" dirty="0"/>
              </a:p>
              <a:p>
                <a:r>
                  <a:rPr lang="zh-CN" altLang="en-US" sz="2100" dirty="0"/>
                  <a:t>        第一步：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选取</a:t>
                </a:r>
                <a:r>
                  <a:rPr lang="zh-CN" altLang="en-US" sz="2100" dirty="0"/>
                  <a:t>一对需更新的变量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r>
                  <a:rPr lang="zh-CN" altLang="en-US" sz="2100" dirty="0"/>
                  <a:t>        第二步：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100" dirty="0"/>
                  <a:t>以外的参数</a:t>
                </a:r>
                <a:r>
                  <a:rPr lang="en-US" altLang="zh-CN" sz="2100" dirty="0"/>
                  <a:t>,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求解</a:t>
                </a:r>
                <a:r>
                  <a:rPr lang="zh-CN" altLang="en-US" sz="2100" dirty="0"/>
                  <a:t>对偶问题更新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  <a:blipFill>
                <a:blip r:embed="rId3"/>
                <a:stretch>
                  <a:fillRect l="-955" t="-2542" b="-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/>
                  <a:t>仅考虑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对偶问题的约束变为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  <a:blipFill>
                <a:blip r:embed="rId4"/>
                <a:stretch>
                  <a:fillRect l="-1233" t="-7692" r="-924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5037621" y="613217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7410149" y="1648882"/>
            <a:ext cx="185406" cy="5389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终止条件：</a:t>
            </a:r>
            <a:r>
              <a:rPr lang="en-US" altLang="zh-CN" dirty="0"/>
              <a:t>KKT</a:t>
            </a:r>
            <a:r>
              <a:rPr lang="zh-CN" altLang="en-US" dirty="0"/>
              <a:t>条件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43772" y="266732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026" y="4306037"/>
            <a:ext cx="264746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最终模型仅与支持向量有关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02" y="3747027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4643772" y="323399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如何选择两个变量？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KKT</a:t>
            </a:r>
            <a:r>
              <a:rPr lang="zh-CN" altLang="en-US" dirty="0"/>
              <a:t>条件违背的程度越大，则变量更新后可能导致的目标函数值增幅越大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有一个违反了</a:t>
                </a:r>
                <a:r>
                  <a:rPr lang="en-US" altLang="zh-CN" dirty="0"/>
                  <a:t>KKT</a:t>
                </a:r>
                <a:r>
                  <a:rPr lang="zh-CN" altLang="en-US" dirty="0"/>
                  <a:t>条件，目标函数就会在迭代后增大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blipFill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099082" y="2559232"/>
            <a:ext cx="162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Osuna</a:t>
            </a:r>
            <a:r>
              <a:rPr lang="en-US" altLang="zh-CN" sz="1400" dirty="0"/>
              <a:t> et al. 1997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773083" y="4352192"/>
            <a:ext cx="5838837" cy="7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第一个变量：选取违背</a:t>
            </a:r>
            <a:r>
              <a:rPr lang="en-US" altLang="zh-CN" dirty="0">
                <a:solidFill>
                  <a:schemeClr val="tx1"/>
                </a:solidFill>
              </a:rPr>
              <a:t>KKT</a:t>
            </a:r>
            <a:r>
              <a:rPr lang="zh-CN" altLang="en-US" dirty="0">
                <a:solidFill>
                  <a:schemeClr val="tx1"/>
                </a:solidFill>
              </a:rPr>
              <a:t>条件程度最大的变量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第二个变量：与第一个变量的间隔最大的变量</a:t>
            </a:r>
          </a:p>
        </p:txBody>
      </p:sp>
    </p:spTree>
    <p:extLst>
      <p:ext uri="{BB962C8B-B14F-4D97-AF65-F5344CB8AC3E}">
        <p14:creationId xmlns:p14="http://schemas.microsoft.com/office/powerpoint/2010/main" val="26915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5360" y="1391029"/>
            <a:ext cx="65590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/>
              <a:t>在样本空间中寻找一个超平面</a:t>
            </a:r>
            <a:r>
              <a:rPr lang="en-US" altLang="zh-CN" sz="2100" dirty="0"/>
              <a:t>, </a:t>
            </a:r>
            <a:r>
              <a:rPr lang="zh-CN" altLang="en-US" sz="2100" dirty="0"/>
              <a:t>将不同类别的样本分开</a:t>
            </a:r>
            <a:endParaRPr lang="en-US" altLang="zh-CN" sz="2100" dirty="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直接连接符 86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直接连接符 110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70321"/>
              </p:ext>
            </p:extLst>
          </p:nvPr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87964"/>
              </p:ext>
            </p:extLst>
          </p:nvPr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直接连接符 116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4620908" y="232892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34" y="2964568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/>
                  <a:t>对于任意的支持向量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100" dirty="0"/>
                  <a:t>，均满足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，则</a:t>
                </a:r>
                <a:endParaRPr lang="en-US" altLang="zh-CN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blipFill>
                <a:blip r:embed="rId5"/>
                <a:stretch>
                  <a:fillRect l="-2147" t="-2400" r="-10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/>
                  <a:t>给定最优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100" dirty="0"/>
                  <a:t>，求解</a:t>
                </a:r>
                <a14:m>
                  <m:oMath xmlns:m="http://schemas.openxmlformats.org/officeDocument/2006/math"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/>
                  <a:t>和</a:t>
                </a:r>
                <a:r>
                  <a:rPr lang="en-US" altLang="zh-CN" sz="2100" dirty="0"/>
                  <a:t>b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  <a:blipFill>
                <a:blip r:embed="rId6"/>
                <a:stretch>
                  <a:fillRect l="-2553" t="-10294" r="-1702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36385" y="5865177"/>
            <a:ext cx="50907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最终模型仅与支持向量有关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线性模型（线性不可分）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若不存在一个能正确划分两类样本的超平面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984" y="2261774"/>
            <a:ext cx="700746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将样本从原始空间映射到一个</a:t>
            </a:r>
            <a:r>
              <a:rPr lang="zh-CN" altLang="en-US" dirty="0">
                <a:solidFill>
                  <a:srgbClr val="FF0000"/>
                </a:solidFill>
              </a:rPr>
              <a:t>更高维</a:t>
            </a:r>
            <a:r>
              <a:rPr lang="zh-CN" altLang="en-US" dirty="0"/>
              <a:t>的特征空间</a:t>
            </a:r>
            <a:r>
              <a:rPr lang="en-US" altLang="zh-CN" dirty="0"/>
              <a:t>, </a:t>
            </a:r>
            <a:r>
              <a:rPr lang="zh-CN" altLang="en-US" dirty="0"/>
              <a:t>使得样本在这个特征空间内线性可分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341076" y="3369455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41076" y="5504657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20062" y="3917632"/>
            <a:ext cx="1259870" cy="1238551"/>
            <a:chOff x="1772741" y="1770345"/>
            <a:chExt cx="1259870" cy="1238551"/>
          </a:xfrm>
        </p:grpSpPr>
        <p:grpSp>
          <p:nvGrpSpPr>
            <p:cNvPr id="11" name="组合 10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 rot="1472675">
            <a:off x="1607393" y="3841523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49551" y="3227395"/>
            <a:ext cx="2589902" cy="2647028"/>
            <a:chOff x="4882943" y="976705"/>
            <a:chExt cx="2589902" cy="2647028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直接箭头连接符 24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接箭头连接符 29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直接连接符 48"/>
          <p:cNvCxnSpPr/>
          <p:nvPr/>
        </p:nvCxnSpPr>
        <p:spPr>
          <a:xfrm>
            <a:off x="6332449" y="4030065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885158" y="4531012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147650" y="4049117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858341" y="5301699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52451" y="4352987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>
            <a:off x="5861992" y="4034245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44848"/>
              </p:ext>
            </p:extLst>
          </p:nvPr>
        </p:nvGraphicFramePr>
        <p:xfrm>
          <a:off x="3911062" y="4058716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631440" imgH="177840" progId="Equation.Ribbit">
                  <p:embed/>
                </p:oleObj>
              </mc:Choice>
              <mc:Fallback>
                <p:oleObj name="Formula" r:id="rId2" imgW="631440" imgH="177840" progId="Equation.Ribbit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1062" y="4058716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右箭头 55"/>
          <p:cNvSpPr/>
          <p:nvPr/>
        </p:nvSpPr>
        <p:spPr>
          <a:xfrm>
            <a:off x="3764840" y="4432494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设样本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映射后的向量为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划分超平面为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0802" y="2131547"/>
            <a:ext cx="7352539" cy="998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23" y="2448094"/>
            <a:ext cx="1047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blipFill>
                <a:blip r:embed="rId3"/>
                <a:stretch>
                  <a:fillRect b="-13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82536" y="37019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blipFill>
                <a:blip r:embed="rId4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00132" y="38120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549248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5"/>
                </a:solidFill>
              </a:rPr>
              <a:t>预测函数</a:t>
            </a:r>
            <a:endParaRPr lang="en-US" altLang="zh-CN" sz="2100" dirty="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0605" y="3779503"/>
            <a:ext cx="1732084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90646" y="5692363"/>
            <a:ext cx="1345223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1403" y="4882951"/>
            <a:ext cx="2262158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只以内积的形式出现</a:t>
            </a:r>
          </a:p>
        </p:txBody>
      </p:sp>
    </p:spTree>
    <p:extLst>
      <p:ext uri="{BB962C8B-B14F-4D97-AF65-F5344CB8AC3E}">
        <p14:creationId xmlns:p14="http://schemas.microsoft.com/office/powerpoint/2010/main" val="34836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 animBg="1"/>
      <p:bldP spid="17" grpId="0"/>
      <p:bldP spid="18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</p:spPr>
            <p:txBody>
              <a:bodyPr/>
              <a:lstStyle/>
              <a:p>
                <a:r>
                  <a:rPr lang="zh-CN" altLang="en-US" dirty="0"/>
                  <a:t>由于特征空间维数可能很高，甚至是无穷维，因此直接计算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通常是困难的。</a:t>
                </a:r>
                <a:endParaRPr lang="en-US" altLang="zh-CN" dirty="0"/>
              </a:p>
              <a:p>
                <a:r>
                  <a:rPr lang="zh-CN" altLang="en-US" dirty="0"/>
                  <a:t>可以设计函数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  <a:blipFill>
                <a:blip r:embed="rId2"/>
                <a:stretch>
                  <a:fillRect l="-760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82536" y="3340830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blipFill>
                <a:blip r:embed="rId3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345097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00132" y="4956152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5"/>
                </a:solidFill>
              </a:rPr>
              <a:t>预测函数</a:t>
            </a:r>
            <a:endParaRPr lang="en-US" altLang="zh-CN" sz="2100" dirty="0">
              <a:solidFill>
                <a:schemeClr val="accent5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381250" y="2689907"/>
            <a:ext cx="1095375" cy="404485"/>
          </a:xfrm>
          <a:prstGeom prst="wedgeRoundRectCallout">
            <a:avLst>
              <a:gd name="adj1" fmla="val -22572"/>
              <a:gd name="adj2" fmla="val -7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15234" y="2700172"/>
            <a:ext cx="10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核函数</a:t>
            </a:r>
          </a:p>
        </p:txBody>
      </p:sp>
    </p:spTree>
    <p:extLst>
      <p:ext uri="{BB962C8B-B14F-4D97-AF65-F5344CB8AC3E}">
        <p14:creationId xmlns:p14="http://schemas.microsoft.com/office/powerpoint/2010/main" val="10231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  <p:bldP spid="19" grpId="0"/>
      <p:bldP spid="24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/>
                  <a:t>，则可写出核函数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/>
                  <a:t>；但现实任务中通常不知道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/>
                  <a:t>的形式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核函数是否存在？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什么样的函数可以作为核函数？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>
                    <a:solidFill>
                      <a:srgbClr val="FF0000"/>
                    </a:solidFill>
                  </a:rPr>
                  <a:t>Mercer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上的对称函数，则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是核函数当且仅当对于任意数据集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，核矩阵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总是半正定的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blipFill>
                <a:blip r:embed="rId3"/>
                <a:stretch>
                  <a:fillRect l="-517" r="-51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为特征空间，如果存在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满足条件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为核函数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blipFill>
                <a:blip r:embed="rId4"/>
                <a:stretch>
                  <a:fillRect l="-517" r="-517" b="-2804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0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常用核函数：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函数组合得到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核函数线性组合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核函数直积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2" y="2124722"/>
            <a:ext cx="8071339" cy="21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线性模型（线性不可分）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很难确定合适的核函数使得训练样本在特征空间中线性可分</a:t>
            </a:r>
            <a:endParaRPr lang="en-US" altLang="zh-CN" dirty="0"/>
          </a:p>
          <a:p>
            <a:r>
              <a:rPr lang="zh-CN" altLang="en-US" dirty="0"/>
              <a:t>一个线性可分的结果也很难断定是否是有过拟合造成的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8744" y="2499166"/>
            <a:ext cx="637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引入</a:t>
            </a:r>
            <a:r>
              <a:rPr lang="zh-CN" altLang="en-US" dirty="0">
                <a:solidFill>
                  <a:srgbClr val="FF0000"/>
                </a:solidFill>
              </a:rPr>
              <a:t>软间隔</a:t>
            </a:r>
            <a:r>
              <a:rPr lang="zh-CN" altLang="en-US" dirty="0"/>
              <a:t>的概念</a:t>
            </a:r>
            <a:r>
              <a:rPr lang="en-US" altLang="zh-CN" dirty="0"/>
              <a:t>, </a:t>
            </a:r>
            <a:r>
              <a:rPr lang="zh-CN" altLang="en-US" dirty="0"/>
              <a:t>允许支持向量机在一些样本上不满足约束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755706" y="3622032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68356" y="3256907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13307" y="4360183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955080" imgH="195840" progId="Equation.Ribbit">
                  <p:embed/>
                </p:oleObj>
              </mc:Choice>
              <mc:Fallback>
                <p:oleObj name="Formula" r:id="rId2" imgW="955080" imgH="195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3307" y="4360183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29410" y="3069185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837000" imgH="195840" progId="Equation.Ribbit">
                  <p:embed/>
                </p:oleObj>
              </mc:Choice>
              <mc:Fallback>
                <p:oleObj name="Formula" r:id="rId4" imgW="837000" imgH="195840" progId="Equation.Ribbit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9410" y="3069185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4708499" y="3290612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108799" y="4256449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27106" y="3469632"/>
            <a:ext cx="3166926" cy="1915691"/>
            <a:chOff x="3527106" y="3469632"/>
            <a:chExt cx="3166926" cy="191569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6" imgW="842040" imgH="195840" progId="Equation.Ribbit">
                    <p:embed/>
                  </p:oleObj>
                </mc:Choice>
                <mc:Fallback>
                  <p:oleObj name="Formula" r:id="rId6" imgW="842040" imgH="195840" progId="Equation.Ribbit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任意多边形 17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89719" y="3059452"/>
            <a:ext cx="3350432" cy="2798815"/>
            <a:chOff x="2589719" y="3059452"/>
            <a:chExt cx="3350432" cy="2798815"/>
          </a:xfrm>
        </p:grpSpPr>
        <p:cxnSp>
          <p:nvCxnSpPr>
            <p:cNvPr id="20" name="直接箭头连接符 19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"/>
                </a:rPr>
                <a:t>0</a:t>
              </a:r>
              <a:endParaRPr lang="zh-CN" altLang="en-US" sz="1400" dirty="0">
                <a:latin typeface="Times 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8" imgW="137160" imgH="131040" progId="Equation.Ribbit">
                    <p:embed/>
                  </p:oleObj>
                </mc:Choice>
                <mc:Fallback>
                  <p:oleObj name="Formula" r:id="rId8" imgW="137160" imgH="131040" progId="Equation.Ribbit">
                    <p:embed/>
                    <p:pic>
                      <p:nvPicPr>
                        <p:cNvPr id="57" name="对象 5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0" imgW="141120" imgH="131040" progId="Equation.Ribbit">
                    <p:embed/>
                  </p:oleObj>
                </mc:Choice>
                <mc:Fallback>
                  <p:oleObj name="Formula" r:id="rId10" imgW="141120" imgH="131040" progId="Equation.Ribbit">
                    <p:embed/>
                    <p:pic>
                      <p:nvPicPr>
                        <p:cNvPr id="58" name="对象 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846393" y="3776431"/>
            <a:ext cx="1804550" cy="1449351"/>
            <a:chOff x="3846393" y="3776431"/>
            <a:chExt cx="1804550" cy="1449351"/>
          </a:xfrm>
        </p:grpSpPr>
        <p:sp>
          <p:nvSpPr>
            <p:cNvPr id="84" name="椭圆 83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833902" y="493403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不满足约束的样本</a:t>
            </a:r>
          </a:p>
        </p:txBody>
      </p:sp>
    </p:spTree>
    <p:extLst>
      <p:ext uri="{BB962C8B-B14F-4D97-AF65-F5344CB8AC3E}">
        <p14:creationId xmlns:p14="http://schemas.microsoft.com/office/powerpoint/2010/main" val="17127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2808" y="4613145"/>
            <a:ext cx="6299200" cy="1820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b="0" dirty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100" b="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       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blipFill>
                <a:blip r:embed="rId3"/>
                <a:stretch>
                  <a:fillRect b="-10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4568262" y="2147530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180912" y="1782405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22498"/>
              </p:ext>
            </p:extLst>
          </p:nvPr>
        </p:nvGraphicFramePr>
        <p:xfrm>
          <a:off x="6325863" y="2885681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955080" imgH="195840" progId="Equation.Ribbit">
                  <p:embed/>
                </p:oleObj>
              </mc:Choice>
              <mc:Fallback>
                <p:oleObj name="Formula" r:id="rId4" imgW="955080" imgH="1958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5863" y="2885681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24741"/>
              </p:ext>
            </p:extLst>
          </p:nvPr>
        </p:nvGraphicFramePr>
        <p:xfrm>
          <a:off x="4841966" y="1594683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837000" imgH="195840" progId="Equation.Ribbit">
                  <p:embed/>
                </p:oleObj>
              </mc:Choice>
              <mc:Fallback>
                <p:oleObj name="Formula" r:id="rId6" imgW="837000" imgH="195840" progId="Equation.Ribbit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966" y="1594683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5521055" y="1816110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921355" y="2781947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339662" y="1995130"/>
            <a:ext cx="3166926" cy="1915691"/>
            <a:chOff x="3527106" y="3469632"/>
            <a:chExt cx="3166926" cy="1915691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8" imgW="842040" imgH="195840" progId="Equation.Ribbit">
                    <p:embed/>
                  </p:oleObj>
                </mc:Choice>
                <mc:Fallback>
                  <p:oleObj name="Formula" r:id="rId8" imgW="842040" imgH="195840" progId="Equation.Ribbit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任意多边形 19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02275" y="1584950"/>
            <a:ext cx="3350432" cy="2798815"/>
            <a:chOff x="2589719" y="3059452"/>
            <a:chExt cx="3350432" cy="2798815"/>
          </a:xfrm>
        </p:grpSpPr>
        <p:cxnSp>
          <p:nvCxnSpPr>
            <p:cNvPr id="22" name="直接箭头连接符 21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"/>
                </a:rPr>
                <a:t>0</a:t>
              </a:r>
              <a:endParaRPr lang="zh-CN" altLang="en-US" sz="1400" dirty="0">
                <a:latin typeface="Times 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0" imgW="137160" imgH="131040" progId="Equation.Ribbit">
                    <p:embed/>
                  </p:oleObj>
                </mc:Choice>
                <mc:Fallback>
                  <p:oleObj name="Formula" r:id="rId10" imgW="137160" imgH="131040" progId="Equation.Ribbit">
                    <p:embed/>
                    <p:pic>
                      <p:nvPicPr>
                        <p:cNvPr id="48" name="对象 4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2" imgW="141120" imgH="131040" progId="Equation.Ribbit">
                    <p:embed/>
                  </p:oleObj>
                </mc:Choice>
                <mc:Fallback>
                  <p:oleObj name="Formula" r:id="rId12" imgW="141120" imgH="131040" progId="Equation.Ribbit">
                    <p:embed/>
                    <p:pic>
                      <p:nvPicPr>
                        <p:cNvPr id="49" name="对象 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51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4658949" y="2301929"/>
            <a:ext cx="1804550" cy="1449351"/>
            <a:chOff x="3846393" y="3776431"/>
            <a:chExt cx="1804550" cy="1449351"/>
          </a:xfrm>
        </p:grpSpPr>
        <p:sp>
          <p:nvSpPr>
            <p:cNvPr id="86" name="椭圆 85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  <a:blipFill>
                <a:blip r:embed="rId14"/>
                <a:stretch>
                  <a:fillRect l="-139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圆角矩形标注 97"/>
          <p:cNvSpPr/>
          <p:nvPr/>
        </p:nvSpPr>
        <p:spPr>
          <a:xfrm>
            <a:off x="6425678" y="4698537"/>
            <a:ext cx="955797" cy="553911"/>
          </a:xfrm>
          <a:prstGeom prst="wedgeRoundRectCallout">
            <a:avLst>
              <a:gd name="adj1" fmla="val -63690"/>
              <a:gd name="adj2" fmla="val 25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425678" y="4779956"/>
            <a:ext cx="9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正则化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为每个样本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blipFill>
                <a:blip r:embed="rId15"/>
                <a:stretch>
                  <a:fillRect l="-136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8" grpId="0" animBg="1"/>
      <p:bldP spid="95" grpId="0"/>
      <p:bldP spid="99" grpId="0"/>
      <p:bldP spid="100" grpId="0"/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7856" y="1531948"/>
            <a:ext cx="8004544" cy="1698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168" y="211226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191" y="2112266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zh-CN" altLang="en-US" sz="2100" b="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  <a:blipFill>
                <a:blip r:embed="rId3"/>
                <a:stretch>
                  <a:fillRect l="-116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28693" y="3653830"/>
            <a:ext cx="8014409" cy="135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85" y="3973682"/>
            <a:ext cx="111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accent5"/>
                </a:solidFill>
              </a:rPr>
              <a:t>广义拉格朗日函数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28700" y="5434761"/>
            <a:ext cx="8014217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blipFill>
                <a:blip r:embed="rId5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-69605" y="575591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6"/>
                </a:solidFill>
              </a:rPr>
              <a:t>对偶问题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818734" y="326478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837207" y="5036134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92468" y="1443053"/>
            <a:ext cx="6858001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b="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blipFill>
                <a:blip r:embed="rId2"/>
                <a:stretch>
                  <a:fillRect t="-1325" b="-84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0430" y="175166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6"/>
                </a:solidFill>
              </a:rPr>
              <a:t>对偶问题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388959" y="2573806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468" y="3202487"/>
            <a:ext cx="6858001" cy="965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altLang="zh-CN" sz="21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100" b="0" dirty="0" err="1">
                    <a:latin typeface="Cambria Math" panose="02040503050406030204" pitchFamily="18" charset="0"/>
                  </a:rPr>
                  <a:t>s.t.</a:t>
                </a:r>
                <a:r>
                  <a:rPr lang="en-US" altLang="zh-CN" sz="21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818185" y="255710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SMO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71220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79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7941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5943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4454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6119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任意多边形 41"/>
          <p:cNvSpPr/>
          <p:nvPr/>
        </p:nvSpPr>
        <p:spPr>
          <a:xfrm>
            <a:off x="366685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8612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1074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9076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553800" y="4699085"/>
            <a:ext cx="0" cy="100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47587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9252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任意多边形 52"/>
          <p:cNvSpPr/>
          <p:nvPr/>
        </p:nvSpPr>
        <p:spPr>
          <a:xfrm>
            <a:off x="6698677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315227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61411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361642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7212742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379253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/>
          <p:cNvSpPr/>
          <p:nvPr/>
        </p:nvSpPr>
        <p:spPr>
          <a:xfrm>
            <a:off x="1740135" y="47161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505141" y="46623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307642" y="472736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终止条件：</a:t>
            </a:r>
            <a:r>
              <a:rPr lang="en-US" altLang="zh-CN" dirty="0"/>
              <a:t>KKT</a:t>
            </a:r>
            <a:r>
              <a:rPr lang="zh-CN" altLang="en-US" dirty="0"/>
              <a:t>条件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对于样本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blipFill>
                <a:blip r:embed="rId3"/>
                <a:stretch>
                  <a:fillRect l="-9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，从而得出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blipFill>
                <a:blip r:embed="rId4"/>
                <a:stretch>
                  <a:fillRect l="-9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47894" y="38962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该样本是支持向量</a:t>
            </a:r>
          </a:p>
        </p:txBody>
      </p:sp>
      <p:sp>
        <p:nvSpPr>
          <p:cNvPr id="12" name="矩形 11"/>
          <p:cNvSpPr/>
          <p:nvPr/>
        </p:nvSpPr>
        <p:spPr>
          <a:xfrm>
            <a:off x="6410652" y="451350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该样本在最大间隔边界上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blipFill>
                <a:blip r:embed="rId5"/>
                <a:stretch>
                  <a:fillRect l="-9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blipFill>
                <a:blip r:embed="rId6"/>
                <a:stretch>
                  <a:fillRect l="-5357" t="-10000" r="-273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82734" y="559469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该样本在最大间隔内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blipFill>
                <a:blip r:embed="rId7"/>
                <a:stretch>
                  <a:fillRect l="-5357" t="-10000" r="-273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182734" y="60571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该样本被错误分类</a:t>
            </a:r>
          </a:p>
        </p:txBody>
      </p:sp>
    </p:spTree>
    <p:extLst>
      <p:ext uri="{BB962C8B-B14F-4D97-AF65-F5344CB8AC3E}">
        <p14:creationId xmlns:p14="http://schemas.microsoft.com/office/powerpoint/2010/main" val="3150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目标函数视角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/>
                  <a:t>基本想法：最大化间隔的同时</a:t>
                </a:r>
                <a:r>
                  <a:rPr lang="en-US" altLang="zh-CN" sz="2100" dirty="0"/>
                  <a:t>, </a:t>
                </a:r>
                <a:r>
                  <a:rPr lang="zh-CN" altLang="en-US" sz="2100" dirty="0"/>
                  <a:t>让不满足约束的样本应尽可能少</a:t>
                </a:r>
                <a:r>
                  <a:rPr lang="en-US" altLang="zh-CN" sz="2100" dirty="0"/>
                  <a:t>.</a:t>
                </a:r>
                <a:br>
                  <a:rPr lang="en-US" altLang="zh-CN" sz="2100" dirty="0"/>
                </a:br>
                <a:br>
                  <a:rPr lang="en-US" altLang="zh-CN" sz="2100" dirty="0"/>
                </a:br>
                <a:br>
                  <a:rPr lang="en-US" altLang="zh-CN" sz="2100" dirty="0"/>
                </a:br>
                <a:br>
                  <a:rPr lang="en-US" altLang="zh-CN" sz="2100" dirty="0"/>
                </a:br>
                <a:endParaRPr lang="en-US" altLang="zh-CN" sz="2100" dirty="0"/>
              </a:p>
              <a:p>
                <a:r>
                  <a:rPr lang="zh-CN" altLang="en-US" sz="21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</m:oMath>
                </a14:m>
                <a:r>
                  <a:rPr lang="zh-CN" altLang="en-US" sz="2100" dirty="0"/>
                  <a:t>是</a:t>
                </a:r>
                <a:r>
                  <a:rPr lang="en-US" altLang="zh-CN" sz="2100" dirty="0"/>
                  <a:t>0/1</a:t>
                </a:r>
                <a:r>
                  <a:rPr lang="zh-CN" altLang="en-US" sz="2100" dirty="0"/>
                  <a:t>损失函数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  <a:blipFill>
                <a:blip r:embed="rId2"/>
                <a:stretch>
                  <a:fillRect l="-947" t="-1775" b="-3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0/1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39986" y="5533004"/>
            <a:ext cx="6264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FF0000"/>
                </a:solidFill>
              </a:rPr>
              <a:t>存在的问题</a:t>
            </a:r>
            <a:r>
              <a:rPr lang="zh-CN" altLang="en-US" sz="2100" dirty="0"/>
              <a:t>：</a:t>
            </a:r>
            <a:r>
              <a:rPr lang="en-US" altLang="zh-CN" sz="2100" dirty="0"/>
              <a:t>0/1</a:t>
            </a:r>
            <a:r>
              <a:rPr lang="zh-CN" altLang="en-US" sz="2100" dirty="0"/>
              <a:t>损失函数非凸、非连续</a:t>
            </a:r>
            <a:r>
              <a:rPr lang="en-US" altLang="zh-CN" sz="2100" dirty="0"/>
              <a:t>, </a:t>
            </a:r>
            <a:r>
              <a:rPr lang="zh-CN" altLang="en-US" sz="2100" dirty="0"/>
              <a:t>不易优化！</a:t>
            </a:r>
            <a:r>
              <a:rPr lang="en-US" altLang="zh-CN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900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1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0,1−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3473018" y="3622508"/>
            <a:ext cx="360484" cy="536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  <a:blipFill>
                <a:blip r:embed="rId5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  <a:blipFill>
                <a:blip r:embed="rId6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18522" y="5562098"/>
            <a:ext cx="5661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 err="1"/>
              <a:t>s.t.</a:t>
            </a:r>
            <a:r>
              <a:rPr lang="en-US" altLang="zh-CN" sz="2100" dirty="0"/>
              <a:t> </a:t>
            </a:r>
            <a:endParaRPr lang="zh-CN" altLang="en-US" sz="2100" dirty="0"/>
          </a:p>
        </p:txBody>
      </p:sp>
      <p:sp>
        <p:nvSpPr>
          <p:cNvPr id="14" name="右箭头 13"/>
          <p:cNvSpPr/>
          <p:nvPr/>
        </p:nvSpPr>
        <p:spPr>
          <a:xfrm>
            <a:off x="4920993" y="5610188"/>
            <a:ext cx="3956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  <a:blipFill>
                <a:blip r:embed="rId7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4465667" y="1646234"/>
            <a:ext cx="441312" cy="36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45443" y="2028602"/>
            <a:ext cx="173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236695" y="1083126"/>
            <a:ext cx="0" cy="115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45443" y="1358608"/>
            <a:ext cx="791252" cy="67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36695" y="2028602"/>
            <a:ext cx="7912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替代损失函数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33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217349" y="1403214"/>
            <a:ext cx="0" cy="3551842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97310" y="4938620"/>
            <a:ext cx="5432227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49108" y="4922610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99823"/>
              </p:ext>
            </p:extLst>
          </p:nvPr>
        </p:nvGraphicFramePr>
        <p:xfrm>
          <a:off x="6738545" y="4988641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76320" imgH="129600" progId="Equation.Ribbit">
                  <p:embed/>
                </p:oleObj>
              </mc:Choice>
              <mc:Fallback>
                <p:oleObj name="Formula" r:id="rId2" imgW="76320" imgH="129600" progId="Equation.Ribbit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8545" y="4988641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5125"/>
              </p:ext>
            </p:extLst>
          </p:nvPr>
        </p:nvGraphicFramePr>
        <p:xfrm>
          <a:off x="3584920" y="1346201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249120" imgH="177840" progId="Equation.Ribbit">
                  <p:embed/>
                </p:oleObj>
              </mc:Choice>
              <mc:Fallback>
                <p:oleObj name="Formula" r:id="rId4" imgW="249120" imgH="177840" progId="Equation.Ribbit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920" y="1346201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682705" y="3925094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08381" y="4928287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2922705" y="1875331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211388 w 3111500"/>
              <a:gd name="connsiteY8" fmla="*/ 2344738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35313"/>
              <a:gd name="connsiteY0" fmla="*/ 0 h 2517775"/>
              <a:gd name="connsiteX1" fmla="*/ 139700 w 3135313"/>
              <a:gd name="connsiteY1" fmla="*/ 349250 h 2517775"/>
              <a:gd name="connsiteX2" fmla="*/ 349250 w 3135313"/>
              <a:gd name="connsiteY2" fmla="*/ 781050 h 2517775"/>
              <a:gd name="connsiteX3" fmla="*/ 635000 w 3135313"/>
              <a:gd name="connsiteY3" fmla="*/ 1225550 h 2517775"/>
              <a:gd name="connsiteX4" fmla="*/ 914400 w 3135313"/>
              <a:gd name="connsiteY4" fmla="*/ 1574800 h 2517775"/>
              <a:gd name="connsiteX5" fmla="*/ 1149350 w 3135313"/>
              <a:gd name="connsiteY5" fmla="*/ 1790700 h 2517775"/>
              <a:gd name="connsiteX6" fmla="*/ 1517650 w 3135313"/>
              <a:gd name="connsiteY6" fmla="*/ 2063750 h 2517775"/>
              <a:gd name="connsiteX7" fmla="*/ 1822450 w 3135313"/>
              <a:gd name="connsiteY7" fmla="*/ 2203450 h 2517775"/>
              <a:gd name="connsiteX8" fmla="*/ 2211388 w 3135313"/>
              <a:gd name="connsiteY8" fmla="*/ 2344738 h 2517775"/>
              <a:gd name="connsiteX9" fmla="*/ 2660650 w 3135313"/>
              <a:gd name="connsiteY9" fmla="*/ 2451100 h 2517775"/>
              <a:gd name="connsiteX10" fmla="*/ 2990850 w 3135313"/>
              <a:gd name="connsiteY10" fmla="*/ 2501900 h 2517775"/>
              <a:gd name="connsiteX11" fmla="*/ 3135313 w 3135313"/>
              <a:gd name="connsiteY11" fmla="*/ 2517775 h 2517775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  <a:gd name="connsiteX0" fmla="*/ 0 w 3249613"/>
              <a:gd name="connsiteY0" fmla="*/ 0 h 2524602"/>
              <a:gd name="connsiteX1" fmla="*/ 139700 w 3249613"/>
              <a:gd name="connsiteY1" fmla="*/ 349250 h 2524602"/>
              <a:gd name="connsiteX2" fmla="*/ 349250 w 3249613"/>
              <a:gd name="connsiteY2" fmla="*/ 781050 h 2524602"/>
              <a:gd name="connsiteX3" fmla="*/ 635000 w 3249613"/>
              <a:gd name="connsiteY3" fmla="*/ 1225550 h 2524602"/>
              <a:gd name="connsiteX4" fmla="*/ 914400 w 3249613"/>
              <a:gd name="connsiteY4" fmla="*/ 1574800 h 2524602"/>
              <a:gd name="connsiteX5" fmla="*/ 1149350 w 3249613"/>
              <a:gd name="connsiteY5" fmla="*/ 1790700 h 2524602"/>
              <a:gd name="connsiteX6" fmla="*/ 1517650 w 3249613"/>
              <a:gd name="connsiteY6" fmla="*/ 2063750 h 2524602"/>
              <a:gd name="connsiteX7" fmla="*/ 1822450 w 3249613"/>
              <a:gd name="connsiteY7" fmla="*/ 2203450 h 2524602"/>
              <a:gd name="connsiteX8" fmla="*/ 2211388 w 3249613"/>
              <a:gd name="connsiteY8" fmla="*/ 2344738 h 2524602"/>
              <a:gd name="connsiteX9" fmla="*/ 2660650 w 3249613"/>
              <a:gd name="connsiteY9" fmla="*/ 2451100 h 2524602"/>
              <a:gd name="connsiteX10" fmla="*/ 2990850 w 3249613"/>
              <a:gd name="connsiteY10" fmla="*/ 2501900 h 2524602"/>
              <a:gd name="connsiteX11" fmla="*/ 3249613 w 3249613"/>
              <a:gd name="connsiteY11" fmla="*/ 2522537 h 2524602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891408" y="1871645"/>
            <a:ext cx="3463912" cy="306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47156" y="4921364"/>
            <a:ext cx="1346438" cy="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96854" y="4934396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921" y="492039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43009" y="4909560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-1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7312" y="4948954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-2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908422" y="4859744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59908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11823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32387" y="392131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1</a:t>
            </a:r>
            <a:endParaRPr lang="zh-CN" altLang="en-US" sz="1400" dirty="0">
              <a:latin typeface="Times 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2387" y="281847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2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>
            <a:off x="4255721" y="297019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43756" y="187506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3</a:t>
            </a:r>
            <a:endParaRPr lang="zh-CN" altLang="en-US" sz="1400" dirty="0">
              <a:latin typeface="Times 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6200000">
            <a:off x="4267089" y="202678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08448"/>
              </p:ext>
            </p:extLst>
          </p:nvPr>
        </p:nvGraphicFramePr>
        <p:xfrm>
          <a:off x="4459485" y="2232809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157040" imgH="177840" progId="Equation.Ribbit">
                  <p:embed/>
                </p:oleObj>
              </mc:Choice>
              <mc:Fallback>
                <p:oleObj name="Formula" r:id="rId6" imgW="1157040" imgH="177840" progId="Equation.Ribbit">
                  <p:embed/>
                  <p:pic>
                    <p:nvPicPr>
                      <p:cNvPr id="59" name="对象 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9485" y="2232809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88322"/>
              </p:ext>
            </p:extLst>
          </p:nvPr>
        </p:nvGraphicFramePr>
        <p:xfrm>
          <a:off x="798115" y="3189152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575000" imgH="177840" progId="Equation.Ribbit">
                  <p:embed/>
                </p:oleObj>
              </mc:Choice>
              <mc:Fallback>
                <p:oleObj name="Formula" r:id="rId8" imgW="1575000" imgH="177840" progId="Equation.Ribbit">
                  <p:embed/>
                  <p:pic>
                    <p:nvPicPr>
                      <p:cNvPr id="60" name="对象 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8115" y="3189152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任意多边形 30"/>
          <p:cNvSpPr/>
          <p:nvPr/>
        </p:nvSpPr>
        <p:spPr>
          <a:xfrm>
            <a:off x="2400208" y="2896578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214568">
            <a:off x="3378804" y="2595991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557448" y="1926927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31626"/>
              </p:ext>
            </p:extLst>
          </p:nvPr>
        </p:nvGraphicFramePr>
        <p:xfrm>
          <a:off x="4523979" y="3412114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697040" imgH="177840" progId="Equation.Ribbit">
                  <p:embed/>
                </p:oleObj>
              </mc:Choice>
              <mc:Fallback>
                <p:oleObj name="Formula" r:id="rId10" imgW="1697040" imgH="177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23979" y="3412114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任意多边形 34"/>
          <p:cNvSpPr/>
          <p:nvPr/>
        </p:nvSpPr>
        <p:spPr>
          <a:xfrm rot="10214568">
            <a:off x="5127116" y="3789487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  <a:gd name="connsiteX0" fmla="*/ 0 w 467243"/>
              <a:gd name="connsiteY0" fmla="*/ 445275 h 445275"/>
              <a:gd name="connsiteX1" fmla="*/ 418807 w 467243"/>
              <a:gd name="connsiteY1" fmla="*/ 396157 h 445275"/>
              <a:gd name="connsiteX2" fmla="*/ 223670 w 467243"/>
              <a:gd name="connsiteY2" fmla="*/ 7093 h 445275"/>
              <a:gd name="connsiteX0" fmla="*/ 56610 w 280279"/>
              <a:gd name="connsiteY0" fmla="*/ 448595 h 448595"/>
              <a:gd name="connsiteX1" fmla="*/ 67623 w 280279"/>
              <a:gd name="connsiteY1" fmla="*/ 224296 h 448595"/>
              <a:gd name="connsiteX2" fmla="*/ 280280 w 280279"/>
              <a:gd name="connsiteY2" fmla="*/ 10413 h 448595"/>
              <a:gd name="connsiteX0" fmla="*/ 22527 w 246197"/>
              <a:gd name="connsiteY0" fmla="*/ 448595 h 448595"/>
              <a:gd name="connsiteX1" fmla="*/ 33540 w 246197"/>
              <a:gd name="connsiteY1" fmla="*/ 224296 h 448595"/>
              <a:gd name="connsiteX2" fmla="*/ 246197 w 246197"/>
              <a:gd name="connsiteY2" fmla="*/ 10413 h 448595"/>
              <a:gd name="connsiteX0" fmla="*/ 22527 w 246197"/>
              <a:gd name="connsiteY0" fmla="*/ 464084 h 464084"/>
              <a:gd name="connsiteX1" fmla="*/ 33540 w 246197"/>
              <a:gd name="connsiteY1" fmla="*/ 239785 h 464084"/>
              <a:gd name="connsiteX2" fmla="*/ 246197 w 246197"/>
              <a:gd name="connsiteY2" fmla="*/ 25902 h 464084"/>
              <a:gd name="connsiteX0" fmla="*/ 20929 w 244599"/>
              <a:gd name="connsiteY0" fmla="*/ 464084 h 464084"/>
              <a:gd name="connsiteX1" fmla="*/ 31942 w 244599"/>
              <a:gd name="connsiteY1" fmla="*/ 239785 h 464084"/>
              <a:gd name="connsiteX2" fmla="*/ 244599 w 244599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54939 h 454939"/>
              <a:gd name="connsiteX1" fmla="*/ 59365 w 275223"/>
              <a:gd name="connsiteY1" fmla="*/ 203584 h 454939"/>
              <a:gd name="connsiteX2" fmla="*/ 275223 w 275223"/>
              <a:gd name="connsiteY2" fmla="*/ 33961 h 454939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191484"/>
              <a:gd name="connsiteY0" fmla="*/ 473825 h 473825"/>
              <a:gd name="connsiteX1" fmla="*/ 59365 w 191484"/>
              <a:gd name="connsiteY1" fmla="*/ 222470 h 473825"/>
              <a:gd name="connsiteX2" fmla="*/ 191484 w 191484"/>
              <a:gd name="connsiteY2" fmla="*/ 15838 h 473825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35215"/>
              </p:ext>
            </p:extLst>
          </p:nvPr>
        </p:nvGraphicFramePr>
        <p:xfrm>
          <a:off x="685124" y="4077843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1585080" imgH="482760" progId="Equation.Ribbit">
                  <p:embed/>
                </p:oleObj>
              </mc:Choice>
              <mc:Fallback>
                <p:oleObj name="Formula" r:id="rId12" imgW="1585080" imgH="482760" progId="Equation.Ribbit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124" y="4077843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任意多边形 36"/>
          <p:cNvSpPr/>
          <p:nvPr/>
        </p:nvSpPr>
        <p:spPr>
          <a:xfrm>
            <a:off x="3029913" y="3986129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flipV="1">
            <a:off x="3032399" y="4517861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  <a:gd name="connsiteX0" fmla="*/ 0 w 1243718"/>
              <a:gd name="connsiteY0" fmla="*/ 469095 h 469399"/>
              <a:gd name="connsiteX1" fmla="*/ 311855 w 1243718"/>
              <a:gd name="connsiteY1" fmla="*/ 395717 h 469399"/>
              <a:gd name="connsiteX2" fmla="*/ 1243718 w 1243718"/>
              <a:gd name="connsiteY2" fmla="*/ 0 h 469399"/>
              <a:gd name="connsiteX0" fmla="*/ 0 w 1243718"/>
              <a:gd name="connsiteY0" fmla="*/ 469095 h 469170"/>
              <a:gd name="connsiteX1" fmla="*/ 859542 w 1243718"/>
              <a:gd name="connsiteY1" fmla="*/ 335627 h 469170"/>
              <a:gd name="connsiteX2" fmla="*/ 1243718 w 1243718"/>
              <a:gd name="connsiteY2" fmla="*/ 0 h 46917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8919" y="5589684"/>
            <a:ext cx="79310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替代损失函数数学性质较好</a:t>
            </a:r>
            <a:r>
              <a:rPr lang="en-US" altLang="zh-CN" sz="2400" dirty="0"/>
              <a:t>, </a:t>
            </a:r>
            <a:r>
              <a:rPr lang="zh-CN" altLang="en-US" sz="2400" dirty="0"/>
              <a:t>一般是</a:t>
            </a:r>
            <a:r>
              <a:rPr lang="en-US" altLang="zh-CN" sz="2400" dirty="0"/>
              <a:t>0/1</a:t>
            </a:r>
            <a:r>
              <a:rPr lang="zh-CN" altLang="en-US" sz="2400" dirty="0"/>
              <a:t>损失函数的上界</a:t>
            </a:r>
            <a:endParaRPr lang="en-US" altLang="zh-CN" sz="2400" dirty="0"/>
          </a:p>
        </p:txBody>
      </p:sp>
      <p:sp>
        <p:nvSpPr>
          <p:cNvPr id="40" name="矩形 39"/>
          <p:cNvSpPr/>
          <p:nvPr/>
        </p:nvSpPr>
        <p:spPr>
          <a:xfrm>
            <a:off x="422388" y="2636747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软间隔</a:t>
            </a:r>
            <a:r>
              <a:rPr lang="en-US" altLang="zh-CN" sz="2400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blipFill>
                <a:blip r:embed="rId15"/>
                <a:stretch>
                  <a:fillRect l="-2434" t="-8696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611899" y="3746345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对率回归</a:t>
            </a:r>
            <a:endParaRPr lang="en-US" altLang="zh-CN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448613" y="1590901"/>
            <a:ext cx="15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函数间隔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圆角矩形标注 44"/>
              <p:cNvSpPr/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圆角矩形标注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3" grpId="0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支持向量机学习模型的更一般形式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通过替换上面两个部分</a:t>
            </a:r>
            <a:r>
              <a:rPr lang="en-US" altLang="zh-CN" dirty="0"/>
              <a:t>, </a:t>
            </a:r>
            <a:r>
              <a:rPr lang="zh-CN" altLang="en-US" dirty="0"/>
              <a:t>可以得到许多其他学习模型</a:t>
            </a:r>
            <a:endParaRPr lang="en-US" altLang="zh-CN" dirty="0"/>
          </a:p>
          <a:p>
            <a:pPr lvl="1"/>
            <a:r>
              <a:rPr lang="zh-CN" altLang="en-US" dirty="0"/>
              <a:t>对数几率回归</a:t>
            </a:r>
            <a:r>
              <a:rPr lang="en-US" altLang="zh-CN" dirty="0"/>
              <a:t>(Logistic Regression)</a:t>
            </a:r>
          </a:p>
          <a:p>
            <a:pPr lvl="1"/>
            <a:r>
              <a:rPr lang="zh-CN" altLang="en-US" dirty="0"/>
              <a:t>最小绝对收缩选择算子</a:t>
            </a:r>
            <a:r>
              <a:rPr lang="en-US" altLang="zh-CN" dirty="0"/>
              <a:t>(LASSO)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040312" y="3079944"/>
            <a:ext cx="20734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结构风险</a:t>
            </a:r>
            <a:r>
              <a:rPr lang="en-US" altLang="zh-CN" sz="2000" dirty="0"/>
              <a:t>, </a:t>
            </a:r>
            <a:r>
              <a:rPr lang="zh-CN" altLang="en-US" sz="2000" dirty="0"/>
              <a:t>描述模型的某些性质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8791" y="3079944"/>
            <a:ext cx="265034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经验风险</a:t>
            </a:r>
            <a:r>
              <a:rPr lang="en-US" altLang="zh-CN" sz="2000" dirty="0"/>
              <a:t>, </a:t>
            </a:r>
            <a:r>
              <a:rPr lang="zh-CN" altLang="en-US" sz="2000" dirty="0"/>
              <a:t>描述模型与训练数据的契合程度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3586739" y="2667279"/>
            <a:ext cx="286603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5241951" y="2667279"/>
            <a:ext cx="286603" cy="2320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允许模型输出和实际输出间存在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的偏差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35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229524" y="2287375"/>
            <a:ext cx="0" cy="3255783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18934" y="5543236"/>
            <a:ext cx="3907003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3921" y="5437905"/>
            <a:ext cx="354568" cy="39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88101" y="5626939"/>
          <a:ext cx="180492" cy="2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86400" imgH="129600" progId="Equation.Ribbit">
                  <p:embed/>
                </p:oleObj>
              </mc:Choice>
              <mc:Fallback>
                <p:oleObj name="Formula" r:id="rId4" imgW="86400" imgH="129600" progId="Equation.Ribbit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8101" y="5626939"/>
                        <a:ext cx="180492" cy="27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39746" y="2544264"/>
          <a:ext cx="147675" cy="2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81360" imgH="131040" progId="Equation.Ribbit">
                  <p:embed/>
                </p:oleObj>
              </mc:Choice>
              <mc:Fallback>
                <p:oleObj name="Formula" r:id="rId6" imgW="81360" imgH="131040" progId="Equation.Ribbit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9746" y="2544264"/>
                        <a:ext cx="147675" cy="2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>
            <a:spLocks noChangeAspect="1"/>
          </p:cNvSpPr>
          <p:nvPr/>
        </p:nvSpPr>
        <p:spPr>
          <a:xfrm>
            <a:off x="3708339" y="4861485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315449" y="427079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12305"/>
              </p:ext>
            </p:extLst>
          </p:nvPr>
        </p:nvGraphicFramePr>
        <p:xfrm>
          <a:off x="5682534" y="3994241"/>
          <a:ext cx="902461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552600" imgH="177840" progId="Equation.Ribbit">
                  <p:embed/>
                </p:oleObj>
              </mc:Choice>
              <mc:Fallback>
                <p:oleObj name="Formula" r:id="rId8" imgW="552600" imgH="177840" progId="Equation.Ribbit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2534" y="3994241"/>
                        <a:ext cx="902461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68276" y="2544264"/>
          <a:ext cx="869644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533520" imgH="177840" progId="Equation.Ribbit">
                  <p:embed/>
                </p:oleObj>
              </mc:Choice>
              <mc:Fallback>
                <p:oleObj name="Formula" r:id="rId10" imgW="533520" imgH="177840" progId="Equation.Ribbit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8276" y="2544264"/>
                        <a:ext cx="869644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441950" y="2724150"/>
          <a:ext cx="1755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1076040" imgH="196920" progId="Equation.Ribbit">
                  <p:embed/>
                </p:oleObj>
              </mc:Choice>
              <mc:Fallback>
                <p:oleObj name="Formula" r:id="rId12" imgW="1076040" imgH="196920" progId="Equation.Ribbit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41950" y="2724150"/>
                        <a:ext cx="1755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4698728" y="2815742"/>
            <a:ext cx="239973" cy="479937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051832" y="3833868"/>
            <a:ext cx="484047" cy="320746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V="1">
            <a:off x="5552166" y="3039249"/>
            <a:ext cx="688989" cy="303368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  <a:gd name="connsiteX0" fmla="*/ 374650 w 849817"/>
              <a:gd name="connsiteY0" fmla="*/ 242781 h 242793"/>
              <a:gd name="connsiteX1" fmla="*/ 845203 w 849817"/>
              <a:gd name="connsiteY1" fmla="*/ 71648 h 242793"/>
              <a:gd name="connsiteX2" fmla="*/ 0 w 849817"/>
              <a:gd name="connsiteY2" fmla="*/ 0 h 242793"/>
              <a:gd name="connsiteX0" fmla="*/ 1403357 w 1403357"/>
              <a:gd name="connsiteY0" fmla="*/ 141315 h 141366"/>
              <a:gd name="connsiteX1" fmla="*/ 845203 w 1403357"/>
              <a:gd name="connsiteY1" fmla="*/ 71648 h 141366"/>
              <a:gd name="connsiteX2" fmla="*/ 0 w 1403357"/>
              <a:gd name="connsiteY2" fmla="*/ 0 h 141366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845203 w 1403357"/>
              <a:gd name="connsiteY1" fmla="*/ 71648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315 h 141315"/>
              <a:gd name="connsiteX1" fmla="*/ 957507 w 1403357"/>
              <a:gd name="connsiteY1" fmla="*/ 31062 h 141315"/>
              <a:gd name="connsiteX2" fmla="*/ 0 w 1403357"/>
              <a:gd name="connsiteY2" fmla="*/ 0 h 141315"/>
              <a:gd name="connsiteX0" fmla="*/ 1403357 w 1403357"/>
              <a:gd name="connsiteY0" fmla="*/ 141542 h 141542"/>
              <a:gd name="connsiteX1" fmla="*/ 957507 w 1403357"/>
              <a:gd name="connsiteY1" fmla="*/ 31289 h 141542"/>
              <a:gd name="connsiteX2" fmla="*/ 0 w 1403357"/>
              <a:gd name="connsiteY2" fmla="*/ 227 h 141542"/>
              <a:gd name="connsiteX0" fmla="*/ 1160780 w 1160780"/>
              <a:gd name="connsiteY0" fmla="*/ 166259 h 166259"/>
              <a:gd name="connsiteX1" fmla="*/ 714930 w 1160780"/>
              <a:gd name="connsiteY1" fmla="*/ 56006 h 166259"/>
              <a:gd name="connsiteX2" fmla="*/ 0 w 1160780"/>
              <a:gd name="connsiteY2" fmla="*/ 142 h 16625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519 h 166519"/>
              <a:gd name="connsiteX1" fmla="*/ 759852 w 1160780"/>
              <a:gd name="connsiteY1" fmla="*/ 13425 h 166519"/>
              <a:gd name="connsiteX2" fmla="*/ 0 w 1160780"/>
              <a:gd name="connsiteY2" fmla="*/ 402 h 166519"/>
              <a:gd name="connsiteX0" fmla="*/ 1160780 w 1160780"/>
              <a:gd name="connsiteY0" fmla="*/ 166755 h 166755"/>
              <a:gd name="connsiteX1" fmla="*/ 759852 w 1160780"/>
              <a:gd name="connsiteY1" fmla="*/ 13661 h 166755"/>
              <a:gd name="connsiteX2" fmla="*/ 0 w 1160780"/>
              <a:gd name="connsiteY2" fmla="*/ 638 h 166755"/>
              <a:gd name="connsiteX0" fmla="*/ 1160780 w 1160780"/>
              <a:gd name="connsiteY0" fmla="*/ 166755 h 166755"/>
              <a:gd name="connsiteX1" fmla="*/ 696962 w 1160780"/>
              <a:gd name="connsiteY1" fmla="*/ 13661 h 166755"/>
              <a:gd name="connsiteX2" fmla="*/ 0 w 1160780"/>
              <a:gd name="connsiteY2" fmla="*/ 638 h 16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780" h="166755">
                <a:moveTo>
                  <a:pt x="1160780" y="166755"/>
                </a:moveTo>
                <a:cubicBezTo>
                  <a:pt x="1091892" y="55495"/>
                  <a:pt x="988505" y="24812"/>
                  <a:pt x="696962" y="13661"/>
                </a:cubicBezTo>
                <a:cubicBezTo>
                  <a:pt x="445849" y="9275"/>
                  <a:pt x="195372" y="-2909"/>
                  <a:pt x="0" y="6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19928571">
            <a:off x="2509891" y="4054606"/>
            <a:ext cx="3209324" cy="11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9928571">
            <a:off x="2500851" y="3796841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9928571">
            <a:off x="2500851" y="4314176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>
            <a:spLocks noChangeAspect="1"/>
          </p:cNvSpPr>
          <p:nvPr/>
        </p:nvSpPr>
        <p:spPr>
          <a:xfrm>
            <a:off x="2852054" y="4084848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334511" y="3432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4032900" y="344360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242549" y="4270793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638571" y="4097408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4385217" y="3877860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568804" y="3768361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626118" y="332587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933992" y="488742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799464" y="4577470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051832" y="288327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4837988" y="412034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313045" y="3769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626118" y="3596352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687102" y="3061120"/>
            <a:ext cx="2845213" cy="2008353"/>
          </a:xfrm>
          <a:custGeom>
            <a:avLst/>
            <a:gdLst>
              <a:gd name="connsiteX0" fmla="*/ 0 w 2202180"/>
              <a:gd name="connsiteY0" fmla="*/ 1143000 h 1554480"/>
              <a:gd name="connsiteX1" fmla="*/ 7620 w 2202180"/>
              <a:gd name="connsiteY1" fmla="*/ 1554480 h 1554480"/>
              <a:gd name="connsiteX2" fmla="*/ 2202180 w 2202180"/>
              <a:gd name="connsiteY2" fmla="*/ 403860 h 1554480"/>
              <a:gd name="connsiteX3" fmla="*/ 2194560 w 2202180"/>
              <a:gd name="connsiteY3" fmla="*/ 0 h 1554480"/>
              <a:gd name="connsiteX4" fmla="*/ 0 w 2202180"/>
              <a:gd name="connsiteY4" fmla="*/ 114300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180" h="1554480">
                <a:moveTo>
                  <a:pt x="0" y="1143000"/>
                </a:moveTo>
                <a:lnTo>
                  <a:pt x="7620" y="1554480"/>
                </a:lnTo>
                <a:lnTo>
                  <a:pt x="2202180" y="403860"/>
                </a:lnTo>
                <a:lnTo>
                  <a:pt x="219456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1643703" y="4623358"/>
            <a:ext cx="102738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间隔带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80327"/>
              </p:ext>
            </p:extLst>
          </p:nvPr>
        </p:nvGraphicFramePr>
        <p:xfrm>
          <a:off x="1400243" y="4686925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4" imgW="138600" imgH="153720" progId="Equation.Ribbit">
                  <p:embed/>
                </p:oleObj>
              </mc:Choice>
              <mc:Fallback>
                <p:oleObj name="Formula" r:id="rId14" imgW="138600" imgH="153720" progId="Equation.Ribbit">
                  <p:embed/>
                  <p:pic>
                    <p:nvPicPr>
                      <p:cNvPr id="68" name="对象 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0243" y="4686925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7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落入中间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间隔带的样本不计算损失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从而使得模型获得稀疏性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36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61097" y="1976041"/>
            <a:ext cx="0" cy="32883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81875" y="5264426"/>
            <a:ext cx="469757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1962" y="5246428"/>
            <a:ext cx="358104" cy="40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73245"/>
              </p:ext>
            </p:extLst>
          </p:nvPr>
        </p:nvGraphicFramePr>
        <p:xfrm>
          <a:off x="5434225" y="5345946"/>
          <a:ext cx="161577" cy="2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76320" imgH="129600" progId="Equation.Ribbit">
                  <p:embed/>
                </p:oleObj>
              </mc:Choice>
              <mc:Fallback>
                <p:oleObj name="Formula" r:id="rId4" imgW="76320" imgH="129600" progId="Equation.Ribbit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225" y="5345946"/>
                        <a:ext cx="161577" cy="27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20013"/>
              </p:ext>
            </p:extLst>
          </p:nvPr>
        </p:nvGraphicFramePr>
        <p:xfrm>
          <a:off x="2733920" y="2127983"/>
          <a:ext cx="530303" cy="38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49120" imgH="177840" progId="Equation.Ribbit">
                  <p:embed/>
                </p:oleObj>
              </mc:Choice>
              <mc:Fallback>
                <p:oleObj name="Formula" r:id="rId6" imgW="249120" imgH="177840" progId="Equation.Ribbit">
                  <p:embed/>
                  <p:pic>
                    <p:nvPicPr>
                      <p:cNvPr id="85" name="对象 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3920" y="2127983"/>
                        <a:ext cx="530303" cy="38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3453860" y="2774512"/>
            <a:ext cx="1528766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848401" y="3834905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 flipH="1">
            <a:off x="1939571" y="2774062"/>
            <a:ext cx="1526710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515601" y="3826151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035461" y="5257848"/>
            <a:ext cx="8132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74631"/>
              </p:ext>
            </p:extLst>
          </p:nvPr>
        </p:nvGraphicFramePr>
        <p:xfrm>
          <a:off x="5063026" y="2908580"/>
          <a:ext cx="1137113" cy="3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588240" imgH="193320" progId="Equation.Ribbit">
                  <p:embed/>
                </p:oleObj>
              </mc:Choice>
              <mc:Fallback>
                <p:oleObj name="Formula" r:id="rId8" imgW="588240" imgH="193320" progId="Equation.Ribbit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3026" y="2908580"/>
                        <a:ext cx="1137113" cy="37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20936"/>
              </p:ext>
            </p:extLst>
          </p:nvPr>
        </p:nvGraphicFramePr>
        <p:xfrm>
          <a:off x="5461156" y="4160976"/>
          <a:ext cx="3325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798560" imgH="482760" progId="Equation.Ribbit">
                  <p:embed/>
                </p:oleObj>
              </mc:Choice>
              <mc:Fallback>
                <p:oleObj name="Formula" r:id="rId10" imgW="1798560" imgH="482760" progId="Equation.Ribbit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1156" y="4160976"/>
                        <a:ext cx="33258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3"/>
          <p:cNvSpPr txBox="1">
            <a:spLocks/>
          </p:cNvSpPr>
          <p:nvPr/>
        </p:nvSpPr>
        <p:spPr>
          <a:xfrm>
            <a:off x="4989862" y="2514605"/>
            <a:ext cx="278897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最小二乘损失函数</a:t>
            </a:r>
          </a:p>
        </p:txBody>
      </p:sp>
      <p:sp>
        <p:nvSpPr>
          <p:cNvPr id="20" name="内容占位符 3"/>
          <p:cNvSpPr txBox="1">
            <a:spLocks/>
          </p:cNvSpPr>
          <p:nvPr/>
        </p:nvSpPr>
        <p:spPr>
          <a:xfrm>
            <a:off x="5379939" y="3678361"/>
            <a:ext cx="3216676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支持向量回归损失函数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支持向量回归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38318" y="1382482"/>
            <a:ext cx="6628748" cy="2255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4287" y="2396264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  <a:blipFill>
                <a:blip r:embed="rId3"/>
                <a:stretch>
                  <a:fillRect l="-320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28447" y="4073678"/>
            <a:ext cx="6628748" cy="1509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blipFill>
                <a:blip r:embed="rId4"/>
                <a:stretch>
                  <a:fillRect t="-76923" b="-1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01876" y="4394835"/>
            <a:ext cx="1301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对偶问题</a:t>
            </a:r>
            <a:endParaRPr lang="en-US" altLang="zh-CN" sz="2100" dirty="0">
              <a:solidFill>
                <a:schemeClr val="accent6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743050" y="367390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  <a:blipFill>
                <a:blip r:embed="rId5"/>
                <a:stretch>
                  <a:fillRect l="-718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35250" y="232243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+mj-lt"/>
              </a:rPr>
              <a:t>s.t.</a:t>
            </a:r>
            <a:r>
              <a:rPr lang="en-US" altLang="zh-CN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  <a:blipFill>
                <a:blip r:embed="rId6"/>
                <a:stretch>
                  <a:fillRect t="-7042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  <a:blipFill>
                <a:blip r:embed="rId8"/>
                <a:stretch>
                  <a:fillRect l="-3846" t="-7042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sz="21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  <a:blipFill>
                <a:blip r:embed="rId9"/>
                <a:stretch>
                  <a:fillRect l="-1157" t="-123529" b="-189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  <a:blipFill>
                <a:blip r:embed="rId10"/>
                <a:stretch>
                  <a:fillRect l="-2232" t="-10800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247728" y="5843841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5"/>
                </a:solidFill>
              </a:rPr>
              <a:t>预测函数</a:t>
            </a:r>
            <a:endParaRPr lang="en-US" altLang="zh-CN" sz="2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25" grpId="0"/>
      <p:bldP spid="26" grpId="0"/>
      <p:bldP spid="2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支持向量回归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59475" y="3086461"/>
            <a:ext cx="66865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无论是支持向量机还是支持向量回归</a:t>
            </a:r>
            <a:r>
              <a:rPr lang="en-US" altLang="zh-CN" dirty="0"/>
              <a:t>, </a:t>
            </a:r>
            <a:r>
              <a:rPr lang="zh-CN" altLang="en-US" dirty="0"/>
              <a:t>学得的模型总可以表示成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核函数的线性组合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更一般的结论（表示定理）：令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/>
                  <a:t>为核函数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/>
                  <a:t>对应的再生核希尔伯特空间，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ℍ</m:t>
                        </m:r>
                      </m:sub>
                    </m:sSub>
                  </m:oMath>
                </a14:m>
                <a:r>
                  <a:rPr lang="zh-CN" altLang="en-US" dirty="0"/>
                  <a:t>表示在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/>
                  <a:t>空间中关于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的范数，对于任意单调增函数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和任意非负损失函数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ℓ: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优化问题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的解总可以写成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  <a:blipFill>
                <a:blip r:embed="rId4"/>
                <a:stretch>
                  <a:fillRect l="-630" t="-180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ℍ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6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通过表示定理可以得到很多线性模型的</a:t>
            </a:r>
            <a:r>
              <a:rPr lang="en-US" altLang="zh-CN" dirty="0"/>
              <a:t>”</a:t>
            </a:r>
            <a:r>
              <a:rPr lang="zh-CN" altLang="en-US" dirty="0"/>
              <a:t>核化</a:t>
            </a:r>
            <a:r>
              <a:rPr lang="en-US" altLang="zh-CN" dirty="0"/>
              <a:t>”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SVM</a:t>
            </a:r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LDA</a:t>
            </a:r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PCA</a:t>
            </a:r>
          </a:p>
          <a:p>
            <a:pPr lvl="1"/>
            <a:r>
              <a:rPr lang="en-US" altLang="zh-CN" dirty="0"/>
              <a:t>……</a:t>
            </a:r>
          </a:p>
          <a:p>
            <a:pPr lvl="0"/>
            <a:r>
              <a:rPr lang="zh-CN" altLang="en-US" dirty="0"/>
              <a:t>核</a:t>
            </a:r>
            <a:r>
              <a:rPr lang="en-US" altLang="zh-CN" dirty="0"/>
              <a:t>LDA: </a:t>
            </a:r>
            <a:r>
              <a:rPr lang="zh-CN" altLang="en-US" dirty="0"/>
              <a:t>先将样本映射到高维特征空间</a:t>
            </a:r>
            <a:r>
              <a:rPr lang="en-US" altLang="zh-CN" dirty="0"/>
              <a:t>, </a:t>
            </a:r>
            <a:r>
              <a:rPr lang="zh-CN" altLang="en-US" dirty="0"/>
              <a:t>然后在此特征空间中做线性判别分析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/>
          <p:cNvSpPr/>
          <p:nvPr/>
        </p:nvSpPr>
        <p:spPr>
          <a:xfrm>
            <a:off x="2877283" y="5063352"/>
            <a:ext cx="290146" cy="586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  <a:blipFill>
                <a:blip r:embed="rId5"/>
                <a:stretch>
                  <a:fillRect t="-4918" r="-86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8" grpId="0"/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65499" y="5653885"/>
            <a:ext cx="6350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应选择”</a:t>
            </a:r>
            <a:r>
              <a:rPr lang="zh-CN" altLang="en-US" dirty="0">
                <a:solidFill>
                  <a:srgbClr val="FF0000"/>
                </a:solidFill>
              </a:rPr>
              <a:t>正中间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容忍性好</a:t>
            </a:r>
            <a:r>
              <a:rPr lang="en-US" altLang="zh-CN" dirty="0"/>
              <a:t>, </a:t>
            </a:r>
            <a:r>
              <a:rPr lang="zh-CN" altLang="en-US" dirty="0"/>
              <a:t>鲁棒性高</a:t>
            </a:r>
            <a:r>
              <a:rPr lang="en-US" altLang="zh-CN" dirty="0"/>
              <a:t>, </a:t>
            </a:r>
            <a:r>
              <a:rPr lang="zh-CN" altLang="en-US" dirty="0"/>
              <a:t>泛化能力最强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60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6178831" y="4022276"/>
            <a:ext cx="202149" cy="66565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blipFill>
                <a:blip r:embed="rId8"/>
                <a:stretch>
                  <a:fillRect t="-4918" r="-1632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/>
          <p:cNvSpPr/>
          <p:nvPr/>
        </p:nvSpPr>
        <p:spPr>
          <a:xfrm rot="16200000">
            <a:off x="6242333" y="4523633"/>
            <a:ext cx="202149" cy="180946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2615640" y="1673315"/>
            <a:ext cx="19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由表示定理可得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  <a:blipFill>
                <a:blip r:embed="rId14"/>
                <a:stretch>
                  <a:fillRect t="-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6" grpId="0"/>
      <p:bldP spid="17" grpId="0"/>
      <p:bldP spid="20" grpId="0" animBg="1"/>
      <p:bldP spid="21" grpId="0"/>
      <p:bldP spid="22" grpId="0" animBg="1"/>
      <p:bldP spid="2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2576771" y="5020217"/>
            <a:ext cx="6207597" cy="1204118"/>
            <a:chOff x="2576771" y="5090553"/>
            <a:chExt cx="6207597" cy="1204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:,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号 13"/>
            <p:cNvSpPr/>
            <p:nvPr/>
          </p:nvSpPr>
          <p:spPr>
            <a:xfrm rot="16200000">
              <a:off x="7979128" y="5549329"/>
              <a:ext cx="202149" cy="5207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918" r="-16327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  <p:bldP spid="18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</a:p>
          <a:p>
            <a:r>
              <a:rPr lang="en-US" altLang="zh-CN" dirty="0"/>
              <a:t>6.6</a:t>
            </a:r>
          </a:p>
          <a:p>
            <a:r>
              <a:rPr lang="en-US" altLang="zh-CN" dirty="0"/>
              <a:t>6.9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支持向量回归的对偶问题如下， 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≽0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请将该问题转化为类似于如下标准型的形式（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均已知</a:t>
                </a: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𝒗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例如在软间隔</a:t>
                </a:r>
                <a:r>
                  <a:rPr lang="en-US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  <a:blipFill>
                <a:blip r:embed="rId2"/>
                <a:stretch>
                  <a:fillRect l="-1148" t="-2500" r="-2219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3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7993"/>
              </p:ext>
            </p:extLst>
          </p:nvPr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37160" imgH="131040" progId="Equation.Ribbit">
                  <p:embed/>
                </p:oleObj>
              </mc:Choice>
              <mc:Fallback>
                <p:oleObj name="Formula" r:id="rId4" imgW="137160" imgH="131040" progId="Equation.Ribbit">
                  <p:embed/>
                  <p:pic>
                    <p:nvPicPr>
                      <p:cNvPr id="115" name="对象 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0930"/>
              </p:ext>
            </p:extLst>
          </p:nvPr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41120" imgH="131040" progId="Equation.Ribbit">
                  <p:embed/>
                </p:oleObj>
              </mc:Choice>
              <mc:Fallback>
                <p:oleObj name="Formula" r:id="rId6" imgW="141120" imgH="131040" progId="Equation.Ribbit">
                  <p:embed/>
                  <p:pic>
                    <p:nvPicPr>
                      <p:cNvPr id="116" name="对象 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50748" y="3220444"/>
            <a:ext cx="4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0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7993"/>
              </p:ext>
            </p:extLst>
          </p:nvPr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37160" imgH="131040" progId="Equation.Ribbit">
                  <p:embed/>
                </p:oleObj>
              </mc:Choice>
              <mc:Fallback>
                <p:oleObj name="Formula" r:id="rId4" imgW="137160" imgH="131040" progId="Equation.Ribbit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0930"/>
              </p:ext>
            </p:extLst>
          </p:nvPr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41120" imgH="131040" progId="Equation.Ribbit">
                  <p:embed/>
                </p:oleObj>
              </mc:Choice>
              <mc:Fallback>
                <p:oleObj name="Formula" r:id="rId6" imgW="141120" imgH="131040" progId="Equation.Ribbit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10800000" flipH="1" flipV="1">
            <a:off x="3714631" y="4192371"/>
            <a:ext cx="208814" cy="2102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rot="10800000" flipH="1" flipV="1">
            <a:off x="4128455" y="3237818"/>
            <a:ext cx="474288" cy="47653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线性模型（线性可分）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假设超平面能将训练样本正确分类，即对于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分类平面对于向量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的长度具有不变性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703885" y="2022315"/>
            <a:ext cx="395654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264269" y="3473018"/>
            <a:ext cx="439616" cy="29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箭头 15"/>
          <p:cNvSpPr/>
          <p:nvPr/>
        </p:nvSpPr>
        <p:spPr>
          <a:xfrm>
            <a:off x="4525366" y="5575639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2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线性模型（线性可分）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710355" y="1554380"/>
            <a:ext cx="474784" cy="29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6547680" y="2788555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间隔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160584" y="264573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50241" y="576741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20703" y="5666423"/>
            <a:ext cx="346307" cy="38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"/>
              </a:rPr>
              <a:t>0</a:t>
            </a:r>
            <a:endParaRPr lang="zh-CN" altLang="en-US" sz="1400" dirty="0">
              <a:latin typeface="Times 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52528" y="3383188"/>
            <a:ext cx="136285" cy="133783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392520" y="4188177"/>
            <a:ext cx="136285" cy="133783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172226" y="3992576"/>
            <a:ext cx="136285" cy="133783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716774" y="4273084"/>
            <a:ext cx="136285" cy="133783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42681" y="4491713"/>
            <a:ext cx="136285" cy="133783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384160" y="4484432"/>
            <a:ext cx="136285" cy="133783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834069" y="3434992"/>
            <a:ext cx="136285" cy="133783"/>
            <a:chOff x="5476803" y="2392530"/>
            <a:chExt cx="108000" cy="108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884114" y="480434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37732" y="466220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80939" y="534971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56634" y="522244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74309" y="517143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731981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02910" y="507991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952256" y="455860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305874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921201" y="315383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4101447" y="3237354"/>
            <a:ext cx="136285" cy="133783"/>
            <a:chOff x="5476803" y="2392530"/>
            <a:chExt cx="108000" cy="1080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816128" y="3501883"/>
            <a:ext cx="136285" cy="133783"/>
            <a:chOff x="5476803" y="2392530"/>
            <a:chExt cx="108000" cy="10800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609559" y="4670557"/>
            <a:ext cx="136285" cy="133783"/>
            <a:chOff x="5476803" y="2392530"/>
            <a:chExt cx="108000" cy="1080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195435" y="3662912"/>
            <a:ext cx="136285" cy="133783"/>
            <a:chOff x="5476803" y="2392530"/>
            <a:chExt cx="108000" cy="1080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739983" y="3943420"/>
            <a:ext cx="136285" cy="133783"/>
            <a:chOff x="5476803" y="2392530"/>
            <a:chExt cx="108000" cy="108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4456020" y="532923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592305" y="473744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731981" y="433997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183916" y="405680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90248"/>
              </p:ext>
            </p:extLst>
          </p:nvPr>
        </p:nvGraphicFramePr>
        <p:xfrm>
          <a:off x="5387982" y="584515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5" imgW="137160" imgH="131040" progId="Equation.Ribbit">
                  <p:embed/>
                </p:oleObj>
              </mc:Choice>
              <mc:Fallback>
                <p:oleObj name="Formula" r:id="rId5" imgW="137160" imgH="131040" progId="Equation.Ribbit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7982" y="584515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47144"/>
              </p:ext>
            </p:extLst>
          </p:nvPr>
        </p:nvGraphicFramePr>
        <p:xfrm>
          <a:off x="1738318" y="289394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7" imgW="141120" imgH="131040" progId="Equation.Ribbit">
                  <p:embed/>
                </p:oleObj>
              </mc:Choice>
              <mc:Fallback>
                <p:oleObj name="Formula" r:id="rId7" imgW="141120" imgH="131040" progId="Equation.Ribbit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8318" y="289394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连接符 64"/>
          <p:cNvCxnSpPr/>
          <p:nvPr/>
        </p:nvCxnSpPr>
        <p:spPr>
          <a:xfrm flipV="1">
            <a:off x="3209670" y="334261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720875" y="289032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3332499" y="443728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604942" y="511375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197906" y="454741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173"/>
          <p:cNvSpPr/>
          <p:nvPr/>
        </p:nvSpPr>
        <p:spPr>
          <a:xfrm rot="19020000">
            <a:off x="5347460" y="278694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411994" y="293207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917130" y="412849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030354" y="353170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93" y="3662912"/>
            <a:ext cx="1341236" cy="3109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9" y="2628901"/>
            <a:ext cx="1335140" cy="30482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9" y="4265650"/>
            <a:ext cx="1518036" cy="30482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50" y="2657148"/>
            <a:ext cx="951058" cy="579170"/>
          </a:xfrm>
          <a:prstGeom prst="rect">
            <a:avLst/>
          </a:prstGeom>
        </p:spPr>
      </p:pic>
      <p:sp>
        <p:nvSpPr>
          <p:cNvPr id="79" name="内容占位符 3"/>
          <p:cNvSpPr txBox="1">
            <a:spLocks/>
          </p:cNvSpPr>
          <p:nvPr/>
        </p:nvSpPr>
        <p:spPr>
          <a:xfrm>
            <a:off x="2201589" y="4720060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支持向量</a:t>
            </a:r>
          </a:p>
        </p:txBody>
      </p:sp>
    </p:spTree>
    <p:extLst>
      <p:ext uri="{BB962C8B-B14F-4D97-AF65-F5344CB8AC3E}">
        <p14:creationId xmlns:p14="http://schemas.microsoft.com/office/powerpoint/2010/main" val="7874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支持向量机基本型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最大间隔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寻找参数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使得间隔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最大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1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右箭头 7"/>
          <p:cNvSpPr/>
          <p:nvPr/>
        </p:nvSpPr>
        <p:spPr>
          <a:xfrm>
            <a:off x="1617431" y="3868375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1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6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2639</Words>
  <Application>Microsoft Office PowerPoint</Application>
  <PresentationFormat>全屏显示(4:3)</PresentationFormat>
  <Paragraphs>567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Times </vt:lpstr>
      <vt:lpstr>等线</vt:lpstr>
      <vt:lpstr>Arial</vt:lpstr>
      <vt:lpstr>Calibri</vt:lpstr>
      <vt:lpstr>Cambria Math</vt:lpstr>
      <vt:lpstr>Times New Roman</vt:lpstr>
      <vt:lpstr>Verdana</vt:lpstr>
      <vt:lpstr>Wingdings</vt:lpstr>
      <vt:lpstr>Office 主题​​</vt:lpstr>
      <vt:lpstr>Formula</vt:lpstr>
      <vt:lpstr>第六章：支持向量机</vt:lpstr>
      <vt:lpstr>线性模型</vt:lpstr>
      <vt:lpstr>线性模型</vt:lpstr>
      <vt:lpstr>线性模型</vt:lpstr>
      <vt:lpstr>线性模型</vt:lpstr>
      <vt:lpstr>线性模型</vt:lpstr>
      <vt:lpstr>线性模型（线性可分）</vt:lpstr>
      <vt:lpstr>线性模型（线性可分）</vt:lpstr>
      <vt:lpstr>支持向量机基本型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线性模型（线性不可分）</vt:lpstr>
      <vt:lpstr>核支持向量机</vt:lpstr>
      <vt:lpstr>核支持向量机</vt:lpstr>
      <vt:lpstr>核支持向量机</vt:lpstr>
      <vt:lpstr>核支持向量机</vt:lpstr>
      <vt:lpstr>线性模型（线性不可分）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替代损失函数</vt:lpstr>
      <vt:lpstr>正则化</vt:lpstr>
      <vt:lpstr>支持向量回归</vt:lpstr>
      <vt:lpstr>损失函数</vt:lpstr>
      <vt:lpstr>支持向量回归</vt:lpstr>
      <vt:lpstr>核方法</vt:lpstr>
      <vt:lpstr>核线性判别分析</vt:lpstr>
      <vt:lpstr>核线性判别分析</vt:lpstr>
      <vt:lpstr>核线性判别分析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Wu Cindy</cp:lastModifiedBy>
  <cp:revision>317</cp:revision>
  <dcterms:created xsi:type="dcterms:W3CDTF">2020-09-10T02:05:53Z</dcterms:created>
  <dcterms:modified xsi:type="dcterms:W3CDTF">2023-11-15T08:33:43Z</dcterms:modified>
</cp:coreProperties>
</file>