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0" r:id="rId6"/>
    <p:sldId id="261" r:id="rId7"/>
    <p:sldId id="263" r:id="rId8"/>
    <p:sldId id="262"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2" r:id="rId25"/>
    <p:sldId id="283" r:id="rId26"/>
    <p:sldId id="281" r:id="rId27"/>
    <p:sldId id="284" r:id="rId28"/>
    <p:sldId id="285" r:id="rId29"/>
    <p:sldId id="286" r:id="rId30"/>
    <p:sldId id="287" r:id="rId31"/>
    <p:sldId id="289" r:id="rId32"/>
    <p:sldId id="291" r:id="rId33"/>
    <p:sldId id="292" r:id="rId34"/>
    <p:sldId id="293" r:id="rId35"/>
    <p:sldId id="294" r:id="rId36"/>
    <p:sldId id="295" r:id="rId37"/>
    <p:sldId id="296" r:id="rId38"/>
    <p:sldId id="290" r:id="rId39"/>
    <p:sldId id="297" r:id="rId40"/>
    <p:sldId id="298" r:id="rId41"/>
    <p:sldId id="299" r:id="rId42"/>
    <p:sldId id="300" r:id="rId43"/>
    <p:sldId id="302" r:id="rId44"/>
    <p:sldId id="303" r:id="rId45"/>
    <p:sldId id="304" r:id="rId46"/>
    <p:sldId id="305" r:id="rId47"/>
    <p:sldId id="306" r:id="rId48"/>
    <p:sldId id="307" r:id="rId49"/>
    <p:sldId id="308" r:id="rId50"/>
    <p:sldId id="309" r:id="rId51"/>
    <p:sldId id="314" r:id="rId52"/>
    <p:sldId id="311" r:id="rId53"/>
    <p:sldId id="310" r:id="rId54"/>
    <p:sldId id="312" r:id="rId55"/>
    <p:sldId id="313" r:id="rId56"/>
    <p:sldId id="315"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E2F0D9"/>
    <a:srgbClr val="DAE3F3"/>
    <a:srgbClr val="FBE5D6"/>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3" y="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6769B-F99A-4726-8288-3BA7459BA294}" type="doc">
      <dgm:prSet loTypeId="urn:microsoft.com/office/officeart/2005/8/layout/hierarchy3" loCatId="list" qsTypeId="urn:microsoft.com/office/officeart/2005/8/quickstyle/simple1" qsCatId="simple" csTypeId="urn:microsoft.com/office/officeart/2005/8/colors/colorful5" csCatId="colorful" phldr="1"/>
      <dgm:spPr/>
      <dgm:t>
        <a:bodyPr/>
        <a:lstStyle/>
        <a:p>
          <a:endParaRPr lang="zh-CN" altLang="en-US"/>
        </a:p>
      </dgm:t>
    </dgm:pt>
    <dgm:pt modelId="{6AC6B05D-B71A-4156-B86A-68A55B5A2DBD}">
      <dgm:prSet phldrT="[文本]"/>
      <dgm:spPr/>
      <dgm:t>
        <a:bodyPr/>
        <a:lstStyle/>
        <a:p>
          <a:r>
            <a:rPr lang="zh-CN" altLang="en-US" dirty="0"/>
            <a:t>信息增益</a:t>
          </a:r>
        </a:p>
      </dgm:t>
    </dgm:pt>
    <dgm:pt modelId="{D28C982F-8DC3-4975-BA4F-C4474077BC46}" type="parTrans" cxnId="{DD79A6E4-B6A2-4360-8799-B809025AB189}">
      <dgm:prSet/>
      <dgm:spPr/>
      <dgm:t>
        <a:bodyPr/>
        <a:lstStyle/>
        <a:p>
          <a:endParaRPr lang="zh-CN" altLang="en-US"/>
        </a:p>
      </dgm:t>
    </dgm:pt>
    <dgm:pt modelId="{5BEC5BBE-1AEB-4263-AE2A-A689E769B9B5}" type="sibTrans" cxnId="{DD79A6E4-B6A2-4360-8799-B809025AB189}">
      <dgm:prSet/>
      <dgm:spPr/>
      <dgm:t>
        <a:bodyPr/>
        <a:lstStyle/>
        <a:p>
          <a:endParaRPr lang="zh-CN" altLang="en-US"/>
        </a:p>
      </dgm:t>
    </dgm:pt>
    <dgm:pt modelId="{AFB170B3-B7D0-4561-BED2-AA6FBB60BA42}">
      <dgm:prSet/>
      <dgm:spPr/>
      <dgm:t>
        <a:bodyPr/>
        <a:lstStyle/>
        <a:p>
          <a:r>
            <a:rPr lang="zh-CN" altLang="en-US" dirty="0"/>
            <a:t>增益率</a:t>
          </a:r>
          <a:endParaRPr lang="en-US" altLang="zh-CN" dirty="0"/>
        </a:p>
      </dgm:t>
    </dgm:pt>
    <dgm:pt modelId="{586E6BDC-DFB4-4B05-9A61-A8E5414DA8C6}" type="parTrans" cxnId="{CBBCAD7F-8205-459E-96AD-8D66F7B6E780}">
      <dgm:prSet/>
      <dgm:spPr/>
      <dgm:t>
        <a:bodyPr/>
        <a:lstStyle/>
        <a:p>
          <a:endParaRPr lang="zh-CN" altLang="en-US"/>
        </a:p>
      </dgm:t>
    </dgm:pt>
    <dgm:pt modelId="{7BE0B58A-91EA-43E7-8E50-731A52EB74A3}" type="sibTrans" cxnId="{CBBCAD7F-8205-459E-96AD-8D66F7B6E780}">
      <dgm:prSet/>
      <dgm:spPr/>
      <dgm:t>
        <a:bodyPr/>
        <a:lstStyle/>
        <a:p>
          <a:endParaRPr lang="zh-CN" altLang="en-US"/>
        </a:p>
      </dgm:t>
    </dgm:pt>
    <dgm:pt modelId="{76D7811A-9993-4966-A314-D25AA97D99AB}">
      <dgm:prSet/>
      <dgm:spPr/>
      <dgm:t>
        <a:bodyPr/>
        <a:lstStyle/>
        <a:p>
          <a:r>
            <a:rPr lang="zh-CN" altLang="en-US"/>
            <a:t>基尼指数</a:t>
          </a:r>
          <a:endParaRPr lang="en-US" altLang="zh-CN" dirty="0"/>
        </a:p>
      </dgm:t>
    </dgm:pt>
    <dgm:pt modelId="{ED8C622D-5E42-43D0-A902-B80075587735}" type="parTrans" cxnId="{E1BCCE34-ED80-4701-AF0B-33381FA64B0C}">
      <dgm:prSet/>
      <dgm:spPr/>
      <dgm:t>
        <a:bodyPr/>
        <a:lstStyle/>
        <a:p>
          <a:endParaRPr lang="zh-CN" altLang="en-US"/>
        </a:p>
      </dgm:t>
    </dgm:pt>
    <dgm:pt modelId="{9A44DBDF-A915-4388-B998-BAE89F6D8316}" type="sibTrans" cxnId="{E1BCCE34-ED80-4701-AF0B-33381FA64B0C}">
      <dgm:prSet/>
      <dgm:spPr/>
      <dgm:t>
        <a:bodyPr/>
        <a:lstStyle/>
        <a:p>
          <a:endParaRPr lang="zh-CN" altLang="en-US"/>
        </a:p>
      </dgm:t>
    </dgm:pt>
    <dgm:pt modelId="{790F69F8-2A18-406E-A88F-688EF5641E4D}" type="pres">
      <dgm:prSet presAssocID="{09A6769B-F99A-4726-8288-3BA7459BA294}" presName="diagram" presStyleCnt="0">
        <dgm:presLayoutVars>
          <dgm:chPref val="1"/>
          <dgm:dir/>
          <dgm:animOne val="branch"/>
          <dgm:animLvl val="lvl"/>
          <dgm:resizeHandles/>
        </dgm:presLayoutVars>
      </dgm:prSet>
      <dgm:spPr/>
    </dgm:pt>
    <dgm:pt modelId="{E9BF1E30-A162-4E01-9FD7-E16E680DC1F4}" type="pres">
      <dgm:prSet presAssocID="{6AC6B05D-B71A-4156-B86A-68A55B5A2DBD}" presName="root" presStyleCnt="0"/>
      <dgm:spPr/>
    </dgm:pt>
    <dgm:pt modelId="{378046F2-8300-4823-9D30-7031095386EA}" type="pres">
      <dgm:prSet presAssocID="{6AC6B05D-B71A-4156-B86A-68A55B5A2DBD}" presName="rootComposite" presStyleCnt="0"/>
      <dgm:spPr/>
    </dgm:pt>
    <dgm:pt modelId="{9800CE11-E348-40B7-859B-7A39B4E30395}" type="pres">
      <dgm:prSet presAssocID="{6AC6B05D-B71A-4156-B86A-68A55B5A2DBD}" presName="rootText" presStyleLbl="node1" presStyleIdx="0" presStyleCnt="3"/>
      <dgm:spPr/>
    </dgm:pt>
    <dgm:pt modelId="{DFCEDC04-E45B-4219-88F2-367E85C04471}" type="pres">
      <dgm:prSet presAssocID="{6AC6B05D-B71A-4156-B86A-68A55B5A2DBD}" presName="rootConnector" presStyleLbl="node1" presStyleIdx="0" presStyleCnt="3"/>
      <dgm:spPr/>
    </dgm:pt>
    <dgm:pt modelId="{BD03181D-9A92-478F-82C6-5E574E05B202}" type="pres">
      <dgm:prSet presAssocID="{6AC6B05D-B71A-4156-B86A-68A55B5A2DBD}" presName="childShape" presStyleCnt="0"/>
      <dgm:spPr/>
    </dgm:pt>
    <dgm:pt modelId="{52E7818D-061C-447F-8DB6-F93498E79927}" type="pres">
      <dgm:prSet presAssocID="{AFB170B3-B7D0-4561-BED2-AA6FBB60BA42}" presName="root" presStyleCnt="0"/>
      <dgm:spPr/>
    </dgm:pt>
    <dgm:pt modelId="{AA7E46E0-F6D5-4EB5-8851-5C7E088040B9}" type="pres">
      <dgm:prSet presAssocID="{AFB170B3-B7D0-4561-BED2-AA6FBB60BA42}" presName="rootComposite" presStyleCnt="0"/>
      <dgm:spPr/>
    </dgm:pt>
    <dgm:pt modelId="{BB2B5E64-D4E2-4C85-91EB-7BB86DAF1A00}" type="pres">
      <dgm:prSet presAssocID="{AFB170B3-B7D0-4561-BED2-AA6FBB60BA42}" presName="rootText" presStyleLbl="node1" presStyleIdx="1" presStyleCnt="3"/>
      <dgm:spPr/>
    </dgm:pt>
    <dgm:pt modelId="{3046E74B-2520-4583-A1C1-4DD400D65763}" type="pres">
      <dgm:prSet presAssocID="{AFB170B3-B7D0-4561-BED2-AA6FBB60BA42}" presName="rootConnector" presStyleLbl="node1" presStyleIdx="1" presStyleCnt="3"/>
      <dgm:spPr/>
    </dgm:pt>
    <dgm:pt modelId="{56DF2C63-EDF3-4173-9014-1C5CC110FA61}" type="pres">
      <dgm:prSet presAssocID="{AFB170B3-B7D0-4561-BED2-AA6FBB60BA42}" presName="childShape" presStyleCnt="0"/>
      <dgm:spPr/>
    </dgm:pt>
    <dgm:pt modelId="{C8200F4B-DFC7-4A43-AEB4-F0E4C0C2E821}" type="pres">
      <dgm:prSet presAssocID="{76D7811A-9993-4966-A314-D25AA97D99AB}" presName="root" presStyleCnt="0"/>
      <dgm:spPr/>
    </dgm:pt>
    <dgm:pt modelId="{CA27980F-3D35-411E-A7B6-48BD0D939762}" type="pres">
      <dgm:prSet presAssocID="{76D7811A-9993-4966-A314-D25AA97D99AB}" presName="rootComposite" presStyleCnt="0"/>
      <dgm:spPr/>
    </dgm:pt>
    <dgm:pt modelId="{9D0E5F11-CBA1-4A4F-BA62-1853DB38E1E4}" type="pres">
      <dgm:prSet presAssocID="{76D7811A-9993-4966-A314-D25AA97D99AB}" presName="rootText" presStyleLbl="node1" presStyleIdx="2" presStyleCnt="3"/>
      <dgm:spPr/>
    </dgm:pt>
    <dgm:pt modelId="{19389BDB-B96F-4BB2-B723-FDA2E1ECB9F1}" type="pres">
      <dgm:prSet presAssocID="{76D7811A-9993-4966-A314-D25AA97D99AB}" presName="rootConnector" presStyleLbl="node1" presStyleIdx="2" presStyleCnt="3"/>
      <dgm:spPr/>
    </dgm:pt>
    <dgm:pt modelId="{342E021C-FE07-4B7A-96AD-B47224C763DC}" type="pres">
      <dgm:prSet presAssocID="{76D7811A-9993-4966-A314-D25AA97D99AB}" presName="childShape" presStyleCnt="0"/>
      <dgm:spPr/>
    </dgm:pt>
  </dgm:ptLst>
  <dgm:cxnLst>
    <dgm:cxn modelId="{DCD6471B-A887-4CE3-97E9-8047F59BB189}" type="presOf" srcId="{09A6769B-F99A-4726-8288-3BA7459BA294}" destId="{790F69F8-2A18-406E-A88F-688EF5641E4D}" srcOrd="0" destOrd="0" presId="urn:microsoft.com/office/officeart/2005/8/layout/hierarchy3"/>
    <dgm:cxn modelId="{F81F0D2B-D348-4D20-B56D-A2E6EE9412F7}" type="presOf" srcId="{AFB170B3-B7D0-4561-BED2-AA6FBB60BA42}" destId="{BB2B5E64-D4E2-4C85-91EB-7BB86DAF1A00}" srcOrd="0" destOrd="0" presId="urn:microsoft.com/office/officeart/2005/8/layout/hierarchy3"/>
    <dgm:cxn modelId="{E1BCCE34-ED80-4701-AF0B-33381FA64B0C}" srcId="{09A6769B-F99A-4726-8288-3BA7459BA294}" destId="{76D7811A-9993-4966-A314-D25AA97D99AB}" srcOrd="2" destOrd="0" parTransId="{ED8C622D-5E42-43D0-A902-B80075587735}" sibTransId="{9A44DBDF-A915-4388-B998-BAE89F6D8316}"/>
    <dgm:cxn modelId="{92FAF266-D980-4382-9809-0E84DC97CEBF}" type="presOf" srcId="{6AC6B05D-B71A-4156-B86A-68A55B5A2DBD}" destId="{DFCEDC04-E45B-4219-88F2-367E85C04471}" srcOrd="1" destOrd="0" presId="urn:microsoft.com/office/officeart/2005/8/layout/hierarchy3"/>
    <dgm:cxn modelId="{64461D78-ECEC-4B07-ADFE-0B1994C64D10}" type="presOf" srcId="{76D7811A-9993-4966-A314-D25AA97D99AB}" destId="{9D0E5F11-CBA1-4A4F-BA62-1853DB38E1E4}" srcOrd="0" destOrd="0" presId="urn:microsoft.com/office/officeart/2005/8/layout/hierarchy3"/>
    <dgm:cxn modelId="{CBBCAD7F-8205-459E-96AD-8D66F7B6E780}" srcId="{09A6769B-F99A-4726-8288-3BA7459BA294}" destId="{AFB170B3-B7D0-4561-BED2-AA6FBB60BA42}" srcOrd="1" destOrd="0" parTransId="{586E6BDC-DFB4-4B05-9A61-A8E5414DA8C6}" sibTransId="{7BE0B58A-91EA-43E7-8E50-731A52EB74A3}"/>
    <dgm:cxn modelId="{72757096-9E5E-4FC2-B0FD-F716C0573E87}" type="presOf" srcId="{AFB170B3-B7D0-4561-BED2-AA6FBB60BA42}" destId="{3046E74B-2520-4583-A1C1-4DD400D65763}" srcOrd="1" destOrd="0" presId="urn:microsoft.com/office/officeart/2005/8/layout/hierarchy3"/>
    <dgm:cxn modelId="{438BCBD9-25DA-4EE5-8518-C8237660E68F}" type="presOf" srcId="{76D7811A-9993-4966-A314-D25AA97D99AB}" destId="{19389BDB-B96F-4BB2-B723-FDA2E1ECB9F1}" srcOrd="1" destOrd="0" presId="urn:microsoft.com/office/officeart/2005/8/layout/hierarchy3"/>
    <dgm:cxn modelId="{DD79A6E4-B6A2-4360-8799-B809025AB189}" srcId="{09A6769B-F99A-4726-8288-3BA7459BA294}" destId="{6AC6B05D-B71A-4156-B86A-68A55B5A2DBD}" srcOrd="0" destOrd="0" parTransId="{D28C982F-8DC3-4975-BA4F-C4474077BC46}" sibTransId="{5BEC5BBE-1AEB-4263-AE2A-A689E769B9B5}"/>
    <dgm:cxn modelId="{7D65A0E6-C0D0-4D75-9060-60836ADCF0A3}" type="presOf" srcId="{6AC6B05D-B71A-4156-B86A-68A55B5A2DBD}" destId="{9800CE11-E348-40B7-859B-7A39B4E30395}" srcOrd="0" destOrd="0" presId="urn:microsoft.com/office/officeart/2005/8/layout/hierarchy3"/>
    <dgm:cxn modelId="{8B22F2DC-D27D-48A1-8BE5-7B79E4D64413}" type="presParOf" srcId="{790F69F8-2A18-406E-A88F-688EF5641E4D}" destId="{E9BF1E30-A162-4E01-9FD7-E16E680DC1F4}" srcOrd="0" destOrd="0" presId="urn:microsoft.com/office/officeart/2005/8/layout/hierarchy3"/>
    <dgm:cxn modelId="{A16AB209-0791-4251-82B6-2579E0F45D45}" type="presParOf" srcId="{E9BF1E30-A162-4E01-9FD7-E16E680DC1F4}" destId="{378046F2-8300-4823-9D30-7031095386EA}" srcOrd="0" destOrd="0" presId="urn:microsoft.com/office/officeart/2005/8/layout/hierarchy3"/>
    <dgm:cxn modelId="{EE64335B-4A90-47FA-B6D5-4C9AD88293E1}" type="presParOf" srcId="{378046F2-8300-4823-9D30-7031095386EA}" destId="{9800CE11-E348-40B7-859B-7A39B4E30395}" srcOrd="0" destOrd="0" presId="urn:microsoft.com/office/officeart/2005/8/layout/hierarchy3"/>
    <dgm:cxn modelId="{C2B69C6F-0CEB-491B-A78F-E6545AAAFB43}" type="presParOf" srcId="{378046F2-8300-4823-9D30-7031095386EA}" destId="{DFCEDC04-E45B-4219-88F2-367E85C04471}" srcOrd="1" destOrd="0" presId="urn:microsoft.com/office/officeart/2005/8/layout/hierarchy3"/>
    <dgm:cxn modelId="{1AD9FFB9-9F25-435C-9D4E-6645375A7669}" type="presParOf" srcId="{E9BF1E30-A162-4E01-9FD7-E16E680DC1F4}" destId="{BD03181D-9A92-478F-82C6-5E574E05B202}" srcOrd="1" destOrd="0" presId="urn:microsoft.com/office/officeart/2005/8/layout/hierarchy3"/>
    <dgm:cxn modelId="{1D30F423-4A44-4F24-AC94-572D5879EC25}" type="presParOf" srcId="{790F69F8-2A18-406E-A88F-688EF5641E4D}" destId="{52E7818D-061C-447F-8DB6-F93498E79927}" srcOrd="1" destOrd="0" presId="urn:microsoft.com/office/officeart/2005/8/layout/hierarchy3"/>
    <dgm:cxn modelId="{45673A7D-39A9-4377-B2C2-21646DA48FE6}" type="presParOf" srcId="{52E7818D-061C-447F-8DB6-F93498E79927}" destId="{AA7E46E0-F6D5-4EB5-8851-5C7E088040B9}" srcOrd="0" destOrd="0" presId="urn:microsoft.com/office/officeart/2005/8/layout/hierarchy3"/>
    <dgm:cxn modelId="{61F8C8A1-60B8-433C-A552-4F5A4F3CDD53}" type="presParOf" srcId="{AA7E46E0-F6D5-4EB5-8851-5C7E088040B9}" destId="{BB2B5E64-D4E2-4C85-91EB-7BB86DAF1A00}" srcOrd="0" destOrd="0" presId="urn:microsoft.com/office/officeart/2005/8/layout/hierarchy3"/>
    <dgm:cxn modelId="{91D4A948-C6E7-4990-BB59-FBE0A5A45B43}" type="presParOf" srcId="{AA7E46E0-F6D5-4EB5-8851-5C7E088040B9}" destId="{3046E74B-2520-4583-A1C1-4DD400D65763}" srcOrd="1" destOrd="0" presId="urn:microsoft.com/office/officeart/2005/8/layout/hierarchy3"/>
    <dgm:cxn modelId="{D7E9F17C-DB61-4FB4-982E-B51C1408F88C}" type="presParOf" srcId="{52E7818D-061C-447F-8DB6-F93498E79927}" destId="{56DF2C63-EDF3-4173-9014-1C5CC110FA61}" srcOrd="1" destOrd="0" presId="urn:microsoft.com/office/officeart/2005/8/layout/hierarchy3"/>
    <dgm:cxn modelId="{C5213F7F-3F23-4EFF-806C-CC92AEBCCF33}" type="presParOf" srcId="{790F69F8-2A18-406E-A88F-688EF5641E4D}" destId="{C8200F4B-DFC7-4A43-AEB4-F0E4C0C2E821}" srcOrd="2" destOrd="0" presId="urn:microsoft.com/office/officeart/2005/8/layout/hierarchy3"/>
    <dgm:cxn modelId="{BBDB34C3-2217-49B2-BF1A-AA2F92DA6A10}" type="presParOf" srcId="{C8200F4B-DFC7-4A43-AEB4-F0E4C0C2E821}" destId="{CA27980F-3D35-411E-A7B6-48BD0D939762}" srcOrd="0" destOrd="0" presId="urn:microsoft.com/office/officeart/2005/8/layout/hierarchy3"/>
    <dgm:cxn modelId="{2F38E63D-3459-458A-B09D-D2F5A01D8208}" type="presParOf" srcId="{CA27980F-3D35-411E-A7B6-48BD0D939762}" destId="{9D0E5F11-CBA1-4A4F-BA62-1853DB38E1E4}" srcOrd="0" destOrd="0" presId="urn:microsoft.com/office/officeart/2005/8/layout/hierarchy3"/>
    <dgm:cxn modelId="{44FF2909-8A55-4530-BE90-974A08107369}" type="presParOf" srcId="{CA27980F-3D35-411E-A7B6-48BD0D939762}" destId="{19389BDB-B96F-4BB2-B723-FDA2E1ECB9F1}" srcOrd="1" destOrd="0" presId="urn:microsoft.com/office/officeart/2005/8/layout/hierarchy3"/>
    <dgm:cxn modelId="{55710242-9451-4D00-8206-E0D711EEFE00}" type="presParOf" srcId="{C8200F4B-DFC7-4A43-AEB4-F0E4C0C2E821}" destId="{342E021C-FE07-4B7A-96AD-B47224C763DC}"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8FCE8F-4851-4B62-9E4B-BEC7BC4D47CE}"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zh-CN" altLang="en-US"/>
        </a:p>
      </dgm:t>
    </dgm:pt>
    <dgm:pt modelId="{73B6235A-0E83-42DC-A124-C12A2DEE8667}">
      <dgm:prSet phldrT="[文本]"/>
      <dgm:spPr/>
      <dgm:t>
        <a:bodyPr/>
        <a:lstStyle/>
        <a:p>
          <a:r>
            <a:rPr lang="zh-CN" altLang="en-US" dirty="0"/>
            <a:t>优点</a:t>
          </a:r>
        </a:p>
      </dgm:t>
    </dgm:pt>
    <dgm:pt modelId="{414D9503-E468-4042-98D0-21EAB423E1D2}" type="parTrans" cxnId="{08CF5DD6-7B2E-4A89-9418-1945432BDB4F}">
      <dgm:prSet/>
      <dgm:spPr/>
      <dgm:t>
        <a:bodyPr/>
        <a:lstStyle/>
        <a:p>
          <a:endParaRPr lang="zh-CN" altLang="en-US"/>
        </a:p>
      </dgm:t>
    </dgm:pt>
    <dgm:pt modelId="{AE7DF47A-8297-4BB5-946F-D68DD74B93B3}" type="sibTrans" cxnId="{08CF5DD6-7B2E-4A89-9418-1945432BDB4F}">
      <dgm:prSet/>
      <dgm:spPr/>
      <dgm:t>
        <a:bodyPr/>
        <a:lstStyle/>
        <a:p>
          <a:endParaRPr lang="zh-CN" altLang="en-US"/>
        </a:p>
      </dgm:t>
    </dgm:pt>
    <dgm:pt modelId="{30D36645-FC1E-4D01-A383-0B985E257E81}">
      <dgm:prSet/>
      <dgm:spPr/>
      <dgm:t>
        <a:bodyPr/>
        <a:lstStyle/>
        <a:p>
          <a:r>
            <a:rPr lang="zh-CN" altLang="en-US" dirty="0"/>
            <a:t>降低过拟合风险</a:t>
          </a:r>
          <a:endParaRPr lang="en-US" altLang="zh-CN" dirty="0"/>
        </a:p>
      </dgm:t>
    </dgm:pt>
    <dgm:pt modelId="{44330C1D-B84A-487F-B268-E5A870B57C1D}" type="parTrans" cxnId="{E146248F-CE4B-4289-9DB8-7D7DB8B79E2E}">
      <dgm:prSet/>
      <dgm:spPr/>
      <dgm:t>
        <a:bodyPr/>
        <a:lstStyle/>
        <a:p>
          <a:endParaRPr lang="zh-CN" altLang="en-US"/>
        </a:p>
      </dgm:t>
    </dgm:pt>
    <dgm:pt modelId="{4AC6E7B5-B709-4037-8EA7-8EEC1867E563}" type="sibTrans" cxnId="{E146248F-CE4B-4289-9DB8-7D7DB8B79E2E}">
      <dgm:prSet/>
      <dgm:spPr/>
      <dgm:t>
        <a:bodyPr/>
        <a:lstStyle/>
        <a:p>
          <a:endParaRPr lang="zh-CN" altLang="en-US"/>
        </a:p>
      </dgm:t>
    </dgm:pt>
    <dgm:pt modelId="{A12AF47D-4E4C-4220-BCCA-59614C948336}">
      <dgm:prSet/>
      <dgm:spPr/>
      <dgm:t>
        <a:bodyPr/>
        <a:lstStyle/>
        <a:p>
          <a:r>
            <a:rPr lang="zh-CN" altLang="en-US" dirty="0"/>
            <a:t>显著减少训练时间和测试时间开销</a:t>
          </a:r>
          <a:endParaRPr lang="en-US" altLang="zh-CN" dirty="0"/>
        </a:p>
      </dgm:t>
    </dgm:pt>
    <dgm:pt modelId="{5E399E16-62F0-4073-88B7-0C80D89C4FE2}" type="parTrans" cxnId="{FC10150D-AA71-418B-8A24-2D6602B0EDC4}">
      <dgm:prSet/>
      <dgm:spPr/>
      <dgm:t>
        <a:bodyPr/>
        <a:lstStyle/>
        <a:p>
          <a:endParaRPr lang="zh-CN" altLang="en-US"/>
        </a:p>
      </dgm:t>
    </dgm:pt>
    <dgm:pt modelId="{AEC2164F-9CAB-4666-BEF5-5368FBF502B7}" type="sibTrans" cxnId="{FC10150D-AA71-418B-8A24-2D6602B0EDC4}">
      <dgm:prSet/>
      <dgm:spPr/>
      <dgm:t>
        <a:bodyPr/>
        <a:lstStyle/>
        <a:p>
          <a:endParaRPr lang="zh-CN" altLang="en-US"/>
        </a:p>
      </dgm:t>
    </dgm:pt>
    <dgm:pt modelId="{CEA6A35A-E3D9-4254-9C93-D23F6DFFD7B7}">
      <dgm:prSet/>
      <dgm:spPr/>
      <dgm:t>
        <a:bodyPr/>
        <a:lstStyle/>
        <a:p>
          <a:r>
            <a:rPr lang="zh-CN" altLang="en-US" dirty="0"/>
            <a:t>缺点</a:t>
          </a:r>
          <a:endParaRPr lang="en-US" altLang="zh-CN" dirty="0"/>
        </a:p>
      </dgm:t>
    </dgm:pt>
    <dgm:pt modelId="{BDE29E71-CD16-4E2A-83AF-2066B7CF5B7B}" type="parTrans" cxnId="{B5CDA0A8-A937-4F2A-B127-F423EBF506C2}">
      <dgm:prSet/>
      <dgm:spPr/>
      <dgm:t>
        <a:bodyPr/>
        <a:lstStyle/>
        <a:p>
          <a:endParaRPr lang="zh-CN" altLang="en-US"/>
        </a:p>
      </dgm:t>
    </dgm:pt>
    <dgm:pt modelId="{754007E4-1CAD-404B-96B9-185700555128}" type="sibTrans" cxnId="{B5CDA0A8-A937-4F2A-B127-F423EBF506C2}">
      <dgm:prSet/>
      <dgm:spPr/>
      <dgm:t>
        <a:bodyPr/>
        <a:lstStyle/>
        <a:p>
          <a:endParaRPr lang="zh-CN" altLang="en-US"/>
        </a:p>
      </dgm:t>
    </dgm:pt>
    <dgm:pt modelId="{BC0789CB-FE98-479D-B346-3827524ACD8F}">
      <dgm:prSet/>
      <dgm:spPr/>
      <dgm:t>
        <a:bodyPr/>
        <a:lstStyle/>
        <a:p>
          <a:r>
            <a:rPr lang="zh-CN" altLang="en-US"/>
            <a:t>欠拟合风险：有些分支的当前划分虽然不能提升泛化性能，但在其基础上进行的后续划分却有可能导致性能显著提高。预剪枝基于“贪心”本质禁止这些分支展开，带来了欠拟合风险</a:t>
          </a:r>
          <a:endParaRPr lang="zh-CN" altLang="en-US" dirty="0"/>
        </a:p>
      </dgm:t>
    </dgm:pt>
    <dgm:pt modelId="{99208C6D-C1F2-4B7A-B0E8-762C37F7E9F5}" type="parTrans" cxnId="{A8CC9587-26E0-4E25-AD72-F8499CE87057}">
      <dgm:prSet/>
      <dgm:spPr/>
      <dgm:t>
        <a:bodyPr/>
        <a:lstStyle/>
        <a:p>
          <a:endParaRPr lang="zh-CN" altLang="en-US"/>
        </a:p>
      </dgm:t>
    </dgm:pt>
    <dgm:pt modelId="{B89C87CA-A576-4016-B697-B597010BB5E9}" type="sibTrans" cxnId="{A8CC9587-26E0-4E25-AD72-F8499CE87057}">
      <dgm:prSet/>
      <dgm:spPr/>
      <dgm:t>
        <a:bodyPr/>
        <a:lstStyle/>
        <a:p>
          <a:endParaRPr lang="zh-CN" altLang="en-US"/>
        </a:p>
      </dgm:t>
    </dgm:pt>
    <dgm:pt modelId="{A44DE724-D4E5-4BDD-B6F5-B96D1612D213}" type="pres">
      <dgm:prSet presAssocID="{168FCE8F-4851-4B62-9E4B-BEC7BC4D47CE}" presName="linear" presStyleCnt="0">
        <dgm:presLayoutVars>
          <dgm:dir/>
          <dgm:animLvl val="lvl"/>
          <dgm:resizeHandles val="exact"/>
        </dgm:presLayoutVars>
      </dgm:prSet>
      <dgm:spPr/>
    </dgm:pt>
    <dgm:pt modelId="{86121431-419F-418C-83AA-127DA93942D3}" type="pres">
      <dgm:prSet presAssocID="{73B6235A-0E83-42DC-A124-C12A2DEE8667}" presName="parentLin" presStyleCnt="0"/>
      <dgm:spPr/>
    </dgm:pt>
    <dgm:pt modelId="{9489358A-1076-41D9-9DD7-945D20748D75}" type="pres">
      <dgm:prSet presAssocID="{73B6235A-0E83-42DC-A124-C12A2DEE8667}" presName="parentLeftMargin" presStyleLbl="node1" presStyleIdx="0" presStyleCnt="2"/>
      <dgm:spPr/>
    </dgm:pt>
    <dgm:pt modelId="{B9D63EF2-3497-45CE-BF9C-55FFA22972A4}" type="pres">
      <dgm:prSet presAssocID="{73B6235A-0E83-42DC-A124-C12A2DEE8667}" presName="parentText" presStyleLbl="node1" presStyleIdx="0" presStyleCnt="2">
        <dgm:presLayoutVars>
          <dgm:chMax val="0"/>
          <dgm:bulletEnabled val="1"/>
        </dgm:presLayoutVars>
      </dgm:prSet>
      <dgm:spPr/>
    </dgm:pt>
    <dgm:pt modelId="{D87FDC6F-DD66-4A61-92A0-8199F6EF42D8}" type="pres">
      <dgm:prSet presAssocID="{73B6235A-0E83-42DC-A124-C12A2DEE8667}" presName="negativeSpace" presStyleCnt="0"/>
      <dgm:spPr/>
    </dgm:pt>
    <dgm:pt modelId="{D33939FD-349B-4731-ADF9-742A40616887}" type="pres">
      <dgm:prSet presAssocID="{73B6235A-0E83-42DC-A124-C12A2DEE8667}" presName="childText" presStyleLbl="conFgAcc1" presStyleIdx="0" presStyleCnt="2">
        <dgm:presLayoutVars>
          <dgm:bulletEnabled val="1"/>
        </dgm:presLayoutVars>
      </dgm:prSet>
      <dgm:spPr/>
    </dgm:pt>
    <dgm:pt modelId="{6C32B92A-72D6-419F-AC70-879D5831C856}" type="pres">
      <dgm:prSet presAssocID="{AE7DF47A-8297-4BB5-946F-D68DD74B93B3}" presName="spaceBetweenRectangles" presStyleCnt="0"/>
      <dgm:spPr/>
    </dgm:pt>
    <dgm:pt modelId="{BF925E07-C855-4098-9674-D26ED7F787CA}" type="pres">
      <dgm:prSet presAssocID="{CEA6A35A-E3D9-4254-9C93-D23F6DFFD7B7}" presName="parentLin" presStyleCnt="0"/>
      <dgm:spPr/>
    </dgm:pt>
    <dgm:pt modelId="{0BB405FF-59D5-4902-9A59-BD9A7C4828ED}" type="pres">
      <dgm:prSet presAssocID="{CEA6A35A-E3D9-4254-9C93-D23F6DFFD7B7}" presName="parentLeftMargin" presStyleLbl="node1" presStyleIdx="0" presStyleCnt="2"/>
      <dgm:spPr/>
    </dgm:pt>
    <dgm:pt modelId="{F5B73567-427F-4EA4-B2D5-39789113E1AC}" type="pres">
      <dgm:prSet presAssocID="{CEA6A35A-E3D9-4254-9C93-D23F6DFFD7B7}" presName="parentText" presStyleLbl="node1" presStyleIdx="1" presStyleCnt="2">
        <dgm:presLayoutVars>
          <dgm:chMax val="0"/>
          <dgm:bulletEnabled val="1"/>
        </dgm:presLayoutVars>
      </dgm:prSet>
      <dgm:spPr/>
    </dgm:pt>
    <dgm:pt modelId="{EBEF36FF-238C-4EFE-9204-6C522F078B10}" type="pres">
      <dgm:prSet presAssocID="{CEA6A35A-E3D9-4254-9C93-D23F6DFFD7B7}" presName="negativeSpace" presStyleCnt="0"/>
      <dgm:spPr/>
    </dgm:pt>
    <dgm:pt modelId="{FF45DF5C-F248-4A45-9EAE-35B04DBD9927}" type="pres">
      <dgm:prSet presAssocID="{CEA6A35A-E3D9-4254-9C93-D23F6DFFD7B7}" presName="childText" presStyleLbl="conFgAcc1" presStyleIdx="1" presStyleCnt="2">
        <dgm:presLayoutVars>
          <dgm:bulletEnabled val="1"/>
        </dgm:presLayoutVars>
      </dgm:prSet>
      <dgm:spPr/>
    </dgm:pt>
  </dgm:ptLst>
  <dgm:cxnLst>
    <dgm:cxn modelId="{FC10150D-AA71-418B-8A24-2D6602B0EDC4}" srcId="{73B6235A-0E83-42DC-A124-C12A2DEE8667}" destId="{A12AF47D-4E4C-4220-BCCA-59614C948336}" srcOrd="1" destOrd="0" parTransId="{5E399E16-62F0-4073-88B7-0C80D89C4FE2}" sibTransId="{AEC2164F-9CAB-4666-BEF5-5368FBF502B7}"/>
    <dgm:cxn modelId="{B428D710-6E88-443F-8166-2DA714F8510C}" type="presOf" srcId="{73B6235A-0E83-42DC-A124-C12A2DEE8667}" destId="{B9D63EF2-3497-45CE-BF9C-55FFA22972A4}" srcOrd="1" destOrd="0" presId="urn:microsoft.com/office/officeart/2005/8/layout/list1"/>
    <dgm:cxn modelId="{ABAB3317-B645-4DEF-8CA9-A089597A2784}" type="presOf" srcId="{168FCE8F-4851-4B62-9E4B-BEC7BC4D47CE}" destId="{A44DE724-D4E5-4BDD-B6F5-B96D1612D213}" srcOrd="0" destOrd="0" presId="urn:microsoft.com/office/officeart/2005/8/layout/list1"/>
    <dgm:cxn modelId="{3A06BB17-0EF0-4CA4-B778-6C7FD38CEC67}" type="presOf" srcId="{CEA6A35A-E3D9-4254-9C93-D23F6DFFD7B7}" destId="{0BB405FF-59D5-4902-9A59-BD9A7C4828ED}" srcOrd="0" destOrd="0" presId="urn:microsoft.com/office/officeart/2005/8/layout/list1"/>
    <dgm:cxn modelId="{A5C66170-EB03-4FE6-9B02-785FBC88E358}" type="presOf" srcId="{A12AF47D-4E4C-4220-BCCA-59614C948336}" destId="{D33939FD-349B-4731-ADF9-742A40616887}" srcOrd="0" destOrd="1" presId="urn:microsoft.com/office/officeart/2005/8/layout/list1"/>
    <dgm:cxn modelId="{C826EA50-BC8C-4546-8A87-E25C4DBF32C6}" type="presOf" srcId="{73B6235A-0E83-42DC-A124-C12A2DEE8667}" destId="{9489358A-1076-41D9-9DD7-945D20748D75}" srcOrd="0" destOrd="0" presId="urn:microsoft.com/office/officeart/2005/8/layout/list1"/>
    <dgm:cxn modelId="{A8CC9587-26E0-4E25-AD72-F8499CE87057}" srcId="{CEA6A35A-E3D9-4254-9C93-D23F6DFFD7B7}" destId="{BC0789CB-FE98-479D-B346-3827524ACD8F}" srcOrd="0" destOrd="0" parTransId="{99208C6D-C1F2-4B7A-B0E8-762C37F7E9F5}" sibTransId="{B89C87CA-A576-4016-B697-B597010BB5E9}"/>
    <dgm:cxn modelId="{E146248F-CE4B-4289-9DB8-7D7DB8B79E2E}" srcId="{73B6235A-0E83-42DC-A124-C12A2DEE8667}" destId="{30D36645-FC1E-4D01-A383-0B985E257E81}" srcOrd="0" destOrd="0" parTransId="{44330C1D-B84A-487F-B268-E5A870B57C1D}" sibTransId="{4AC6E7B5-B709-4037-8EA7-8EEC1867E563}"/>
    <dgm:cxn modelId="{B5CDA0A8-A937-4F2A-B127-F423EBF506C2}" srcId="{168FCE8F-4851-4B62-9E4B-BEC7BC4D47CE}" destId="{CEA6A35A-E3D9-4254-9C93-D23F6DFFD7B7}" srcOrd="1" destOrd="0" parTransId="{BDE29E71-CD16-4E2A-83AF-2066B7CF5B7B}" sibTransId="{754007E4-1CAD-404B-96B9-185700555128}"/>
    <dgm:cxn modelId="{02A505B4-1B99-4754-8A75-F45E9A2B6679}" type="presOf" srcId="{BC0789CB-FE98-479D-B346-3827524ACD8F}" destId="{FF45DF5C-F248-4A45-9EAE-35B04DBD9927}" srcOrd="0" destOrd="0" presId="urn:microsoft.com/office/officeart/2005/8/layout/list1"/>
    <dgm:cxn modelId="{A20BB0BC-780F-4846-8B55-04645D4E4A5D}" type="presOf" srcId="{30D36645-FC1E-4D01-A383-0B985E257E81}" destId="{D33939FD-349B-4731-ADF9-742A40616887}" srcOrd="0" destOrd="0" presId="urn:microsoft.com/office/officeart/2005/8/layout/list1"/>
    <dgm:cxn modelId="{8468BDC0-2D23-426B-A207-E684302948E1}" type="presOf" srcId="{CEA6A35A-E3D9-4254-9C93-D23F6DFFD7B7}" destId="{F5B73567-427F-4EA4-B2D5-39789113E1AC}" srcOrd="1" destOrd="0" presId="urn:microsoft.com/office/officeart/2005/8/layout/list1"/>
    <dgm:cxn modelId="{08CF5DD6-7B2E-4A89-9418-1945432BDB4F}" srcId="{168FCE8F-4851-4B62-9E4B-BEC7BC4D47CE}" destId="{73B6235A-0E83-42DC-A124-C12A2DEE8667}" srcOrd="0" destOrd="0" parTransId="{414D9503-E468-4042-98D0-21EAB423E1D2}" sibTransId="{AE7DF47A-8297-4BB5-946F-D68DD74B93B3}"/>
    <dgm:cxn modelId="{AD42CF76-F65E-45FE-B360-EA9704037F78}" type="presParOf" srcId="{A44DE724-D4E5-4BDD-B6F5-B96D1612D213}" destId="{86121431-419F-418C-83AA-127DA93942D3}" srcOrd="0" destOrd="0" presId="urn:microsoft.com/office/officeart/2005/8/layout/list1"/>
    <dgm:cxn modelId="{81F3F5DD-7CF5-4E3B-9368-B2C610DC88F0}" type="presParOf" srcId="{86121431-419F-418C-83AA-127DA93942D3}" destId="{9489358A-1076-41D9-9DD7-945D20748D75}" srcOrd="0" destOrd="0" presId="urn:microsoft.com/office/officeart/2005/8/layout/list1"/>
    <dgm:cxn modelId="{D4B8FB0C-2388-4FFF-AFED-4D6BD3A01507}" type="presParOf" srcId="{86121431-419F-418C-83AA-127DA93942D3}" destId="{B9D63EF2-3497-45CE-BF9C-55FFA22972A4}" srcOrd="1" destOrd="0" presId="urn:microsoft.com/office/officeart/2005/8/layout/list1"/>
    <dgm:cxn modelId="{2E5C9CE4-5D43-471B-9EA3-8B817DAA2C30}" type="presParOf" srcId="{A44DE724-D4E5-4BDD-B6F5-B96D1612D213}" destId="{D87FDC6F-DD66-4A61-92A0-8199F6EF42D8}" srcOrd="1" destOrd="0" presId="urn:microsoft.com/office/officeart/2005/8/layout/list1"/>
    <dgm:cxn modelId="{297D6BBD-317B-48F8-B8C8-2A51B3653228}" type="presParOf" srcId="{A44DE724-D4E5-4BDD-B6F5-B96D1612D213}" destId="{D33939FD-349B-4731-ADF9-742A40616887}" srcOrd="2" destOrd="0" presId="urn:microsoft.com/office/officeart/2005/8/layout/list1"/>
    <dgm:cxn modelId="{6B13E191-CCD5-4E1E-9BC1-4238DAFA124A}" type="presParOf" srcId="{A44DE724-D4E5-4BDD-B6F5-B96D1612D213}" destId="{6C32B92A-72D6-419F-AC70-879D5831C856}" srcOrd="3" destOrd="0" presId="urn:microsoft.com/office/officeart/2005/8/layout/list1"/>
    <dgm:cxn modelId="{40A03EE7-778B-493C-9F13-1BDC6FB2D9DB}" type="presParOf" srcId="{A44DE724-D4E5-4BDD-B6F5-B96D1612D213}" destId="{BF925E07-C855-4098-9674-D26ED7F787CA}" srcOrd="4" destOrd="0" presId="urn:microsoft.com/office/officeart/2005/8/layout/list1"/>
    <dgm:cxn modelId="{1C00EFF0-CABE-4032-80D5-40DED585A8EB}" type="presParOf" srcId="{BF925E07-C855-4098-9674-D26ED7F787CA}" destId="{0BB405FF-59D5-4902-9A59-BD9A7C4828ED}" srcOrd="0" destOrd="0" presId="urn:microsoft.com/office/officeart/2005/8/layout/list1"/>
    <dgm:cxn modelId="{50A6C1ED-B9B4-4276-B8F7-596448AAC28D}" type="presParOf" srcId="{BF925E07-C855-4098-9674-D26ED7F787CA}" destId="{F5B73567-427F-4EA4-B2D5-39789113E1AC}" srcOrd="1" destOrd="0" presId="urn:microsoft.com/office/officeart/2005/8/layout/list1"/>
    <dgm:cxn modelId="{E8AC1A95-C6C8-4E78-BEAE-814687FC051F}" type="presParOf" srcId="{A44DE724-D4E5-4BDD-B6F5-B96D1612D213}" destId="{EBEF36FF-238C-4EFE-9204-6C522F078B10}" srcOrd="5" destOrd="0" presId="urn:microsoft.com/office/officeart/2005/8/layout/list1"/>
    <dgm:cxn modelId="{4AAC609C-8337-499E-B17D-F8A220EF9BB7}" type="presParOf" srcId="{A44DE724-D4E5-4BDD-B6F5-B96D1612D213}" destId="{FF45DF5C-F248-4A45-9EAE-35B04DBD992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8FCE8F-4851-4B62-9E4B-BEC7BC4D47CE}"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zh-CN" altLang="en-US"/>
        </a:p>
      </dgm:t>
    </dgm:pt>
    <dgm:pt modelId="{73B6235A-0E83-42DC-A124-C12A2DEE8667}">
      <dgm:prSet phldrT="[文本]"/>
      <dgm:spPr/>
      <dgm:t>
        <a:bodyPr/>
        <a:lstStyle/>
        <a:p>
          <a:r>
            <a:rPr lang="zh-CN" altLang="en-US" dirty="0"/>
            <a:t>优点</a:t>
          </a:r>
        </a:p>
      </dgm:t>
    </dgm:pt>
    <dgm:pt modelId="{414D9503-E468-4042-98D0-21EAB423E1D2}" type="parTrans" cxnId="{08CF5DD6-7B2E-4A89-9418-1945432BDB4F}">
      <dgm:prSet/>
      <dgm:spPr/>
      <dgm:t>
        <a:bodyPr/>
        <a:lstStyle/>
        <a:p>
          <a:endParaRPr lang="zh-CN" altLang="en-US"/>
        </a:p>
      </dgm:t>
    </dgm:pt>
    <dgm:pt modelId="{AE7DF47A-8297-4BB5-946F-D68DD74B93B3}" type="sibTrans" cxnId="{08CF5DD6-7B2E-4A89-9418-1945432BDB4F}">
      <dgm:prSet/>
      <dgm:spPr/>
      <dgm:t>
        <a:bodyPr/>
        <a:lstStyle/>
        <a:p>
          <a:endParaRPr lang="zh-CN" altLang="en-US"/>
        </a:p>
      </dgm:t>
    </dgm:pt>
    <dgm:pt modelId="{30D36645-FC1E-4D01-A383-0B985E257E81}">
      <dgm:prSet/>
      <dgm:spPr/>
      <dgm:t>
        <a:bodyPr/>
        <a:lstStyle/>
        <a:p>
          <a:r>
            <a:rPr lang="zh-CN" altLang="en-US" dirty="0"/>
            <a:t>后剪枝比预剪枝保留了更多的分支，</a:t>
          </a:r>
          <a:r>
            <a:rPr lang="zh-CN" altLang="en-US" dirty="0">
              <a:solidFill>
                <a:srgbClr val="C00000"/>
              </a:solidFill>
            </a:rPr>
            <a:t>欠拟合风险小</a:t>
          </a:r>
          <a:r>
            <a:rPr lang="zh-CN" altLang="en-US" dirty="0"/>
            <a:t>，</a:t>
          </a:r>
          <a:r>
            <a:rPr lang="zh-CN" altLang="en-US" dirty="0">
              <a:solidFill>
                <a:srgbClr val="C00000"/>
              </a:solidFill>
            </a:rPr>
            <a:t>泛化性能往往优于预剪枝决策树</a:t>
          </a:r>
          <a:endParaRPr lang="en-US" altLang="zh-CN" dirty="0"/>
        </a:p>
      </dgm:t>
    </dgm:pt>
    <dgm:pt modelId="{44330C1D-B84A-487F-B268-E5A870B57C1D}" type="parTrans" cxnId="{E146248F-CE4B-4289-9DB8-7D7DB8B79E2E}">
      <dgm:prSet/>
      <dgm:spPr/>
      <dgm:t>
        <a:bodyPr/>
        <a:lstStyle/>
        <a:p>
          <a:endParaRPr lang="zh-CN" altLang="en-US"/>
        </a:p>
      </dgm:t>
    </dgm:pt>
    <dgm:pt modelId="{4AC6E7B5-B709-4037-8EA7-8EEC1867E563}" type="sibTrans" cxnId="{E146248F-CE4B-4289-9DB8-7D7DB8B79E2E}">
      <dgm:prSet/>
      <dgm:spPr/>
      <dgm:t>
        <a:bodyPr/>
        <a:lstStyle/>
        <a:p>
          <a:endParaRPr lang="zh-CN" altLang="en-US"/>
        </a:p>
      </dgm:t>
    </dgm:pt>
    <dgm:pt modelId="{CEA6A35A-E3D9-4254-9C93-D23F6DFFD7B7}">
      <dgm:prSet/>
      <dgm:spPr/>
      <dgm:t>
        <a:bodyPr/>
        <a:lstStyle/>
        <a:p>
          <a:r>
            <a:rPr lang="zh-CN" altLang="en-US" dirty="0"/>
            <a:t>缺点</a:t>
          </a:r>
          <a:endParaRPr lang="en-US" altLang="zh-CN" dirty="0"/>
        </a:p>
      </dgm:t>
    </dgm:pt>
    <dgm:pt modelId="{BDE29E71-CD16-4E2A-83AF-2066B7CF5B7B}" type="parTrans" cxnId="{B5CDA0A8-A937-4F2A-B127-F423EBF506C2}">
      <dgm:prSet/>
      <dgm:spPr/>
      <dgm:t>
        <a:bodyPr/>
        <a:lstStyle/>
        <a:p>
          <a:endParaRPr lang="zh-CN" altLang="en-US"/>
        </a:p>
      </dgm:t>
    </dgm:pt>
    <dgm:pt modelId="{754007E4-1CAD-404B-96B9-185700555128}" type="sibTrans" cxnId="{B5CDA0A8-A937-4F2A-B127-F423EBF506C2}">
      <dgm:prSet/>
      <dgm:spPr/>
      <dgm:t>
        <a:bodyPr/>
        <a:lstStyle/>
        <a:p>
          <a:endParaRPr lang="zh-CN" altLang="en-US"/>
        </a:p>
      </dgm:t>
    </dgm:pt>
    <dgm:pt modelId="{BC0789CB-FE98-479D-B346-3827524ACD8F}">
      <dgm:prSet/>
      <dgm:spPr/>
      <dgm:t>
        <a:bodyPr/>
        <a:lstStyle/>
        <a:p>
          <a:r>
            <a:rPr lang="zh-CN" altLang="en-US" dirty="0">
              <a:solidFill>
                <a:srgbClr val="C00000"/>
              </a:solidFill>
            </a:rPr>
            <a:t>训练时间开销大</a:t>
          </a:r>
          <a:r>
            <a:rPr lang="zh-CN" altLang="en-US" dirty="0"/>
            <a:t>：后剪枝过程是在生成完全决策树之后进行的，需要自底向上对所有非叶结点逐一考察</a:t>
          </a:r>
        </a:p>
      </dgm:t>
    </dgm:pt>
    <dgm:pt modelId="{99208C6D-C1F2-4B7A-B0E8-762C37F7E9F5}" type="parTrans" cxnId="{A8CC9587-26E0-4E25-AD72-F8499CE87057}">
      <dgm:prSet/>
      <dgm:spPr/>
      <dgm:t>
        <a:bodyPr/>
        <a:lstStyle/>
        <a:p>
          <a:endParaRPr lang="zh-CN" altLang="en-US"/>
        </a:p>
      </dgm:t>
    </dgm:pt>
    <dgm:pt modelId="{B89C87CA-A576-4016-B697-B597010BB5E9}" type="sibTrans" cxnId="{A8CC9587-26E0-4E25-AD72-F8499CE87057}">
      <dgm:prSet/>
      <dgm:spPr/>
      <dgm:t>
        <a:bodyPr/>
        <a:lstStyle/>
        <a:p>
          <a:endParaRPr lang="zh-CN" altLang="en-US"/>
        </a:p>
      </dgm:t>
    </dgm:pt>
    <dgm:pt modelId="{A44DE724-D4E5-4BDD-B6F5-B96D1612D213}" type="pres">
      <dgm:prSet presAssocID="{168FCE8F-4851-4B62-9E4B-BEC7BC4D47CE}" presName="linear" presStyleCnt="0">
        <dgm:presLayoutVars>
          <dgm:dir/>
          <dgm:animLvl val="lvl"/>
          <dgm:resizeHandles val="exact"/>
        </dgm:presLayoutVars>
      </dgm:prSet>
      <dgm:spPr/>
    </dgm:pt>
    <dgm:pt modelId="{86121431-419F-418C-83AA-127DA93942D3}" type="pres">
      <dgm:prSet presAssocID="{73B6235A-0E83-42DC-A124-C12A2DEE8667}" presName="parentLin" presStyleCnt="0"/>
      <dgm:spPr/>
    </dgm:pt>
    <dgm:pt modelId="{9489358A-1076-41D9-9DD7-945D20748D75}" type="pres">
      <dgm:prSet presAssocID="{73B6235A-0E83-42DC-A124-C12A2DEE8667}" presName="parentLeftMargin" presStyleLbl="node1" presStyleIdx="0" presStyleCnt="2"/>
      <dgm:spPr/>
    </dgm:pt>
    <dgm:pt modelId="{B9D63EF2-3497-45CE-BF9C-55FFA22972A4}" type="pres">
      <dgm:prSet presAssocID="{73B6235A-0E83-42DC-A124-C12A2DEE8667}" presName="parentText" presStyleLbl="node1" presStyleIdx="0" presStyleCnt="2">
        <dgm:presLayoutVars>
          <dgm:chMax val="0"/>
          <dgm:bulletEnabled val="1"/>
        </dgm:presLayoutVars>
      </dgm:prSet>
      <dgm:spPr/>
    </dgm:pt>
    <dgm:pt modelId="{D87FDC6F-DD66-4A61-92A0-8199F6EF42D8}" type="pres">
      <dgm:prSet presAssocID="{73B6235A-0E83-42DC-A124-C12A2DEE8667}" presName="negativeSpace" presStyleCnt="0"/>
      <dgm:spPr/>
    </dgm:pt>
    <dgm:pt modelId="{D33939FD-349B-4731-ADF9-742A40616887}" type="pres">
      <dgm:prSet presAssocID="{73B6235A-0E83-42DC-A124-C12A2DEE8667}" presName="childText" presStyleLbl="conFgAcc1" presStyleIdx="0" presStyleCnt="2">
        <dgm:presLayoutVars>
          <dgm:bulletEnabled val="1"/>
        </dgm:presLayoutVars>
      </dgm:prSet>
      <dgm:spPr/>
    </dgm:pt>
    <dgm:pt modelId="{6C32B92A-72D6-419F-AC70-879D5831C856}" type="pres">
      <dgm:prSet presAssocID="{AE7DF47A-8297-4BB5-946F-D68DD74B93B3}" presName="spaceBetweenRectangles" presStyleCnt="0"/>
      <dgm:spPr/>
    </dgm:pt>
    <dgm:pt modelId="{BF925E07-C855-4098-9674-D26ED7F787CA}" type="pres">
      <dgm:prSet presAssocID="{CEA6A35A-E3D9-4254-9C93-D23F6DFFD7B7}" presName="parentLin" presStyleCnt="0"/>
      <dgm:spPr/>
    </dgm:pt>
    <dgm:pt modelId="{0BB405FF-59D5-4902-9A59-BD9A7C4828ED}" type="pres">
      <dgm:prSet presAssocID="{CEA6A35A-E3D9-4254-9C93-D23F6DFFD7B7}" presName="parentLeftMargin" presStyleLbl="node1" presStyleIdx="0" presStyleCnt="2"/>
      <dgm:spPr/>
    </dgm:pt>
    <dgm:pt modelId="{F5B73567-427F-4EA4-B2D5-39789113E1AC}" type="pres">
      <dgm:prSet presAssocID="{CEA6A35A-E3D9-4254-9C93-D23F6DFFD7B7}" presName="parentText" presStyleLbl="node1" presStyleIdx="1" presStyleCnt="2">
        <dgm:presLayoutVars>
          <dgm:chMax val="0"/>
          <dgm:bulletEnabled val="1"/>
        </dgm:presLayoutVars>
      </dgm:prSet>
      <dgm:spPr/>
    </dgm:pt>
    <dgm:pt modelId="{EBEF36FF-238C-4EFE-9204-6C522F078B10}" type="pres">
      <dgm:prSet presAssocID="{CEA6A35A-E3D9-4254-9C93-D23F6DFFD7B7}" presName="negativeSpace" presStyleCnt="0"/>
      <dgm:spPr/>
    </dgm:pt>
    <dgm:pt modelId="{FF45DF5C-F248-4A45-9EAE-35B04DBD9927}" type="pres">
      <dgm:prSet presAssocID="{CEA6A35A-E3D9-4254-9C93-D23F6DFFD7B7}" presName="childText" presStyleLbl="conFgAcc1" presStyleIdx="1" presStyleCnt="2">
        <dgm:presLayoutVars>
          <dgm:bulletEnabled val="1"/>
        </dgm:presLayoutVars>
      </dgm:prSet>
      <dgm:spPr/>
    </dgm:pt>
  </dgm:ptLst>
  <dgm:cxnLst>
    <dgm:cxn modelId="{B428D710-6E88-443F-8166-2DA714F8510C}" type="presOf" srcId="{73B6235A-0E83-42DC-A124-C12A2DEE8667}" destId="{B9D63EF2-3497-45CE-BF9C-55FFA22972A4}" srcOrd="1" destOrd="0" presId="urn:microsoft.com/office/officeart/2005/8/layout/list1"/>
    <dgm:cxn modelId="{ABAB3317-B645-4DEF-8CA9-A089597A2784}" type="presOf" srcId="{168FCE8F-4851-4B62-9E4B-BEC7BC4D47CE}" destId="{A44DE724-D4E5-4BDD-B6F5-B96D1612D213}" srcOrd="0" destOrd="0" presId="urn:microsoft.com/office/officeart/2005/8/layout/list1"/>
    <dgm:cxn modelId="{3A06BB17-0EF0-4CA4-B778-6C7FD38CEC67}" type="presOf" srcId="{CEA6A35A-E3D9-4254-9C93-D23F6DFFD7B7}" destId="{0BB405FF-59D5-4902-9A59-BD9A7C4828ED}" srcOrd="0" destOrd="0" presId="urn:microsoft.com/office/officeart/2005/8/layout/list1"/>
    <dgm:cxn modelId="{C826EA50-BC8C-4546-8A87-E25C4DBF32C6}" type="presOf" srcId="{73B6235A-0E83-42DC-A124-C12A2DEE8667}" destId="{9489358A-1076-41D9-9DD7-945D20748D75}" srcOrd="0" destOrd="0" presId="urn:microsoft.com/office/officeart/2005/8/layout/list1"/>
    <dgm:cxn modelId="{A8CC9587-26E0-4E25-AD72-F8499CE87057}" srcId="{CEA6A35A-E3D9-4254-9C93-D23F6DFFD7B7}" destId="{BC0789CB-FE98-479D-B346-3827524ACD8F}" srcOrd="0" destOrd="0" parTransId="{99208C6D-C1F2-4B7A-B0E8-762C37F7E9F5}" sibTransId="{B89C87CA-A576-4016-B697-B597010BB5E9}"/>
    <dgm:cxn modelId="{E146248F-CE4B-4289-9DB8-7D7DB8B79E2E}" srcId="{73B6235A-0E83-42DC-A124-C12A2DEE8667}" destId="{30D36645-FC1E-4D01-A383-0B985E257E81}" srcOrd="0" destOrd="0" parTransId="{44330C1D-B84A-487F-B268-E5A870B57C1D}" sibTransId="{4AC6E7B5-B709-4037-8EA7-8EEC1867E563}"/>
    <dgm:cxn modelId="{B5CDA0A8-A937-4F2A-B127-F423EBF506C2}" srcId="{168FCE8F-4851-4B62-9E4B-BEC7BC4D47CE}" destId="{CEA6A35A-E3D9-4254-9C93-D23F6DFFD7B7}" srcOrd="1" destOrd="0" parTransId="{BDE29E71-CD16-4E2A-83AF-2066B7CF5B7B}" sibTransId="{754007E4-1CAD-404B-96B9-185700555128}"/>
    <dgm:cxn modelId="{02A505B4-1B99-4754-8A75-F45E9A2B6679}" type="presOf" srcId="{BC0789CB-FE98-479D-B346-3827524ACD8F}" destId="{FF45DF5C-F248-4A45-9EAE-35B04DBD9927}" srcOrd="0" destOrd="0" presId="urn:microsoft.com/office/officeart/2005/8/layout/list1"/>
    <dgm:cxn modelId="{A20BB0BC-780F-4846-8B55-04645D4E4A5D}" type="presOf" srcId="{30D36645-FC1E-4D01-A383-0B985E257E81}" destId="{D33939FD-349B-4731-ADF9-742A40616887}" srcOrd="0" destOrd="0" presId="urn:microsoft.com/office/officeart/2005/8/layout/list1"/>
    <dgm:cxn modelId="{8468BDC0-2D23-426B-A207-E684302948E1}" type="presOf" srcId="{CEA6A35A-E3D9-4254-9C93-D23F6DFFD7B7}" destId="{F5B73567-427F-4EA4-B2D5-39789113E1AC}" srcOrd="1" destOrd="0" presId="urn:microsoft.com/office/officeart/2005/8/layout/list1"/>
    <dgm:cxn modelId="{08CF5DD6-7B2E-4A89-9418-1945432BDB4F}" srcId="{168FCE8F-4851-4B62-9E4B-BEC7BC4D47CE}" destId="{73B6235A-0E83-42DC-A124-C12A2DEE8667}" srcOrd="0" destOrd="0" parTransId="{414D9503-E468-4042-98D0-21EAB423E1D2}" sibTransId="{AE7DF47A-8297-4BB5-946F-D68DD74B93B3}"/>
    <dgm:cxn modelId="{AD42CF76-F65E-45FE-B360-EA9704037F78}" type="presParOf" srcId="{A44DE724-D4E5-4BDD-B6F5-B96D1612D213}" destId="{86121431-419F-418C-83AA-127DA93942D3}" srcOrd="0" destOrd="0" presId="urn:microsoft.com/office/officeart/2005/8/layout/list1"/>
    <dgm:cxn modelId="{81F3F5DD-7CF5-4E3B-9368-B2C610DC88F0}" type="presParOf" srcId="{86121431-419F-418C-83AA-127DA93942D3}" destId="{9489358A-1076-41D9-9DD7-945D20748D75}" srcOrd="0" destOrd="0" presId="urn:microsoft.com/office/officeart/2005/8/layout/list1"/>
    <dgm:cxn modelId="{D4B8FB0C-2388-4FFF-AFED-4D6BD3A01507}" type="presParOf" srcId="{86121431-419F-418C-83AA-127DA93942D3}" destId="{B9D63EF2-3497-45CE-BF9C-55FFA22972A4}" srcOrd="1" destOrd="0" presId="urn:microsoft.com/office/officeart/2005/8/layout/list1"/>
    <dgm:cxn modelId="{2E5C9CE4-5D43-471B-9EA3-8B817DAA2C30}" type="presParOf" srcId="{A44DE724-D4E5-4BDD-B6F5-B96D1612D213}" destId="{D87FDC6F-DD66-4A61-92A0-8199F6EF42D8}" srcOrd="1" destOrd="0" presId="urn:microsoft.com/office/officeart/2005/8/layout/list1"/>
    <dgm:cxn modelId="{297D6BBD-317B-48F8-B8C8-2A51B3653228}" type="presParOf" srcId="{A44DE724-D4E5-4BDD-B6F5-B96D1612D213}" destId="{D33939FD-349B-4731-ADF9-742A40616887}" srcOrd="2" destOrd="0" presId="urn:microsoft.com/office/officeart/2005/8/layout/list1"/>
    <dgm:cxn modelId="{6B13E191-CCD5-4E1E-9BC1-4238DAFA124A}" type="presParOf" srcId="{A44DE724-D4E5-4BDD-B6F5-B96D1612D213}" destId="{6C32B92A-72D6-419F-AC70-879D5831C856}" srcOrd="3" destOrd="0" presId="urn:microsoft.com/office/officeart/2005/8/layout/list1"/>
    <dgm:cxn modelId="{40A03EE7-778B-493C-9F13-1BDC6FB2D9DB}" type="presParOf" srcId="{A44DE724-D4E5-4BDD-B6F5-B96D1612D213}" destId="{BF925E07-C855-4098-9674-D26ED7F787CA}" srcOrd="4" destOrd="0" presId="urn:microsoft.com/office/officeart/2005/8/layout/list1"/>
    <dgm:cxn modelId="{1C00EFF0-CABE-4032-80D5-40DED585A8EB}" type="presParOf" srcId="{BF925E07-C855-4098-9674-D26ED7F787CA}" destId="{0BB405FF-59D5-4902-9A59-BD9A7C4828ED}" srcOrd="0" destOrd="0" presId="urn:microsoft.com/office/officeart/2005/8/layout/list1"/>
    <dgm:cxn modelId="{50A6C1ED-B9B4-4276-B8F7-596448AAC28D}" type="presParOf" srcId="{BF925E07-C855-4098-9674-D26ED7F787CA}" destId="{F5B73567-427F-4EA4-B2D5-39789113E1AC}" srcOrd="1" destOrd="0" presId="urn:microsoft.com/office/officeart/2005/8/layout/list1"/>
    <dgm:cxn modelId="{E8AC1A95-C6C8-4E78-BEAE-814687FC051F}" type="presParOf" srcId="{A44DE724-D4E5-4BDD-B6F5-B96D1612D213}" destId="{EBEF36FF-238C-4EFE-9204-6C522F078B10}" srcOrd="5" destOrd="0" presId="urn:microsoft.com/office/officeart/2005/8/layout/list1"/>
    <dgm:cxn modelId="{4AAC609C-8337-499E-B17D-F8A220EF9BB7}" type="presParOf" srcId="{A44DE724-D4E5-4BDD-B6F5-B96D1612D213}" destId="{FF45DF5C-F248-4A45-9EAE-35B04DBD992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FAA8DC-6D23-4919-8C8C-9170B0E156AE}"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15117C79-8148-44F2-9D0F-F92DDA1DCEF9}">
      <dgm:prSet phldrT="[文本]"/>
      <dgm:spPr/>
      <dgm:t>
        <a:bodyPr/>
        <a:lstStyle/>
        <a:p>
          <a:r>
            <a:rPr lang="en-US" altLang="zh-CN" baseline="0" dirty="0">
              <a:latin typeface="Times New Roman" panose="02020603050405020304" pitchFamily="18" charset="0"/>
              <a:ea typeface="微软雅黑" panose="020B0503020204020204" pitchFamily="34" charset="-122"/>
            </a:rPr>
            <a:t>Q1</a:t>
          </a:r>
          <a:r>
            <a:rPr lang="zh-CN" altLang="en-US" baseline="0" dirty="0">
              <a:latin typeface="Times New Roman" panose="02020603050405020304" pitchFamily="18" charset="0"/>
              <a:ea typeface="微软雅黑" panose="020B0503020204020204" pitchFamily="34" charset="-122"/>
            </a:rPr>
            <a:t>：如何在属性缺失的情况下进行划分属性选择？</a:t>
          </a:r>
        </a:p>
      </dgm:t>
    </dgm:pt>
    <dgm:pt modelId="{E797E458-200C-43AE-A49C-7F7875056D8E}" type="parTrans" cxnId="{090DBDCA-ADC0-4D73-ACA7-36932FE76423}">
      <dgm:prSet/>
      <dgm:spPr/>
      <dgm:t>
        <a:bodyPr/>
        <a:lstStyle/>
        <a:p>
          <a:endParaRPr lang="zh-CN" altLang="en-US" baseline="0">
            <a:latin typeface="Times New Roman" panose="02020603050405020304" pitchFamily="18" charset="0"/>
            <a:ea typeface="微软雅黑" panose="020B0503020204020204" pitchFamily="34" charset="-122"/>
          </a:endParaRPr>
        </a:p>
      </dgm:t>
    </dgm:pt>
    <dgm:pt modelId="{CE8BB390-D2C6-48D8-A015-1BF1083EDBFC}" type="sibTrans" cxnId="{090DBDCA-ADC0-4D73-ACA7-36932FE76423}">
      <dgm:prSet/>
      <dgm:spPr/>
      <dgm:t>
        <a:bodyPr/>
        <a:lstStyle/>
        <a:p>
          <a:endParaRPr lang="zh-CN" altLang="en-US" baseline="0">
            <a:latin typeface="Times New Roman" panose="02020603050405020304" pitchFamily="18" charset="0"/>
            <a:ea typeface="微软雅黑" panose="020B0503020204020204" pitchFamily="34" charset="-122"/>
          </a:endParaRPr>
        </a:p>
      </dgm:t>
    </dgm:pt>
    <dgm:pt modelId="{7F046E5A-A910-4D62-A752-993D2E88D80B}">
      <dgm:prSet phldrT="[文本]"/>
      <dgm:spPr/>
      <dgm:t>
        <a:bodyPr/>
        <a:lstStyle/>
        <a:p>
          <a:r>
            <a:rPr lang="en-US" altLang="zh-CN" baseline="0" dirty="0">
              <a:latin typeface="Times New Roman" panose="02020603050405020304" pitchFamily="18" charset="0"/>
              <a:ea typeface="微软雅黑" panose="020B0503020204020204" pitchFamily="34" charset="-122"/>
            </a:rPr>
            <a:t>Q2</a:t>
          </a:r>
          <a:r>
            <a:rPr lang="zh-CN" altLang="en-US" baseline="0" dirty="0">
              <a:latin typeface="Times New Roman" panose="02020603050405020304" pitchFamily="18" charset="0"/>
              <a:ea typeface="微软雅黑" panose="020B0503020204020204" pitchFamily="34" charset="-122"/>
            </a:rPr>
            <a:t>：给定划分属性</a:t>
          </a:r>
          <a:r>
            <a:rPr lang="en-US" altLang="zh-CN" baseline="0" dirty="0">
              <a:latin typeface="Times New Roman" panose="02020603050405020304" pitchFamily="18" charset="0"/>
              <a:ea typeface="微软雅黑" panose="020B0503020204020204" pitchFamily="34" charset="-122"/>
            </a:rPr>
            <a:t>,</a:t>
          </a:r>
          <a:r>
            <a:rPr lang="zh-CN" altLang="en-US" baseline="0" dirty="0">
              <a:latin typeface="Times New Roman" panose="02020603050405020304" pitchFamily="18" charset="0"/>
              <a:ea typeface="微软雅黑" panose="020B0503020204020204" pitchFamily="34" charset="-122"/>
            </a:rPr>
            <a:t>若样本在该属性上的值缺失，如何对样本进行划分？</a:t>
          </a:r>
        </a:p>
      </dgm:t>
    </dgm:pt>
    <dgm:pt modelId="{7A091D9E-2F69-4E60-AB9C-52C1E781EA11}" type="parTrans" cxnId="{4F8D99C7-202A-47C2-BD30-8C6340DBEAEF}">
      <dgm:prSet/>
      <dgm:spPr/>
      <dgm:t>
        <a:bodyPr/>
        <a:lstStyle/>
        <a:p>
          <a:endParaRPr lang="zh-CN" altLang="en-US" baseline="0">
            <a:latin typeface="Times New Roman" panose="02020603050405020304" pitchFamily="18" charset="0"/>
            <a:ea typeface="微软雅黑" panose="020B0503020204020204" pitchFamily="34" charset="-122"/>
          </a:endParaRPr>
        </a:p>
      </dgm:t>
    </dgm:pt>
    <dgm:pt modelId="{2DD51AE5-720D-4A6E-AE1E-CB6F1A199EC7}" type="sibTrans" cxnId="{4F8D99C7-202A-47C2-BD30-8C6340DBEAEF}">
      <dgm:prSet/>
      <dgm:spPr/>
      <dgm:t>
        <a:bodyPr/>
        <a:lstStyle/>
        <a:p>
          <a:endParaRPr lang="zh-CN" altLang="en-US" baseline="0">
            <a:latin typeface="Times New Roman" panose="02020603050405020304" pitchFamily="18" charset="0"/>
            <a:ea typeface="微软雅黑" panose="020B0503020204020204" pitchFamily="34" charset="-122"/>
          </a:endParaRPr>
        </a:p>
      </dgm:t>
    </dgm:pt>
    <dgm:pt modelId="{0EB1F047-BA4C-4CFF-8288-E5A870A924E3}" type="pres">
      <dgm:prSet presAssocID="{28FAA8DC-6D23-4919-8C8C-9170B0E156AE}" presName="Name0" presStyleCnt="0">
        <dgm:presLayoutVars>
          <dgm:chMax val="7"/>
          <dgm:chPref val="7"/>
          <dgm:dir/>
        </dgm:presLayoutVars>
      </dgm:prSet>
      <dgm:spPr/>
    </dgm:pt>
    <dgm:pt modelId="{FD4DC3A4-4D78-4042-AC31-98EFE05D576B}" type="pres">
      <dgm:prSet presAssocID="{28FAA8DC-6D23-4919-8C8C-9170B0E156AE}" presName="Name1" presStyleCnt="0"/>
      <dgm:spPr/>
    </dgm:pt>
    <dgm:pt modelId="{9A5A1F17-4E8A-4827-A793-C35BD28A4185}" type="pres">
      <dgm:prSet presAssocID="{28FAA8DC-6D23-4919-8C8C-9170B0E156AE}" presName="cycle" presStyleCnt="0"/>
      <dgm:spPr/>
    </dgm:pt>
    <dgm:pt modelId="{0E039D97-6608-4B40-8E73-66F6C7B70C5C}" type="pres">
      <dgm:prSet presAssocID="{28FAA8DC-6D23-4919-8C8C-9170B0E156AE}" presName="srcNode" presStyleLbl="node1" presStyleIdx="0" presStyleCnt="2"/>
      <dgm:spPr/>
    </dgm:pt>
    <dgm:pt modelId="{5906858D-616C-4204-8B95-EE23DFD6CA4C}" type="pres">
      <dgm:prSet presAssocID="{28FAA8DC-6D23-4919-8C8C-9170B0E156AE}" presName="conn" presStyleLbl="parChTrans1D2" presStyleIdx="0" presStyleCnt="1"/>
      <dgm:spPr/>
    </dgm:pt>
    <dgm:pt modelId="{2E9C95A2-E32E-489D-A674-FB9933C84068}" type="pres">
      <dgm:prSet presAssocID="{28FAA8DC-6D23-4919-8C8C-9170B0E156AE}" presName="extraNode" presStyleLbl="node1" presStyleIdx="0" presStyleCnt="2"/>
      <dgm:spPr/>
    </dgm:pt>
    <dgm:pt modelId="{B1B4DCCD-9633-4444-8240-603063373563}" type="pres">
      <dgm:prSet presAssocID="{28FAA8DC-6D23-4919-8C8C-9170B0E156AE}" presName="dstNode" presStyleLbl="node1" presStyleIdx="0" presStyleCnt="2"/>
      <dgm:spPr/>
    </dgm:pt>
    <dgm:pt modelId="{A4B7ACC9-B4E7-43D5-85D2-052E76FDBD99}" type="pres">
      <dgm:prSet presAssocID="{15117C79-8148-44F2-9D0F-F92DDA1DCEF9}" presName="text_1" presStyleLbl="node1" presStyleIdx="0" presStyleCnt="2">
        <dgm:presLayoutVars>
          <dgm:bulletEnabled val="1"/>
        </dgm:presLayoutVars>
      </dgm:prSet>
      <dgm:spPr/>
    </dgm:pt>
    <dgm:pt modelId="{34CADD4E-77AD-44F2-810E-873C0D87444A}" type="pres">
      <dgm:prSet presAssocID="{15117C79-8148-44F2-9D0F-F92DDA1DCEF9}" presName="accent_1" presStyleCnt="0"/>
      <dgm:spPr/>
    </dgm:pt>
    <dgm:pt modelId="{31BC72BD-CEF2-43AC-A31A-2133EE7AB191}" type="pres">
      <dgm:prSet presAssocID="{15117C79-8148-44F2-9D0F-F92DDA1DCEF9}" presName="accentRepeatNode" presStyleLbl="solidFgAcc1" presStyleIdx="0" presStyleCnt="2"/>
      <dgm:spPr/>
    </dgm:pt>
    <dgm:pt modelId="{6555BB09-E548-4FA9-85FC-4B579ACC8C80}" type="pres">
      <dgm:prSet presAssocID="{7F046E5A-A910-4D62-A752-993D2E88D80B}" presName="text_2" presStyleLbl="node1" presStyleIdx="1" presStyleCnt="2">
        <dgm:presLayoutVars>
          <dgm:bulletEnabled val="1"/>
        </dgm:presLayoutVars>
      </dgm:prSet>
      <dgm:spPr/>
    </dgm:pt>
    <dgm:pt modelId="{D0167153-33AF-4A0E-A5A0-2AC0D2C4C3F8}" type="pres">
      <dgm:prSet presAssocID="{7F046E5A-A910-4D62-A752-993D2E88D80B}" presName="accent_2" presStyleCnt="0"/>
      <dgm:spPr/>
    </dgm:pt>
    <dgm:pt modelId="{19C98FDE-E679-45BE-B7B3-ABFC91C63C5E}" type="pres">
      <dgm:prSet presAssocID="{7F046E5A-A910-4D62-A752-993D2E88D80B}" presName="accentRepeatNode" presStyleLbl="solidFgAcc1" presStyleIdx="1" presStyleCnt="2"/>
      <dgm:spPr/>
    </dgm:pt>
  </dgm:ptLst>
  <dgm:cxnLst>
    <dgm:cxn modelId="{326A8D12-D2B0-45B2-9B5A-B31E54EE8426}" type="presOf" srcId="{28FAA8DC-6D23-4919-8C8C-9170B0E156AE}" destId="{0EB1F047-BA4C-4CFF-8288-E5A870A924E3}" srcOrd="0" destOrd="0" presId="urn:microsoft.com/office/officeart/2008/layout/VerticalCurvedList"/>
    <dgm:cxn modelId="{1A9A22AB-166E-436B-9D0F-24102DFD42FC}" type="presOf" srcId="{CE8BB390-D2C6-48D8-A015-1BF1083EDBFC}" destId="{5906858D-616C-4204-8B95-EE23DFD6CA4C}" srcOrd="0" destOrd="0" presId="urn:microsoft.com/office/officeart/2008/layout/VerticalCurvedList"/>
    <dgm:cxn modelId="{B0A3D3AF-2AAC-4044-B282-41DB2C5AA93D}" type="presOf" srcId="{15117C79-8148-44F2-9D0F-F92DDA1DCEF9}" destId="{A4B7ACC9-B4E7-43D5-85D2-052E76FDBD99}" srcOrd="0" destOrd="0" presId="urn:microsoft.com/office/officeart/2008/layout/VerticalCurvedList"/>
    <dgm:cxn modelId="{BC810FBD-C8F2-4311-B63A-8D0181963926}" type="presOf" srcId="{7F046E5A-A910-4D62-A752-993D2E88D80B}" destId="{6555BB09-E548-4FA9-85FC-4B579ACC8C80}" srcOrd="0" destOrd="0" presId="urn:microsoft.com/office/officeart/2008/layout/VerticalCurvedList"/>
    <dgm:cxn modelId="{4F8D99C7-202A-47C2-BD30-8C6340DBEAEF}" srcId="{28FAA8DC-6D23-4919-8C8C-9170B0E156AE}" destId="{7F046E5A-A910-4D62-A752-993D2E88D80B}" srcOrd="1" destOrd="0" parTransId="{7A091D9E-2F69-4E60-AB9C-52C1E781EA11}" sibTransId="{2DD51AE5-720D-4A6E-AE1E-CB6F1A199EC7}"/>
    <dgm:cxn modelId="{090DBDCA-ADC0-4D73-ACA7-36932FE76423}" srcId="{28FAA8DC-6D23-4919-8C8C-9170B0E156AE}" destId="{15117C79-8148-44F2-9D0F-F92DDA1DCEF9}" srcOrd="0" destOrd="0" parTransId="{E797E458-200C-43AE-A49C-7F7875056D8E}" sibTransId="{CE8BB390-D2C6-48D8-A015-1BF1083EDBFC}"/>
    <dgm:cxn modelId="{28D07E8F-A284-4BCD-9199-0E6C898AFDD9}" type="presParOf" srcId="{0EB1F047-BA4C-4CFF-8288-E5A870A924E3}" destId="{FD4DC3A4-4D78-4042-AC31-98EFE05D576B}" srcOrd="0" destOrd="0" presId="urn:microsoft.com/office/officeart/2008/layout/VerticalCurvedList"/>
    <dgm:cxn modelId="{40B2A918-7CA5-4AC1-9B3C-D1412294DFD5}" type="presParOf" srcId="{FD4DC3A4-4D78-4042-AC31-98EFE05D576B}" destId="{9A5A1F17-4E8A-4827-A793-C35BD28A4185}" srcOrd="0" destOrd="0" presId="urn:microsoft.com/office/officeart/2008/layout/VerticalCurvedList"/>
    <dgm:cxn modelId="{0F643532-14BE-45F3-B021-3B050C675639}" type="presParOf" srcId="{9A5A1F17-4E8A-4827-A793-C35BD28A4185}" destId="{0E039D97-6608-4B40-8E73-66F6C7B70C5C}" srcOrd="0" destOrd="0" presId="urn:microsoft.com/office/officeart/2008/layout/VerticalCurvedList"/>
    <dgm:cxn modelId="{C7F3C059-734E-4845-8F15-2BB00BC87D37}" type="presParOf" srcId="{9A5A1F17-4E8A-4827-A793-C35BD28A4185}" destId="{5906858D-616C-4204-8B95-EE23DFD6CA4C}" srcOrd="1" destOrd="0" presId="urn:microsoft.com/office/officeart/2008/layout/VerticalCurvedList"/>
    <dgm:cxn modelId="{9E793BF3-B1C6-4A22-BEB5-8A25DEBBF3C2}" type="presParOf" srcId="{9A5A1F17-4E8A-4827-A793-C35BD28A4185}" destId="{2E9C95A2-E32E-489D-A674-FB9933C84068}" srcOrd="2" destOrd="0" presId="urn:microsoft.com/office/officeart/2008/layout/VerticalCurvedList"/>
    <dgm:cxn modelId="{2CDB4777-9A8A-4201-9E89-BD22439A6640}" type="presParOf" srcId="{9A5A1F17-4E8A-4827-A793-C35BD28A4185}" destId="{B1B4DCCD-9633-4444-8240-603063373563}" srcOrd="3" destOrd="0" presId="urn:microsoft.com/office/officeart/2008/layout/VerticalCurvedList"/>
    <dgm:cxn modelId="{C60CEC1C-9B68-4135-9A21-E2FE33498992}" type="presParOf" srcId="{FD4DC3A4-4D78-4042-AC31-98EFE05D576B}" destId="{A4B7ACC9-B4E7-43D5-85D2-052E76FDBD99}" srcOrd="1" destOrd="0" presId="urn:microsoft.com/office/officeart/2008/layout/VerticalCurvedList"/>
    <dgm:cxn modelId="{E7D799C1-0857-4F1F-83EA-11EE01F331BB}" type="presParOf" srcId="{FD4DC3A4-4D78-4042-AC31-98EFE05D576B}" destId="{34CADD4E-77AD-44F2-810E-873C0D87444A}" srcOrd="2" destOrd="0" presId="urn:microsoft.com/office/officeart/2008/layout/VerticalCurvedList"/>
    <dgm:cxn modelId="{51AED12F-4480-4166-AAEC-1853309DC63A}" type="presParOf" srcId="{34CADD4E-77AD-44F2-810E-873C0D87444A}" destId="{31BC72BD-CEF2-43AC-A31A-2133EE7AB191}" srcOrd="0" destOrd="0" presId="urn:microsoft.com/office/officeart/2008/layout/VerticalCurvedList"/>
    <dgm:cxn modelId="{5CA2F072-529A-4412-BC19-D04E1FE7B1BB}" type="presParOf" srcId="{FD4DC3A4-4D78-4042-AC31-98EFE05D576B}" destId="{6555BB09-E548-4FA9-85FC-4B579ACC8C80}" srcOrd="3" destOrd="0" presId="urn:microsoft.com/office/officeart/2008/layout/VerticalCurvedList"/>
    <dgm:cxn modelId="{546CA52A-B691-4E16-8957-A85849F66D38}" type="presParOf" srcId="{FD4DC3A4-4D78-4042-AC31-98EFE05D576B}" destId="{D0167153-33AF-4A0E-A5A0-2AC0D2C4C3F8}" srcOrd="4" destOrd="0" presId="urn:microsoft.com/office/officeart/2008/layout/VerticalCurvedList"/>
    <dgm:cxn modelId="{AAF4A78E-BDB8-4874-A81A-B12ED5B25FE9}" type="presParOf" srcId="{D0167153-33AF-4A0E-A5A0-2AC0D2C4C3F8}" destId="{19C98FDE-E679-45BE-B7B3-ABFC91C63C5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0CE11-E348-40B7-859B-7A39B4E30395}">
      <dsp:nvSpPr>
        <dsp:cNvPr id="0" name=""/>
        <dsp:cNvSpPr/>
      </dsp:nvSpPr>
      <dsp:spPr>
        <a:xfrm>
          <a:off x="943334" y="48"/>
          <a:ext cx="1009840" cy="5049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信息增益</a:t>
          </a:r>
        </a:p>
      </dsp:txBody>
      <dsp:txXfrm>
        <a:off x="958123" y="14837"/>
        <a:ext cx="980262" cy="475342"/>
      </dsp:txXfrm>
    </dsp:sp>
    <dsp:sp modelId="{BB2B5E64-D4E2-4C85-91EB-7BB86DAF1A00}">
      <dsp:nvSpPr>
        <dsp:cNvPr id="0" name=""/>
        <dsp:cNvSpPr/>
      </dsp:nvSpPr>
      <dsp:spPr>
        <a:xfrm>
          <a:off x="2205635" y="48"/>
          <a:ext cx="1009840" cy="504920"/>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增益率</a:t>
          </a:r>
          <a:endParaRPr lang="en-US" altLang="zh-CN" sz="1700" kern="1200" dirty="0"/>
        </a:p>
      </dsp:txBody>
      <dsp:txXfrm>
        <a:off x="2220424" y="14837"/>
        <a:ext cx="980262" cy="475342"/>
      </dsp:txXfrm>
    </dsp:sp>
    <dsp:sp modelId="{9D0E5F11-CBA1-4A4F-BA62-1853DB38E1E4}">
      <dsp:nvSpPr>
        <dsp:cNvPr id="0" name=""/>
        <dsp:cNvSpPr/>
      </dsp:nvSpPr>
      <dsp:spPr>
        <a:xfrm>
          <a:off x="3467936" y="48"/>
          <a:ext cx="1009840" cy="504920"/>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zh-CN" altLang="en-US" sz="1700" kern="1200"/>
            <a:t>基尼指数</a:t>
          </a:r>
          <a:endParaRPr lang="en-US" altLang="zh-CN" sz="1700" kern="1200" dirty="0"/>
        </a:p>
      </dsp:txBody>
      <dsp:txXfrm>
        <a:off x="3482725" y="14837"/>
        <a:ext cx="980262" cy="475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939FD-349B-4731-ADF9-742A40616887}">
      <dsp:nvSpPr>
        <dsp:cNvPr id="0" name=""/>
        <dsp:cNvSpPr/>
      </dsp:nvSpPr>
      <dsp:spPr>
        <a:xfrm>
          <a:off x="0" y="469487"/>
          <a:ext cx="8165380" cy="13466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3724" tIns="395732" rIns="633724"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降低过拟合风险</a:t>
          </a:r>
          <a:endParaRPr lang="en-US" altLang="zh-CN" sz="1900" kern="1200" dirty="0"/>
        </a:p>
        <a:p>
          <a:pPr marL="171450" lvl="1" indent="-171450" algn="l" defTabSz="844550">
            <a:lnSpc>
              <a:spcPct val="90000"/>
            </a:lnSpc>
            <a:spcBef>
              <a:spcPct val="0"/>
            </a:spcBef>
            <a:spcAft>
              <a:spcPct val="15000"/>
            </a:spcAft>
            <a:buChar char="•"/>
          </a:pPr>
          <a:r>
            <a:rPr lang="zh-CN" altLang="en-US" sz="1900" kern="1200" dirty="0"/>
            <a:t>显著减少训练时间和测试时间开销</a:t>
          </a:r>
          <a:endParaRPr lang="en-US" altLang="zh-CN" sz="1900" kern="1200" dirty="0"/>
        </a:p>
      </dsp:txBody>
      <dsp:txXfrm>
        <a:off x="0" y="469487"/>
        <a:ext cx="8165380" cy="1346625"/>
      </dsp:txXfrm>
    </dsp:sp>
    <dsp:sp modelId="{B9D63EF2-3497-45CE-BF9C-55FFA22972A4}">
      <dsp:nvSpPr>
        <dsp:cNvPr id="0" name=""/>
        <dsp:cNvSpPr/>
      </dsp:nvSpPr>
      <dsp:spPr>
        <a:xfrm>
          <a:off x="408269" y="189047"/>
          <a:ext cx="5715766" cy="56088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6042" tIns="0" rIns="216042"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优点</a:t>
          </a:r>
        </a:p>
      </dsp:txBody>
      <dsp:txXfrm>
        <a:off x="435649" y="216427"/>
        <a:ext cx="5661006" cy="506120"/>
      </dsp:txXfrm>
    </dsp:sp>
    <dsp:sp modelId="{FF45DF5C-F248-4A45-9EAE-35B04DBD9927}">
      <dsp:nvSpPr>
        <dsp:cNvPr id="0" name=""/>
        <dsp:cNvSpPr/>
      </dsp:nvSpPr>
      <dsp:spPr>
        <a:xfrm>
          <a:off x="0" y="2199152"/>
          <a:ext cx="8165380" cy="1675800"/>
        </a:xfrm>
        <a:prstGeom prst="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3724" tIns="395732" rIns="633724"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t>欠拟合风险：有些分支的当前划分虽然不能提升泛化性能，但在其基础上进行的后续划分却有可能导致性能显著提高。预剪枝基于“贪心”本质禁止这些分支展开，带来了欠拟合风险</a:t>
          </a:r>
          <a:endParaRPr lang="zh-CN" altLang="en-US" sz="1900" kern="1200" dirty="0"/>
        </a:p>
      </dsp:txBody>
      <dsp:txXfrm>
        <a:off x="0" y="2199152"/>
        <a:ext cx="8165380" cy="1675800"/>
      </dsp:txXfrm>
    </dsp:sp>
    <dsp:sp modelId="{F5B73567-427F-4EA4-B2D5-39789113E1AC}">
      <dsp:nvSpPr>
        <dsp:cNvPr id="0" name=""/>
        <dsp:cNvSpPr/>
      </dsp:nvSpPr>
      <dsp:spPr>
        <a:xfrm>
          <a:off x="408269" y="1918712"/>
          <a:ext cx="5715766" cy="560880"/>
        </a:xfrm>
        <a:prstGeom prst="roundRect">
          <a:avLst/>
        </a:prstGeom>
        <a:solidFill>
          <a:schemeClr val="accent5">
            <a:hueOff val="-7353344"/>
            <a:satOff val="-10228"/>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6042" tIns="0" rIns="216042"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缺点</a:t>
          </a:r>
          <a:endParaRPr lang="en-US" altLang="zh-CN" sz="1900" kern="1200" dirty="0"/>
        </a:p>
      </dsp:txBody>
      <dsp:txXfrm>
        <a:off x="435649" y="1946092"/>
        <a:ext cx="5661006"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939FD-349B-4731-ADF9-742A40616887}">
      <dsp:nvSpPr>
        <dsp:cNvPr id="0" name=""/>
        <dsp:cNvSpPr/>
      </dsp:nvSpPr>
      <dsp:spPr>
        <a:xfrm>
          <a:off x="0" y="482649"/>
          <a:ext cx="8165380" cy="14899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3724" tIns="458216" rIns="633724"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a:t>后剪枝比预剪枝保留了更多的分支，</a:t>
          </a:r>
          <a:r>
            <a:rPr lang="zh-CN" altLang="en-US" sz="2200" kern="1200" dirty="0">
              <a:solidFill>
                <a:srgbClr val="C00000"/>
              </a:solidFill>
            </a:rPr>
            <a:t>欠拟合风险小</a:t>
          </a:r>
          <a:r>
            <a:rPr lang="zh-CN" altLang="en-US" sz="2200" kern="1200" dirty="0"/>
            <a:t>，</a:t>
          </a:r>
          <a:r>
            <a:rPr lang="zh-CN" altLang="en-US" sz="2200" kern="1200" dirty="0">
              <a:solidFill>
                <a:srgbClr val="C00000"/>
              </a:solidFill>
            </a:rPr>
            <a:t>泛化性能往往优于预剪枝决策树</a:t>
          </a:r>
          <a:endParaRPr lang="en-US" altLang="zh-CN" sz="2200" kern="1200" dirty="0"/>
        </a:p>
      </dsp:txBody>
      <dsp:txXfrm>
        <a:off x="0" y="482649"/>
        <a:ext cx="8165380" cy="1489950"/>
      </dsp:txXfrm>
    </dsp:sp>
    <dsp:sp modelId="{B9D63EF2-3497-45CE-BF9C-55FFA22972A4}">
      <dsp:nvSpPr>
        <dsp:cNvPr id="0" name=""/>
        <dsp:cNvSpPr/>
      </dsp:nvSpPr>
      <dsp:spPr>
        <a:xfrm>
          <a:off x="408269" y="157929"/>
          <a:ext cx="5715766" cy="6494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6042" tIns="0" rIns="216042"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优点</a:t>
          </a:r>
        </a:p>
      </dsp:txBody>
      <dsp:txXfrm>
        <a:off x="439972" y="189632"/>
        <a:ext cx="5652360" cy="586034"/>
      </dsp:txXfrm>
    </dsp:sp>
    <dsp:sp modelId="{FF45DF5C-F248-4A45-9EAE-35B04DBD9927}">
      <dsp:nvSpPr>
        <dsp:cNvPr id="0" name=""/>
        <dsp:cNvSpPr/>
      </dsp:nvSpPr>
      <dsp:spPr>
        <a:xfrm>
          <a:off x="0" y="2416120"/>
          <a:ext cx="8165380" cy="1489950"/>
        </a:xfrm>
        <a:prstGeom prst="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3724" tIns="458216" rIns="633724"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a:solidFill>
                <a:srgbClr val="C00000"/>
              </a:solidFill>
            </a:rPr>
            <a:t>训练时间开销大</a:t>
          </a:r>
          <a:r>
            <a:rPr lang="zh-CN" altLang="en-US" sz="2200" kern="1200" dirty="0"/>
            <a:t>：后剪枝过程是在生成完全决策树之后进行的，需要自底向上对所有非叶结点逐一考察</a:t>
          </a:r>
        </a:p>
      </dsp:txBody>
      <dsp:txXfrm>
        <a:off x="0" y="2416120"/>
        <a:ext cx="8165380" cy="1489950"/>
      </dsp:txXfrm>
    </dsp:sp>
    <dsp:sp modelId="{F5B73567-427F-4EA4-B2D5-39789113E1AC}">
      <dsp:nvSpPr>
        <dsp:cNvPr id="0" name=""/>
        <dsp:cNvSpPr/>
      </dsp:nvSpPr>
      <dsp:spPr>
        <a:xfrm>
          <a:off x="408269" y="2091400"/>
          <a:ext cx="5715766" cy="649440"/>
        </a:xfrm>
        <a:prstGeom prst="roundRect">
          <a:avLst/>
        </a:prstGeom>
        <a:solidFill>
          <a:schemeClr val="accent5">
            <a:hueOff val="-7353344"/>
            <a:satOff val="-10228"/>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6042" tIns="0" rIns="216042"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缺点</a:t>
          </a:r>
          <a:endParaRPr lang="en-US" altLang="zh-CN" sz="2200" kern="1200" dirty="0"/>
        </a:p>
      </dsp:txBody>
      <dsp:txXfrm>
        <a:off x="439972" y="2123103"/>
        <a:ext cx="5652360"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6858D-616C-4204-8B95-EE23DFD6CA4C}">
      <dsp:nvSpPr>
        <dsp:cNvPr id="0" name=""/>
        <dsp:cNvSpPr/>
      </dsp:nvSpPr>
      <dsp:spPr>
        <a:xfrm>
          <a:off x="-2568003" y="-398639"/>
          <a:ext cx="3083556" cy="3083556"/>
        </a:xfrm>
        <a:prstGeom prst="blockArc">
          <a:avLst>
            <a:gd name="adj1" fmla="val 18900000"/>
            <a:gd name="adj2" fmla="val 2700000"/>
            <a:gd name="adj3" fmla="val 700"/>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B7ACC9-B4E7-43D5-85D2-052E76FDBD99}">
      <dsp:nvSpPr>
        <dsp:cNvPr id="0" name=""/>
        <dsp:cNvSpPr/>
      </dsp:nvSpPr>
      <dsp:spPr>
        <a:xfrm>
          <a:off x="420274" y="326617"/>
          <a:ext cx="7086187" cy="6531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8433" tIns="40640" rIns="40640" bIns="40640" numCol="1" spcCol="1270" anchor="ctr" anchorCtr="0">
          <a:noAutofit/>
        </a:bodyPr>
        <a:lstStyle/>
        <a:p>
          <a:pPr marL="0" lvl="0" indent="0" algn="l" defTabSz="711200">
            <a:lnSpc>
              <a:spcPct val="90000"/>
            </a:lnSpc>
            <a:spcBef>
              <a:spcPct val="0"/>
            </a:spcBef>
            <a:spcAft>
              <a:spcPct val="35000"/>
            </a:spcAft>
            <a:buNone/>
          </a:pPr>
          <a:r>
            <a:rPr lang="en-US" altLang="zh-CN" sz="1600" kern="1200" baseline="0" dirty="0">
              <a:latin typeface="Times New Roman" panose="02020603050405020304" pitchFamily="18" charset="0"/>
              <a:ea typeface="微软雅黑" panose="020B0503020204020204" pitchFamily="34" charset="-122"/>
            </a:rPr>
            <a:t>Q1</a:t>
          </a:r>
          <a:r>
            <a:rPr lang="zh-CN" altLang="en-US" sz="1600" kern="1200" baseline="0" dirty="0">
              <a:latin typeface="Times New Roman" panose="02020603050405020304" pitchFamily="18" charset="0"/>
              <a:ea typeface="微软雅黑" panose="020B0503020204020204" pitchFamily="34" charset="-122"/>
            </a:rPr>
            <a:t>：如何在属性缺失的情况下进行划分属性选择？</a:t>
          </a:r>
        </a:p>
      </dsp:txBody>
      <dsp:txXfrm>
        <a:off x="420274" y="326617"/>
        <a:ext cx="7086187" cy="653143"/>
      </dsp:txXfrm>
    </dsp:sp>
    <dsp:sp modelId="{31BC72BD-CEF2-43AC-A31A-2133EE7AB191}">
      <dsp:nvSpPr>
        <dsp:cNvPr id="0" name=""/>
        <dsp:cNvSpPr/>
      </dsp:nvSpPr>
      <dsp:spPr>
        <a:xfrm>
          <a:off x="12060" y="244974"/>
          <a:ext cx="816429" cy="816429"/>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55BB09-E548-4FA9-85FC-4B579ACC8C80}">
      <dsp:nvSpPr>
        <dsp:cNvPr id="0" name=""/>
        <dsp:cNvSpPr/>
      </dsp:nvSpPr>
      <dsp:spPr>
        <a:xfrm>
          <a:off x="420274" y="1306515"/>
          <a:ext cx="7086187" cy="653143"/>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8433" tIns="40640" rIns="40640" bIns="40640" numCol="1" spcCol="1270" anchor="ctr" anchorCtr="0">
          <a:noAutofit/>
        </a:bodyPr>
        <a:lstStyle/>
        <a:p>
          <a:pPr marL="0" lvl="0" indent="0" algn="l" defTabSz="711200">
            <a:lnSpc>
              <a:spcPct val="90000"/>
            </a:lnSpc>
            <a:spcBef>
              <a:spcPct val="0"/>
            </a:spcBef>
            <a:spcAft>
              <a:spcPct val="35000"/>
            </a:spcAft>
            <a:buNone/>
          </a:pPr>
          <a:r>
            <a:rPr lang="en-US" altLang="zh-CN" sz="1600" kern="1200" baseline="0" dirty="0">
              <a:latin typeface="Times New Roman" panose="02020603050405020304" pitchFamily="18" charset="0"/>
              <a:ea typeface="微软雅黑" panose="020B0503020204020204" pitchFamily="34" charset="-122"/>
            </a:rPr>
            <a:t>Q2</a:t>
          </a:r>
          <a:r>
            <a:rPr lang="zh-CN" altLang="en-US" sz="1600" kern="1200" baseline="0" dirty="0">
              <a:latin typeface="Times New Roman" panose="02020603050405020304" pitchFamily="18" charset="0"/>
              <a:ea typeface="微软雅黑" panose="020B0503020204020204" pitchFamily="34" charset="-122"/>
            </a:rPr>
            <a:t>：给定划分属性</a:t>
          </a:r>
          <a:r>
            <a:rPr lang="en-US" altLang="zh-CN" sz="1600" kern="1200" baseline="0" dirty="0">
              <a:latin typeface="Times New Roman" panose="02020603050405020304" pitchFamily="18" charset="0"/>
              <a:ea typeface="微软雅黑" panose="020B0503020204020204" pitchFamily="34" charset="-122"/>
            </a:rPr>
            <a:t>,</a:t>
          </a:r>
          <a:r>
            <a:rPr lang="zh-CN" altLang="en-US" sz="1600" kern="1200" baseline="0" dirty="0">
              <a:latin typeface="Times New Roman" panose="02020603050405020304" pitchFamily="18" charset="0"/>
              <a:ea typeface="微软雅黑" panose="020B0503020204020204" pitchFamily="34" charset="-122"/>
            </a:rPr>
            <a:t>若样本在该属性上的值缺失，如何对样本进行划分？</a:t>
          </a:r>
        </a:p>
      </dsp:txBody>
      <dsp:txXfrm>
        <a:off x="420274" y="1306515"/>
        <a:ext cx="7086187" cy="653143"/>
      </dsp:txXfrm>
    </dsp:sp>
    <dsp:sp modelId="{19C98FDE-E679-45BE-B7B3-ABFC91C63C5E}">
      <dsp:nvSpPr>
        <dsp:cNvPr id="0" name=""/>
        <dsp:cNvSpPr/>
      </dsp:nvSpPr>
      <dsp:spPr>
        <a:xfrm>
          <a:off x="12060" y="1224872"/>
          <a:ext cx="816429" cy="816429"/>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38380-55B4-44CC-8D64-0CFEAEC87175}" type="datetimeFigureOut">
              <a:rPr lang="zh-CN" altLang="en-US" smtClean="0"/>
              <a:t>2023/11/15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702A3-3BBD-4453-B934-FADD575612CE}" type="slidenum">
              <a:rPr lang="zh-CN" altLang="en-US" smtClean="0"/>
              <a:t>‹#›</a:t>
            </a:fld>
            <a:endParaRPr lang="zh-CN" altLang="en-US"/>
          </a:p>
        </p:txBody>
      </p:sp>
    </p:spTree>
    <p:extLst>
      <p:ext uri="{BB962C8B-B14F-4D97-AF65-F5344CB8AC3E}">
        <p14:creationId xmlns:p14="http://schemas.microsoft.com/office/powerpoint/2010/main" val="1246432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dirty="0"/>
              <a:t>单击此处编辑母版标题样式</a:t>
            </a:r>
          </a:p>
        </p:txBody>
      </p:sp>
      <p:sp>
        <p:nvSpPr>
          <p:cNvPr id="3" name="副标题 2"/>
          <p:cNvSpPr>
            <a:spLocks noGrp="1"/>
          </p:cNvSpPr>
          <p:nvPr>
            <p:ph type="subTitle" idx="1"/>
          </p:nvPr>
        </p:nvSpPr>
        <p:spPr>
          <a:xfrm>
            <a:off x="1143000" y="3602038"/>
            <a:ext cx="6858000" cy="1655762"/>
          </a:xfrm>
        </p:spPr>
        <p:txBody>
          <a:bodyPr anchor="t"/>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单击以编辑母版副标题样式</a:t>
            </a:r>
          </a:p>
        </p:txBody>
      </p:sp>
      <p:sp>
        <p:nvSpPr>
          <p:cNvPr id="4" name="日期占位符 3"/>
          <p:cNvSpPr>
            <a:spLocks noGrp="1"/>
          </p:cNvSpPr>
          <p:nvPr>
            <p:ph type="dt" sz="half" idx="10"/>
          </p:nvPr>
        </p:nvSpPr>
        <p:spPr/>
        <p:txBody>
          <a:bodyPr/>
          <a:lstStyle/>
          <a:p>
            <a:fld id="{2DD3A404-5EF0-430A-B2E4-8DED4DECA18A}"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dirty="0"/>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99937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B6F05E-FF6E-4D49-A459-ED6212154775}"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325854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45377DA-850B-4CC3-BE55-7AF8C59ADECC}"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95743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4051641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8978E0C-AD0B-4336-9902-C65367C2D09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61310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440ECAF-2111-4247-8604-73DF73189235}" type="datetime1">
              <a:rPr lang="zh-CN" altLang="en-US" smtClean="0"/>
              <a:t>2023/11/15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43839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A3C41C8-1CDE-4462-8A83-8A20E34D4C95}" type="datetime1">
              <a:rPr lang="zh-CN" altLang="en-US" smtClean="0"/>
              <a:t>2023/11/15</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9" name="灯片编号占位符 8"/>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381321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6CD0DE5-1C2B-4DE9-9DE6-98692ECA1454}" type="datetime1">
              <a:rPr lang="zh-CN" altLang="en-US" smtClean="0"/>
              <a:t>2023/11/15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5" name="灯片编号占位符 4"/>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327195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C1F6F8-E602-43B3-9619-E5B3B066E24C}" type="datetime1">
              <a:rPr lang="zh-CN" altLang="en-US" smtClean="0"/>
              <a:t>2023/11/15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4" name="灯片编号占位符 3"/>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71170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76763820-80DD-42CA-9568-74BA8791AA10}" type="datetime1">
              <a:rPr lang="zh-CN" altLang="en-US" smtClean="0"/>
              <a:t>2023/11/15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77601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D125E01A-3DFA-40E0-B504-CF7FFB1E4265}" type="datetime1">
              <a:rPr lang="zh-CN" altLang="en-US" smtClean="0"/>
              <a:t>2023/11/15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42940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98107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482106"/>
            <a:ext cx="7886700" cy="4932533"/>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738318" y="6516130"/>
            <a:ext cx="829447" cy="263012"/>
          </a:xfrm>
          <a:prstGeom prst="rect">
            <a:avLst/>
          </a:prstGeom>
        </p:spPr>
        <p:txBody>
          <a:bodyPr vert="horz" lIns="91440" tIns="45720" rIns="91440" bIns="45720" rtlCol="0" anchor="ctr"/>
          <a:lstStyle>
            <a:lvl1pPr algn="l">
              <a:defRPr sz="900">
                <a:solidFill>
                  <a:schemeClr val="tx1">
                    <a:tint val="75000"/>
                  </a:schemeClr>
                </a:solidFill>
              </a:defRPr>
            </a:lvl1pPr>
          </a:lstStyle>
          <a:p>
            <a:fld id="{ADCCC1FB-A249-49D3-9620-1BA24AE4595D}" type="datetime1">
              <a:rPr lang="zh-CN" altLang="en-US" smtClean="0"/>
              <a:t>2023/11/15</a:t>
            </a:fld>
            <a:endParaRPr lang="zh-CN" altLang="en-US"/>
          </a:p>
        </p:txBody>
      </p:sp>
      <p:sp>
        <p:nvSpPr>
          <p:cNvPr id="5" name="页脚占位符 4"/>
          <p:cNvSpPr>
            <a:spLocks noGrp="1"/>
          </p:cNvSpPr>
          <p:nvPr>
            <p:ph type="ftr" sz="quarter" idx="3"/>
          </p:nvPr>
        </p:nvSpPr>
        <p:spPr>
          <a:xfrm>
            <a:off x="634425" y="6516130"/>
            <a:ext cx="1008638" cy="263012"/>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dirty="0"/>
              <a:t>《</a:t>
            </a:r>
            <a:r>
              <a:rPr lang="zh-CN" altLang="en-US" dirty="0"/>
              <a:t>机器学习概论</a:t>
            </a:r>
            <a:r>
              <a:rPr lang="en-US" altLang="zh-CN" dirty="0"/>
              <a:t>》</a:t>
            </a:r>
            <a:endParaRPr lang="zh-CN" altLang="en-US" dirty="0"/>
          </a:p>
        </p:txBody>
      </p:sp>
      <p:sp>
        <p:nvSpPr>
          <p:cNvPr id="6" name="灯片编号占位符 5"/>
          <p:cNvSpPr>
            <a:spLocks noGrp="1"/>
          </p:cNvSpPr>
          <p:nvPr>
            <p:ph type="sldNum" sz="quarter" idx="4"/>
          </p:nvPr>
        </p:nvSpPr>
        <p:spPr>
          <a:xfrm>
            <a:off x="8367066" y="879586"/>
            <a:ext cx="628650" cy="365125"/>
          </a:xfrm>
          <a:prstGeom prst="rect">
            <a:avLst/>
          </a:prstGeom>
        </p:spPr>
        <p:txBody>
          <a:bodyPr vert="horz" lIns="91440" tIns="45720" rIns="91440" bIns="45720" rtlCol="0" anchor="ctr"/>
          <a:lstStyle>
            <a:lvl1pPr algn="r">
              <a:defRPr sz="1200" b="1">
                <a:solidFill>
                  <a:schemeClr val="tx1"/>
                </a:solidFill>
              </a:defRPr>
            </a:lvl1pPr>
          </a:lstStyle>
          <a:p>
            <a:fld id="{EBFC4843-EEDB-4B7A-8496-D61853415229}" type="slidenum">
              <a:rPr lang="zh-CN" altLang="en-US" smtClean="0"/>
              <a:pPr/>
              <a:t>‹#›</a:t>
            </a:fld>
            <a:endParaRPr lang="zh-CN" altLang="en-US"/>
          </a:p>
        </p:txBody>
      </p:sp>
      <p:pic>
        <p:nvPicPr>
          <p:cNvPr id="7" name="Picture 6"/>
          <p:cNvPicPr>
            <a:picLocks noChangeAspect="1"/>
          </p:cNvPicPr>
          <p:nvPr userDrawn="1"/>
        </p:nvPicPr>
        <p:blipFill rotWithShape="1">
          <a:blip r:embed="rId13">
            <a:extLst>
              <a:ext uri="{BEBA8EAE-BF5A-486C-A8C5-ECC9F3942E4B}">
                <a14:imgProps xmlns:a14="http://schemas.microsoft.com/office/drawing/2010/main">
                  <a14:imgLayer r:embed="rId14">
                    <a14:imgEffect>
                      <a14:backgroundRemoval t="2652" b="95833" l="805" r="50302"/>
                    </a14:imgEffect>
                  </a14:imgLayer>
                </a14:imgProps>
              </a:ext>
            </a:extLst>
          </a:blip>
          <a:srcRect l="1834" t="5944" r="52105" b="8391"/>
          <a:stretch/>
        </p:blipFill>
        <p:spPr>
          <a:xfrm>
            <a:off x="8076630" y="365126"/>
            <a:ext cx="762106" cy="752887"/>
          </a:xfrm>
          <a:prstGeom prst="rect">
            <a:avLst/>
          </a:prstGeom>
        </p:spPr>
      </p:pic>
    </p:spTree>
    <p:extLst>
      <p:ext uri="{BB962C8B-B14F-4D97-AF65-F5344CB8AC3E}">
        <p14:creationId xmlns:p14="http://schemas.microsoft.com/office/powerpoint/2010/main" val="2349382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685800" rtl="0" eaLnBrk="1" latinLnBrk="0" hangingPunct="1">
        <a:lnSpc>
          <a:spcPct val="90000"/>
        </a:lnSpc>
        <a:spcBef>
          <a:spcPct val="0"/>
        </a:spcBef>
        <a:buNone/>
        <a:defRPr sz="3300" kern="1200" baseline="0">
          <a:solidFill>
            <a:schemeClr val="tx1"/>
          </a:solidFill>
          <a:latin typeface="Times New Roman" panose="02020603050405020304" pitchFamily="18" charset="0"/>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baseline="0">
          <a:solidFill>
            <a:schemeClr val="tx1"/>
          </a:solidFill>
          <a:latin typeface="Times New Roman" panose="02020603050405020304" pitchFamily="18" charset="0"/>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Times New Roman" panose="02020603050405020304" pitchFamily="18" charset="0"/>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Times New Roman" panose="02020603050405020304" pitchFamily="18" charset="0"/>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aff.ustc.edu.cn/~liandefu" TargetMode="External"/><Relationship Id="rId2" Type="http://schemas.openxmlformats.org/officeDocument/2006/relationships/hyperlink" Target="mailto:liandefu@ust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26.emf"/><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1.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4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5.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 Id="rId9" Type="http://schemas.openxmlformats.org/officeDocument/2006/relationships/image" Target="../media/image98.png"/></Relationships>
</file>

<file path=ppt/slides/_rels/slide4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48.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4.png"/><Relationship Id="rId7" Type="http://schemas.openxmlformats.org/officeDocument/2006/relationships/image" Target="../media/image108.png"/><Relationship Id="rId12" Type="http://schemas.openxmlformats.org/officeDocument/2006/relationships/image" Target="../media/image113.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image" Target="../media/image112.png"/><Relationship Id="rId5" Type="http://schemas.openxmlformats.org/officeDocument/2006/relationships/image" Target="../media/image106.png"/><Relationship Id="rId10" Type="http://schemas.openxmlformats.org/officeDocument/2006/relationships/image" Target="../media/image111.png"/><Relationship Id="rId4" Type="http://schemas.openxmlformats.org/officeDocument/2006/relationships/image" Target="../media/image105.png"/><Relationship Id="rId9" Type="http://schemas.openxmlformats.org/officeDocument/2006/relationships/image" Target="../media/image110.png"/></Relationships>
</file>

<file path=ppt/slides/_rels/slide49.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11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51.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5.png"/><Relationship Id="rId7" Type="http://schemas.openxmlformats.org/officeDocument/2006/relationships/image" Target="../media/image102.wmf"/><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101.wmf"/><Relationship Id="rId4"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128.png"/><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image" Target="../media/image127.png"/><Relationship Id="rId4" Type="http://schemas.openxmlformats.org/officeDocument/2006/relationships/oleObject" Target="../embeddings/oleObject4.bin"/></Relationships>
</file>

<file path=ppt/slides/_rels/slide55.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第四章：决策树</a:t>
            </a:r>
          </a:p>
        </p:txBody>
      </p:sp>
      <p:sp>
        <p:nvSpPr>
          <p:cNvPr id="3" name="副标题 2"/>
          <p:cNvSpPr>
            <a:spLocks noGrp="1"/>
          </p:cNvSpPr>
          <p:nvPr>
            <p:ph type="subTitle" idx="1"/>
          </p:nvPr>
        </p:nvSpPr>
        <p:spPr>
          <a:xfrm>
            <a:off x="2804743" y="4195762"/>
            <a:ext cx="4026877" cy="1466484"/>
          </a:xfrm>
        </p:spPr>
        <p:txBody>
          <a:bodyPr>
            <a:normAutofit/>
          </a:bodyPr>
          <a:lstStyle/>
          <a:p>
            <a:pPr algn="l"/>
            <a:r>
              <a:rPr lang="zh-CN" altLang="en-US" dirty="0"/>
              <a:t>主讲：连德</a:t>
            </a:r>
            <a:r>
              <a:rPr lang="zh-CN" altLang="en-US"/>
              <a:t>富 特任教授 </a:t>
            </a:r>
            <a:r>
              <a:rPr lang="en-US" altLang="zh-CN" dirty="0"/>
              <a:t>| </a:t>
            </a:r>
            <a:r>
              <a:rPr lang="zh-CN" altLang="en-US" dirty="0"/>
              <a:t>博士生导师</a:t>
            </a:r>
            <a:endParaRPr lang="en-US" altLang="zh-CN" dirty="0"/>
          </a:p>
          <a:p>
            <a:pPr algn="l"/>
            <a:r>
              <a:rPr lang="zh-CN" altLang="en-US" dirty="0"/>
              <a:t>邮箱：</a:t>
            </a:r>
            <a:r>
              <a:rPr lang="en-US" altLang="zh-CN" dirty="0">
                <a:hlinkClick r:id="rId2"/>
              </a:rPr>
              <a:t>liandefu@ustc.edu.cn</a:t>
            </a:r>
            <a:endParaRPr lang="en-US" altLang="zh-CN" dirty="0"/>
          </a:p>
          <a:p>
            <a:pPr algn="l"/>
            <a:r>
              <a:rPr lang="zh-CN" altLang="en-US" dirty="0"/>
              <a:t>手机：</a:t>
            </a:r>
            <a:r>
              <a:rPr lang="en-US" altLang="zh-CN" dirty="0"/>
              <a:t>13739227137</a:t>
            </a:r>
          </a:p>
          <a:p>
            <a:pPr algn="l"/>
            <a:r>
              <a:rPr lang="zh-CN" altLang="en-US" dirty="0"/>
              <a:t>主页：</a:t>
            </a:r>
            <a:r>
              <a:rPr lang="en-US" altLang="zh-CN" dirty="0">
                <a:hlinkClick r:id="rId3"/>
              </a:rPr>
              <a:t>http://staff.ustc.edu.cn/~liandefu</a:t>
            </a:r>
            <a:endParaRPr lang="en-US" altLang="zh-CN" dirty="0"/>
          </a:p>
        </p:txBody>
      </p:sp>
      <p:sp>
        <p:nvSpPr>
          <p:cNvPr id="8" name="灯片编号占位符 7"/>
          <p:cNvSpPr>
            <a:spLocks noGrp="1"/>
          </p:cNvSpPr>
          <p:nvPr>
            <p:ph type="sldNum" sz="quarter" idx="12"/>
          </p:nvPr>
        </p:nvSpPr>
        <p:spPr/>
        <p:txBody>
          <a:bodyPr/>
          <a:lstStyle/>
          <a:p>
            <a:fld id="{EBFC4843-EEDB-4B7A-8496-D61853415229}" type="slidenum">
              <a:rPr lang="zh-CN" altLang="en-US" smtClean="0"/>
              <a:t>1</a:t>
            </a:fld>
            <a:endParaRPr lang="zh-CN" altLang="en-US"/>
          </a:p>
        </p:txBody>
      </p:sp>
      <p:sp>
        <p:nvSpPr>
          <p:cNvPr id="9" name="页脚占位符 8"/>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10" name="日期占位符 9"/>
          <p:cNvSpPr>
            <a:spLocks noGrp="1"/>
          </p:cNvSpPr>
          <p:nvPr>
            <p:ph type="dt" sz="half" idx="10"/>
          </p:nvPr>
        </p:nvSpPr>
        <p:spPr/>
        <p:txBody>
          <a:bodyPr/>
          <a:lstStyle/>
          <a:p>
            <a:fld id="{35016999-E266-4270-8059-9A39859FD4B7}" type="datetime1">
              <a:rPr lang="zh-CN" altLang="en-US" smtClean="0"/>
              <a:t>2023/11/15</a:t>
            </a:fld>
            <a:endParaRPr lang="zh-CN" altLang="en-US"/>
          </a:p>
        </p:txBody>
      </p:sp>
      <p:sp>
        <p:nvSpPr>
          <p:cNvPr id="11" name="文本框 10"/>
          <p:cNvSpPr txBox="1"/>
          <p:nvPr/>
        </p:nvSpPr>
        <p:spPr>
          <a:xfrm>
            <a:off x="975943" y="814630"/>
            <a:ext cx="4431323" cy="369332"/>
          </a:xfrm>
          <a:prstGeom prst="rect">
            <a:avLst/>
          </a:prstGeom>
          <a:noFill/>
        </p:spPr>
        <p:txBody>
          <a:bodyPr wrap="square" rtlCol="0">
            <a:spAutoFit/>
          </a:bodyPr>
          <a:lstStyle/>
          <a:p>
            <a:r>
              <a:rPr lang="en-US" altLang="zh-CN"/>
              <a:t>2023</a:t>
            </a:r>
            <a:r>
              <a:rPr lang="zh-CN" altLang="en-US"/>
              <a:t>年秋季 </a:t>
            </a:r>
            <a:r>
              <a:rPr lang="en-US" altLang="zh-CN" dirty="0"/>
              <a:t>《</a:t>
            </a:r>
            <a:r>
              <a:rPr lang="zh-CN" altLang="en-US" dirty="0"/>
              <a:t>机器学习概论</a:t>
            </a:r>
            <a:r>
              <a:rPr lang="en-US" altLang="zh-CN" dirty="0"/>
              <a:t>》</a:t>
            </a:r>
            <a:r>
              <a:rPr lang="zh-CN" altLang="en-US" dirty="0"/>
              <a:t>课程</a:t>
            </a:r>
          </a:p>
        </p:txBody>
      </p:sp>
    </p:spTree>
    <p:extLst>
      <p:ext uri="{BB962C8B-B14F-4D97-AF65-F5344CB8AC3E}">
        <p14:creationId xmlns:p14="http://schemas.microsoft.com/office/powerpoint/2010/main" val="119051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10</a:t>
            </a:fld>
            <a:endParaRPr lang="zh-CN" altLang="en-US"/>
          </a:p>
        </p:txBody>
      </p:sp>
      <p:pic>
        <p:nvPicPr>
          <p:cNvPr id="7" name="图片 6"/>
          <p:cNvPicPr>
            <a:picLocks noChangeAspect="1"/>
          </p:cNvPicPr>
          <p:nvPr/>
        </p:nvPicPr>
        <p:blipFill>
          <a:blip r:embed="rId2"/>
          <a:stretch>
            <a:fillRect/>
          </a:stretch>
        </p:blipFill>
        <p:spPr>
          <a:xfrm>
            <a:off x="12345" y="1732285"/>
            <a:ext cx="5128424" cy="3600694"/>
          </a:xfrm>
          <a:prstGeom prst="rect">
            <a:avLst/>
          </a:prstGeom>
        </p:spPr>
      </p:pic>
      <p:sp>
        <p:nvSpPr>
          <p:cNvPr id="11" name="矩形 10"/>
          <p:cNvSpPr/>
          <p:nvPr/>
        </p:nvSpPr>
        <p:spPr>
          <a:xfrm>
            <a:off x="182131" y="1295651"/>
            <a:ext cx="1800493" cy="415498"/>
          </a:xfrm>
          <a:prstGeom prst="rect">
            <a:avLst/>
          </a:prstGeom>
          <a:solidFill>
            <a:schemeClr val="accent2">
              <a:lumMod val="20000"/>
              <a:lumOff val="80000"/>
            </a:schemeClr>
          </a:solidFill>
          <a:ln w="28575">
            <a:solidFill>
              <a:schemeClr val="accent2"/>
            </a:solidFill>
          </a:ln>
        </p:spPr>
        <p:txBody>
          <a:bodyPr wrap="none">
            <a:spAutoFit/>
          </a:bodyPr>
          <a:lstStyle/>
          <a:p>
            <a:r>
              <a:rPr lang="zh-CN" altLang="en-US" sz="2100" dirty="0"/>
              <a:t>信息增益实例</a:t>
            </a:r>
          </a:p>
        </p:txBody>
      </p:sp>
      <mc:AlternateContent xmlns:mc="http://schemas.openxmlformats.org/markup-compatibility/2006" xmlns:a14="http://schemas.microsoft.com/office/drawing/2010/main">
        <mc:Choice Requires="a14">
          <p:sp>
            <p:nvSpPr>
              <p:cNvPr id="3" name="矩形 2"/>
              <p:cNvSpPr/>
              <p:nvPr/>
            </p:nvSpPr>
            <p:spPr>
              <a:xfrm>
                <a:off x="4976446" y="1768899"/>
                <a:ext cx="4167554" cy="1283172"/>
              </a:xfrm>
              <a:prstGeom prst="rect">
                <a:avLst/>
              </a:prstGeom>
              <a:solidFill>
                <a:schemeClr val="accent2">
                  <a:lumMod val="20000"/>
                  <a:lumOff val="80000"/>
                </a:schemeClr>
              </a:solidFill>
            </p:spPr>
            <p:txBody>
              <a:bodyPr wrap="square">
                <a:spAutoFit/>
              </a:bodyPr>
              <a:lstStyle/>
              <a:p>
                <a:r>
                  <a:rPr lang="zh-CN" altLang="en-US" dirty="0"/>
                  <a:t>子集</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𝐷</m:t>
                        </m:r>
                      </m:e>
                      <m:sup>
                        <m:r>
                          <a:rPr lang="en-US" altLang="zh-CN" b="0" i="1" dirty="0" smtClean="0">
                            <a:latin typeface="Cambria Math" panose="02040503050406030204" pitchFamily="18" charset="0"/>
                          </a:rPr>
                          <m:t>1</m:t>
                        </m:r>
                      </m:sup>
                    </m:sSup>
                  </m:oMath>
                </a14:m>
                <a:r>
                  <a:rPr lang="zh-CN" altLang="en-US" dirty="0"/>
                  <a:t>包含编号为</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1,4,6,10,13,17</m:t>
                        </m:r>
                      </m:e>
                    </m:d>
                  </m:oMath>
                </a14:m>
                <a:r>
                  <a:rPr lang="zh-CN" altLang="en-US" dirty="0"/>
                  <a:t> </a:t>
                </a:r>
                <a:r>
                  <a:rPr lang="en-US" altLang="zh-CN" dirty="0"/>
                  <a:t> 6</a:t>
                </a:r>
                <a:r>
                  <a:rPr lang="zh-CN" altLang="en-US" dirty="0"/>
                  <a:t>个样例，正例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6</m:t>
                        </m:r>
                      </m:den>
                    </m:f>
                  </m:oMath>
                </a14:m>
                <a:r>
                  <a:rPr lang="zh-CN" altLang="en-US" dirty="0"/>
                  <a:t>，反例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6</m:t>
                        </m:r>
                      </m:den>
                    </m:f>
                  </m:oMath>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1</m:t>
                              </m:r>
                            </m:sup>
                          </m:sSup>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6</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6</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6</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6</m:t>
                              </m:r>
                            </m:den>
                          </m:f>
                        </m:e>
                      </m:func>
                      <m:r>
                        <a:rPr lang="en-US" altLang="zh-CN" b="0" i="1" smtClean="0">
                          <a:latin typeface="Cambria Math" panose="02040503050406030204" pitchFamily="18" charset="0"/>
                        </a:rPr>
                        <m:t>=1.000</m:t>
                      </m:r>
                    </m:oMath>
                  </m:oMathPara>
                </a14:m>
                <a:endParaRPr lang="en-US" altLang="zh-CN" dirty="0"/>
              </a:p>
            </p:txBody>
          </p:sp>
        </mc:Choice>
        <mc:Fallback xmlns="">
          <p:sp>
            <p:nvSpPr>
              <p:cNvPr id="3" name="矩形 2"/>
              <p:cNvSpPr>
                <a:spLocks noRot="1" noChangeAspect="1" noMove="1" noResize="1" noEditPoints="1" noAdjustHandles="1" noChangeArrowheads="1" noChangeShapeType="1" noTextEdit="1"/>
              </p:cNvSpPr>
              <p:nvPr/>
            </p:nvSpPr>
            <p:spPr>
              <a:xfrm>
                <a:off x="4976446" y="1768899"/>
                <a:ext cx="4167554" cy="1283172"/>
              </a:xfrm>
              <a:prstGeom prst="rect">
                <a:avLst/>
              </a:prstGeom>
              <a:blipFill>
                <a:blip r:embed="rId3"/>
                <a:stretch>
                  <a:fillRect l="-1170" t="-2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500158" y="1136504"/>
                <a:ext cx="5769007" cy="646331"/>
              </a:xfrm>
              <a:prstGeom prst="rect">
                <a:avLst/>
              </a:prstGeom>
            </p:spPr>
            <p:txBody>
              <a:bodyPr wrap="square">
                <a:spAutoFit/>
              </a:bodyPr>
              <a:lstStyle/>
              <a:p>
                <a:r>
                  <a:rPr lang="zh-CN" altLang="en-US" dirty="0"/>
                  <a:t>以属性“色泽”为例，其对应的</a:t>
                </a:r>
                <a:r>
                  <a:rPr lang="en-US" altLang="zh-CN" dirty="0"/>
                  <a:t> 3</a:t>
                </a:r>
                <a:r>
                  <a:rPr lang="zh-CN" altLang="en-US" dirty="0"/>
                  <a:t>个数据子集分别为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1</m:t>
                        </m:r>
                      </m:sup>
                    </m:sSup>
                  </m:oMath>
                </a14:m>
                <a:r>
                  <a:rPr lang="en-US" altLang="zh-CN" dirty="0"/>
                  <a:t>(</a:t>
                </a:r>
                <a:r>
                  <a:rPr lang="zh-CN" altLang="en-US" dirty="0"/>
                  <a:t>色泽</a:t>
                </a:r>
                <a:r>
                  <a:rPr lang="en-US" altLang="zh-CN" dirty="0"/>
                  <a:t>=</a:t>
                </a:r>
                <a:r>
                  <a:rPr lang="zh-CN" altLang="en-US" dirty="0"/>
                  <a:t>青绿</a:t>
                </a:r>
                <a:r>
                  <a:rPr lang="en-US" altLang="zh-CN" dirty="0"/>
                  <a:t>)</a:t>
                </a:r>
                <a:r>
                  <a:rPr lang="zh-CN" altLang="en-US" dirty="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2</m:t>
                        </m:r>
                      </m:sup>
                    </m:sSup>
                  </m:oMath>
                </a14:m>
                <a:r>
                  <a:rPr lang="en-US" altLang="zh-CN" dirty="0"/>
                  <a:t>(</a:t>
                </a:r>
                <a:r>
                  <a:rPr lang="zh-CN" altLang="en-US" dirty="0"/>
                  <a:t>色泽</a:t>
                </a:r>
                <a:r>
                  <a:rPr lang="en-US" altLang="zh-CN" dirty="0"/>
                  <a:t>=</a:t>
                </a:r>
                <a:r>
                  <a:rPr lang="zh-CN" altLang="en-US" dirty="0"/>
                  <a:t>乌黑</a:t>
                </a:r>
                <a:r>
                  <a:rPr lang="en-US" altLang="zh-CN" dirty="0"/>
                  <a:t>)</a:t>
                </a:r>
                <a:r>
                  <a:rPr lang="zh-CN" altLang="en-US"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3</m:t>
                        </m:r>
                      </m:sup>
                    </m:sSup>
                  </m:oMath>
                </a14:m>
                <a:r>
                  <a:rPr lang="zh-CN" altLang="en-US" dirty="0"/>
                  <a:t> </a:t>
                </a:r>
                <a:r>
                  <a:rPr lang="en-US" altLang="zh-CN" dirty="0"/>
                  <a:t>(</a:t>
                </a:r>
                <a:r>
                  <a:rPr lang="zh-CN" altLang="en-US" dirty="0"/>
                  <a:t>色泽</a:t>
                </a:r>
                <a:r>
                  <a:rPr lang="en-US" altLang="zh-CN" dirty="0"/>
                  <a:t>=</a:t>
                </a:r>
                <a:r>
                  <a:rPr lang="zh-CN" altLang="en-US" dirty="0"/>
                  <a:t>浅白</a:t>
                </a:r>
                <a:r>
                  <a:rPr lang="en-US" altLang="zh-CN" dirty="0"/>
                  <a:t>)</a:t>
                </a:r>
              </a:p>
            </p:txBody>
          </p:sp>
        </mc:Choice>
        <mc:Fallback xmlns="">
          <p:sp>
            <p:nvSpPr>
              <p:cNvPr id="8" name="矩形 7"/>
              <p:cNvSpPr>
                <a:spLocks noRot="1" noChangeAspect="1" noMove="1" noResize="1" noEditPoints="1" noAdjustHandles="1" noChangeArrowheads="1" noChangeShapeType="1" noTextEdit="1"/>
              </p:cNvSpPr>
              <p:nvPr/>
            </p:nvSpPr>
            <p:spPr>
              <a:xfrm>
                <a:off x="2500158" y="1136504"/>
                <a:ext cx="5769007" cy="646331"/>
              </a:xfrm>
              <a:prstGeom prst="rect">
                <a:avLst/>
              </a:prstGeom>
              <a:blipFill>
                <a:blip r:embed="rId4"/>
                <a:stretch>
                  <a:fillRect l="-846" t="-4717"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976446" y="3255733"/>
                <a:ext cx="4167554" cy="1306833"/>
              </a:xfrm>
              <a:prstGeom prst="rect">
                <a:avLst/>
              </a:prstGeom>
              <a:solidFill>
                <a:schemeClr val="accent5">
                  <a:lumMod val="20000"/>
                  <a:lumOff val="80000"/>
                </a:schemeClr>
              </a:solidFill>
            </p:spPr>
            <p:txBody>
              <a:bodyPr wrap="square">
                <a:spAutoFit/>
              </a:bodyPr>
              <a:lstStyle/>
              <a:p>
                <a:r>
                  <a:rPr lang="zh-CN" altLang="en-US" dirty="0"/>
                  <a:t>子集</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𝐷</m:t>
                        </m:r>
                      </m:e>
                      <m:sup>
                        <m:r>
                          <a:rPr lang="en-US" altLang="zh-CN" b="0" i="1" dirty="0" smtClean="0">
                            <a:latin typeface="Cambria Math" panose="02040503050406030204" pitchFamily="18" charset="0"/>
                          </a:rPr>
                          <m:t>2</m:t>
                        </m:r>
                      </m:sup>
                    </m:sSup>
                  </m:oMath>
                </a14:m>
                <a:r>
                  <a:rPr lang="zh-CN" altLang="en-US" dirty="0"/>
                  <a:t>包含编号为</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2,3,7,8,9,15 </m:t>
                        </m:r>
                      </m:e>
                    </m:d>
                  </m:oMath>
                </a14:m>
                <a:r>
                  <a:rPr lang="zh-CN" altLang="en-US" dirty="0"/>
                  <a:t> </a:t>
                </a:r>
                <a:r>
                  <a:rPr lang="en-US" altLang="zh-CN" dirty="0"/>
                  <a:t> 6</a:t>
                </a:r>
                <a:r>
                  <a:rPr lang="zh-CN" altLang="en-US" dirty="0"/>
                  <a:t>个样例，正例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6</m:t>
                        </m:r>
                      </m:den>
                    </m:f>
                  </m:oMath>
                </a14:m>
                <a:r>
                  <a:rPr lang="zh-CN" altLang="en-US" dirty="0"/>
                  <a:t>，反例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6</m:t>
                        </m:r>
                      </m:den>
                    </m:f>
                  </m:oMath>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6</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6</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6</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6</m:t>
                              </m:r>
                            </m:den>
                          </m:f>
                        </m:e>
                      </m:func>
                      <m:r>
                        <a:rPr lang="en-US" altLang="zh-CN" b="0" i="1" smtClean="0">
                          <a:latin typeface="Cambria Math" panose="02040503050406030204" pitchFamily="18" charset="0"/>
                        </a:rPr>
                        <m:t>=0.918</m:t>
                      </m:r>
                    </m:oMath>
                  </m:oMathPara>
                </a14:m>
                <a:endParaRPr lang="en-US" altLang="zh-CN" dirty="0"/>
              </a:p>
            </p:txBody>
          </p:sp>
        </mc:Choice>
        <mc:Fallback xmlns="">
          <p:sp>
            <p:nvSpPr>
              <p:cNvPr id="12" name="矩形 11"/>
              <p:cNvSpPr>
                <a:spLocks noRot="1" noChangeAspect="1" noMove="1" noResize="1" noEditPoints="1" noAdjustHandles="1" noChangeArrowheads="1" noChangeShapeType="1" noTextEdit="1"/>
              </p:cNvSpPr>
              <p:nvPr/>
            </p:nvSpPr>
            <p:spPr>
              <a:xfrm>
                <a:off x="4976446" y="3255733"/>
                <a:ext cx="4167554" cy="1306833"/>
              </a:xfrm>
              <a:prstGeom prst="rect">
                <a:avLst/>
              </a:prstGeom>
              <a:blipFill>
                <a:blip r:embed="rId5"/>
                <a:stretch>
                  <a:fillRect l="-1170" t="-23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976446" y="4671946"/>
                <a:ext cx="4167554" cy="1283172"/>
              </a:xfrm>
              <a:prstGeom prst="rect">
                <a:avLst/>
              </a:prstGeom>
              <a:solidFill>
                <a:schemeClr val="accent6">
                  <a:lumMod val="20000"/>
                  <a:lumOff val="80000"/>
                </a:schemeClr>
              </a:solidFill>
            </p:spPr>
            <p:txBody>
              <a:bodyPr wrap="square">
                <a:spAutoFit/>
              </a:bodyPr>
              <a:lstStyle/>
              <a:p>
                <a:r>
                  <a:rPr lang="zh-CN" altLang="en-US" dirty="0"/>
                  <a:t>子集</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𝐷</m:t>
                        </m:r>
                      </m:e>
                      <m:sup>
                        <m:r>
                          <a:rPr lang="en-US" altLang="zh-CN" b="0" i="1" dirty="0" smtClean="0">
                            <a:latin typeface="Cambria Math" panose="02040503050406030204" pitchFamily="18" charset="0"/>
                          </a:rPr>
                          <m:t>3</m:t>
                        </m:r>
                      </m:sup>
                    </m:sSup>
                  </m:oMath>
                </a14:m>
                <a:r>
                  <a:rPr lang="zh-CN" altLang="en-US" dirty="0"/>
                  <a:t>包含编号为</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5,11,12,14,16</m:t>
                        </m:r>
                      </m:e>
                    </m:d>
                  </m:oMath>
                </a14:m>
                <a:r>
                  <a:rPr lang="zh-CN" altLang="en-US" dirty="0"/>
                  <a:t> </a:t>
                </a:r>
                <a:r>
                  <a:rPr lang="en-US" altLang="zh-CN" dirty="0"/>
                  <a:t> 5</a:t>
                </a:r>
                <a:r>
                  <a:rPr lang="zh-CN" altLang="en-US" dirty="0"/>
                  <a:t>个样例，正例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5</m:t>
                        </m:r>
                      </m:den>
                    </m:f>
                  </m:oMath>
                </a14:m>
                <a:r>
                  <a:rPr lang="zh-CN" altLang="en-US" dirty="0"/>
                  <a:t>，反例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5</m:t>
                        </m:r>
                      </m:den>
                    </m:f>
                  </m:oMath>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1</m:t>
                              </m:r>
                            </m:sup>
                          </m:sSup>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5</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5</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5</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5</m:t>
                              </m:r>
                            </m:den>
                          </m:f>
                        </m:e>
                      </m:func>
                      <m:r>
                        <a:rPr lang="en-US" altLang="zh-CN" b="0" i="1" smtClean="0">
                          <a:latin typeface="Cambria Math" panose="02040503050406030204" pitchFamily="18" charset="0"/>
                        </a:rPr>
                        <m:t>=0.722</m:t>
                      </m:r>
                    </m:oMath>
                  </m:oMathPara>
                </a14:m>
                <a:endParaRPr lang="en-US" altLang="zh-CN" dirty="0"/>
              </a:p>
            </p:txBody>
          </p:sp>
        </mc:Choice>
        <mc:Fallback xmlns="">
          <p:sp>
            <p:nvSpPr>
              <p:cNvPr id="13" name="矩形 12"/>
              <p:cNvSpPr>
                <a:spLocks noRot="1" noChangeAspect="1" noMove="1" noResize="1" noEditPoints="1" noAdjustHandles="1" noChangeArrowheads="1" noChangeShapeType="1" noTextEdit="1"/>
              </p:cNvSpPr>
              <p:nvPr/>
            </p:nvSpPr>
            <p:spPr>
              <a:xfrm>
                <a:off x="4976446" y="4671946"/>
                <a:ext cx="4167554" cy="1283172"/>
              </a:xfrm>
              <a:prstGeom prst="rect">
                <a:avLst/>
              </a:prstGeom>
              <a:blipFill>
                <a:blip r:embed="rId6"/>
                <a:stretch>
                  <a:fillRect l="-1170" t="-2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1493910" y="6263141"/>
                <a:ext cx="6515882" cy="516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solidFill>
                            <a:schemeClr val="tx1"/>
                          </a:solidFill>
                          <a:latin typeface="Cambria Math" panose="02040503050406030204" pitchFamily="18" charset="0"/>
                        </a:rPr>
                        <m:t>=0.998</m:t>
                      </m:r>
                      <m:r>
                        <a:rPr lang="en-US" altLang="zh-CN" b="0" i="1" dirty="0" smtClean="0">
                          <a:solidFill>
                            <a:schemeClr val="tx1"/>
                          </a:solidFill>
                          <a:latin typeface="Cambria Math" panose="02040503050406030204" pitchFamily="18" charset="0"/>
                        </a:rPr>
                        <m:t>−</m:t>
                      </m:r>
                      <m:d>
                        <m:dPr>
                          <m:ctrlPr>
                            <a:rPr lang="en-US" altLang="zh-CN" b="0" i="1" dirty="0" smtClean="0">
                              <a:solidFill>
                                <a:schemeClr val="tx1"/>
                              </a:solidFill>
                              <a:latin typeface="Cambria Math" panose="02040503050406030204" pitchFamily="18" charset="0"/>
                            </a:rPr>
                          </m:ctrlPr>
                        </m:dPr>
                        <m:e>
                          <m:f>
                            <m:fPr>
                              <m:ctrlPr>
                                <a:rPr lang="en-US" altLang="zh-CN" b="0" i="1" dirty="0" smtClean="0">
                                  <a:solidFill>
                                    <a:schemeClr val="tx1"/>
                                  </a:solidFill>
                                  <a:latin typeface="Cambria Math" panose="02040503050406030204" pitchFamily="18" charset="0"/>
                                </a:rPr>
                              </m:ctrlPr>
                            </m:fPr>
                            <m:num>
                              <m:r>
                                <a:rPr lang="en-US" altLang="zh-CN" b="0" i="1" dirty="0" smtClean="0">
                                  <a:solidFill>
                                    <a:schemeClr val="tx1"/>
                                  </a:solidFill>
                                  <a:latin typeface="Cambria Math" panose="02040503050406030204" pitchFamily="18" charset="0"/>
                                </a:rPr>
                                <m:t>6</m:t>
                              </m:r>
                            </m:num>
                            <m:den>
                              <m:r>
                                <a:rPr lang="en-US" altLang="zh-CN" b="0" i="1" dirty="0" smtClean="0">
                                  <a:solidFill>
                                    <a:schemeClr val="tx1"/>
                                  </a:solidFill>
                                  <a:latin typeface="Cambria Math" panose="02040503050406030204" pitchFamily="18" charset="0"/>
                                </a:rPr>
                                <m:t>17</m:t>
                              </m:r>
                            </m:den>
                          </m:f>
                          <m:r>
                            <a:rPr lang="en-US" altLang="zh-CN" b="0" i="1" dirty="0" smtClean="0">
                              <a:solidFill>
                                <a:schemeClr val="tx1"/>
                              </a:solidFill>
                              <a:latin typeface="Cambria Math" panose="02040503050406030204" pitchFamily="18" charset="0"/>
                            </a:rPr>
                            <m:t>×1.000+</m:t>
                          </m:r>
                          <m:f>
                            <m:fPr>
                              <m:ctrlPr>
                                <a:rPr lang="en-US" altLang="zh-CN" b="0" i="1" dirty="0" smtClean="0">
                                  <a:solidFill>
                                    <a:schemeClr val="tx1"/>
                                  </a:solidFill>
                                  <a:latin typeface="Cambria Math" panose="02040503050406030204" pitchFamily="18" charset="0"/>
                                </a:rPr>
                              </m:ctrlPr>
                            </m:fPr>
                            <m:num>
                              <m:r>
                                <a:rPr lang="en-US" altLang="zh-CN" b="0" i="1" dirty="0" smtClean="0">
                                  <a:solidFill>
                                    <a:schemeClr val="tx1"/>
                                  </a:solidFill>
                                  <a:latin typeface="Cambria Math" panose="02040503050406030204" pitchFamily="18" charset="0"/>
                                </a:rPr>
                                <m:t>6</m:t>
                              </m:r>
                            </m:num>
                            <m:den>
                              <m:r>
                                <a:rPr lang="en-US" altLang="zh-CN" b="0" i="1" dirty="0" smtClean="0">
                                  <a:solidFill>
                                    <a:schemeClr val="tx1"/>
                                  </a:solidFill>
                                  <a:latin typeface="Cambria Math" panose="02040503050406030204" pitchFamily="18" charset="0"/>
                                </a:rPr>
                                <m:t>17</m:t>
                              </m:r>
                            </m:den>
                          </m:f>
                          <m:r>
                            <a:rPr lang="en-US" altLang="zh-CN" b="0" i="1" dirty="0" smtClean="0">
                              <a:solidFill>
                                <a:schemeClr val="tx1"/>
                              </a:solidFill>
                              <a:latin typeface="Cambria Math" panose="02040503050406030204" pitchFamily="18" charset="0"/>
                            </a:rPr>
                            <m:t>×0.918+</m:t>
                          </m:r>
                          <m:f>
                            <m:fPr>
                              <m:ctrlPr>
                                <a:rPr lang="en-US" altLang="zh-CN" b="0" i="1" dirty="0" smtClean="0">
                                  <a:solidFill>
                                    <a:schemeClr val="tx1"/>
                                  </a:solidFill>
                                  <a:latin typeface="Cambria Math" panose="02040503050406030204" pitchFamily="18" charset="0"/>
                                </a:rPr>
                              </m:ctrlPr>
                            </m:fPr>
                            <m:num>
                              <m:r>
                                <a:rPr lang="en-US" altLang="zh-CN" b="0" i="1" dirty="0" smtClean="0">
                                  <a:solidFill>
                                    <a:schemeClr val="tx1"/>
                                  </a:solidFill>
                                  <a:latin typeface="Cambria Math" panose="02040503050406030204" pitchFamily="18" charset="0"/>
                                </a:rPr>
                                <m:t>5</m:t>
                              </m:r>
                            </m:num>
                            <m:den>
                              <m:r>
                                <a:rPr lang="en-US" altLang="zh-CN" b="0" i="1" dirty="0" smtClean="0">
                                  <a:solidFill>
                                    <a:schemeClr val="tx1"/>
                                  </a:solidFill>
                                  <a:latin typeface="Cambria Math" panose="02040503050406030204" pitchFamily="18" charset="0"/>
                                </a:rPr>
                                <m:t>17</m:t>
                              </m:r>
                            </m:den>
                          </m:f>
                          <m:r>
                            <a:rPr lang="en-US" altLang="zh-CN" b="0" i="1" dirty="0" smtClean="0">
                              <a:solidFill>
                                <a:schemeClr val="tx1"/>
                              </a:solidFill>
                              <a:latin typeface="Cambria Math" panose="02040503050406030204" pitchFamily="18" charset="0"/>
                            </a:rPr>
                            <m:t>×0.772</m:t>
                          </m:r>
                        </m:e>
                      </m:d>
                      <m:r>
                        <a:rPr lang="en-US" altLang="zh-CN" b="0" i="1" dirty="0" smtClean="0">
                          <a:solidFill>
                            <a:schemeClr val="tx1"/>
                          </a:solidFill>
                          <a:latin typeface="Cambria Math" panose="02040503050406030204" pitchFamily="18" charset="0"/>
                        </a:rPr>
                        <m:t>=0.109</m:t>
                      </m:r>
                    </m:oMath>
                  </m:oMathPara>
                </a14:m>
                <a:endParaRPr lang="zh-CN" altLang="en-US" dirty="0">
                  <a:solidFill>
                    <a:schemeClr val="tx1"/>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1493910" y="6263141"/>
                <a:ext cx="6515882" cy="516001"/>
              </a:xfrm>
              <a:prstGeom prst="rect">
                <a:avLst/>
              </a:prstGeom>
              <a:blipFill>
                <a:blip r:embed="rId7"/>
                <a:stretch>
                  <a:fillRect t="-4706" b="-1058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25944" y="5267488"/>
                <a:ext cx="4677627" cy="1321259"/>
              </a:xfrm>
              <a:prstGeom prst="rect">
                <a:avLst/>
              </a:prstGeom>
            </p:spPr>
            <p:txBody>
              <a:bodyPr wrap="none">
                <a:spAutoFit/>
              </a:bodyPr>
              <a:lstStyle/>
              <a:p>
                <a:r>
                  <a:rPr lang="zh-CN" altLang="en-US" dirty="0"/>
                  <a:t>属性“色泽”的信息增益为</a:t>
                </a:r>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b="0" i="0" dirty="0" smtClean="0">
                          <a:latin typeface="Cambria Math" panose="02040503050406030204" pitchFamily="18" charset="0"/>
                        </a:rPr>
                        <m:t>n</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𝐷</m:t>
                          </m:r>
                          <m:r>
                            <a:rPr lang="en-US" altLang="zh-CN" b="0" i="1" dirty="0" smtClean="0">
                              <a:latin typeface="Cambria Math" panose="02040503050406030204" pitchFamily="18" charset="0"/>
                            </a:rPr>
                            <m:t>,</m:t>
                          </m:r>
                          <m:r>
                            <a:rPr lang="zh-CN" altLang="en-US" i="1" dirty="0">
                              <a:latin typeface="Cambria Math" panose="02040503050406030204" pitchFamily="18" charset="0"/>
                            </a:rPr>
                            <m:t>色泽</m:t>
                          </m:r>
                        </m:e>
                      </m:d>
                      <m:r>
                        <a:rPr lang="en-US" altLang="zh-CN" i="1" dirty="0">
                          <a:latin typeface="Cambria Math" panose="02040503050406030204" pitchFamily="18" charset="0"/>
                        </a:rPr>
                        <m:t>=</m:t>
                      </m:r>
                      <m:r>
                        <a:rPr lang="en-US" altLang="zh-CN" b="0" i="1" dirty="0" smtClean="0">
                          <a:latin typeface="Cambria Math" panose="02040503050406030204" pitchFamily="18" charset="0"/>
                        </a:rPr>
                        <m:t>𝐸𝑛𝑡</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𝐷</m:t>
                          </m:r>
                        </m:e>
                      </m:d>
                      <m:r>
                        <a:rPr lang="en-US" altLang="zh-CN" b="0" i="1" dirty="0" smtClean="0">
                          <a:latin typeface="Cambria Math" panose="02040503050406030204" pitchFamily="18" charset="0"/>
                        </a:rPr>
                        <m:t>−</m:t>
                      </m:r>
                      <m:nary>
                        <m:naryPr>
                          <m:chr m:val="∑"/>
                          <m:supHide m:val="on"/>
                          <m:ctrlPr>
                            <a:rPr lang="en-US" altLang="zh-CN" b="0" i="1" dirty="0" smtClean="0">
                              <a:latin typeface="Cambria Math" panose="02040503050406030204" pitchFamily="18" charset="0"/>
                            </a:rPr>
                          </m:ctrlPr>
                        </m:naryPr>
                        <m:sub>
                          <m:r>
                            <a:rPr lang="en-US" altLang="zh-CN" b="0" i="1" dirty="0" smtClean="0">
                              <a:latin typeface="Cambria Math" panose="02040503050406030204" pitchFamily="18" charset="0"/>
                            </a:rPr>
                            <m:t>𝑣</m:t>
                          </m:r>
                        </m:sub>
                        <m:sup/>
                        <m:e>
                          <m:f>
                            <m:fPr>
                              <m:ctrlPr>
                                <a:rPr lang="en-US" altLang="zh-CN" b="0" i="1" dirty="0" smtClean="0">
                                  <a:latin typeface="Cambria Math" panose="02040503050406030204" pitchFamily="18" charset="0"/>
                                </a:rPr>
                              </m:ctrlPr>
                            </m:fPr>
                            <m:num>
                              <m:d>
                                <m:dPr>
                                  <m:begChr m:val="|"/>
                                  <m:endChr m:val="|"/>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𝐷</m:t>
                                      </m:r>
                                    </m:e>
                                    <m:sup>
                                      <m:r>
                                        <a:rPr lang="en-US" altLang="zh-CN" b="0" i="1" dirty="0" smtClean="0">
                                          <a:latin typeface="Cambria Math" panose="02040503050406030204" pitchFamily="18" charset="0"/>
                                        </a:rPr>
                                        <m:t>𝑣</m:t>
                                      </m:r>
                                    </m:sup>
                                  </m:sSup>
                                </m:e>
                              </m:d>
                            </m:num>
                            <m:den>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𝐷</m:t>
                                  </m:r>
                                </m:e>
                              </m:d>
                            </m:den>
                          </m:f>
                          <m:r>
                            <a:rPr lang="en-US" altLang="zh-CN" b="0" i="1" dirty="0" smtClean="0">
                              <a:latin typeface="Cambria Math" panose="02040503050406030204" pitchFamily="18" charset="0"/>
                            </a:rPr>
                            <m:t>𝐸𝑛𝑡</m:t>
                          </m:r>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𝐷</m:t>
                                  </m:r>
                                </m:e>
                                <m:sup>
                                  <m:r>
                                    <a:rPr lang="en-US" altLang="zh-CN" b="0" i="1" dirty="0" smtClean="0">
                                      <a:latin typeface="Cambria Math" panose="02040503050406030204" pitchFamily="18" charset="0"/>
                                    </a:rPr>
                                    <m:t>𝑣</m:t>
                                  </m:r>
                                </m:sup>
                              </m:sSup>
                            </m:e>
                          </m:d>
                        </m:e>
                      </m:nary>
                    </m:oMath>
                  </m:oMathPara>
                </a14:m>
                <a:endParaRPr lang="en-US" altLang="zh-CN" dirty="0"/>
              </a:p>
              <a:p>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25944" y="5267488"/>
                <a:ext cx="4677627" cy="1321259"/>
              </a:xfrm>
              <a:prstGeom prst="rect">
                <a:avLst/>
              </a:prstGeom>
              <a:blipFill>
                <a:blip r:embed="rId8"/>
                <a:stretch>
                  <a:fillRect l="-1173" t="-23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631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2" grpId="0" animBg="1"/>
      <p:bldP spid="13"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11</a:t>
            </a:fld>
            <a:endParaRPr lang="zh-CN" altLang="en-US"/>
          </a:p>
        </p:txBody>
      </p:sp>
      <p:pic>
        <p:nvPicPr>
          <p:cNvPr id="7" name="图片 6"/>
          <p:cNvPicPr>
            <a:picLocks noChangeAspect="1"/>
          </p:cNvPicPr>
          <p:nvPr/>
        </p:nvPicPr>
        <p:blipFill>
          <a:blip r:embed="rId2"/>
          <a:stretch>
            <a:fillRect/>
          </a:stretch>
        </p:blipFill>
        <p:spPr>
          <a:xfrm>
            <a:off x="381622" y="1280094"/>
            <a:ext cx="5128424" cy="3600694"/>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5766564" y="1086178"/>
                <a:ext cx="2547749" cy="3149965"/>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色泽</m:t>
                          </m:r>
                        </m:e>
                      </m:d>
                      <m:r>
                        <a:rPr lang="en-US" altLang="zh-CN" i="1" dirty="0">
                          <a:latin typeface="Cambria Math" panose="02040503050406030204" pitchFamily="18" charset="0"/>
                        </a:rPr>
                        <m:t>=0.1</m:t>
                      </m:r>
                      <m:r>
                        <a:rPr lang="en-US" altLang="zh-CN" b="0" i="1" dirty="0" smtClean="0">
                          <a:latin typeface="Cambria Math" panose="02040503050406030204" pitchFamily="18" charset="0"/>
                        </a:rPr>
                        <m:t>09</m:t>
                      </m:r>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根蒂</m:t>
                          </m:r>
                        </m:e>
                      </m:d>
                      <m:r>
                        <a:rPr lang="en-US" altLang="zh-CN" b="0" i="1" dirty="0" smtClean="0">
                          <a:latin typeface="Cambria Math" panose="02040503050406030204" pitchFamily="18" charset="0"/>
                        </a:rPr>
                        <m:t>=0.143</m:t>
                      </m:r>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敲声</m:t>
                          </m:r>
                        </m:e>
                      </m:d>
                      <m:r>
                        <a:rPr lang="en-US" altLang="zh-CN" i="1" dirty="0">
                          <a:latin typeface="Cambria Math" panose="02040503050406030204" pitchFamily="18" charset="0"/>
                        </a:rPr>
                        <m:t>=0.1</m:t>
                      </m:r>
                      <m:r>
                        <a:rPr lang="en-US" altLang="zh-CN" b="0" i="1" dirty="0" smtClean="0">
                          <a:latin typeface="Cambria Math" panose="02040503050406030204" pitchFamily="18" charset="0"/>
                        </a:rPr>
                        <m:t>41</m:t>
                      </m:r>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纹理</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381</m:t>
                      </m:r>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脐部</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289</m:t>
                      </m:r>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触感</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006</m:t>
                      </m:r>
                    </m:oMath>
                  </m:oMathPara>
                </a14:m>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5766564" y="1086178"/>
                <a:ext cx="2547749" cy="3149965"/>
              </a:xfrm>
              <a:prstGeom prst="rect">
                <a:avLst/>
              </a:prstGeom>
              <a:blipFill>
                <a:blip r:embed="rId3"/>
                <a:stretch>
                  <a:fillRect b="-580"/>
                </a:stretch>
              </a:blipFill>
            </p:spPr>
            <p:txBody>
              <a:bodyPr/>
              <a:lstStyle/>
              <a:p>
                <a:r>
                  <a:rPr lang="zh-CN" altLang="en-US">
                    <a:noFill/>
                  </a:rPr>
                  <a:t> </a:t>
                </a:r>
              </a:p>
            </p:txBody>
          </p:sp>
        </mc:Fallback>
      </mc:AlternateContent>
      <p:sp>
        <p:nvSpPr>
          <p:cNvPr id="10" name="矩形 9"/>
          <p:cNvSpPr/>
          <p:nvPr/>
        </p:nvSpPr>
        <p:spPr>
          <a:xfrm>
            <a:off x="5636132" y="4228704"/>
            <a:ext cx="3359584" cy="646331"/>
          </a:xfrm>
          <a:prstGeom prst="rect">
            <a:avLst/>
          </a:prstGeom>
        </p:spPr>
        <p:txBody>
          <a:bodyPr wrap="square">
            <a:spAutoFit/>
          </a:bodyPr>
          <a:lstStyle/>
          <a:p>
            <a:r>
              <a:rPr lang="zh-CN" altLang="en-US" dirty="0"/>
              <a:t>属性“纹理”的信息增益最大，其被选为划分属性</a:t>
            </a:r>
          </a:p>
        </p:txBody>
      </p:sp>
      <p:cxnSp>
        <p:nvCxnSpPr>
          <p:cNvPr id="11" name="直接连接符 10"/>
          <p:cNvCxnSpPr/>
          <p:nvPr/>
        </p:nvCxnSpPr>
        <p:spPr>
          <a:xfrm>
            <a:off x="5249982" y="5439924"/>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flipH="1">
            <a:off x="2305642" y="5434151"/>
            <a:ext cx="2077319" cy="579765"/>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stCxn id="18" idx="2"/>
            <a:endCxn id="19" idx="0"/>
          </p:cNvCxnSpPr>
          <p:nvPr/>
        </p:nvCxnSpPr>
        <p:spPr>
          <a:xfrm>
            <a:off x="4643079" y="5420502"/>
            <a:ext cx="683816" cy="64436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2401263" y="55958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sp>
        <p:nvSpPr>
          <p:cNvPr id="15" name="文本框 14"/>
          <p:cNvSpPr txBox="1"/>
          <p:nvPr/>
        </p:nvSpPr>
        <p:spPr>
          <a:xfrm>
            <a:off x="4510658" y="5630935"/>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6" name="文本框 15"/>
          <p:cNvSpPr txBox="1"/>
          <p:nvPr/>
        </p:nvSpPr>
        <p:spPr>
          <a:xfrm>
            <a:off x="6898201" y="55958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7" name="圆角矩形 16"/>
          <p:cNvSpPr/>
          <p:nvPr/>
        </p:nvSpPr>
        <p:spPr>
          <a:xfrm>
            <a:off x="1224465" y="6049470"/>
            <a:ext cx="2634232"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{1,2,3,4,5,6,8,10,15}</a:t>
            </a:r>
            <a:endParaRPr lang="zh-CN" altLang="en-US" sz="2200" dirty="0">
              <a:latin typeface="Times" panose="02020603060405020304" pitchFamily="18" charset="0"/>
            </a:endParaRPr>
          </a:p>
        </p:txBody>
      </p:sp>
      <p:sp>
        <p:nvSpPr>
          <p:cNvPr id="18" name="圆角矩形 17"/>
          <p:cNvSpPr/>
          <p:nvPr/>
        </p:nvSpPr>
        <p:spPr>
          <a:xfrm>
            <a:off x="3923079" y="4988502"/>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9" name="圆角矩形 18"/>
          <p:cNvSpPr/>
          <p:nvPr/>
        </p:nvSpPr>
        <p:spPr>
          <a:xfrm>
            <a:off x="4364710" y="6064862"/>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{7,9,13,14,17}</a:t>
            </a:r>
            <a:endParaRPr lang="zh-CN" altLang="en-US" sz="2200" dirty="0">
              <a:latin typeface="Times" panose="02020603060405020304" pitchFamily="18" charset="0"/>
            </a:endParaRPr>
          </a:p>
        </p:txBody>
      </p:sp>
      <p:sp>
        <p:nvSpPr>
          <p:cNvPr id="20" name="圆角矩形 19"/>
          <p:cNvSpPr/>
          <p:nvPr/>
        </p:nvSpPr>
        <p:spPr>
          <a:xfrm>
            <a:off x="6693643" y="6036956"/>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{11,12,16}</a:t>
            </a:r>
            <a:endParaRPr lang="zh-CN" altLang="en-US" sz="2200" dirty="0">
              <a:latin typeface="Times" panose="02020603060405020304" pitchFamily="18" charset="0"/>
            </a:endParaRPr>
          </a:p>
        </p:txBody>
      </p:sp>
      <p:sp>
        <p:nvSpPr>
          <p:cNvPr id="21" name="矩形 20"/>
          <p:cNvSpPr/>
          <p:nvPr/>
        </p:nvSpPr>
        <p:spPr>
          <a:xfrm>
            <a:off x="381622" y="1138452"/>
            <a:ext cx="1800493" cy="415498"/>
          </a:xfrm>
          <a:prstGeom prst="rect">
            <a:avLst/>
          </a:prstGeom>
          <a:solidFill>
            <a:schemeClr val="accent2">
              <a:lumMod val="20000"/>
              <a:lumOff val="80000"/>
            </a:schemeClr>
          </a:solidFill>
          <a:ln w="28575">
            <a:solidFill>
              <a:schemeClr val="accent2"/>
            </a:solidFill>
          </a:ln>
        </p:spPr>
        <p:txBody>
          <a:bodyPr wrap="none">
            <a:spAutoFit/>
          </a:bodyPr>
          <a:lstStyle/>
          <a:p>
            <a:r>
              <a:rPr lang="zh-CN" altLang="en-US" sz="2100" dirty="0"/>
              <a:t>信息增益实例</a:t>
            </a:r>
          </a:p>
        </p:txBody>
      </p:sp>
    </p:spTree>
    <p:extLst>
      <p:ext uri="{BB962C8B-B14F-4D97-AF65-F5344CB8AC3E}">
        <p14:creationId xmlns:p14="http://schemas.microsoft.com/office/powerpoint/2010/main" val="336267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p:bldP spid="15" grpId="0"/>
      <p:bldP spid="16" grpId="0"/>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12</a:t>
            </a:fld>
            <a:endParaRPr lang="zh-CN" altLang="en-US"/>
          </a:p>
        </p:txBody>
      </p:sp>
      <p:grpSp>
        <p:nvGrpSpPr>
          <p:cNvPr id="3" name="组合 2"/>
          <p:cNvGrpSpPr/>
          <p:nvPr/>
        </p:nvGrpSpPr>
        <p:grpSpPr>
          <a:xfrm>
            <a:off x="838857" y="1908771"/>
            <a:ext cx="7528209" cy="4505868"/>
            <a:chOff x="838857" y="1908771"/>
            <a:chExt cx="7528209" cy="4505868"/>
          </a:xfrm>
        </p:grpSpPr>
        <p:cxnSp>
          <p:nvCxnSpPr>
            <p:cNvPr id="7" name="直接连接符 6"/>
            <p:cNvCxnSpPr>
              <a:endCxn id="14" idx="0"/>
            </p:cNvCxnSpPr>
            <p:nvPr/>
          </p:nvCxnSpPr>
          <p:spPr>
            <a:xfrm>
              <a:off x="5623869" y="2310990"/>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a:endCxn id="13" idx="0"/>
            </p:cNvCxnSpPr>
            <p:nvPr/>
          </p:nvCxnSpPr>
          <p:spPr>
            <a:xfrm flipH="1">
              <a:off x="2666494" y="2352060"/>
              <a:ext cx="2333275" cy="590433"/>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15" idx="2"/>
              <a:endCxn id="45" idx="0"/>
            </p:cNvCxnSpPr>
            <p:nvPr/>
          </p:nvCxnSpPr>
          <p:spPr>
            <a:xfrm>
              <a:off x="5360971" y="2340771"/>
              <a:ext cx="761995" cy="595157"/>
            </a:xfrm>
            <a:prstGeom prst="line">
              <a:avLst/>
            </a:prstGeom>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2775150" y="246694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sp>
          <p:nvSpPr>
            <p:cNvPr id="11" name="文本框 10"/>
            <p:cNvSpPr txBox="1"/>
            <p:nvPr/>
          </p:nvSpPr>
          <p:spPr>
            <a:xfrm>
              <a:off x="5039571" y="246694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2" name="文本框 11"/>
            <p:cNvSpPr txBox="1"/>
            <p:nvPr/>
          </p:nvSpPr>
          <p:spPr>
            <a:xfrm>
              <a:off x="7272088" y="246694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3" name="圆角矩形 12"/>
            <p:cNvSpPr/>
            <p:nvPr/>
          </p:nvSpPr>
          <p:spPr>
            <a:xfrm>
              <a:off x="2126494" y="294249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7287066" y="294249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5" name="圆角矩形 14"/>
            <p:cNvSpPr/>
            <p:nvPr/>
          </p:nvSpPr>
          <p:spPr>
            <a:xfrm>
              <a:off x="4640971" y="1908771"/>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6" name="椭圆 15"/>
            <p:cNvSpPr/>
            <p:nvPr/>
          </p:nvSpPr>
          <p:spPr>
            <a:xfrm>
              <a:off x="3400633" y="401608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7" name="椭圆 16"/>
            <p:cNvSpPr/>
            <p:nvPr/>
          </p:nvSpPr>
          <p:spPr>
            <a:xfrm>
              <a:off x="852355" y="401608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18" name="直接连接符 17"/>
            <p:cNvCxnSpPr>
              <a:endCxn id="17" idx="0"/>
            </p:cNvCxnSpPr>
            <p:nvPr/>
          </p:nvCxnSpPr>
          <p:spPr>
            <a:xfrm flipH="1">
              <a:off x="1392355" y="3374493"/>
              <a:ext cx="1056139" cy="64159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a:endCxn id="16" idx="0"/>
            </p:cNvCxnSpPr>
            <p:nvPr/>
          </p:nvCxnSpPr>
          <p:spPr>
            <a:xfrm>
              <a:off x="2888060" y="3374493"/>
              <a:ext cx="1052573" cy="64159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a:stCxn id="13" idx="2"/>
              <a:endCxn id="33" idx="0"/>
            </p:cNvCxnSpPr>
            <p:nvPr/>
          </p:nvCxnSpPr>
          <p:spPr>
            <a:xfrm>
              <a:off x="2666494" y="3374493"/>
              <a:ext cx="0" cy="641590"/>
            </a:xfrm>
            <a:prstGeom prst="line">
              <a:avLst/>
            </a:prstGeom>
          </p:spPr>
          <p:style>
            <a:lnRef idx="1">
              <a:schemeClr val="dk1"/>
            </a:lnRef>
            <a:fillRef idx="0">
              <a:schemeClr val="dk1"/>
            </a:fillRef>
            <a:effectRef idx="0">
              <a:schemeClr val="dk1"/>
            </a:effectRef>
            <a:fontRef idx="minor">
              <a:schemeClr val="tx1"/>
            </a:fontRef>
          </p:style>
        </p:cxnSp>
        <p:sp>
          <p:nvSpPr>
            <p:cNvPr id="21" name="文本框 37"/>
            <p:cNvSpPr txBox="1"/>
            <p:nvPr/>
          </p:nvSpPr>
          <p:spPr>
            <a:xfrm>
              <a:off x="1217952" y="349425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sp>
          <p:nvSpPr>
            <p:cNvPr id="22" name="文本框 38"/>
            <p:cNvSpPr txBox="1"/>
            <p:nvPr/>
          </p:nvSpPr>
          <p:spPr>
            <a:xfrm>
              <a:off x="2604363" y="349425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23" name="文本框 39"/>
            <p:cNvSpPr txBox="1"/>
            <p:nvPr/>
          </p:nvSpPr>
          <p:spPr>
            <a:xfrm>
              <a:off x="3582849" y="349425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grpSp>
          <p:nvGrpSpPr>
            <p:cNvPr id="24" name="组合 23"/>
            <p:cNvGrpSpPr/>
            <p:nvPr/>
          </p:nvGrpSpPr>
          <p:grpSpPr>
            <a:xfrm>
              <a:off x="5041580" y="4016083"/>
              <a:ext cx="2286066" cy="432000"/>
              <a:chOff x="5861816" y="2353958"/>
              <a:chExt cx="2286066" cy="432000"/>
            </a:xfrm>
          </p:grpSpPr>
          <p:sp>
            <p:nvSpPr>
              <p:cNvPr id="25" name="椭圆 24"/>
              <p:cNvSpPr/>
              <p:nvPr/>
            </p:nvSpPr>
            <p:spPr>
              <a:xfrm>
                <a:off x="5861816"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26" name="椭圆 25"/>
              <p:cNvSpPr/>
              <p:nvPr/>
            </p:nvSpPr>
            <p:spPr>
              <a:xfrm>
                <a:off x="7067882"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grpSp>
        <p:cxnSp>
          <p:nvCxnSpPr>
            <p:cNvPr id="27" name="直接连接符 26"/>
            <p:cNvCxnSpPr>
              <a:endCxn id="25" idx="0"/>
            </p:cNvCxnSpPr>
            <p:nvPr/>
          </p:nvCxnSpPr>
          <p:spPr>
            <a:xfrm flipH="1">
              <a:off x="5581580" y="3295602"/>
              <a:ext cx="431813" cy="720481"/>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endCxn id="26" idx="0"/>
            </p:cNvCxnSpPr>
            <p:nvPr/>
          </p:nvCxnSpPr>
          <p:spPr>
            <a:xfrm>
              <a:off x="6302206" y="3295602"/>
              <a:ext cx="485440" cy="720481"/>
            </a:xfrm>
            <a:prstGeom prst="line">
              <a:avLst/>
            </a:prstGeom>
          </p:spPr>
          <p:style>
            <a:lnRef idx="1">
              <a:schemeClr val="dk1"/>
            </a:lnRef>
            <a:fillRef idx="0">
              <a:schemeClr val="dk1"/>
            </a:fillRef>
            <a:effectRef idx="0">
              <a:schemeClr val="dk1"/>
            </a:effectRef>
            <a:fontRef idx="minor">
              <a:schemeClr val="tx1"/>
            </a:fontRef>
          </p:style>
        </p:cxnSp>
        <p:sp>
          <p:nvSpPr>
            <p:cNvPr id="29" name="椭圆 28"/>
            <p:cNvSpPr/>
            <p:nvPr/>
          </p:nvSpPr>
          <p:spPr>
            <a:xfrm>
              <a:off x="838857" y="508967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0" name="椭圆 29"/>
            <p:cNvSpPr/>
            <p:nvPr/>
          </p:nvSpPr>
          <p:spPr>
            <a:xfrm>
              <a:off x="3400633" y="508967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31" name="直接连接符 30"/>
            <p:cNvCxnSpPr>
              <a:endCxn id="29" idx="0"/>
            </p:cNvCxnSpPr>
            <p:nvPr/>
          </p:nvCxnSpPr>
          <p:spPr>
            <a:xfrm flipH="1">
              <a:off x="1378857" y="4295583"/>
              <a:ext cx="1207634" cy="79409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a:endCxn id="30" idx="0"/>
            </p:cNvCxnSpPr>
            <p:nvPr/>
          </p:nvCxnSpPr>
          <p:spPr>
            <a:xfrm>
              <a:off x="2779821" y="4368087"/>
              <a:ext cx="1160812" cy="721586"/>
            </a:xfrm>
            <a:prstGeom prst="line">
              <a:avLst/>
            </a:prstGeom>
          </p:spPr>
          <p:style>
            <a:lnRef idx="1">
              <a:schemeClr val="dk1"/>
            </a:lnRef>
            <a:fillRef idx="0">
              <a:schemeClr val="dk1"/>
            </a:fillRef>
            <a:effectRef idx="0">
              <a:schemeClr val="dk1"/>
            </a:effectRef>
            <a:fontRef idx="minor">
              <a:schemeClr val="tx1"/>
            </a:fontRef>
          </p:style>
        </p:cxnSp>
        <p:sp>
          <p:nvSpPr>
            <p:cNvPr id="33" name="圆角矩形 32"/>
            <p:cNvSpPr/>
            <p:nvPr/>
          </p:nvSpPr>
          <p:spPr>
            <a:xfrm>
              <a:off x="2126494" y="401608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34" name="文本框 60"/>
            <p:cNvSpPr txBox="1"/>
            <p:nvPr/>
          </p:nvSpPr>
          <p:spPr>
            <a:xfrm>
              <a:off x="1197490" y="4542917"/>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cxnSp>
          <p:nvCxnSpPr>
            <p:cNvPr id="35" name="直接连接符 34"/>
            <p:cNvCxnSpPr>
              <a:stCxn id="33" idx="2"/>
              <a:endCxn id="42" idx="0"/>
            </p:cNvCxnSpPr>
            <p:nvPr/>
          </p:nvCxnSpPr>
          <p:spPr>
            <a:xfrm>
              <a:off x="2666494" y="4448083"/>
              <a:ext cx="1016" cy="641590"/>
            </a:xfrm>
            <a:prstGeom prst="line">
              <a:avLst/>
            </a:prstGeom>
          </p:spPr>
          <p:style>
            <a:lnRef idx="1">
              <a:schemeClr val="dk1"/>
            </a:lnRef>
            <a:fillRef idx="0">
              <a:schemeClr val="dk1"/>
            </a:fillRef>
            <a:effectRef idx="0">
              <a:schemeClr val="dk1"/>
            </a:effectRef>
            <a:fontRef idx="minor">
              <a:schemeClr val="tx1"/>
            </a:fontRef>
          </p:style>
        </p:cxnSp>
        <p:sp>
          <p:nvSpPr>
            <p:cNvPr id="36" name="文本框 64"/>
            <p:cNvSpPr txBox="1"/>
            <p:nvPr/>
          </p:nvSpPr>
          <p:spPr>
            <a:xfrm>
              <a:off x="2587509" y="454799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sp>
          <p:nvSpPr>
            <p:cNvPr id="37" name="文本框 65"/>
            <p:cNvSpPr txBox="1"/>
            <p:nvPr/>
          </p:nvSpPr>
          <p:spPr>
            <a:xfrm>
              <a:off x="3442784" y="4542917"/>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8" name="椭圆 37"/>
            <p:cNvSpPr/>
            <p:nvPr/>
          </p:nvSpPr>
          <p:spPr>
            <a:xfrm>
              <a:off x="1487252" y="598263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9" name="椭圆 38"/>
            <p:cNvSpPr/>
            <p:nvPr/>
          </p:nvSpPr>
          <p:spPr>
            <a:xfrm>
              <a:off x="2738474" y="598263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cxnSp>
          <p:nvCxnSpPr>
            <p:cNvPr id="40" name="直接连接符 39"/>
            <p:cNvCxnSpPr>
              <a:endCxn id="38" idx="0"/>
            </p:cNvCxnSpPr>
            <p:nvPr/>
          </p:nvCxnSpPr>
          <p:spPr>
            <a:xfrm flipH="1">
              <a:off x="2027252" y="5369173"/>
              <a:ext cx="577111" cy="613466"/>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a:endCxn id="39" idx="0"/>
            </p:cNvCxnSpPr>
            <p:nvPr/>
          </p:nvCxnSpPr>
          <p:spPr>
            <a:xfrm>
              <a:off x="2644618" y="5369173"/>
              <a:ext cx="633856" cy="613466"/>
            </a:xfrm>
            <a:prstGeom prst="line">
              <a:avLst/>
            </a:prstGeom>
          </p:spPr>
          <p:style>
            <a:lnRef idx="1">
              <a:schemeClr val="dk1"/>
            </a:lnRef>
            <a:fillRef idx="0">
              <a:schemeClr val="dk1"/>
            </a:fillRef>
            <a:effectRef idx="0">
              <a:schemeClr val="dk1"/>
            </a:effectRef>
            <a:fontRef idx="minor">
              <a:schemeClr val="tx1"/>
            </a:fontRef>
          </p:style>
        </p:cxnSp>
        <p:sp>
          <p:nvSpPr>
            <p:cNvPr id="42" name="圆角矩形 41"/>
            <p:cNvSpPr/>
            <p:nvPr/>
          </p:nvSpPr>
          <p:spPr>
            <a:xfrm>
              <a:off x="2127510" y="508967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3" name="文本框 77"/>
            <p:cNvSpPr txBox="1"/>
            <p:nvPr/>
          </p:nvSpPr>
          <p:spPr>
            <a:xfrm>
              <a:off x="1559186" y="556749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硬滑</a:t>
              </a:r>
            </a:p>
          </p:txBody>
        </p:sp>
        <p:sp>
          <p:nvSpPr>
            <p:cNvPr id="44" name="文本框 78"/>
            <p:cNvSpPr txBox="1"/>
            <p:nvPr/>
          </p:nvSpPr>
          <p:spPr>
            <a:xfrm>
              <a:off x="3130981" y="556924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软粘</a:t>
              </a:r>
            </a:p>
          </p:txBody>
        </p:sp>
        <p:sp>
          <p:nvSpPr>
            <p:cNvPr id="45" name="圆角矩形 44"/>
            <p:cNvSpPr/>
            <p:nvPr/>
          </p:nvSpPr>
          <p:spPr>
            <a:xfrm>
              <a:off x="5582966" y="293592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6" name="文本框 40"/>
            <p:cNvSpPr txBox="1"/>
            <p:nvPr/>
          </p:nvSpPr>
          <p:spPr>
            <a:xfrm>
              <a:off x="5154436" y="349425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硬滑</a:t>
              </a:r>
            </a:p>
          </p:txBody>
        </p:sp>
        <p:sp>
          <p:nvSpPr>
            <p:cNvPr id="47" name="文本框 42"/>
            <p:cNvSpPr txBox="1"/>
            <p:nvPr/>
          </p:nvSpPr>
          <p:spPr>
            <a:xfrm>
              <a:off x="6655830" y="350109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软粘</a:t>
              </a:r>
            </a:p>
          </p:txBody>
        </p:sp>
      </p:grpSp>
      <p:sp>
        <p:nvSpPr>
          <p:cNvPr id="48" name="矩形 47"/>
          <p:cNvSpPr/>
          <p:nvPr/>
        </p:nvSpPr>
        <p:spPr>
          <a:xfrm>
            <a:off x="632433" y="1312230"/>
            <a:ext cx="7879133" cy="738664"/>
          </a:xfrm>
          <a:prstGeom prst="rect">
            <a:avLst/>
          </a:prstGeom>
        </p:spPr>
        <p:txBody>
          <a:bodyPr wrap="square">
            <a:spAutoFit/>
          </a:bodyPr>
          <a:lstStyle/>
          <a:p>
            <a:r>
              <a:rPr lang="zh-CN" altLang="en-US" sz="2100" dirty="0"/>
              <a:t>决策树学习算法将对每个分支结点做进一步划分，最终得到的决策树如图：</a:t>
            </a:r>
          </a:p>
        </p:txBody>
      </p:sp>
    </p:spTree>
    <p:extLst>
      <p:ext uri="{BB962C8B-B14F-4D97-AF65-F5344CB8AC3E}">
        <p14:creationId xmlns:p14="http://schemas.microsoft.com/office/powerpoint/2010/main" val="427182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13</a:t>
            </a:fld>
            <a:endParaRPr lang="zh-CN" altLang="en-US"/>
          </a:p>
        </p:txBody>
      </p:sp>
      <p:sp>
        <p:nvSpPr>
          <p:cNvPr id="7" name="矩形 6"/>
          <p:cNvSpPr/>
          <p:nvPr/>
        </p:nvSpPr>
        <p:spPr>
          <a:xfrm>
            <a:off x="702187" y="1639615"/>
            <a:ext cx="1531188" cy="415498"/>
          </a:xfrm>
          <a:prstGeom prst="rect">
            <a:avLst/>
          </a:prstGeom>
          <a:solidFill>
            <a:schemeClr val="accent2"/>
          </a:solidFill>
        </p:spPr>
        <p:txBody>
          <a:bodyPr wrap="none">
            <a:spAutoFit/>
          </a:bodyPr>
          <a:lstStyle/>
          <a:p>
            <a:r>
              <a:rPr lang="zh-CN" altLang="en-US" sz="2100" dirty="0">
                <a:solidFill>
                  <a:schemeClr val="bg1"/>
                </a:solidFill>
              </a:rPr>
              <a:t>存在的问题</a:t>
            </a:r>
          </a:p>
        </p:txBody>
      </p:sp>
      <p:sp>
        <p:nvSpPr>
          <p:cNvPr id="8" name="矩形 7"/>
          <p:cNvSpPr/>
          <p:nvPr/>
        </p:nvSpPr>
        <p:spPr>
          <a:xfrm>
            <a:off x="710978" y="2063905"/>
            <a:ext cx="7509829" cy="646331"/>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dirty="0"/>
              <a:t>若把“编号”也作为一个候选划分属性，则其信息增益一般远大于其他属性。显然，这样的决策树不具有泛化能力，无法对新样本进行有效预测</a:t>
            </a:r>
            <a:endParaRPr lang="en-US" altLang="zh-CN" dirty="0"/>
          </a:p>
        </p:txBody>
      </p:sp>
      <p:sp>
        <p:nvSpPr>
          <p:cNvPr id="10" name="矩形 9"/>
          <p:cNvSpPr/>
          <p:nvPr/>
        </p:nvSpPr>
        <p:spPr>
          <a:xfrm>
            <a:off x="2153041" y="3916289"/>
            <a:ext cx="4570482" cy="369332"/>
          </a:xfrm>
          <a:prstGeom prst="rect">
            <a:avLst/>
          </a:prstGeom>
        </p:spPr>
        <p:txBody>
          <a:bodyPr wrap="none">
            <a:spAutoFit/>
          </a:bodyPr>
          <a:lstStyle/>
          <a:p>
            <a:r>
              <a:rPr lang="zh-CN" altLang="en-US" dirty="0">
                <a:solidFill>
                  <a:srgbClr val="FF0000"/>
                </a:solidFill>
              </a:rPr>
              <a:t>信息增益对可取值数目较多的属性有所偏好</a:t>
            </a:r>
          </a:p>
        </p:txBody>
      </p:sp>
    </p:spTree>
    <p:extLst>
      <p:ext uri="{BB962C8B-B14F-4D97-AF65-F5344CB8AC3E}">
        <p14:creationId xmlns:p14="http://schemas.microsoft.com/office/powerpoint/2010/main" val="240033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a:t>增益率</a:t>
            </a:r>
          </a:p>
        </p:txBody>
      </p:sp>
      <p:sp>
        <p:nvSpPr>
          <p:cNvPr id="3" name="内容占位符 2"/>
          <p:cNvSpPr>
            <a:spLocks noGrp="1"/>
          </p:cNvSpPr>
          <p:nvPr>
            <p:ph idx="1"/>
          </p:nvPr>
        </p:nvSpPr>
        <p:spPr/>
        <p:txBody>
          <a:bodyPr/>
          <a:lstStyle/>
          <a:p>
            <a:r>
              <a:rPr lang="zh-CN" altLang="en-US" dirty="0"/>
              <a:t>增益率定义：</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存在的问题</a:t>
            </a:r>
            <a:endParaRPr lang="en-US" altLang="zh-CN" dirty="0"/>
          </a:p>
          <a:p>
            <a:endParaRPr lang="en-US" altLang="zh-CN" dirty="0"/>
          </a:p>
          <a:p>
            <a:endParaRPr lang="en-US" altLang="zh-CN" dirty="0"/>
          </a:p>
          <a:p>
            <a:endParaRPr lang="en-US" altLang="zh-CN" dirty="0"/>
          </a:p>
          <a:p>
            <a:r>
              <a:rPr lang="en-US" altLang="zh-CN" dirty="0"/>
              <a:t>C4.5 [Quinlan, 1993]</a:t>
            </a:r>
            <a:r>
              <a:rPr lang="zh-CN" altLang="en-US" dirty="0"/>
              <a:t>使用了一个启发式：先从候选划分属性中找出信息增益高于平均水平的属性，再从中选取增益率最高的</a:t>
            </a:r>
          </a:p>
          <a:p>
            <a:endParaRPr lang="en-US" altLang="zh-CN" dirty="0"/>
          </a:p>
          <a:p>
            <a:endParaRPr lang="en-US" altLang="zh-CN" dirty="0"/>
          </a:p>
          <a:p>
            <a:endParaRPr lang="en-US" altLang="zh-CN"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14</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558016" y="2105246"/>
                <a:ext cx="3117327"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0" smtClean="0">
                          <a:latin typeface="Cambria Math" panose="02040503050406030204" pitchFamily="18" charset="0"/>
                        </a:rPr>
                        <m:t>Gain</m:t>
                      </m:r>
                      <m:r>
                        <a:rPr lang="en-US" altLang="zh-CN" i="1">
                          <a:latin typeface="Cambria Math" panose="02040503050406030204" pitchFamily="18" charset="0"/>
                        </a:rPr>
                        <m:t>−</m:t>
                      </m:r>
                      <m:r>
                        <m:rPr>
                          <m:sty m:val="p"/>
                        </m:rPr>
                        <a:rPr lang="en-US" altLang="zh-CN" i="0">
                          <a:latin typeface="Cambria Math" panose="02040503050406030204" pitchFamily="18" charset="0"/>
                        </a:rPr>
                        <m:t>ratio</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i="0">
                              <a:latin typeface="Cambria Math" panose="02040503050406030204" pitchFamily="18" charset="0"/>
                            </a:rPr>
                            <m:t>Gain</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e>
                          </m:d>
                        </m:num>
                        <m:den>
                          <m:r>
                            <m:rPr>
                              <m:sty m:val="p"/>
                            </m:rPr>
                            <a:rPr lang="en-US" altLang="zh-CN" i="0">
                              <a:latin typeface="Cambria Math" panose="02040503050406030204" pitchFamily="18" charset="0"/>
                            </a:rPr>
                            <m:t>IV</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den>
                      </m:f>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558016" y="2105246"/>
                <a:ext cx="3117327" cy="66909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058098" y="2235603"/>
                <a:ext cx="3268652" cy="538737"/>
              </a:xfrm>
              <a:prstGeom prst="rect">
                <a:avLst/>
              </a:prstGeom>
            </p:spPr>
            <p:txBody>
              <a:bodyPr wrap="none">
                <a:spAutoFit/>
              </a:bodyPr>
              <a:lstStyle/>
              <a:p>
                <a:r>
                  <a:rPr lang="zh-CN" altLang="en-US" dirty="0"/>
                  <a:t>其中  </a:t>
                </a:r>
                <a14:m>
                  <m:oMath xmlns:m="http://schemas.openxmlformats.org/officeDocument/2006/math">
                    <m:r>
                      <m:rPr>
                        <m:sty m:val="p"/>
                      </m:rPr>
                      <a:rPr lang="en-US" altLang="zh-CN" i="0">
                        <a:latin typeface="Cambria Math" panose="02040503050406030204" pitchFamily="18" charset="0"/>
                      </a:rPr>
                      <m:t>IV</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𝑣</m:t>
                        </m:r>
                      </m:sub>
                      <m:sup/>
                      <m:e>
                        <m:f>
                          <m:fPr>
                            <m:ctrlPr>
                              <a:rPr lang="en-US" altLang="zh-CN" i="1">
                                <a:latin typeface="Cambria Math" panose="02040503050406030204" pitchFamily="18" charset="0"/>
                              </a:rPr>
                            </m:ctrlPr>
                          </m:fPr>
                          <m:num>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e>
                            </m:d>
                          </m:num>
                          <m:den>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𝐷</m:t>
                                </m:r>
                              </m:e>
                            </m:d>
                          </m:den>
                        </m:f>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fName>
                          <m:e>
                            <m:f>
                              <m:fPr>
                                <m:ctrlPr>
                                  <a:rPr lang="en-US" altLang="zh-CN" i="1">
                                    <a:latin typeface="Cambria Math" panose="02040503050406030204" pitchFamily="18" charset="0"/>
                                  </a:rPr>
                                </m:ctrlPr>
                              </m:fPr>
                              <m:num>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e>
                                </m:d>
                              </m:num>
                              <m:den>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𝐷</m:t>
                                    </m:r>
                                  </m:e>
                                </m:d>
                              </m:den>
                            </m:f>
                          </m:e>
                        </m:func>
                      </m:e>
                    </m:nary>
                  </m:oMath>
                </a14:m>
                <a:endParaRPr lang="en-US" altLang="zh-CN" dirty="0"/>
              </a:p>
            </p:txBody>
          </p:sp>
        </mc:Choice>
        <mc:Fallback xmlns="">
          <p:sp>
            <p:nvSpPr>
              <p:cNvPr id="8" name="矩形 7"/>
              <p:cNvSpPr>
                <a:spLocks noRot="1" noChangeAspect="1" noMove="1" noResize="1" noEditPoints="1" noAdjustHandles="1" noChangeArrowheads="1" noChangeShapeType="1" noTextEdit="1"/>
              </p:cNvSpPr>
              <p:nvPr/>
            </p:nvSpPr>
            <p:spPr>
              <a:xfrm>
                <a:off x="5058098" y="2235603"/>
                <a:ext cx="3268652" cy="538737"/>
              </a:xfrm>
              <a:prstGeom prst="rect">
                <a:avLst/>
              </a:prstGeom>
              <a:blipFill>
                <a:blip r:embed="rId3"/>
                <a:stretch>
                  <a:fillRect l="-1679" t="-67045" b="-1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776934" y="2940519"/>
                <a:ext cx="7738416" cy="646331"/>
              </a:xfrm>
              <a:prstGeom prst="rect">
                <a:avLst/>
              </a:prstGeom>
            </p:spPr>
            <p:txBody>
              <a:bodyPr wrap="square">
                <a:spAutoFit/>
              </a:bodyPr>
              <a:lstStyle/>
              <a:p>
                <a:r>
                  <a:rPr lang="zh-CN" altLang="en-US" dirty="0"/>
                  <a:t>称为属性</a:t>
                </a:r>
                <a14:m>
                  <m:oMath xmlns:m="http://schemas.openxmlformats.org/officeDocument/2006/math">
                    <m:r>
                      <a:rPr lang="en-US" altLang="zh-CN" b="0" i="1" dirty="0" smtClean="0">
                        <a:latin typeface="Cambria Math" panose="02040503050406030204" pitchFamily="18" charset="0"/>
                      </a:rPr>
                      <m:t>𝑎</m:t>
                    </m:r>
                  </m:oMath>
                </a14:m>
                <a:r>
                  <a:rPr lang="zh-CN" altLang="en-US" dirty="0"/>
                  <a:t>的“固有值”</a:t>
                </a:r>
                <a:r>
                  <a:rPr lang="en-US" altLang="zh-CN" sz="1400" dirty="0"/>
                  <a:t>[Quinlan, 1993] </a:t>
                </a:r>
                <a:r>
                  <a:rPr lang="zh-CN" altLang="en-US" dirty="0"/>
                  <a:t>，属性</a:t>
                </a:r>
                <a14:m>
                  <m:oMath xmlns:m="http://schemas.openxmlformats.org/officeDocument/2006/math">
                    <m:r>
                      <a:rPr lang="en-US" altLang="zh-CN" b="0" i="1" smtClean="0">
                        <a:latin typeface="Cambria Math" panose="02040503050406030204" pitchFamily="18" charset="0"/>
                      </a:rPr>
                      <m:t>𝑎</m:t>
                    </m:r>
                  </m:oMath>
                </a14:m>
                <a:r>
                  <a:rPr lang="zh-CN" altLang="en-US" dirty="0"/>
                  <a:t>的可能取值数目越多（即</a:t>
                </a:r>
                <a14:m>
                  <m:oMath xmlns:m="http://schemas.openxmlformats.org/officeDocument/2006/math">
                    <m:r>
                      <a:rPr lang="en-US" altLang="zh-CN" b="0" i="1" dirty="0" smtClean="0">
                        <a:latin typeface="Cambria Math" panose="02040503050406030204" pitchFamily="18" charset="0"/>
                      </a:rPr>
                      <m:t>𝑉</m:t>
                    </m:r>
                  </m:oMath>
                </a14:m>
                <a:r>
                  <a:rPr lang="zh-CN" altLang="en-US" dirty="0"/>
                  <a:t>越大），则</a:t>
                </a:r>
                <a14:m>
                  <m:oMath xmlns:m="http://schemas.openxmlformats.org/officeDocument/2006/math">
                    <m:r>
                      <a:rPr lang="en-US" altLang="zh-CN" b="0" i="1" dirty="0" smtClean="0">
                        <a:latin typeface="Cambria Math" panose="02040503050406030204" pitchFamily="18" charset="0"/>
                      </a:rPr>
                      <m:t>𝐼𝑉</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𝑎</m:t>
                        </m:r>
                      </m:e>
                    </m:d>
                  </m:oMath>
                </a14:m>
                <a:r>
                  <a:rPr lang="zh-CN" altLang="en-US" dirty="0"/>
                  <a:t>的值通常就越大</a:t>
                </a:r>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776934" y="2940519"/>
                <a:ext cx="7738416" cy="646331"/>
              </a:xfrm>
              <a:prstGeom prst="rect">
                <a:avLst/>
              </a:prstGeom>
              <a:blipFill>
                <a:blip r:embed="rId4"/>
                <a:stretch>
                  <a:fillRect l="-630" t="-4717" b="-14151"/>
                </a:stretch>
              </a:blipFill>
            </p:spPr>
            <p:txBody>
              <a:bodyPr/>
              <a:lstStyle/>
              <a:p>
                <a:r>
                  <a:rPr lang="zh-CN" altLang="en-US">
                    <a:noFill/>
                  </a:rPr>
                  <a:t> </a:t>
                </a:r>
              </a:p>
            </p:txBody>
          </p:sp>
        </mc:Fallback>
      </mc:AlternateContent>
      <p:sp>
        <p:nvSpPr>
          <p:cNvPr id="10" name="矩形 9"/>
          <p:cNvSpPr/>
          <p:nvPr/>
        </p:nvSpPr>
        <p:spPr>
          <a:xfrm>
            <a:off x="1738318" y="4522901"/>
            <a:ext cx="5352738" cy="369332"/>
          </a:xfrm>
          <a:prstGeom prst="rect">
            <a:avLst/>
          </a:prstGeom>
          <a:solidFill>
            <a:schemeClr val="accent2">
              <a:lumMod val="20000"/>
              <a:lumOff val="80000"/>
            </a:schemeClr>
          </a:solidFill>
          <a:ln w="28575">
            <a:solidFill>
              <a:schemeClr val="accent2"/>
            </a:solidFill>
          </a:ln>
        </p:spPr>
        <p:txBody>
          <a:bodyPr wrap="square">
            <a:spAutoFit/>
          </a:bodyPr>
          <a:lstStyle/>
          <a:p>
            <a:pPr algn="ctr"/>
            <a:r>
              <a:rPr lang="zh-CN" altLang="en-US" dirty="0"/>
              <a:t>增益率准则对可取值数目较少的属性有所偏好</a:t>
            </a:r>
            <a:endParaRPr lang="en-US" altLang="zh-CN" dirty="0"/>
          </a:p>
        </p:txBody>
      </p:sp>
    </p:spTree>
    <p:extLst>
      <p:ext uri="{BB962C8B-B14F-4D97-AF65-F5344CB8AC3E}">
        <p14:creationId xmlns:p14="http://schemas.microsoft.com/office/powerpoint/2010/main" val="45369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428" y="3324365"/>
            <a:ext cx="3863987" cy="2893713"/>
          </a:xfrm>
          <a:prstGeom prst="rect">
            <a:avLst/>
          </a:prstGeom>
        </p:spPr>
      </p:pic>
      <p:sp>
        <p:nvSpPr>
          <p:cNvPr id="2" name="标题 1"/>
          <p:cNvSpPr>
            <a:spLocks noGrp="1"/>
          </p:cNvSpPr>
          <p:nvPr>
            <p:ph type="title"/>
          </p:nvPr>
        </p:nvSpPr>
        <p:spPr/>
        <p:txBody>
          <a:bodyPr/>
          <a:lstStyle/>
          <a:p>
            <a:r>
              <a:rPr lang="zh-CN" altLang="en-US" dirty="0"/>
              <a:t>划分选择</a:t>
            </a:r>
            <a:r>
              <a:rPr lang="en-US" altLang="zh-CN" dirty="0"/>
              <a:t>-</a:t>
            </a:r>
            <a:r>
              <a:rPr lang="zh-CN" altLang="en-US" dirty="0"/>
              <a:t>基尼指数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数据集</a:t>
                </a:r>
                <a14:m>
                  <m:oMath xmlns:m="http://schemas.openxmlformats.org/officeDocument/2006/math">
                    <m:r>
                      <a:rPr lang="en-US" altLang="zh-CN" b="0" i="1" dirty="0" smtClean="0">
                        <a:latin typeface="Cambria Math" panose="02040503050406030204" pitchFamily="18" charset="0"/>
                      </a:rPr>
                      <m:t>𝐷</m:t>
                    </m:r>
                  </m:oMath>
                </a14:m>
                <a:r>
                  <a:rPr lang="zh-CN" altLang="en-US" dirty="0"/>
                  <a:t>的纯度可用“基尼值”来度量</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15</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281118" y="2012717"/>
                <a:ext cx="2640851" cy="8982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Gini</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𝒴</m:t>
                              </m:r>
                            </m:e>
                          </m:d>
                        </m:sup>
                        <m:e>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𝑘</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r>
                                    <a:rPr lang="en-US" altLang="zh-CN" i="1">
                                      <a:latin typeface="Cambria Math" panose="02040503050406030204" pitchFamily="18" charset="0"/>
                                    </a:rPr>
                                    <m:t>′</m:t>
                                  </m:r>
                                </m:sub>
                              </m:sSub>
                            </m:e>
                          </m:nary>
                        </m:e>
                      </m:nary>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281118" y="2012717"/>
                <a:ext cx="2640851" cy="89825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719746" y="2013158"/>
                <a:ext cx="1489831" cy="8890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=1−</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719746" y="2013158"/>
                <a:ext cx="1489831" cy="88902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079012" y="3595573"/>
                <a:ext cx="3175071" cy="1477328"/>
              </a:xfrm>
              <a:prstGeom prst="rect">
                <a:avLst/>
              </a:prstGeom>
              <a:solidFill>
                <a:schemeClr val="accent2">
                  <a:lumMod val="20000"/>
                  <a:lumOff val="80000"/>
                </a:schemeClr>
              </a:solidFill>
              <a:ln w="28575">
                <a:solidFill>
                  <a:schemeClr val="accent2"/>
                </a:solidFill>
              </a:ln>
            </p:spPr>
            <p:txBody>
              <a:bodyPr wrap="square">
                <a:spAutoFit/>
              </a:bodyPr>
              <a:lstStyle/>
              <a:p>
                <a:pPr marL="285750" indent="-285750">
                  <a:buFont typeface="Arial" panose="020B0604020202020204" pitchFamily="34" charset="0"/>
                  <a:buChar char="•"/>
                </a:pPr>
                <a:r>
                  <a:rPr lang="zh-CN" altLang="en-US" dirty="0"/>
                  <a:t>反映了从</a:t>
                </a:r>
                <a14:m>
                  <m:oMath xmlns:m="http://schemas.openxmlformats.org/officeDocument/2006/math">
                    <m:r>
                      <a:rPr lang="en-US" altLang="zh-CN" i="1" dirty="0" smtClean="0">
                        <a:latin typeface="Cambria Math" panose="02040503050406030204" pitchFamily="18" charset="0"/>
                      </a:rPr>
                      <m:t>𝐷</m:t>
                    </m:r>
                  </m:oMath>
                </a14:m>
                <a:r>
                  <a:rPr lang="zh-CN" altLang="en-US" dirty="0"/>
                  <a:t>中随机抽取两个样本，其类别标记不一致的概率</a:t>
                </a:r>
                <a:endParaRPr lang="en-US" altLang="zh-CN" dirty="0"/>
              </a:p>
              <a:p>
                <a:pPr marL="285750" indent="-285750">
                  <a:buFont typeface="Arial" panose="020B0604020202020204" pitchFamily="34" charset="0"/>
                  <a:buChar char="•"/>
                </a:pPr>
                <a14:m>
                  <m:oMath xmlns:m="http://schemas.openxmlformats.org/officeDocument/2006/math">
                    <m:r>
                      <m:rPr>
                        <m:sty m:val="p"/>
                      </m:rPr>
                      <a:rPr lang="en-US" altLang="zh-CN">
                        <a:latin typeface="Cambria Math" panose="02040503050406030204" pitchFamily="18" charset="0"/>
                      </a:rPr>
                      <m:t>Gini</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d>
                  </m:oMath>
                </a14:m>
                <a:r>
                  <a:rPr lang="zh-CN" altLang="en-US" dirty="0"/>
                  <a:t>越小，数据集</a:t>
                </a:r>
                <a14:m>
                  <m:oMath xmlns:m="http://schemas.openxmlformats.org/officeDocument/2006/math">
                    <m:r>
                      <a:rPr lang="en-US" altLang="zh-CN" b="0" i="1" smtClean="0">
                        <a:latin typeface="Cambria Math" panose="02040503050406030204" pitchFamily="18" charset="0"/>
                      </a:rPr>
                      <m:t>𝐷</m:t>
                    </m:r>
                  </m:oMath>
                </a14:m>
                <a:r>
                  <a:rPr lang="zh-CN" altLang="en-US" dirty="0"/>
                  <a:t>的纯度越高</a:t>
                </a:r>
              </a:p>
            </p:txBody>
          </p:sp>
        </mc:Choice>
        <mc:Fallback xmlns="">
          <p:sp>
            <p:nvSpPr>
              <p:cNvPr id="10" name="矩形 9"/>
              <p:cNvSpPr>
                <a:spLocks noRot="1" noChangeAspect="1" noMove="1" noResize="1" noEditPoints="1" noAdjustHandles="1" noChangeArrowheads="1" noChangeShapeType="1" noTextEdit="1"/>
              </p:cNvSpPr>
              <p:nvPr/>
            </p:nvSpPr>
            <p:spPr>
              <a:xfrm>
                <a:off x="1079012" y="3595573"/>
                <a:ext cx="3175071" cy="1477328"/>
              </a:xfrm>
              <a:prstGeom prst="rect">
                <a:avLst/>
              </a:prstGeom>
              <a:blipFill>
                <a:blip r:embed="rId6"/>
                <a:stretch>
                  <a:fillRect l="-760" t="-1619" r="-760" b="-4453"/>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038990" y="2013158"/>
                <a:ext cx="1917576" cy="8890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d>
                        </m:e>
                      </m:nary>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5038990" y="2013158"/>
                <a:ext cx="1917576" cy="88902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735906" y="2011152"/>
                <a:ext cx="1904752" cy="8890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func>
                        </m:e>
                      </m:nary>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6735906" y="2011152"/>
                <a:ext cx="1904752" cy="88902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5360020" y="1471025"/>
                <a:ext cx="29893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−1</m:t>
                          </m:r>
                        </m:e>
                      </m:func>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5360020" y="1471025"/>
                <a:ext cx="2989384" cy="369332"/>
              </a:xfrm>
              <a:prstGeom prst="rect">
                <a:avLst/>
              </a:prstGeom>
              <a:blipFill>
                <a:blip r:embed="rId9"/>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7879093" y="3763107"/>
                <a:ext cx="1116623"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m:rPr>
                          <m:sty m:val="p"/>
                        </m:rPr>
                        <a:rPr lang="en-US" altLang="zh-CN" b="0" i="0" smtClean="0">
                          <a:latin typeface="Cambria Math" panose="02040503050406030204" pitchFamily="18" charset="0"/>
                        </a:rPr>
                        <m:t>Ent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oMath>
                  </m:oMathPara>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7879093" y="3763107"/>
                <a:ext cx="1116623" cy="610936"/>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6497626" y="4465753"/>
                <a:ext cx="11166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Gini</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6497626" y="4465753"/>
                <a:ext cx="1116623" cy="369332"/>
              </a:xfrm>
              <a:prstGeom prst="rect">
                <a:avLst/>
              </a:prstGeom>
              <a:blipFill>
                <a:blip r:embed="rId11"/>
                <a:stretch>
                  <a:fillRect b="-8333"/>
                </a:stretch>
              </a:blipFill>
            </p:spPr>
            <p:txBody>
              <a:bodyPr/>
              <a:lstStyle/>
              <a:p>
                <a:r>
                  <a:rPr lang="zh-CN" altLang="en-US">
                    <a:noFill/>
                  </a:rPr>
                  <a:t> </a:t>
                </a:r>
              </a:p>
            </p:txBody>
          </p:sp>
        </mc:Fallback>
      </mc:AlternateContent>
      <p:cxnSp>
        <p:nvCxnSpPr>
          <p:cNvPr id="21" name="直接箭头连接符 20"/>
          <p:cNvCxnSpPr/>
          <p:nvPr/>
        </p:nvCxnSpPr>
        <p:spPr>
          <a:xfrm flipH="1">
            <a:off x="7694454" y="4068575"/>
            <a:ext cx="184639" cy="134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0"/>
          </p:cNvCxnSpPr>
          <p:nvPr/>
        </p:nvCxnSpPr>
        <p:spPr>
          <a:xfrm flipV="1">
            <a:off x="7055938" y="4202722"/>
            <a:ext cx="480255" cy="26303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99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3" grpId="0"/>
      <p:bldP spid="14" grpId="0"/>
      <p:bldP spid="15"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基尼指数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数据集</a:t>
                </a:r>
                <a14:m>
                  <m:oMath xmlns:m="http://schemas.openxmlformats.org/officeDocument/2006/math">
                    <m:r>
                      <a:rPr lang="en-US" altLang="zh-CN" i="1" dirty="0">
                        <a:latin typeface="Cambria Math" panose="02040503050406030204" pitchFamily="18" charset="0"/>
                      </a:rPr>
                      <m:t>𝐷</m:t>
                    </m:r>
                  </m:oMath>
                </a14:m>
                <a:r>
                  <a:rPr lang="zh-CN" altLang="en-US" dirty="0"/>
                  <a:t>的纯度可用“基尼值”来度量</a:t>
                </a:r>
                <a:endParaRPr lang="en-US" altLang="zh-CN" dirty="0"/>
              </a:p>
              <a:p>
                <a:endParaRPr lang="en-US" altLang="zh-CN" dirty="0"/>
              </a:p>
              <a:p>
                <a:endParaRPr lang="en-US" altLang="zh-CN" dirty="0"/>
              </a:p>
              <a:p>
                <a:pPr marL="0" indent="0">
                  <a:buNone/>
                </a:pPr>
                <a:endParaRPr lang="en-US" altLang="zh-CN" dirty="0"/>
              </a:p>
              <a:p>
                <a:r>
                  <a:rPr lang="zh-CN" altLang="en-US" dirty="0"/>
                  <a:t>属性</a:t>
                </a:r>
                <a14:m>
                  <m:oMath xmlns:m="http://schemas.openxmlformats.org/officeDocument/2006/math">
                    <m:r>
                      <a:rPr lang="en-US" altLang="zh-CN" b="0" i="1" smtClean="0">
                        <a:latin typeface="Cambria Math" panose="02040503050406030204" pitchFamily="18" charset="0"/>
                      </a:rPr>
                      <m:t>𝑎</m:t>
                    </m:r>
                  </m:oMath>
                </a14:m>
                <a:r>
                  <a:rPr lang="zh-CN" altLang="en-US" dirty="0"/>
                  <a:t>的基尼指数定义为：</a:t>
                </a:r>
                <a:endParaRPr lang="en-US" altLang="zh-CN" dirty="0"/>
              </a:p>
              <a:p>
                <a:endParaRPr lang="en-US" altLang="zh-CN" dirty="0"/>
              </a:p>
              <a:p>
                <a:endParaRPr lang="en-US" altLang="zh-CN" dirty="0"/>
              </a:p>
              <a:p>
                <a:endParaRPr lang="en-US" altLang="zh-CN" dirty="0"/>
              </a:p>
              <a:p>
                <a:r>
                  <a:rPr lang="zh-CN" altLang="en-US" dirty="0"/>
                  <a:t>选择那个使划分后基尼指数最小的属性作为最优划分属性，即</a:t>
                </a:r>
                <a:endParaRPr lang="en-US" altLang="zh-CN" dirty="0"/>
              </a:p>
              <a:p>
                <a:endParaRPr lang="en-US" altLang="zh-CN" dirty="0"/>
              </a:p>
              <a:p>
                <a:endParaRPr lang="en-US" altLang="zh-CN" dirty="0"/>
              </a:p>
              <a:p>
                <a:r>
                  <a:rPr lang="en-US" altLang="zh-CN" dirty="0"/>
                  <a:t>CART [</a:t>
                </a:r>
                <a:r>
                  <a:rPr lang="en-US" altLang="zh-CN" dirty="0" err="1"/>
                  <a:t>Breiman</a:t>
                </a:r>
                <a:r>
                  <a:rPr lang="en-US" altLang="zh-CN" dirty="0"/>
                  <a:t> et al., 1984]</a:t>
                </a:r>
                <a:r>
                  <a:rPr lang="zh-CN" altLang="en-US" dirty="0"/>
                  <a:t>采用“基尼指数”来选择划分属性</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16</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2362572" y="1942379"/>
                <a:ext cx="3952429" cy="8982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Gini</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𝒴</m:t>
                              </m:r>
                            </m:e>
                          </m:d>
                        </m:sup>
                        <m:e>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𝑘</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r>
                                    <a:rPr lang="en-US" altLang="zh-CN" i="1">
                                      <a:latin typeface="Cambria Math" panose="02040503050406030204" pitchFamily="18" charset="0"/>
                                    </a:rPr>
                                    <m:t>′</m:t>
                                  </m:r>
                                </m:sub>
                              </m:sSub>
                            </m:e>
                          </m:nary>
                        </m:e>
                      </m:nary>
                      <m:r>
                        <a:rPr lang="en-US" altLang="zh-CN" i="1">
                          <a:latin typeface="Cambria Math" panose="02040503050406030204" pitchFamily="18" charset="0"/>
                        </a:rPr>
                        <m:t>=1−</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𝒴</m:t>
                              </m:r>
                            </m:e>
                          </m:d>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𝑘</m:t>
                              </m:r>
                            </m:sub>
                            <m:sup>
                              <m:r>
                                <a:rPr lang="en-US" altLang="zh-CN" i="1">
                                  <a:latin typeface="Cambria Math" panose="02040503050406030204" pitchFamily="18" charset="0"/>
                                </a:rPr>
                                <m:t>2</m:t>
                              </m:r>
                            </m:sup>
                          </m:sSubSup>
                        </m:e>
                      </m:nary>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362572" y="1942379"/>
                <a:ext cx="3952429" cy="89825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567765" y="3512804"/>
                <a:ext cx="3798219" cy="871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Gini</m:t>
                      </m:r>
                      <m:r>
                        <a:rPr lang="en-US" altLang="zh-CN" i="1">
                          <a:latin typeface="Cambria Math" panose="02040503050406030204" pitchFamily="18" charset="0"/>
                        </a:rPr>
                        <m:t>−</m:t>
                      </m:r>
                      <m:r>
                        <m:rPr>
                          <m:sty m:val="p"/>
                        </m:rPr>
                        <a:rPr lang="en-US" altLang="zh-CN">
                          <a:latin typeface="Cambria Math" panose="02040503050406030204" pitchFamily="18" charset="0"/>
                        </a:rPr>
                        <m:t>index</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𝑣</m:t>
                          </m:r>
                          <m:r>
                            <a:rPr lang="en-US" altLang="zh-CN" i="1">
                              <a:latin typeface="Cambria Math" panose="02040503050406030204" pitchFamily="18" charset="0"/>
                            </a:rPr>
                            <m:t>=1</m:t>
                          </m:r>
                        </m:sub>
                        <m:sup>
                          <m:r>
                            <a:rPr lang="en-US" altLang="zh-CN" i="1">
                              <a:latin typeface="Cambria Math" panose="02040503050406030204" pitchFamily="18" charset="0"/>
                            </a:rPr>
                            <m:t>𝑉</m:t>
                          </m:r>
                        </m:sup>
                        <m:e>
                          <m:f>
                            <m:fPr>
                              <m:ctrlPr>
                                <a:rPr lang="en-US" altLang="zh-CN" i="1">
                                  <a:latin typeface="Cambria Math" panose="02040503050406030204" pitchFamily="18" charset="0"/>
                                </a:rPr>
                              </m:ctrlPr>
                            </m:fPr>
                            <m:num>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e>
                              </m:d>
                            </m:num>
                            <m:den>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𝐷</m:t>
                                  </m:r>
                                </m:e>
                              </m:d>
                            </m:den>
                          </m:f>
                          <m:r>
                            <m:rPr>
                              <m:sty m:val="p"/>
                            </m:rPr>
                            <a:rPr lang="en-US" altLang="zh-CN">
                              <a:latin typeface="Cambria Math" panose="02040503050406030204" pitchFamily="18" charset="0"/>
                            </a:rPr>
                            <m:t>Gini</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e>
                          </m:d>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2567765" y="3512804"/>
                <a:ext cx="3798219" cy="87113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788594" y="5154424"/>
                <a:ext cx="3132139" cy="4529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arg</m:t>
                          </m:r>
                        </m:fName>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𝐴</m:t>
                                  </m:r>
                                </m:lim>
                              </m:limLow>
                            </m:fName>
                            <m:e>
                              <m:r>
                                <m:rPr>
                                  <m:sty m:val="p"/>
                                </m:rPr>
                                <a:rPr lang="en-US" altLang="zh-CN">
                                  <a:latin typeface="Cambria Math" panose="02040503050406030204" pitchFamily="18" charset="0"/>
                                </a:rPr>
                                <m:t>Gini</m:t>
                              </m:r>
                              <m:r>
                                <a:rPr lang="en-US" altLang="zh-CN" i="1">
                                  <a:latin typeface="Cambria Math" panose="02040503050406030204" pitchFamily="18" charset="0"/>
                                </a:rPr>
                                <m:t>−</m:t>
                              </m:r>
                              <m:r>
                                <m:rPr>
                                  <m:sty m:val="p"/>
                                </m:rPr>
                                <a:rPr lang="en-US" altLang="zh-CN">
                                  <a:latin typeface="Cambria Math" panose="02040503050406030204" pitchFamily="18" charset="0"/>
                                </a:rPr>
                                <m:t>index</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e>
                              </m:d>
                            </m:e>
                          </m:func>
                        </m:e>
                      </m:func>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788594" y="5154424"/>
                <a:ext cx="3132139" cy="452945"/>
              </a:xfrm>
              <a:prstGeom prst="rect">
                <a:avLst/>
              </a:prstGeom>
              <a:blipFill>
                <a:blip r:embed="rId5"/>
                <a:stretch>
                  <a:fillRect b="-27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237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基尼系数</a:t>
            </a:r>
          </a:p>
        </p:txBody>
      </p:sp>
      <p:sp>
        <p:nvSpPr>
          <p:cNvPr id="3" name="内容占位符 2"/>
          <p:cNvSpPr>
            <a:spLocks noGrp="1"/>
          </p:cNvSpPr>
          <p:nvPr>
            <p:ph idx="1"/>
          </p:nvPr>
        </p:nvSpPr>
        <p:spPr/>
        <p:txBody>
          <a:bodyPr/>
          <a:lstStyle/>
          <a:p>
            <a:r>
              <a:rPr lang="zh-CN" altLang="en-US" dirty="0"/>
              <a:t>洛伦兹曲线是在过往财富分配数据上建立的累积分布函数所对应的曲线</a:t>
            </a:r>
            <a:endParaRPr lang="en-US" altLang="zh-CN" dirty="0"/>
          </a:p>
          <a:p>
            <a:r>
              <a:rPr lang="en-US" altLang="zh-CN" dirty="0"/>
              <a:t>x%</a:t>
            </a:r>
            <a:r>
              <a:rPr lang="zh-CN" altLang="en-US" dirty="0"/>
              <a:t>代表一部分（收入相似）家庭占整个社会家庭的比例，以</a:t>
            </a:r>
            <a:r>
              <a:rPr lang="en-US" altLang="zh-CN" dirty="0"/>
              <a:t>y%</a:t>
            </a:r>
            <a:r>
              <a:rPr lang="zh-CN" altLang="en-US" dirty="0"/>
              <a:t>代表该部分家庭的收入占整个社会收入的比例</a:t>
            </a:r>
            <a:endParaRPr lang="en-US" altLang="zh-CN" dirty="0"/>
          </a:p>
          <a:p>
            <a:r>
              <a:rPr lang="zh-CN" altLang="en-US" dirty="0"/>
              <a:t>基尼系数是根据洛伦兹曲线所定义的判断年收入分配公平程度的指标</a:t>
            </a:r>
          </a:p>
          <a:p>
            <a:endParaRPr lang="en-US" altLang="zh-CN"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17</a:t>
            </a:fld>
            <a:endParaRPr lang="zh-CN" altLang="en-US"/>
          </a:p>
        </p:txBody>
      </p:sp>
      <p:pic>
        <p:nvPicPr>
          <p:cNvPr id="7" name="图片 6"/>
          <p:cNvPicPr>
            <a:picLocks noChangeAspect="1"/>
          </p:cNvPicPr>
          <p:nvPr/>
        </p:nvPicPr>
        <p:blipFill>
          <a:blip r:embed="rId2"/>
          <a:stretch>
            <a:fillRect/>
          </a:stretch>
        </p:blipFill>
        <p:spPr>
          <a:xfrm>
            <a:off x="1350168" y="3659241"/>
            <a:ext cx="4737955" cy="2691843"/>
          </a:xfrm>
          <a:prstGeom prst="rect">
            <a:avLst/>
          </a:prstGeom>
        </p:spPr>
      </p:pic>
      <p:sp>
        <p:nvSpPr>
          <p:cNvPr id="8" name="文本框 7"/>
          <p:cNvSpPr txBox="1"/>
          <p:nvPr/>
        </p:nvSpPr>
        <p:spPr>
          <a:xfrm>
            <a:off x="4290646" y="4635830"/>
            <a:ext cx="386862" cy="369332"/>
          </a:xfrm>
          <a:prstGeom prst="rect">
            <a:avLst/>
          </a:prstGeom>
          <a:noFill/>
        </p:spPr>
        <p:txBody>
          <a:bodyPr wrap="square" rtlCol="0">
            <a:spAutoFit/>
          </a:bodyPr>
          <a:lstStyle/>
          <a:p>
            <a:r>
              <a:rPr lang="en-US" altLang="zh-CN" dirty="0"/>
              <a:t>A</a:t>
            </a:r>
            <a:endParaRPr lang="zh-CN" altLang="en-US" dirty="0"/>
          </a:p>
        </p:txBody>
      </p:sp>
      <p:sp>
        <p:nvSpPr>
          <p:cNvPr id="9" name="文本框 8"/>
          <p:cNvSpPr txBox="1"/>
          <p:nvPr/>
        </p:nvSpPr>
        <p:spPr>
          <a:xfrm>
            <a:off x="5055577" y="5093030"/>
            <a:ext cx="386862" cy="369332"/>
          </a:xfrm>
          <a:prstGeom prst="rect">
            <a:avLst/>
          </a:prstGeom>
          <a:noFill/>
        </p:spPr>
        <p:txBody>
          <a:bodyPr wrap="square" rtlCol="0">
            <a:spAutoFit/>
          </a:bodyPr>
          <a:lstStyle/>
          <a:p>
            <a:r>
              <a:rPr lang="en-US" altLang="zh-CN" dirty="0"/>
              <a:t>B</a:t>
            </a:r>
            <a:endParaRPr lang="zh-CN" altLang="en-US" dirty="0"/>
          </a:p>
        </p:txBody>
      </p:sp>
      <mc:AlternateContent xmlns:mc="http://schemas.openxmlformats.org/markup-compatibility/2006" xmlns:a14="http://schemas.microsoft.com/office/drawing/2010/main">
        <mc:Choice Requires="a14">
          <p:sp>
            <p:nvSpPr>
              <p:cNvPr id="10" name="矩形 9"/>
              <p:cNvSpPr/>
              <p:nvPr/>
            </p:nvSpPr>
            <p:spPr>
              <a:xfrm>
                <a:off x="6842590" y="5112898"/>
                <a:ext cx="1519711" cy="486993"/>
              </a:xfrm>
              <a:prstGeom prst="rect">
                <a:avLst/>
              </a:prstGeom>
            </p:spPr>
            <p:txBody>
              <a:bodyPr wrap="none">
                <a:spAutoFit/>
              </a:bodyPr>
              <a:lstStyle/>
              <a:p>
                <a:r>
                  <a:rPr lang="zh-CN" altLang="en-US" dirty="0"/>
                  <a:t>基尼系数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𝐴</m:t>
                        </m:r>
                      </m:num>
                      <m:den>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𝐵</m:t>
                        </m:r>
                      </m:den>
                    </m:f>
                  </m:oMath>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6842590" y="5112898"/>
                <a:ext cx="1519711" cy="486993"/>
              </a:xfrm>
              <a:prstGeom prst="rect">
                <a:avLst/>
              </a:prstGeom>
              <a:blipFill>
                <a:blip r:embed="rId3"/>
                <a:stretch>
                  <a:fillRect l="-3200" b="-6250"/>
                </a:stretch>
              </a:blipFill>
            </p:spPr>
            <p:txBody>
              <a:bodyPr/>
              <a:lstStyle/>
              <a:p>
                <a:r>
                  <a:rPr lang="zh-CN" altLang="en-US">
                    <a:noFill/>
                  </a:rPr>
                  <a:t> </a:t>
                </a:r>
              </a:p>
            </p:txBody>
          </p:sp>
        </mc:Fallback>
      </mc:AlternateContent>
      <p:sp>
        <p:nvSpPr>
          <p:cNvPr id="11" name="文本框 10"/>
          <p:cNvSpPr txBox="1"/>
          <p:nvPr/>
        </p:nvSpPr>
        <p:spPr>
          <a:xfrm>
            <a:off x="5939494" y="4266498"/>
            <a:ext cx="1392700" cy="369332"/>
          </a:xfrm>
          <a:prstGeom prst="rect">
            <a:avLst/>
          </a:prstGeom>
          <a:noFill/>
        </p:spPr>
        <p:txBody>
          <a:bodyPr wrap="square" rtlCol="0">
            <a:spAutoFit/>
          </a:bodyPr>
          <a:lstStyle/>
          <a:p>
            <a:r>
              <a:rPr lang="zh-CN" altLang="en-US" dirty="0">
                <a:solidFill>
                  <a:srgbClr val="FF0000"/>
                </a:solidFill>
              </a:rPr>
              <a:t>洛伦兹曲线</a:t>
            </a:r>
          </a:p>
        </p:txBody>
      </p:sp>
      <p:cxnSp>
        <p:nvCxnSpPr>
          <p:cNvPr id="13" name="直接箭头连接符 12"/>
          <p:cNvCxnSpPr/>
          <p:nvPr/>
        </p:nvCxnSpPr>
        <p:spPr>
          <a:xfrm flipH="1">
            <a:off x="5476875" y="4441825"/>
            <a:ext cx="555625" cy="698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985872" y="4266498"/>
            <a:ext cx="2392680" cy="369332"/>
          </a:xfrm>
          <a:prstGeom prst="rect">
            <a:avLst/>
          </a:prstGeom>
          <a:noFill/>
        </p:spPr>
        <p:txBody>
          <a:bodyPr wrap="square" rtlCol="0">
            <a:spAutoFit/>
          </a:bodyPr>
          <a:lstStyle/>
          <a:p>
            <a:r>
              <a:rPr lang="zh-CN" altLang="en-US" dirty="0">
                <a:solidFill>
                  <a:srgbClr val="00B050"/>
                </a:solidFill>
              </a:rPr>
              <a:t>收入分配绝对平等线</a:t>
            </a:r>
          </a:p>
        </p:txBody>
      </p:sp>
      <p:cxnSp>
        <p:nvCxnSpPr>
          <p:cNvPr id="21" name="直接箭头连接符 20"/>
          <p:cNvCxnSpPr/>
          <p:nvPr/>
        </p:nvCxnSpPr>
        <p:spPr>
          <a:xfrm>
            <a:off x="3802654" y="4594243"/>
            <a:ext cx="246572" cy="2262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806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基尼系数</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18</a:t>
            </a:fld>
            <a:endParaRPr lang="zh-CN" altLang="en-US"/>
          </a:p>
        </p:txBody>
      </p:sp>
      <p:pic>
        <p:nvPicPr>
          <p:cNvPr id="7" name="图片 6"/>
          <p:cNvPicPr>
            <a:picLocks noChangeAspect="1"/>
          </p:cNvPicPr>
          <p:nvPr/>
        </p:nvPicPr>
        <p:blipFill>
          <a:blip r:embed="rId2"/>
          <a:stretch>
            <a:fillRect/>
          </a:stretch>
        </p:blipFill>
        <p:spPr>
          <a:xfrm>
            <a:off x="355023" y="1233893"/>
            <a:ext cx="8433954" cy="4371162"/>
          </a:xfrm>
          <a:prstGeom prst="rect">
            <a:avLst/>
          </a:prstGeom>
        </p:spPr>
      </p:pic>
      <p:sp>
        <p:nvSpPr>
          <p:cNvPr id="8" name="矩形 7"/>
          <p:cNvSpPr/>
          <p:nvPr/>
        </p:nvSpPr>
        <p:spPr>
          <a:xfrm>
            <a:off x="355023" y="5737427"/>
            <a:ext cx="8433953" cy="646331"/>
          </a:xfrm>
          <a:prstGeom prst="rect">
            <a:avLst/>
          </a:prstGeom>
        </p:spPr>
        <p:txBody>
          <a:bodyPr wrap="square">
            <a:spAutoFit/>
          </a:bodyPr>
          <a:lstStyle/>
          <a:p>
            <a:pPr algn="ctr"/>
            <a:r>
              <a:rPr lang="en-US" altLang="zh-CN" dirty="0">
                <a:solidFill>
                  <a:srgbClr val="202122"/>
                </a:solidFill>
                <a:latin typeface="Arial" panose="020B0604020202020204" pitchFamily="34" charset="0"/>
              </a:rPr>
              <a:t>2017</a:t>
            </a:r>
            <a:r>
              <a:rPr lang="zh-CN" altLang="en-US" dirty="0">
                <a:solidFill>
                  <a:srgbClr val="202122"/>
                </a:solidFill>
                <a:latin typeface="Arial" panose="020B0604020202020204" pitchFamily="34" charset="0"/>
              </a:rPr>
              <a:t>年世界银行基尼系数世界地图。</a:t>
            </a:r>
            <a:endParaRPr lang="en-US" altLang="zh-CN" dirty="0">
              <a:solidFill>
                <a:srgbClr val="202122"/>
              </a:solidFill>
              <a:latin typeface="Arial" panose="020B0604020202020204" pitchFamily="34" charset="0"/>
            </a:endParaRPr>
          </a:p>
          <a:p>
            <a:pPr algn="ctr"/>
            <a:r>
              <a:rPr lang="zh-CN" altLang="en-US" dirty="0">
                <a:solidFill>
                  <a:srgbClr val="202122"/>
                </a:solidFill>
                <a:latin typeface="Arial" panose="020B0604020202020204" pitchFamily="34" charset="0"/>
              </a:rPr>
              <a:t>基尼系数越小收入分配越平均，基尼系数越大收入分配越不平均。</a:t>
            </a:r>
            <a:endParaRPr lang="zh-CN" altLang="en-US" dirty="0"/>
          </a:p>
        </p:txBody>
      </p:sp>
    </p:spTree>
    <p:extLst>
      <p:ext uri="{BB962C8B-B14F-4D97-AF65-F5344CB8AC3E}">
        <p14:creationId xmlns:p14="http://schemas.microsoft.com/office/powerpoint/2010/main" val="3464814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内容占位符 2"/>
          <p:cNvSpPr>
            <a:spLocks noGrp="1"/>
          </p:cNvSpPr>
          <p:nvPr>
            <p:ph idx="1"/>
          </p:nvPr>
        </p:nvSpPr>
        <p:spPr/>
        <p:txBody>
          <a:bodyPr/>
          <a:lstStyle/>
          <a:p>
            <a:r>
              <a:rPr lang="zh-CN" altLang="en-US" dirty="0"/>
              <a:t>为什么剪枝</a:t>
            </a:r>
            <a:endParaRPr lang="en-US" altLang="zh-CN" dirty="0"/>
          </a:p>
          <a:p>
            <a:pPr lvl="1"/>
            <a:r>
              <a:rPr lang="zh-CN" altLang="en-US" dirty="0"/>
              <a:t>“剪枝”是决策树学习算法</a:t>
            </a:r>
            <a:r>
              <a:rPr lang="zh-CN" altLang="en-US" dirty="0">
                <a:solidFill>
                  <a:srgbClr val="C00000"/>
                </a:solidFill>
              </a:rPr>
              <a:t>对付“过拟合”</a:t>
            </a:r>
            <a:r>
              <a:rPr lang="zh-CN" altLang="en-US" dirty="0"/>
              <a:t>的主要手段</a:t>
            </a:r>
            <a:endParaRPr lang="en-US" altLang="zh-CN" dirty="0"/>
          </a:p>
          <a:p>
            <a:pPr lvl="1"/>
            <a:r>
              <a:rPr lang="zh-CN" altLang="en-US" dirty="0"/>
              <a:t>可通过“剪枝”来一定程度避免因决策分支过多，以致于把训练集自身的一些特点当做所有数据都具有的一般性质而导致的过拟合</a:t>
            </a:r>
            <a:endParaRPr lang="en-US" altLang="zh-CN" dirty="0"/>
          </a:p>
          <a:p>
            <a:pPr lvl="1"/>
            <a:endParaRPr lang="en-US" altLang="zh-CN" dirty="0"/>
          </a:p>
          <a:p>
            <a:pPr lvl="1"/>
            <a:endParaRPr lang="en-US" altLang="zh-CN" dirty="0"/>
          </a:p>
          <a:p>
            <a:r>
              <a:rPr lang="en-US" altLang="zh-CN" dirty="0"/>
              <a:t> </a:t>
            </a:r>
            <a:r>
              <a:rPr lang="zh-CN" altLang="en-US" dirty="0"/>
              <a:t>剪枝的基本策略</a:t>
            </a:r>
            <a:endParaRPr lang="en-US" altLang="zh-CN" dirty="0"/>
          </a:p>
          <a:p>
            <a:pPr lvl="1"/>
            <a:r>
              <a:rPr lang="zh-CN" altLang="en-US" dirty="0"/>
              <a:t>预剪枝</a:t>
            </a:r>
            <a:endParaRPr lang="en-US" altLang="zh-CN" dirty="0"/>
          </a:p>
          <a:p>
            <a:pPr lvl="1"/>
            <a:r>
              <a:rPr lang="zh-CN" altLang="en-US" dirty="0"/>
              <a:t>后剪枝</a:t>
            </a:r>
            <a:endParaRPr lang="en-US" altLang="zh-CN" dirty="0"/>
          </a:p>
          <a:p>
            <a:endParaRPr lang="en-US" altLang="zh-CN" dirty="0"/>
          </a:p>
          <a:p>
            <a:r>
              <a:rPr lang="zh-CN" altLang="en-US" dirty="0"/>
              <a:t>判断决策树泛化性能是否提升的方法</a:t>
            </a:r>
            <a:endParaRPr lang="en-US" altLang="zh-CN" dirty="0"/>
          </a:p>
          <a:p>
            <a:pPr lvl="1"/>
            <a:r>
              <a:rPr lang="zh-CN" altLang="en-US" dirty="0">
                <a:solidFill>
                  <a:srgbClr val="C00000"/>
                </a:solidFill>
              </a:rPr>
              <a:t>留出法</a:t>
            </a:r>
            <a:r>
              <a:rPr lang="zh-CN" altLang="en-US" dirty="0"/>
              <a:t>：预留一部分数据用作“验证集”以进行性能评估</a:t>
            </a:r>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19</a:t>
            </a:fld>
            <a:endParaRPr lang="zh-CN" altLang="en-US"/>
          </a:p>
        </p:txBody>
      </p:sp>
    </p:spTree>
    <p:extLst>
      <p:ext uri="{BB962C8B-B14F-4D97-AF65-F5344CB8AC3E}">
        <p14:creationId xmlns:p14="http://schemas.microsoft.com/office/powerpoint/2010/main" val="132208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基本流程</a:t>
            </a:r>
          </a:p>
        </p:txBody>
      </p:sp>
      <p:sp>
        <p:nvSpPr>
          <p:cNvPr id="3" name="内容占位符 2"/>
          <p:cNvSpPr>
            <a:spLocks noGrp="1"/>
          </p:cNvSpPr>
          <p:nvPr>
            <p:ph idx="1"/>
          </p:nvPr>
        </p:nvSpPr>
        <p:spPr/>
        <p:txBody>
          <a:bodyPr/>
          <a:lstStyle/>
          <a:p>
            <a:r>
              <a:rPr lang="zh-CN" altLang="en-US" dirty="0"/>
              <a:t>决策树基于树结构来进行预测</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a:t>
            </a:fld>
            <a:endParaRPr lang="zh-CN" altLang="en-US"/>
          </a:p>
        </p:txBody>
      </p:sp>
      <p:sp>
        <p:nvSpPr>
          <p:cNvPr id="7" name="圆角矩形 6"/>
          <p:cNvSpPr/>
          <p:nvPr/>
        </p:nvSpPr>
        <p:spPr>
          <a:xfrm>
            <a:off x="2656200" y="212105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8" name="圆角矩形 7"/>
          <p:cNvSpPr/>
          <p:nvPr/>
        </p:nvSpPr>
        <p:spPr>
          <a:xfrm>
            <a:off x="1926185" y="3135172"/>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9" name="圆角矩形 8"/>
          <p:cNvSpPr/>
          <p:nvPr/>
        </p:nvSpPr>
        <p:spPr>
          <a:xfrm>
            <a:off x="1196170" y="4149291"/>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敲声</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0" name="椭圆 9"/>
          <p:cNvSpPr/>
          <p:nvPr/>
        </p:nvSpPr>
        <p:spPr>
          <a:xfrm>
            <a:off x="466155" y="516340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11" name="直接连接符 10"/>
          <p:cNvCxnSpPr>
            <a:endCxn id="8" idx="0"/>
          </p:cNvCxnSpPr>
          <p:nvPr/>
        </p:nvCxnSpPr>
        <p:spPr>
          <a:xfrm flipH="1">
            <a:off x="2466185" y="2553053"/>
            <a:ext cx="540000" cy="582119"/>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endCxn id="9" idx="0"/>
          </p:cNvCxnSpPr>
          <p:nvPr/>
        </p:nvCxnSpPr>
        <p:spPr>
          <a:xfrm flipH="1">
            <a:off x="1736170" y="3567172"/>
            <a:ext cx="540000" cy="582119"/>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endCxn id="10" idx="0"/>
          </p:cNvCxnSpPr>
          <p:nvPr/>
        </p:nvCxnSpPr>
        <p:spPr>
          <a:xfrm flipH="1">
            <a:off x="1006155" y="4581291"/>
            <a:ext cx="540000" cy="582118"/>
          </a:xfrm>
          <a:prstGeom prst="line">
            <a:avLst/>
          </a:prstGeom>
        </p:spPr>
        <p:style>
          <a:lnRef idx="1">
            <a:schemeClr val="dk1"/>
          </a:lnRef>
          <a:fillRef idx="0">
            <a:schemeClr val="dk1"/>
          </a:fillRef>
          <a:effectRef idx="0">
            <a:schemeClr val="dk1"/>
          </a:effectRef>
          <a:fontRef idx="minor">
            <a:schemeClr val="tx1"/>
          </a:fontRef>
        </p:style>
      </p:cxnSp>
      <p:sp>
        <p:nvSpPr>
          <p:cNvPr id="14" name="文本框 19"/>
          <p:cNvSpPr txBox="1"/>
          <p:nvPr/>
        </p:nvSpPr>
        <p:spPr>
          <a:xfrm>
            <a:off x="2009869" y="25809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15" name="文本框 20"/>
          <p:cNvSpPr txBox="1"/>
          <p:nvPr/>
        </p:nvSpPr>
        <p:spPr>
          <a:xfrm>
            <a:off x="1359839" y="3598506"/>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sp>
        <p:nvSpPr>
          <p:cNvPr id="16" name="文本框 21"/>
          <p:cNvSpPr txBox="1"/>
          <p:nvPr/>
        </p:nvSpPr>
        <p:spPr>
          <a:xfrm>
            <a:off x="629824" y="465790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浊响</a:t>
            </a:r>
          </a:p>
        </p:txBody>
      </p:sp>
      <p:cxnSp>
        <p:nvCxnSpPr>
          <p:cNvPr id="17" name="直接连接符 16"/>
          <p:cNvCxnSpPr/>
          <p:nvPr/>
        </p:nvCxnSpPr>
        <p:spPr>
          <a:xfrm>
            <a:off x="3411701" y="2553053"/>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18" name="文本框 25"/>
          <p:cNvSpPr txBox="1"/>
          <p:nvPr/>
        </p:nvSpPr>
        <p:spPr>
          <a:xfrm>
            <a:off x="3704398" y="3025093"/>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19" name="文本框 26"/>
          <p:cNvSpPr txBox="1"/>
          <p:nvPr/>
        </p:nvSpPr>
        <p:spPr>
          <a:xfrm>
            <a:off x="3819813" y="2488661"/>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cxnSp>
        <p:nvCxnSpPr>
          <p:cNvPr id="20" name="直接连接符 19"/>
          <p:cNvCxnSpPr/>
          <p:nvPr/>
        </p:nvCxnSpPr>
        <p:spPr>
          <a:xfrm>
            <a:off x="2646886" y="3572277"/>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21" name="文本框 28"/>
          <p:cNvSpPr txBox="1"/>
          <p:nvPr/>
        </p:nvSpPr>
        <p:spPr>
          <a:xfrm>
            <a:off x="2939583" y="4044317"/>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2" name="文本框 29"/>
          <p:cNvSpPr txBox="1"/>
          <p:nvPr/>
        </p:nvSpPr>
        <p:spPr>
          <a:xfrm>
            <a:off x="3054998" y="3507885"/>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cxnSp>
        <p:nvCxnSpPr>
          <p:cNvPr id="23" name="直接连接符 22"/>
          <p:cNvCxnSpPr/>
          <p:nvPr/>
        </p:nvCxnSpPr>
        <p:spPr>
          <a:xfrm>
            <a:off x="1913430" y="4588728"/>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24" name="文本框 31"/>
          <p:cNvSpPr txBox="1"/>
          <p:nvPr/>
        </p:nvSpPr>
        <p:spPr>
          <a:xfrm>
            <a:off x="2206127" y="5060768"/>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5" name="文本框 32"/>
          <p:cNvSpPr txBox="1"/>
          <p:nvPr/>
        </p:nvSpPr>
        <p:spPr>
          <a:xfrm>
            <a:off x="2321542" y="4524336"/>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6" name="矩形 25"/>
          <p:cNvSpPr/>
          <p:nvPr/>
        </p:nvSpPr>
        <p:spPr>
          <a:xfrm>
            <a:off x="4604181" y="1558344"/>
            <a:ext cx="4381498" cy="4524315"/>
          </a:xfrm>
          <a:prstGeom prst="rect">
            <a:avLst/>
          </a:prstGeom>
        </p:spPr>
        <p:txBody>
          <a:bodyPr wrap="square">
            <a:spAutoFit/>
          </a:bodyPr>
          <a:lstStyle/>
          <a:p>
            <a:pPr marL="172800" indent="-172800">
              <a:buFont typeface="Arial" panose="020B0604020202020204" pitchFamily="34" charset="0"/>
              <a:buChar char="•"/>
            </a:pPr>
            <a:r>
              <a:rPr lang="zh-CN" altLang="en-US" dirty="0"/>
              <a:t>决策过程的最终结论对应了我们所希望的判定结果（</a:t>
            </a:r>
            <a:r>
              <a:rPr lang="zh-CN" altLang="en-US" dirty="0">
                <a:solidFill>
                  <a:srgbClr val="FF0000"/>
                </a:solidFill>
              </a:rPr>
              <a:t>叶子节点</a:t>
            </a:r>
            <a:r>
              <a:rPr lang="zh-CN" altLang="en-US" dirty="0"/>
              <a:t>）</a:t>
            </a:r>
            <a:endParaRPr lang="en-US" altLang="zh-CN" dirty="0"/>
          </a:p>
          <a:p>
            <a:pPr marL="172800" indent="-172800">
              <a:buFont typeface="Arial" panose="020B0604020202020204" pitchFamily="34" charset="0"/>
              <a:buChar char="•"/>
            </a:pPr>
            <a:endParaRPr lang="en-US" altLang="zh-CN" dirty="0"/>
          </a:p>
          <a:p>
            <a:pPr marL="172800" indent="-172800">
              <a:buFont typeface="Arial" panose="020B0604020202020204" pitchFamily="34" charset="0"/>
              <a:buChar char="•"/>
            </a:pPr>
            <a:r>
              <a:rPr lang="zh-CN" altLang="en-US" dirty="0"/>
              <a:t>决策过程中提出的每个判定问题都是对某个属性的“测试”（</a:t>
            </a:r>
            <a:r>
              <a:rPr lang="zh-CN" altLang="en-US" dirty="0">
                <a:solidFill>
                  <a:srgbClr val="FF0000"/>
                </a:solidFill>
              </a:rPr>
              <a:t>内部节点</a:t>
            </a:r>
            <a:r>
              <a:rPr lang="zh-CN" altLang="en-US" dirty="0"/>
              <a:t>）</a:t>
            </a:r>
            <a:endParaRPr lang="en-US" altLang="zh-CN" dirty="0"/>
          </a:p>
          <a:p>
            <a:endParaRPr lang="en-US" altLang="zh-CN" dirty="0"/>
          </a:p>
          <a:p>
            <a:pPr marL="172800" indent="-172800">
              <a:buFont typeface="Arial" panose="020B0604020202020204" pitchFamily="34" charset="0"/>
              <a:buChar char="•"/>
            </a:pPr>
            <a:r>
              <a:rPr lang="zh-CN" altLang="en-US" dirty="0"/>
              <a:t>每个测试的结果或是</a:t>
            </a:r>
            <a:r>
              <a:rPr lang="zh-CN" altLang="en-US" dirty="0">
                <a:solidFill>
                  <a:srgbClr val="FF0000"/>
                </a:solidFill>
              </a:rPr>
              <a:t>导出最终结论</a:t>
            </a:r>
            <a:r>
              <a:rPr lang="zh-CN" altLang="en-US" dirty="0"/>
              <a:t>，或者</a:t>
            </a:r>
            <a:r>
              <a:rPr lang="zh-CN" altLang="en-US" dirty="0">
                <a:solidFill>
                  <a:srgbClr val="FF0000"/>
                </a:solidFill>
              </a:rPr>
              <a:t>导出进一步的判定问题</a:t>
            </a:r>
            <a:r>
              <a:rPr lang="zh-CN" altLang="en-US" dirty="0"/>
              <a:t>，其考虑范围是在上次决策结果的限定范围之内</a:t>
            </a:r>
            <a:endParaRPr lang="en-US" altLang="zh-CN" dirty="0"/>
          </a:p>
          <a:p>
            <a:pPr marL="172800" indent="-172800">
              <a:buFont typeface="Arial" panose="020B0604020202020204" pitchFamily="34" charset="0"/>
              <a:buChar char="•"/>
            </a:pPr>
            <a:endParaRPr lang="en-US" altLang="zh-CN" dirty="0"/>
          </a:p>
          <a:p>
            <a:pPr marL="172800" indent="-172800">
              <a:buFont typeface="Arial" panose="020B0604020202020204" pitchFamily="34" charset="0"/>
              <a:buChar char="•"/>
            </a:pPr>
            <a:r>
              <a:rPr lang="zh-CN" altLang="en-US" dirty="0"/>
              <a:t>每个节点包含的样本集合根据属性测试划分到子节点中（根节点包括样本全集）</a:t>
            </a:r>
            <a:endParaRPr lang="en-US" altLang="zh-CN" dirty="0"/>
          </a:p>
          <a:p>
            <a:pPr marL="172800" indent="-172800">
              <a:buFont typeface="Arial" panose="020B0604020202020204" pitchFamily="34" charset="0"/>
              <a:buChar char="•"/>
            </a:pPr>
            <a:endParaRPr lang="en-US" altLang="zh-CN" dirty="0"/>
          </a:p>
          <a:p>
            <a:pPr marL="172800" indent="-172800">
              <a:buFont typeface="Arial" panose="020B0604020202020204" pitchFamily="34" charset="0"/>
              <a:buChar char="•"/>
            </a:pPr>
            <a:r>
              <a:rPr lang="zh-CN" altLang="en-US" dirty="0"/>
              <a:t>从根结点到每个叶结点的路径对应了一个判定测试序列</a:t>
            </a:r>
            <a:endParaRPr lang="en-US" altLang="zh-CN" dirty="0"/>
          </a:p>
          <a:p>
            <a:endParaRPr lang="en-US" altLang="zh-CN" dirty="0"/>
          </a:p>
        </p:txBody>
      </p:sp>
      <p:sp>
        <p:nvSpPr>
          <p:cNvPr id="27" name="矩形 26"/>
          <p:cNvSpPr/>
          <p:nvPr/>
        </p:nvSpPr>
        <p:spPr>
          <a:xfrm>
            <a:off x="2192198" y="5823071"/>
            <a:ext cx="5742921" cy="738664"/>
          </a:xfrm>
          <a:prstGeom prst="rect">
            <a:avLst/>
          </a:prstGeom>
          <a:solidFill>
            <a:schemeClr val="accent2">
              <a:lumMod val="20000"/>
              <a:lumOff val="80000"/>
            </a:schemeClr>
          </a:solidFill>
          <a:ln w="28575">
            <a:solidFill>
              <a:schemeClr val="accent2"/>
            </a:solidFill>
          </a:ln>
        </p:spPr>
        <p:txBody>
          <a:bodyPr wrap="square">
            <a:spAutoFit/>
          </a:bodyPr>
          <a:lstStyle/>
          <a:p>
            <a:pPr algn="ctr"/>
            <a:r>
              <a:rPr lang="zh-CN" altLang="en-US" sz="2100" dirty="0">
                <a:latin typeface="Times New Roman" panose="02020603050405020304" pitchFamily="18" charset="0"/>
                <a:ea typeface="微软雅黑" panose="020B0503020204020204" pitchFamily="34" charset="-122"/>
              </a:rPr>
              <a:t>决策树学习的目的是为了产生一棵</a:t>
            </a:r>
            <a:r>
              <a:rPr lang="zh-CN" altLang="en-US" sz="2100" dirty="0">
                <a:solidFill>
                  <a:srgbClr val="C00000"/>
                </a:solidFill>
                <a:latin typeface="Times New Roman" panose="02020603050405020304" pitchFamily="18" charset="0"/>
                <a:ea typeface="微软雅黑" panose="020B0503020204020204" pitchFamily="34" charset="-122"/>
              </a:rPr>
              <a:t>泛化能力强</a:t>
            </a:r>
            <a:r>
              <a:rPr lang="zh-CN" altLang="en-US" sz="2100" dirty="0">
                <a:latin typeface="Times New Roman" panose="02020603050405020304" pitchFamily="18" charset="0"/>
                <a:ea typeface="微软雅黑" panose="020B0503020204020204" pitchFamily="34" charset="-122"/>
              </a:rPr>
              <a:t>，即</a:t>
            </a:r>
            <a:r>
              <a:rPr lang="zh-CN" altLang="en-US" sz="2100" dirty="0">
                <a:solidFill>
                  <a:srgbClr val="C00000"/>
                </a:solidFill>
                <a:latin typeface="Times New Roman" panose="02020603050405020304" pitchFamily="18" charset="0"/>
                <a:ea typeface="微软雅黑" panose="020B0503020204020204" pitchFamily="34" charset="-122"/>
              </a:rPr>
              <a:t>处理未见示例能力强的决策树</a:t>
            </a:r>
          </a:p>
        </p:txBody>
      </p:sp>
    </p:spTree>
    <p:extLst>
      <p:ext uri="{BB962C8B-B14F-4D97-AF65-F5344CB8AC3E}">
        <p14:creationId xmlns:p14="http://schemas.microsoft.com/office/powerpoint/2010/main" val="326686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 presetClass="emph" presetSubtype="2" fill="hold" grpId="1" nodeType="clickEffect">
                                  <p:stCondLst>
                                    <p:cond delay="0"/>
                                  </p:stCondLst>
                                  <p:childTnLst>
                                    <p:animClr clrSpc="rgb" dir="cw">
                                      <p:cBhvr override="childStyle">
                                        <p:cTn id="50" dur="2000" fill="hold"/>
                                        <p:tgtEl>
                                          <p:spTgt spid="10"/>
                                        </p:tgtEl>
                                        <p:attrNameLst>
                                          <p:attrName>style.color</p:attrName>
                                        </p:attrNameLst>
                                      </p:cBhvr>
                                      <p:to>
                                        <a:srgbClr val="FF0000"/>
                                      </p:to>
                                    </p:animClr>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1" nodeType="clickEffect">
                                  <p:stCondLst>
                                    <p:cond delay="0"/>
                                  </p:stCondLst>
                                  <p:iterate type="lt">
                                    <p:tmPct val="0"/>
                                  </p:iterate>
                                  <p:childTnLst>
                                    <p:animClr clrSpc="rgb" dir="cw">
                                      <p:cBhvr override="childStyle">
                                        <p:cTn id="58" dur="2000" fill="hold"/>
                                        <p:tgtEl>
                                          <p:spTgt spid="7"/>
                                        </p:tgtEl>
                                        <p:attrNameLst>
                                          <p:attrName>style.color</p:attrName>
                                        </p:attrNameLst>
                                      </p:cBhvr>
                                      <p:to>
                                        <a:srgbClr val="FF0000"/>
                                      </p:to>
                                    </p:animClr>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7" presetClass="emph" presetSubtype="2" fill="hold" nodeType="clickEffect">
                                  <p:stCondLst>
                                    <p:cond delay="0"/>
                                  </p:stCondLst>
                                  <p:childTnLst>
                                    <p:animClr clrSpc="rgb" dir="cw">
                                      <p:cBhvr>
                                        <p:cTn id="74" dur="2000" fill="hold"/>
                                        <p:tgtEl>
                                          <p:spTgt spid="11"/>
                                        </p:tgtEl>
                                        <p:attrNameLst>
                                          <p:attrName>stroke.color</p:attrName>
                                        </p:attrNameLst>
                                      </p:cBhvr>
                                      <p:to>
                                        <a:srgbClr val="FF0000"/>
                                      </p:to>
                                    </p:animClr>
                                    <p:set>
                                      <p:cBhvr>
                                        <p:cTn id="75" dur="2000" fill="hold"/>
                                        <p:tgtEl>
                                          <p:spTgt spid="11"/>
                                        </p:tgtEl>
                                        <p:attrNameLst>
                                          <p:attrName>stroke.on</p:attrName>
                                        </p:attrNameLst>
                                      </p:cBhvr>
                                      <p:to>
                                        <p:strVal val="true"/>
                                      </p:to>
                                    </p:set>
                                  </p:childTnLst>
                                </p:cTn>
                              </p:par>
                              <p:par>
                                <p:cTn id="76" presetID="7" presetClass="emph" presetSubtype="2" fill="hold" nodeType="withEffect">
                                  <p:stCondLst>
                                    <p:cond delay="0"/>
                                  </p:stCondLst>
                                  <p:childTnLst>
                                    <p:animClr clrSpc="rgb" dir="cw">
                                      <p:cBhvr>
                                        <p:cTn id="77" dur="2000" fill="hold"/>
                                        <p:tgtEl>
                                          <p:spTgt spid="12"/>
                                        </p:tgtEl>
                                        <p:attrNameLst>
                                          <p:attrName>stroke.color</p:attrName>
                                        </p:attrNameLst>
                                      </p:cBhvr>
                                      <p:to>
                                        <a:srgbClr val="FF0000"/>
                                      </p:to>
                                    </p:animClr>
                                    <p:set>
                                      <p:cBhvr>
                                        <p:cTn id="78" dur="2000" fill="hold"/>
                                        <p:tgtEl>
                                          <p:spTgt spid="12"/>
                                        </p:tgtEl>
                                        <p:attrNameLst>
                                          <p:attrName>stroke.on</p:attrName>
                                        </p:attrNameLst>
                                      </p:cBhvr>
                                      <p:to>
                                        <p:strVal val="true"/>
                                      </p:to>
                                    </p:set>
                                  </p:childTnLst>
                                </p:cTn>
                              </p:par>
                              <p:par>
                                <p:cTn id="79" presetID="7" presetClass="emph" presetSubtype="2" fill="hold" nodeType="withEffect">
                                  <p:stCondLst>
                                    <p:cond delay="0"/>
                                  </p:stCondLst>
                                  <p:childTnLst>
                                    <p:animClr clrSpc="rgb" dir="cw">
                                      <p:cBhvr>
                                        <p:cTn id="80" dur="2000" fill="hold"/>
                                        <p:tgtEl>
                                          <p:spTgt spid="13"/>
                                        </p:tgtEl>
                                        <p:attrNameLst>
                                          <p:attrName>stroke.color</p:attrName>
                                        </p:attrNameLst>
                                      </p:cBhvr>
                                      <p:to>
                                        <a:srgbClr val="FF0000"/>
                                      </p:to>
                                    </p:animClr>
                                    <p:set>
                                      <p:cBhvr>
                                        <p:cTn id="81" dur="2000" fill="hold"/>
                                        <p:tgtEl>
                                          <p:spTgt spid="13"/>
                                        </p:tgtEl>
                                        <p:attrNameLst>
                                          <p:attrName>stroke.on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10" grpId="0" animBg="1"/>
      <p:bldP spid="10" grpId="1" animBg="1"/>
      <p:bldP spid="14" grpId="0"/>
      <p:bldP spid="15" grpId="0"/>
      <p:bldP spid="16" grpId="0"/>
      <p:bldP spid="18" grpId="0"/>
      <p:bldP spid="19" grpId="0"/>
      <p:bldP spid="21" grpId="0"/>
      <p:bldP spid="22" grpId="0"/>
      <p:bldP spid="24" grpId="0"/>
      <p:bldP spid="25" grpId="0"/>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内容占位符 2"/>
          <p:cNvSpPr>
            <a:spLocks noGrp="1"/>
          </p:cNvSpPr>
          <p:nvPr>
            <p:ph idx="1"/>
          </p:nvPr>
        </p:nvSpPr>
        <p:spPr/>
        <p:txBody>
          <a:bodyPr/>
          <a:lstStyle/>
          <a:p>
            <a:r>
              <a:rPr lang="zh-CN" altLang="en-US" dirty="0"/>
              <a:t>数据集</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20</a:t>
            </a:fld>
            <a:endParaRPr lang="zh-CN" altLang="en-US"/>
          </a:p>
        </p:txBody>
      </p:sp>
      <p:pic>
        <p:nvPicPr>
          <p:cNvPr id="7" name="内容占位符 3"/>
          <p:cNvPicPr>
            <a:picLocks noChangeAspect="1"/>
          </p:cNvPicPr>
          <p:nvPr/>
        </p:nvPicPr>
        <p:blipFill>
          <a:blip r:embed="rId2"/>
          <a:stretch>
            <a:fillRect/>
          </a:stretch>
        </p:blipFill>
        <p:spPr>
          <a:xfrm>
            <a:off x="2284493" y="1967033"/>
            <a:ext cx="5489415" cy="4343400"/>
          </a:xfrm>
          <a:prstGeom prst="rect">
            <a:avLst/>
          </a:prstGeom>
        </p:spPr>
      </p:pic>
      <p:sp>
        <p:nvSpPr>
          <p:cNvPr id="8" name="矩形 7"/>
          <p:cNvSpPr/>
          <p:nvPr/>
        </p:nvSpPr>
        <p:spPr>
          <a:xfrm>
            <a:off x="1599103" y="1951889"/>
            <a:ext cx="6252429" cy="2482470"/>
          </a:xfrm>
          <a:prstGeom prst="rect">
            <a:avLst/>
          </a:prstGeom>
          <a:solidFill>
            <a:srgbClr val="DAE3F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599103" y="4460735"/>
            <a:ext cx="6252429" cy="1995149"/>
          </a:xfrm>
          <a:prstGeom prst="rect">
            <a:avLst/>
          </a:prstGeom>
          <a:solidFill>
            <a:srgbClr val="E2F0D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748572" y="2655275"/>
            <a:ext cx="501161" cy="923330"/>
          </a:xfrm>
          <a:prstGeom prst="rect">
            <a:avLst/>
          </a:prstGeom>
          <a:noFill/>
        </p:spPr>
        <p:txBody>
          <a:bodyPr wrap="square" rtlCol="0">
            <a:spAutoFit/>
          </a:bodyPr>
          <a:lstStyle/>
          <a:p>
            <a:pPr algn="ctr"/>
            <a:r>
              <a:rPr lang="zh-CN" altLang="en-US" dirty="0"/>
              <a:t>训练集</a:t>
            </a:r>
          </a:p>
        </p:txBody>
      </p:sp>
      <p:sp>
        <p:nvSpPr>
          <p:cNvPr id="11" name="文本框 10"/>
          <p:cNvSpPr txBox="1"/>
          <p:nvPr/>
        </p:nvSpPr>
        <p:spPr>
          <a:xfrm>
            <a:off x="1748572" y="5040578"/>
            <a:ext cx="501161" cy="923330"/>
          </a:xfrm>
          <a:prstGeom prst="rect">
            <a:avLst/>
          </a:prstGeom>
          <a:noFill/>
        </p:spPr>
        <p:txBody>
          <a:bodyPr wrap="square" rtlCol="0">
            <a:spAutoFit/>
          </a:bodyPr>
          <a:lstStyle/>
          <a:p>
            <a:pPr algn="ctr"/>
            <a:r>
              <a:rPr lang="zh-CN" altLang="en-US" dirty="0"/>
              <a:t>验证集</a:t>
            </a:r>
          </a:p>
        </p:txBody>
      </p:sp>
    </p:spTree>
    <p:extLst>
      <p:ext uri="{BB962C8B-B14F-4D97-AF65-F5344CB8AC3E}">
        <p14:creationId xmlns:p14="http://schemas.microsoft.com/office/powerpoint/2010/main" val="2975781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内容占位符 2"/>
          <p:cNvSpPr>
            <a:spLocks noGrp="1"/>
          </p:cNvSpPr>
          <p:nvPr>
            <p:ph idx="1"/>
          </p:nvPr>
        </p:nvSpPr>
        <p:spPr/>
        <p:txBody>
          <a:bodyPr/>
          <a:lstStyle/>
          <a:p>
            <a:r>
              <a:rPr lang="zh-CN" altLang="en-US" dirty="0"/>
              <a:t>未剪枝决策树</a:t>
            </a:r>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21</a:t>
            </a:fld>
            <a:endParaRPr lang="zh-CN" altLang="en-US"/>
          </a:p>
        </p:txBody>
      </p:sp>
      <p:grpSp>
        <p:nvGrpSpPr>
          <p:cNvPr id="7" name="组合 6"/>
          <p:cNvGrpSpPr/>
          <p:nvPr/>
        </p:nvGrpSpPr>
        <p:grpSpPr>
          <a:xfrm>
            <a:off x="330652" y="1478054"/>
            <a:ext cx="8479450" cy="4732069"/>
            <a:chOff x="1926459" y="2007290"/>
            <a:chExt cx="8479450" cy="4732069"/>
          </a:xfrm>
        </p:grpSpPr>
        <p:grpSp>
          <p:nvGrpSpPr>
            <p:cNvPr id="8" name="组合 7"/>
            <p:cNvGrpSpPr/>
            <p:nvPr/>
          </p:nvGrpSpPr>
          <p:grpSpPr>
            <a:xfrm>
              <a:off x="4423852" y="6307359"/>
              <a:ext cx="3582444" cy="432000"/>
              <a:chOff x="2341355" y="4320514"/>
              <a:chExt cx="3582444" cy="432000"/>
            </a:xfrm>
          </p:grpSpPr>
          <p:sp>
            <p:nvSpPr>
              <p:cNvPr id="58" name="椭圆 57"/>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59" name="椭圆 58"/>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60" name="椭圆 59"/>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grpSp>
        <p:cxnSp>
          <p:nvCxnSpPr>
            <p:cNvPr id="9" name="直接连接符 8"/>
            <p:cNvCxnSpPr>
              <a:endCxn id="58"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0"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cxnSp>
          <p:nvCxnSpPr>
            <p:cNvPr id="11" name="直接连接符 10"/>
            <p:cNvCxnSpPr>
              <a:endCxn id="60"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13" idx="2"/>
              <a:endCxn id="59"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3" name="圆角矩形 12"/>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5"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6" name="椭圆 15"/>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17" name="椭圆 16"/>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18" name="直接连接符 17"/>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9"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20" name="直接连接符 19"/>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22"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3"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4" name="圆角矩形 23"/>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25" name="椭圆 24"/>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26" name="椭圆 25"/>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27" name="直接连接符 26"/>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8"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9" name="直接连接符 28"/>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31"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32"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3" name="圆角矩形 32"/>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34" name="椭圆 33"/>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5" name="椭圆 34"/>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36" name="椭圆 35"/>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37" name="直接连接符 36"/>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8"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9" name="直接连接符 38"/>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41"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42"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3" name="圆角矩形 42"/>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4" name="椭圆 43"/>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cxnSp>
          <p:nvCxnSpPr>
            <p:cNvPr id="45" name="直接连接符 44"/>
            <p:cNvCxnSpPr>
              <a:stCxn id="48" idx="2"/>
              <a:endCxn id="33"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a:endCxn id="44"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a:endCxn id="43"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8" name="圆角矩形 47"/>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9"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50"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51"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52" name="椭圆 51"/>
            <p:cNvSpPr/>
            <p:nvPr/>
          </p:nvSpPr>
          <p:spPr>
            <a:xfrm>
              <a:off x="5354660" y="2007290"/>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3" name="椭圆 52"/>
            <p:cNvSpPr/>
            <p:nvPr/>
          </p:nvSpPr>
          <p:spPr>
            <a:xfrm>
              <a:off x="3003222" y="302731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4" name="椭圆 53"/>
            <p:cNvSpPr/>
            <p:nvPr/>
          </p:nvSpPr>
          <p:spPr>
            <a:xfrm>
              <a:off x="6758430" y="303886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5" name="椭圆 54"/>
            <p:cNvSpPr/>
            <p:nvPr/>
          </p:nvSpPr>
          <p:spPr>
            <a:xfrm>
              <a:off x="9153132" y="3095090"/>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6" name="椭圆 55"/>
            <p:cNvSpPr/>
            <p:nvPr/>
          </p:nvSpPr>
          <p:spPr>
            <a:xfrm>
              <a:off x="5512614" y="403735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sp>
          <p:nvSpPr>
            <p:cNvPr id="57" name="椭圆 56"/>
            <p:cNvSpPr/>
            <p:nvPr/>
          </p:nvSpPr>
          <p:spPr>
            <a:xfrm>
              <a:off x="5531825" y="5058169"/>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6</a:t>
              </a:r>
              <a:endParaRPr lang="zh-CN" altLang="en-US" dirty="0">
                <a:solidFill>
                  <a:schemeClr val="tx1"/>
                </a:solidFill>
                <a:latin typeface="Times "/>
              </a:endParaRPr>
            </a:p>
          </p:txBody>
        </p:sp>
      </p:grpSp>
    </p:spTree>
    <p:extLst>
      <p:ext uri="{BB962C8B-B14F-4D97-AF65-F5344CB8AC3E}">
        <p14:creationId xmlns:p14="http://schemas.microsoft.com/office/powerpoint/2010/main" val="3788505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3" name="内容占位符 2"/>
          <p:cNvSpPr>
            <a:spLocks noGrp="1"/>
          </p:cNvSpPr>
          <p:nvPr>
            <p:ph idx="1"/>
          </p:nvPr>
        </p:nvSpPr>
        <p:spPr/>
        <p:txBody>
          <a:bodyPr/>
          <a:lstStyle/>
          <a:p>
            <a:r>
              <a:rPr lang="zh-CN" altLang="en-US" dirty="0"/>
              <a:t>决策树生成过程中，</a:t>
            </a:r>
            <a:r>
              <a:rPr lang="zh-CN" altLang="en-US" dirty="0">
                <a:solidFill>
                  <a:srgbClr val="C00000"/>
                </a:solidFill>
              </a:rPr>
              <a:t>对每个结点在划分前先进行估计</a:t>
            </a:r>
            <a:endParaRPr lang="en-US" altLang="zh-CN" dirty="0">
              <a:solidFill>
                <a:srgbClr val="C00000"/>
              </a:solidFill>
            </a:endParaRPr>
          </a:p>
          <a:p>
            <a:endParaRPr lang="en-US" altLang="zh-CN" dirty="0">
              <a:solidFill>
                <a:srgbClr val="C00000"/>
              </a:solidFill>
            </a:endParaRPr>
          </a:p>
          <a:p>
            <a:r>
              <a:rPr lang="zh-CN" altLang="en-US" dirty="0"/>
              <a:t>若当前结点的划分不能带来决策树泛化性能提升，则停止划分并将当前结点记为叶结点，其类别标记为训练样例数最多的类别</a:t>
            </a:r>
            <a:endParaRPr lang="en-US" altLang="zh-CN" dirty="0"/>
          </a:p>
          <a:p>
            <a:endParaRPr lang="en-US" altLang="zh-CN" dirty="0"/>
          </a:p>
          <a:p>
            <a:pPr marL="0" indent="0">
              <a:buNone/>
            </a:pPr>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22</a:t>
            </a:fld>
            <a:endParaRPr lang="zh-CN" altLang="en-US"/>
          </a:p>
        </p:txBody>
      </p:sp>
    </p:spTree>
    <p:extLst>
      <p:ext uri="{BB962C8B-B14F-4D97-AF65-F5344CB8AC3E}">
        <p14:creationId xmlns:p14="http://schemas.microsoft.com/office/powerpoint/2010/main" val="312134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23</a:t>
            </a:fld>
            <a:endParaRPr lang="zh-CN" altLang="en-US"/>
          </a:p>
        </p:txBody>
      </p:sp>
      <p:grpSp>
        <p:nvGrpSpPr>
          <p:cNvPr id="7" name="组合 6"/>
          <p:cNvGrpSpPr/>
          <p:nvPr/>
        </p:nvGrpSpPr>
        <p:grpSpPr>
          <a:xfrm>
            <a:off x="330652" y="1970422"/>
            <a:ext cx="8479450" cy="4732069"/>
            <a:chOff x="1926459" y="2007290"/>
            <a:chExt cx="8479450" cy="4732069"/>
          </a:xfrm>
        </p:grpSpPr>
        <p:grpSp>
          <p:nvGrpSpPr>
            <p:cNvPr id="8" name="组合 7"/>
            <p:cNvGrpSpPr/>
            <p:nvPr/>
          </p:nvGrpSpPr>
          <p:grpSpPr>
            <a:xfrm>
              <a:off x="4423852" y="6307359"/>
              <a:ext cx="3582444" cy="432000"/>
              <a:chOff x="2341355" y="4320514"/>
              <a:chExt cx="3582444" cy="432000"/>
            </a:xfrm>
          </p:grpSpPr>
          <p:sp>
            <p:nvSpPr>
              <p:cNvPr id="58" name="椭圆 57"/>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59" name="椭圆 58"/>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60" name="椭圆 59"/>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grpSp>
        <p:cxnSp>
          <p:nvCxnSpPr>
            <p:cNvPr id="9" name="直接连接符 8"/>
            <p:cNvCxnSpPr>
              <a:endCxn id="58"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0"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cxnSp>
          <p:nvCxnSpPr>
            <p:cNvPr id="11" name="直接连接符 10"/>
            <p:cNvCxnSpPr>
              <a:endCxn id="60"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13" idx="2"/>
              <a:endCxn id="59"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3" name="圆角矩形 12"/>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5"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6" name="椭圆 15"/>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17" name="椭圆 16"/>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18" name="直接连接符 17"/>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9"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20" name="直接连接符 19"/>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22"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3"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4" name="圆角矩形 23"/>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25" name="椭圆 24"/>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26" name="椭圆 25"/>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27" name="直接连接符 26"/>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8"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9" name="直接连接符 28"/>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31"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32"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3" name="圆角矩形 32"/>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34" name="椭圆 33"/>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5" name="椭圆 34"/>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36" name="椭圆 35"/>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37" name="直接连接符 36"/>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8"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9" name="直接连接符 38"/>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41"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42"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3" name="圆角矩形 42"/>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4" name="椭圆 43"/>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cxnSp>
          <p:nvCxnSpPr>
            <p:cNvPr id="45" name="直接连接符 44"/>
            <p:cNvCxnSpPr>
              <a:stCxn id="48" idx="2"/>
              <a:endCxn id="33"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a:endCxn id="44"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a:endCxn id="43"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8" name="圆角矩形 47"/>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9"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50"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51"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52" name="椭圆 51"/>
            <p:cNvSpPr/>
            <p:nvPr/>
          </p:nvSpPr>
          <p:spPr>
            <a:xfrm>
              <a:off x="5354660" y="2007290"/>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3" name="椭圆 52"/>
            <p:cNvSpPr/>
            <p:nvPr/>
          </p:nvSpPr>
          <p:spPr>
            <a:xfrm>
              <a:off x="3003222" y="302731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4" name="椭圆 53"/>
            <p:cNvSpPr/>
            <p:nvPr/>
          </p:nvSpPr>
          <p:spPr>
            <a:xfrm>
              <a:off x="6758430" y="303886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5" name="椭圆 54"/>
            <p:cNvSpPr/>
            <p:nvPr/>
          </p:nvSpPr>
          <p:spPr>
            <a:xfrm>
              <a:off x="9153132" y="3095090"/>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6" name="椭圆 55"/>
            <p:cNvSpPr/>
            <p:nvPr/>
          </p:nvSpPr>
          <p:spPr>
            <a:xfrm>
              <a:off x="5512614" y="403735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sp>
          <p:nvSpPr>
            <p:cNvPr id="57" name="椭圆 56"/>
            <p:cNvSpPr/>
            <p:nvPr/>
          </p:nvSpPr>
          <p:spPr>
            <a:xfrm>
              <a:off x="5531825" y="5058169"/>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6</a:t>
              </a:r>
              <a:endParaRPr lang="zh-CN" altLang="en-US" dirty="0">
                <a:solidFill>
                  <a:schemeClr val="tx1"/>
                </a:solidFill>
                <a:latin typeface="Times "/>
              </a:endParaRPr>
            </a:p>
          </p:txBody>
        </p:sp>
      </p:grpSp>
      <p:sp>
        <p:nvSpPr>
          <p:cNvPr id="61" name="矩形 60"/>
          <p:cNvSpPr/>
          <p:nvPr/>
        </p:nvSpPr>
        <p:spPr>
          <a:xfrm>
            <a:off x="1467216" y="1229527"/>
            <a:ext cx="6419484" cy="646331"/>
          </a:xfrm>
          <a:prstGeom prst="rect">
            <a:avLst/>
          </a:prstGeom>
        </p:spPr>
        <p:txBody>
          <a:bodyPr wrap="square">
            <a:spAutoFit/>
          </a:bodyPr>
          <a:lstStyle/>
          <a:p>
            <a:pPr marL="285750" indent="-285750">
              <a:buFont typeface="Arial" panose="020B0604020202020204" pitchFamily="34" charset="0"/>
              <a:buChar char="•"/>
            </a:pPr>
            <a:r>
              <a:rPr lang="zh-CN" altLang="en-US" dirty="0"/>
              <a:t>基于信息增益准则，选取属性</a:t>
            </a:r>
            <a:r>
              <a:rPr lang="zh-CN" altLang="en-US" dirty="0">
                <a:solidFill>
                  <a:srgbClr val="FF0000"/>
                </a:solidFill>
              </a:rPr>
              <a:t>“脐部”</a:t>
            </a:r>
            <a:r>
              <a:rPr lang="zh-CN" altLang="en-US" dirty="0"/>
              <a:t>划分训练集</a:t>
            </a:r>
            <a:endParaRPr lang="en-US" altLang="zh-CN" dirty="0"/>
          </a:p>
          <a:p>
            <a:pPr marL="285750" indent="-285750">
              <a:buFont typeface="Arial" panose="020B0604020202020204" pitchFamily="34" charset="0"/>
              <a:buChar char="•"/>
            </a:pPr>
            <a:r>
              <a:rPr lang="zh-CN" altLang="en-US" dirty="0"/>
              <a:t>分别计算</a:t>
            </a:r>
            <a:r>
              <a:rPr lang="zh-CN" altLang="en-US" dirty="0">
                <a:solidFill>
                  <a:srgbClr val="FF0000"/>
                </a:solidFill>
              </a:rPr>
              <a:t>划分前</a:t>
            </a:r>
            <a:r>
              <a:rPr lang="zh-CN" altLang="en-US" dirty="0"/>
              <a:t>及</a:t>
            </a:r>
            <a:r>
              <a:rPr lang="zh-CN" altLang="en-US" dirty="0">
                <a:solidFill>
                  <a:srgbClr val="FF0000"/>
                </a:solidFill>
              </a:rPr>
              <a:t>划分后</a:t>
            </a:r>
            <a:r>
              <a:rPr lang="zh-CN" altLang="en-US" dirty="0"/>
              <a:t>的验证集精度，判断是否需要划分</a:t>
            </a:r>
            <a:endParaRPr lang="en-US" altLang="zh-CN" dirty="0"/>
          </a:p>
        </p:txBody>
      </p:sp>
    </p:spTree>
    <p:extLst>
      <p:ext uri="{BB962C8B-B14F-4D97-AF65-F5344CB8AC3E}">
        <p14:creationId xmlns:p14="http://schemas.microsoft.com/office/powerpoint/2010/main" val="1696236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24</a:t>
            </a:fld>
            <a:endParaRPr lang="zh-CN" altLang="en-US"/>
          </a:p>
        </p:txBody>
      </p:sp>
      <p:pic>
        <p:nvPicPr>
          <p:cNvPr id="7" name="内容占位符 3"/>
          <p:cNvPicPr>
            <a:picLocks noChangeAspect="1"/>
          </p:cNvPicPr>
          <p:nvPr/>
        </p:nvPicPr>
        <p:blipFill>
          <a:blip r:embed="rId2"/>
          <a:stretch>
            <a:fillRect/>
          </a:stretch>
        </p:blipFill>
        <p:spPr>
          <a:xfrm>
            <a:off x="464486" y="1791187"/>
            <a:ext cx="5489415" cy="4343400"/>
          </a:xfrm>
          <a:prstGeom prst="rect">
            <a:avLst/>
          </a:prstGeom>
        </p:spPr>
      </p:pic>
      <p:sp>
        <p:nvSpPr>
          <p:cNvPr id="8" name="矩形 7"/>
          <p:cNvSpPr/>
          <p:nvPr/>
        </p:nvSpPr>
        <p:spPr>
          <a:xfrm>
            <a:off x="140678" y="1776043"/>
            <a:ext cx="5706208" cy="2482470"/>
          </a:xfrm>
          <a:prstGeom prst="rect">
            <a:avLst/>
          </a:prstGeom>
          <a:solidFill>
            <a:srgbClr val="DAE3F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0678" y="4284889"/>
            <a:ext cx="5706208" cy="1995149"/>
          </a:xfrm>
          <a:prstGeom prst="rect">
            <a:avLst/>
          </a:prstGeom>
          <a:solidFill>
            <a:srgbClr val="E2F0D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242" y="2479429"/>
            <a:ext cx="501161" cy="923330"/>
          </a:xfrm>
          <a:prstGeom prst="rect">
            <a:avLst/>
          </a:prstGeom>
          <a:noFill/>
        </p:spPr>
        <p:txBody>
          <a:bodyPr wrap="square" rtlCol="0">
            <a:spAutoFit/>
          </a:bodyPr>
          <a:lstStyle/>
          <a:p>
            <a:pPr algn="ctr"/>
            <a:r>
              <a:rPr lang="zh-CN" altLang="en-US" dirty="0"/>
              <a:t>训练集</a:t>
            </a:r>
          </a:p>
        </p:txBody>
      </p:sp>
      <p:sp>
        <p:nvSpPr>
          <p:cNvPr id="11" name="文本框 10"/>
          <p:cNvSpPr txBox="1"/>
          <p:nvPr/>
        </p:nvSpPr>
        <p:spPr>
          <a:xfrm>
            <a:off x="69242" y="4864732"/>
            <a:ext cx="501161" cy="923330"/>
          </a:xfrm>
          <a:prstGeom prst="rect">
            <a:avLst/>
          </a:prstGeom>
          <a:noFill/>
        </p:spPr>
        <p:txBody>
          <a:bodyPr wrap="square" rtlCol="0">
            <a:spAutoFit/>
          </a:bodyPr>
          <a:lstStyle/>
          <a:p>
            <a:pPr algn="ctr"/>
            <a:r>
              <a:rPr lang="zh-CN" altLang="en-US" dirty="0"/>
              <a:t>验证集</a:t>
            </a:r>
          </a:p>
        </p:txBody>
      </p:sp>
      <mc:AlternateContent xmlns:mc="http://schemas.openxmlformats.org/markup-compatibility/2006" xmlns:a14="http://schemas.microsoft.com/office/drawing/2010/main">
        <mc:Choice Requires="a14">
          <p:sp>
            <p:nvSpPr>
              <p:cNvPr id="12" name="矩形 11"/>
              <p:cNvSpPr/>
              <p:nvPr/>
            </p:nvSpPr>
            <p:spPr>
              <a:xfrm>
                <a:off x="5708061" y="4356655"/>
                <a:ext cx="3406353" cy="1592487"/>
              </a:xfrm>
              <a:prstGeom prst="rect">
                <a:avLst/>
              </a:prstGeom>
              <a:solidFill>
                <a:schemeClr val="accent4">
                  <a:lumMod val="20000"/>
                  <a:lumOff val="80000"/>
                </a:schemeClr>
              </a:solidFill>
            </p:spPr>
            <p:txBody>
              <a:bodyPr wrap="square">
                <a:spAutoFit/>
              </a:bodyPr>
              <a:lstStyle/>
              <a:p>
                <a:r>
                  <a:rPr lang="zh-CN" altLang="en-US" dirty="0"/>
                  <a:t>结点</a:t>
                </a:r>
                <a:r>
                  <a:rPr lang="en-US" altLang="zh-CN" dirty="0"/>
                  <a:t>1</a:t>
                </a:r>
                <a:r>
                  <a:rPr lang="zh-CN" altLang="en-US" dirty="0"/>
                  <a:t>：若不划分，则将其标记为叶结点，类别标记为训练样例中最多的类别，即好瓜。验证集中</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4,5,8</m:t>
                        </m:r>
                      </m:e>
                    </m:d>
                  </m:oMath>
                </a14:m>
                <a:r>
                  <a:rPr lang="zh-CN" altLang="en-US" dirty="0"/>
                  <a:t> 被分类正确，得到验证集精度为</a:t>
                </a:r>
                <a14:m>
                  <m:oMath xmlns:m="http://schemas.openxmlformats.org/officeDocument/2006/math">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3</m:t>
                        </m:r>
                      </m:num>
                      <m:den>
                        <m:r>
                          <a:rPr lang="en-US" altLang="zh-CN" i="1" dirty="0" smtClean="0">
                            <a:latin typeface="Cambria Math" panose="02040503050406030204" pitchFamily="18" charset="0"/>
                          </a:rPr>
                          <m:t>7</m:t>
                        </m:r>
                      </m:den>
                    </m:f>
                    <m:r>
                      <a:rPr lang="en-US" altLang="zh-CN" b="0" i="1" dirty="0" smtClean="0">
                        <a:latin typeface="Cambria Math" panose="02040503050406030204" pitchFamily="18" charset="0"/>
                      </a:rPr>
                      <m:t>×100%=42.9%</m:t>
                    </m:r>
                  </m:oMath>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5708061" y="4356655"/>
                <a:ext cx="3406353" cy="1592487"/>
              </a:xfrm>
              <a:prstGeom prst="rect">
                <a:avLst/>
              </a:prstGeom>
              <a:blipFill>
                <a:blip r:embed="rId3"/>
                <a:stretch>
                  <a:fillRect l="-1431" t="-2299" r="-1431" b="-1533"/>
                </a:stretch>
              </a:blipFill>
            </p:spPr>
            <p:txBody>
              <a:bodyPr/>
              <a:lstStyle/>
              <a:p>
                <a:r>
                  <a:rPr lang="zh-CN" altLang="en-US">
                    <a:noFill/>
                  </a:rPr>
                  <a:t> </a:t>
                </a:r>
              </a:p>
            </p:txBody>
          </p:sp>
        </mc:Fallback>
      </mc:AlternateContent>
      <p:sp>
        <p:nvSpPr>
          <p:cNvPr id="13" name="圆角矩形 12"/>
          <p:cNvSpPr/>
          <p:nvPr/>
        </p:nvSpPr>
        <p:spPr>
          <a:xfrm>
            <a:off x="6809773" y="234284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6655035" y="2176689"/>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Tree>
    <p:extLst>
      <p:ext uri="{BB962C8B-B14F-4D97-AF65-F5344CB8AC3E}">
        <p14:creationId xmlns:p14="http://schemas.microsoft.com/office/powerpoint/2010/main" val="3028288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25</a:t>
            </a:fld>
            <a:endParaRPr lang="zh-CN" altLang="en-US"/>
          </a:p>
        </p:txBody>
      </p:sp>
      <p:pic>
        <p:nvPicPr>
          <p:cNvPr id="7" name="内容占位符 3"/>
          <p:cNvPicPr>
            <a:picLocks noChangeAspect="1"/>
          </p:cNvPicPr>
          <p:nvPr/>
        </p:nvPicPr>
        <p:blipFill>
          <a:blip r:embed="rId2"/>
          <a:stretch>
            <a:fillRect/>
          </a:stretch>
        </p:blipFill>
        <p:spPr>
          <a:xfrm>
            <a:off x="464486" y="1791187"/>
            <a:ext cx="5489415" cy="4343400"/>
          </a:xfrm>
          <a:prstGeom prst="rect">
            <a:avLst/>
          </a:prstGeom>
        </p:spPr>
      </p:pic>
      <p:sp>
        <p:nvSpPr>
          <p:cNvPr id="8" name="矩形 7"/>
          <p:cNvSpPr/>
          <p:nvPr/>
        </p:nvSpPr>
        <p:spPr>
          <a:xfrm>
            <a:off x="140678" y="1776043"/>
            <a:ext cx="5706208" cy="2482470"/>
          </a:xfrm>
          <a:prstGeom prst="rect">
            <a:avLst/>
          </a:prstGeom>
          <a:solidFill>
            <a:srgbClr val="DAE3F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0678" y="4284889"/>
            <a:ext cx="5706208" cy="1995149"/>
          </a:xfrm>
          <a:prstGeom prst="rect">
            <a:avLst/>
          </a:prstGeom>
          <a:solidFill>
            <a:srgbClr val="E2F0D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242" y="2479429"/>
            <a:ext cx="501161" cy="923330"/>
          </a:xfrm>
          <a:prstGeom prst="rect">
            <a:avLst/>
          </a:prstGeom>
          <a:noFill/>
        </p:spPr>
        <p:txBody>
          <a:bodyPr wrap="square" rtlCol="0">
            <a:spAutoFit/>
          </a:bodyPr>
          <a:lstStyle/>
          <a:p>
            <a:pPr algn="ctr"/>
            <a:r>
              <a:rPr lang="zh-CN" altLang="en-US" dirty="0"/>
              <a:t>训练集</a:t>
            </a:r>
          </a:p>
        </p:txBody>
      </p:sp>
      <p:sp>
        <p:nvSpPr>
          <p:cNvPr id="11" name="文本框 10"/>
          <p:cNvSpPr txBox="1"/>
          <p:nvPr/>
        </p:nvSpPr>
        <p:spPr>
          <a:xfrm>
            <a:off x="69242" y="4864732"/>
            <a:ext cx="501161" cy="923330"/>
          </a:xfrm>
          <a:prstGeom prst="rect">
            <a:avLst/>
          </a:prstGeom>
          <a:noFill/>
        </p:spPr>
        <p:txBody>
          <a:bodyPr wrap="square" rtlCol="0">
            <a:spAutoFit/>
          </a:bodyPr>
          <a:lstStyle/>
          <a:p>
            <a:pPr algn="ctr"/>
            <a:r>
              <a:rPr lang="zh-CN" altLang="en-US" dirty="0"/>
              <a:t>验证集</a:t>
            </a:r>
          </a:p>
        </p:txBody>
      </p:sp>
      <mc:AlternateContent xmlns:mc="http://schemas.openxmlformats.org/markup-compatibility/2006" xmlns:a14="http://schemas.microsoft.com/office/drawing/2010/main">
        <mc:Choice Requires="a14">
          <p:sp>
            <p:nvSpPr>
              <p:cNvPr id="13" name="矩形 12"/>
              <p:cNvSpPr/>
              <p:nvPr/>
            </p:nvSpPr>
            <p:spPr>
              <a:xfrm>
                <a:off x="5650907" y="4258513"/>
                <a:ext cx="3406353" cy="1873398"/>
              </a:xfrm>
              <a:prstGeom prst="rect">
                <a:avLst/>
              </a:prstGeom>
              <a:solidFill>
                <a:schemeClr val="accent4">
                  <a:lumMod val="20000"/>
                  <a:lumOff val="80000"/>
                </a:schemeClr>
              </a:solidFill>
            </p:spPr>
            <p:txBody>
              <a:bodyPr wrap="square">
                <a:spAutoFit/>
              </a:bodyPr>
              <a:lstStyle/>
              <a:p>
                <a:r>
                  <a:rPr lang="zh-CN" altLang="en-US" dirty="0"/>
                  <a:t>结点</a:t>
                </a:r>
                <a:r>
                  <a:rPr lang="en-US" altLang="zh-CN" dirty="0"/>
                  <a:t>1</a:t>
                </a:r>
                <a:r>
                  <a:rPr lang="zh-CN" altLang="en-US" dirty="0"/>
                  <a:t>：若划分，根据结点 ，</a:t>
                </a:r>
                <a:endParaRPr lang="en-US" altLang="zh-CN" dirty="0"/>
              </a:p>
              <a:p>
                <a:r>
                  <a:rPr lang="en-US" altLang="zh-CN" dirty="0"/>
                  <a:t>     </a:t>
                </a:r>
                <a:r>
                  <a:rPr lang="zh-CN" altLang="en-US" dirty="0"/>
                  <a:t>的训练样例，将这</a:t>
                </a:r>
                <a:r>
                  <a:rPr lang="en-US" altLang="zh-CN" dirty="0"/>
                  <a:t> 3</a:t>
                </a:r>
                <a:r>
                  <a:rPr lang="zh-CN" altLang="en-US" dirty="0"/>
                  <a:t>个结点分别标记为“好瓜”、“好瓜”、“坏瓜”。此时，验证集中编号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4,5,8,11,12</m:t>
                        </m:r>
                      </m:e>
                    </m:d>
                  </m:oMath>
                </a14:m>
                <a:r>
                  <a:rPr lang="en-US" altLang="zh-CN" dirty="0"/>
                  <a:t> </a:t>
                </a:r>
                <a:r>
                  <a:rPr lang="zh-CN" altLang="en-US" dirty="0"/>
                  <a:t>样例被划分正确，验证集精度</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7</m:t>
                        </m:r>
                      </m:den>
                    </m:f>
                    <m:r>
                      <a:rPr lang="en-US" altLang="zh-CN" b="0" i="1" smtClean="0">
                        <a:latin typeface="Cambria Math" panose="02040503050406030204" pitchFamily="18" charset="0"/>
                      </a:rPr>
                      <m:t>×100%=71.4%</m:t>
                    </m:r>
                  </m:oMath>
                </a14:m>
                <a:endParaRPr lang="en-US" altLang="zh-CN" dirty="0"/>
              </a:p>
            </p:txBody>
          </p:sp>
        </mc:Choice>
        <mc:Fallback xmlns="">
          <p:sp>
            <p:nvSpPr>
              <p:cNvPr id="13" name="矩形 12"/>
              <p:cNvSpPr>
                <a:spLocks noRot="1" noChangeAspect="1" noMove="1" noResize="1" noEditPoints="1" noAdjustHandles="1" noChangeArrowheads="1" noChangeShapeType="1" noTextEdit="1"/>
              </p:cNvSpPr>
              <p:nvPr/>
            </p:nvSpPr>
            <p:spPr>
              <a:xfrm>
                <a:off x="5650907" y="4258513"/>
                <a:ext cx="3406353" cy="1873398"/>
              </a:xfrm>
              <a:prstGeom prst="rect">
                <a:avLst/>
              </a:prstGeom>
              <a:blipFill>
                <a:blip r:embed="rId3"/>
                <a:stretch>
                  <a:fillRect l="-1610" t="-1954" r="-1252" b="-977"/>
                </a:stretch>
              </a:blipFill>
            </p:spPr>
            <p:txBody>
              <a:bodyPr/>
              <a:lstStyle/>
              <a:p>
                <a:r>
                  <a:rPr lang="zh-CN" altLang="en-US">
                    <a:noFill/>
                  </a:rPr>
                  <a:t> </a:t>
                </a:r>
              </a:p>
            </p:txBody>
          </p:sp>
        </mc:Fallback>
      </mc:AlternateContent>
      <p:sp>
        <p:nvSpPr>
          <p:cNvPr id="14" name="椭圆 13"/>
          <p:cNvSpPr/>
          <p:nvPr/>
        </p:nvSpPr>
        <p:spPr>
          <a:xfrm>
            <a:off x="8407073" y="4288051"/>
            <a:ext cx="288000" cy="288000"/>
          </a:xfrm>
          <a:prstGeom prst="ellipse">
            <a:avLst/>
          </a:prstGeom>
          <a:solidFill>
            <a:schemeClr val="accent4"/>
          </a:solidFill>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15" name="椭圆 14"/>
          <p:cNvSpPr/>
          <p:nvPr/>
        </p:nvSpPr>
        <p:spPr>
          <a:xfrm>
            <a:off x="8706186" y="4288051"/>
            <a:ext cx="288000" cy="288000"/>
          </a:xfrm>
          <a:prstGeom prst="ellipse">
            <a:avLst/>
          </a:prstGeom>
          <a:solidFill>
            <a:schemeClr val="accent4"/>
          </a:solidFill>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16" name="椭圆 15"/>
          <p:cNvSpPr/>
          <p:nvPr/>
        </p:nvSpPr>
        <p:spPr>
          <a:xfrm>
            <a:off x="5694862" y="4568431"/>
            <a:ext cx="288000" cy="288000"/>
          </a:xfrm>
          <a:prstGeom prst="ellipse">
            <a:avLst/>
          </a:prstGeom>
          <a:solidFill>
            <a:schemeClr val="accent4"/>
          </a:solidFill>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17" name="椭圆 16"/>
          <p:cNvSpPr/>
          <p:nvPr/>
        </p:nvSpPr>
        <p:spPr>
          <a:xfrm>
            <a:off x="6867662" y="306841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18" name="椭圆 17"/>
          <p:cNvSpPr/>
          <p:nvPr/>
        </p:nvSpPr>
        <p:spPr>
          <a:xfrm>
            <a:off x="7987175" y="306841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9" name="椭圆 18"/>
          <p:cNvSpPr/>
          <p:nvPr/>
        </p:nvSpPr>
        <p:spPr>
          <a:xfrm>
            <a:off x="5722288" y="306841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20" name="直接连接符 19"/>
          <p:cNvCxnSpPr>
            <a:endCxn id="19" idx="0"/>
          </p:cNvCxnSpPr>
          <p:nvPr/>
        </p:nvCxnSpPr>
        <p:spPr>
          <a:xfrm flipH="1">
            <a:off x="6262288" y="2414645"/>
            <a:ext cx="644575" cy="653768"/>
          </a:xfrm>
          <a:prstGeom prst="line">
            <a:avLst/>
          </a:prstGeom>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7113040" y="256417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cxnSp>
        <p:nvCxnSpPr>
          <p:cNvPr id="22" name="直接连接符 21"/>
          <p:cNvCxnSpPr>
            <a:endCxn id="18" idx="0"/>
          </p:cNvCxnSpPr>
          <p:nvPr/>
        </p:nvCxnSpPr>
        <p:spPr>
          <a:xfrm>
            <a:off x="7934825" y="2414645"/>
            <a:ext cx="592350" cy="653768"/>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7430353" y="2444942"/>
            <a:ext cx="0" cy="607721"/>
          </a:xfrm>
          <a:prstGeom prst="line">
            <a:avLst/>
          </a:prstGeom>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7940620" y="256417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25" name="文本框 24"/>
          <p:cNvSpPr txBox="1"/>
          <p:nvPr/>
        </p:nvSpPr>
        <p:spPr>
          <a:xfrm>
            <a:off x="6198898" y="256417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26" name="圆角矩形 25"/>
          <p:cNvSpPr/>
          <p:nvPr/>
        </p:nvSpPr>
        <p:spPr>
          <a:xfrm>
            <a:off x="6873756" y="2010592"/>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27" name="椭圆 26"/>
          <p:cNvSpPr/>
          <p:nvPr/>
        </p:nvSpPr>
        <p:spPr>
          <a:xfrm>
            <a:off x="6719018" y="184443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28" name="椭圆 27"/>
          <p:cNvSpPr/>
          <p:nvPr/>
        </p:nvSpPr>
        <p:spPr>
          <a:xfrm>
            <a:off x="5621308" y="2924413"/>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29" name="椭圆 28"/>
          <p:cNvSpPr/>
          <p:nvPr/>
        </p:nvSpPr>
        <p:spPr>
          <a:xfrm>
            <a:off x="6750643" y="2908663"/>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30" name="椭圆 29"/>
          <p:cNvSpPr/>
          <p:nvPr/>
        </p:nvSpPr>
        <p:spPr>
          <a:xfrm>
            <a:off x="7803854" y="293948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Tree>
    <p:extLst>
      <p:ext uri="{BB962C8B-B14F-4D97-AF65-F5344CB8AC3E}">
        <p14:creationId xmlns:p14="http://schemas.microsoft.com/office/powerpoint/2010/main" val="775088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26</a:t>
            </a:fld>
            <a:endParaRPr lang="zh-CN" altLang="en-US"/>
          </a:p>
        </p:txBody>
      </p:sp>
      <p:sp>
        <p:nvSpPr>
          <p:cNvPr id="35" name="椭圆 34"/>
          <p:cNvSpPr/>
          <p:nvPr/>
        </p:nvSpPr>
        <p:spPr>
          <a:xfrm>
            <a:off x="3459409" y="299714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6" name="椭圆 35"/>
          <p:cNvSpPr/>
          <p:nvPr/>
        </p:nvSpPr>
        <p:spPr>
          <a:xfrm>
            <a:off x="5642790" y="299714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37" name="椭圆 36"/>
          <p:cNvSpPr/>
          <p:nvPr/>
        </p:nvSpPr>
        <p:spPr>
          <a:xfrm>
            <a:off x="1531521" y="299714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38" name="直接连接符 37"/>
          <p:cNvCxnSpPr>
            <a:endCxn id="37" idx="0"/>
          </p:cNvCxnSpPr>
          <p:nvPr/>
        </p:nvCxnSpPr>
        <p:spPr>
          <a:xfrm flipH="1">
            <a:off x="2071521" y="2183013"/>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3971487" y="249290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cxnSp>
        <p:nvCxnSpPr>
          <p:cNvPr id="40" name="直接连接符 39"/>
          <p:cNvCxnSpPr>
            <a:endCxn id="36" idx="0"/>
          </p:cNvCxnSpPr>
          <p:nvPr/>
        </p:nvCxnSpPr>
        <p:spPr>
          <a:xfrm>
            <a:off x="4022100" y="2183013"/>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022100" y="2373673"/>
            <a:ext cx="0" cy="607721"/>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5596235" y="249290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3" name="文本框 42"/>
          <p:cNvSpPr txBox="1"/>
          <p:nvPr/>
        </p:nvSpPr>
        <p:spPr>
          <a:xfrm>
            <a:off x="2008131" y="249290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4" name="圆角矩形 43"/>
          <p:cNvSpPr/>
          <p:nvPr/>
        </p:nvSpPr>
        <p:spPr>
          <a:xfrm>
            <a:off x="3465503" y="193932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5" name="椭圆 44"/>
          <p:cNvSpPr/>
          <p:nvPr/>
        </p:nvSpPr>
        <p:spPr>
          <a:xfrm>
            <a:off x="3310765" y="177316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46" name="椭圆 45"/>
          <p:cNvSpPr/>
          <p:nvPr/>
        </p:nvSpPr>
        <p:spPr>
          <a:xfrm>
            <a:off x="1430541" y="285314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47" name="椭圆 46"/>
          <p:cNvSpPr/>
          <p:nvPr/>
        </p:nvSpPr>
        <p:spPr>
          <a:xfrm>
            <a:off x="3342390" y="283739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48" name="椭圆 47"/>
          <p:cNvSpPr/>
          <p:nvPr/>
        </p:nvSpPr>
        <p:spPr>
          <a:xfrm>
            <a:off x="5459469" y="2868219"/>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49" name="文本框 48"/>
          <p:cNvSpPr txBox="1"/>
          <p:nvPr/>
        </p:nvSpPr>
        <p:spPr>
          <a:xfrm>
            <a:off x="5687371" y="1939323"/>
            <a:ext cx="133882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“脐部</a:t>
            </a:r>
            <a:r>
              <a:rPr lang="en-US" altLang="zh-CN" dirty="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a:t>
            </a:r>
          </a:p>
        </p:txBody>
      </p:sp>
      <p:sp>
        <p:nvSpPr>
          <p:cNvPr id="50" name="文本框 19"/>
          <p:cNvSpPr txBox="1"/>
          <p:nvPr/>
        </p:nvSpPr>
        <p:spPr>
          <a:xfrm>
            <a:off x="7557252" y="1588177"/>
            <a:ext cx="133882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验证集精度</a:t>
            </a:r>
          </a:p>
        </p:txBody>
      </p:sp>
      <p:sp>
        <p:nvSpPr>
          <p:cNvPr id="51" name="文本框 20"/>
          <p:cNvSpPr txBox="1"/>
          <p:nvPr/>
        </p:nvSpPr>
        <p:spPr>
          <a:xfrm>
            <a:off x="6891223" y="1923255"/>
            <a:ext cx="1595309" cy="646331"/>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划分前</a:t>
            </a:r>
            <a:r>
              <a:rPr lang="en-US" altLang="zh-CN" dirty="0">
                <a:latin typeface="Times New Roman" panose="02020603050405020304" pitchFamily="18" charset="0"/>
                <a:ea typeface="微软雅黑" panose="020B0503020204020204" pitchFamily="34" charset="-122"/>
              </a:rPr>
              <a:t>: </a:t>
            </a:r>
            <a:r>
              <a:rPr lang="en-US" altLang="zh-CN" dirty="0">
                <a:solidFill>
                  <a:srgbClr val="00B050"/>
                </a:solidFill>
                <a:latin typeface="Times New Roman" panose="02020603050405020304" pitchFamily="18" charset="0"/>
                <a:ea typeface="微软雅黑" panose="020B0503020204020204" pitchFamily="34" charset="-122"/>
              </a:rPr>
              <a:t>42.9%</a:t>
            </a:r>
          </a:p>
          <a:p>
            <a:r>
              <a:rPr lang="zh-CN" altLang="en-US" dirty="0">
                <a:latin typeface="Times New Roman" panose="02020603050405020304" pitchFamily="18" charset="0"/>
                <a:ea typeface="微软雅黑" panose="020B0503020204020204" pitchFamily="34" charset="-122"/>
              </a:rPr>
              <a:t>划分后</a:t>
            </a:r>
            <a:r>
              <a:rPr lang="en-US" altLang="zh-CN" dirty="0">
                <a:latin typeface="Times New Roman" panose="02020603050405020304" pitchFamily="18" charset="0"/>
                <a:ea typeface="微软雅黑" panose="020B0503020204020204" pitchFamily="34" charset="-122"/>
              </a:rPr>
              <a:t>: </a:t>
            </a:r>
            <a:r>
              <a:rPr lang="en-US" altLang="zh-CN" dirty="0">
                <a:solidFill>
                  <a:srgbClr val="FF0000"/>
                </a:solidFill>
                <a:latin typeface="Times New Roman" panose="02020603050405020304" pitchFamily="18" charset="0"/>
                <a:ea typeface="微软雅黑" panose="020B0503020204020204" pitchFamily="34" charset="-122"/>
              </a:rPr>
              <a:t>71.4%</a:t>
            </a:r>
            <a:endParaRPr lang="zh-CN" altLang="en-US" dirty="0">
              <a:solidFill>
                <a:srgbClr val="FF0000"/>
              </a:solidFill>
              <a:latin typeface="Times New Roman" panose="02020603050405020304" pitchFamily="18" charset="0"/>
              <a:ea typeface="微软雅黑" panose="020B0503020204020204" pitchFamily="34" charset="-122"/>
            </a:endParaRPr>
          </a:p>
        </p:txBody>
      </p:sp>
      <p:sp>
        <p:nvSpPr>
          <p:cNvPr id="52" name="文本框 21"/>
          <p:cNvSpPr txBox="1"/>
          <p:nvPr/>
        </p:nvSpPr>
        <p:spPr>
          <a:xfrm>
            <a:off x="6850850" y="2901777"/>
            <a:ext cx="1922321" cy="369332"/>
          </a:xfrm>
          <a:prstGeom prst="rect">
            <a:avLst/>
          </a:prstGeom>
          <a:noFill/>
        </p:spPr>
        <p:txBody>
          <a:bodyPr wrap="none" rtlCol="0">
            <a:spAutoFit/>
          </a:bodyPr>
          <a:lstStyle/>
          <a:p>
            <a:r>
              <a:rPr lang="zh-CN" altLang="en-US" dirty="0">
                <a:solidFill>
                  <a:srgbClr val="FF0000"/>
                </a:solidFill>
                <a:latin typeface="Times New Roman" panose="02020603050405020304" pitchFamily="18" charset="0"/>
                <a:ea typeface="微软雅黑" panose="020B0503020204020204" pitchFamily="34" charset="-122"/>
              </a:rPr>
              <a:t>预剪枝决策</a:t>
            </a:r>
            <a:r>
              <a:rPr lang="en-US" altLang="zh-CN" dirty="0">
                <a:solidFill>
                  <a:srgbClr val="FF0000"/>
                </a:solidFill>
                <a:latin typeface="Times New Roman" panose="02020603050405020304" pitchFamily="18" charset="0"/>
                <a:ea typeface="微软雅黑" panose="020B0503020204020204" pitchFamily="34" charset="-122"/>
              </a:rPr>
              <a:t>: </a:t>
            </a:r>
            <a:r>
              <a:rPr lang="zh-CN" altLang="en-US" dirty="0">
                <a:solidFill>
                  <a:srgbClr val="FF0000"/>
                </a:solidFill>
                <a:latin typeface="Times New Roman" panose="02020603050405020304" pitchFamily="18" charset="0"/>
                <a:ea typeface="微软雅黑" panose="020B0503020204020204" pitchFamily="34" charset="-122"/>
              </a:rPr>
              <a:t>划分</a:t>
            </a:r>
          </a:p>
        </p:txBody>
      </p:sp>
      <p:cxnSp>
        <p:nvCxnSpPr>
          <p:cNvPr id="53" name="直接箭头连接符 52"/>
          <p:cNvCxnSpPr/>
          <p:nvPr/>
        </p:nvCxnSpPr>
        <p:spPr>
          <a:xfrm flipH="1">
            <a:off x="4693982" y="2155323"/>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54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9" grpId="0"/>
      <p:bldP spid="42" grpId="0"/>
      <p:bldP spid="43" grpId="0"/>
      <p:bldP spid="46" grpId="0" animBg="1"/>
      <p:bldP spid="47" grpId="0" animBg="1"/>
      <p:bldP spid="48" grpId="0" animBg="1"/>
      <p:bldP spid="49" grpId="0"/>
      <p:bldP spid="50" grpId="0"/>
      <p:bldP spid="5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27</a:t>
            </a:fld>
            <a:endParaRPr lang="zh-CN" altLang="en-US"/>
          </a:p>
        </p:txBody>
      </p:sp>
      <p:sp>
        <p:nvSpPr>
          <p:cNvPr id="35" name="椭圆 34"/>
          <p:cNvSpPr/>
          <p:nvPr/>
        </p:nvSpPr>
        <p:spPr>
          <a:xfrm>
            <a:off x="3459409" y="299714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6" name="椭圆 35"/>
          <p:cNvSpPr/>
          <p:nvPr/>
        </p:nvSpPr>
        <p:spPr>
          <a:xfrm>
            <a:off x="5642790" y="299714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37" name="椭圆 36"/>
          <p:cNvSpPr/>
          <p:nvPr/>
        </p:nvSpPr>
        <p:spPr>
          <a:xfrm>
            <a:off x="1531521" y="299714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38" name="直接连接符 37"/>
          <p:cNvCxnSpPr>
            <a:endCxn id="37" idx="0"/>
          </p:cNvCxnSpPr>
          <p:nvPr/>
        </p:nvCxnSpPr>
        <p:spPr>
          <a:xfrm flipH="1">
            <a:off x="2071521" y="2183013"/>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3971487" y="249290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cxnSp>
        <p:nvCxnSpPr>
          <p:cNvPr id="40" name="直接连接符 39"/>
          <p:cNvCxnSpPr>
            <a:endCxn id="36" idx="0"/>
          </p:cNvCxnSpPr>
          <p:nvPr/>
        </p:nvCxnSpPr>
        <p:spPr>
          <a:xfrm>
            <a:off x="4022100" y="2183013"/>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022100" y="2373673"/>
            <a:ext cx="0" cy="607721"/>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5596235" y="249290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3" name="文本框 42"/>
          <p:cNvSpPr txBox="1"/>
          <p:nvPr/>
        </p:nvSpPr>
        <p:spPr>
          <a:xfrm>
            <a:off x="2008131" y="249290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4" name="圆角矩形 43"/>
          <p:cNvSpPr/>
          <p:nvPr/>
        </p:nvSpPr>
        <p:spPr>
          <a:xfrm>
            <a:off x="3465503" y="193932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5" name="椭圆 44"/>
          <p:cNvSpPr/>
          <p:nvPr/>
        </p:nvSpPr>
        <p:spPr>
          <a:xfrm>
            <a:off x="3310765" y="177316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46" name="椭圆 45"/>
          <p:cNvSpPr/>
          <p:nvPr/>
        </p:nvSpPr>
        <p:spPr>
          <a:xfrm>
            <a:off x="1430541" y="285314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47" name="椭圆 46"/>
          <p:cNvSpPr/>
          <p:nvPr/>
        </p:nvSpPr>
        <p:spPr>
          <a:xfrm>
            <a:off x="3342390" y="283739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48" name="椭圆 47"/>
          <p:cNvSpPr/>
          <p:nvPr/>
        </p:nvSpPr>
        <p:spPr>
          <a:xfrm>
            <a:off x="5459469" y="2868219"/>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49" name="文本框 48"/>
          <p:cNvSpPr txBox="1"/>
          <p:nvPr/>
        </p:nvSpPr>
        <p:spPr>
          <a:xfrm>
            <a:off x="5687371" y="1939323"/>
            <a:ext cx="133882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“脐部</a:t>
            </a:r>
            <a:r>
              <a:rPr lang="en-US" altLang="zh-CN" dirty="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a:t>
            </a:r>
          </a:p>
        </p:txBody>
      </p:sp>
      <p:sp>
        <p:nvSpPr>
          <p:cNvPr id="50" name="文本框 19"/>
          <p:cNvSpPr txBox="1"/>
          <p:nvPr/>
        </p:nvSpPr>
        <p:spPr>
          <a:xfrm>
            <a:off x="7557252" y="1588177"/>
            <a:ext cx="133882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验证集精度</a:t>
            </a:r>
          </a:p>
        </p:txBody>
      </p:sp>
      <p:sp>
        <p:nvSpPr>
          <p:cNvPr id="51" name="文本框 20"/>
          <p:cNvSpPr txBox="1"/>
          <p:nvPr/>
        </p:nvSpPr>
        <p:spPr>
          <a:xfrm>
            <a:off x="6891223" y="1923255"/>
            <a:ext cx="1595309" cy="646331"/>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划分前</a:t>
            </a:r>
            <a:r>
              <a:rPr lang="en-US" altLang="zh-CN" dirty="0">
                <a:latin typeface="Times New Roman" panose="02020603050405020304" pitchFamily="18" charset="0"/>
                <a:ea typeface="微软雅黑" panose="020B0503020204020204" pitchFamily="34" charset="-122"/>
              </a:rPr>
              <a:t>: </a:t>
            </a:r>
            <a:r>
              <a:rPr lang="en-US" altLang="zh-CN" dirty="0">
                <a:solidFill>
                  <a:srgbClr val="00B050"/>
                </a:solidFill>
                <a:latin typeface="Times New Roman" panose="02020603050405020304" pitchFamily="18" charset="0"/>
                <a:ea typeface="微软雅黑" panose="020B0503020204020204" pitchFamily="34" charset="-122"/>
              </a:rPr>
              <a:t>42.9%</a:t>
            </a:r>
          </a:p>
          <a:p>
            <a:r>
              <a:rPr lang="zh-CN" altLang="en-US" dirty="0">
                <a:latin typeface="Times New Roman" panose="02020603050405020304" pitchFamily="18" charset="0"/>
                <a:ea typeface="微软雅黑" panose="020B0503020204020204" pitchFamily="34" charset="-122"/>
              </a:rPr>
              <a:t>划分后</a:t>
            </a:r>
            <a:r>
              <a:rPr lang="en-US" altLang="zh-CN" dirty="0">
                <a:latin typeface="Times New Roman" panose="02020603050405020304" pitchFamily="18" charset="0"/>
                <a:ea typeface="微软雅黑" panose="020B0503020204020204" pitchFamily="34" charset="-122"/>
              </a:rPr>
              <a:t>: </a:t>
            </a:r>
            <a:r>
              <a:rPr lang="en-US" altLang="zh-CN" dirty="0">
                <a:solidFill>
                  <a:srgbClr val="FF0000"/>
                </a:solidFill>
                <a:latin typeface="Times New Roman" panose="02020603050405020304" pitchFamily="18" charset="0"/>
                <a:ea typeface="微软雅黑" panose="020B0503020204020204" pitchFamily="34" charset="-122"/>
              </a:rPr>
              <a:t>71.4%</a:t>
            </a:r>
            <a:endParaRPr lang="zh-CN" altLang="en-US" dirty="0">
              <a:solidFill>
                <a:srgbClr val="FF0000"/>
              </a:solidFill>
              <a:latin typeface="Times New Roman" panose="02020603050405020304" pitchFamily="18" charset="0"/>
              <a:ea typeface="微软雅黑" panose="020B0503020204020204" pitchFamily="34" charset="-122"/>
            </a:endParaRPr>
          </a:p>
        </p:txBody>
      </p:sp>
      <p:sp>
        <p:nvSpPr>
          <p:cNvPr id="52" name="文本框 21"/>
          <p:cNvSpPr txBox="1"/>
          <p:nvPr/>
        </p:nvSpPr>
        <p:spPr>
          <a:xfrm>
            <a:off x="6850850" y="2901777"/>
            <a:ext cx="1922321" cy="369332"/>
          </a:xfrm>
          <a:prstGeom prst="rect">
            <a:avLst/>
          </a:prstGeom>
          <a:noFill/>
        </p:spPr>
        <p:txBody>
          <a:bodyPr wrap="none" rtlCol="0">
            <a:spAutoFit/>
          </a:bodyPr>
          <a:lstStyle/>
          <a:p>
            <a:r>
              <a:rPr lang="zh-CN" altLang="en-US" dirty="0">
                <a:solidFill>
                  <a:srgbClr val="FF0000"/>
                </a:solidFill>
                <a:latin typeface="Times New Roman" panose="02020603050405020304" pitchFamily="18" charset="0"/>
                <a:ea typeface="微软雅黑" panose="020B0503020204020204" pitchFamily="34" charset="-122"/>
              </a:rPr>
              <a:t>预剪枝决策</a:t>
            </a:r>
            <a:r>
              <a:rPr lang="en-US" altLang="zh-CN" dirty="0">
                <a:solidFill>
                  <a:srgbClr val="FF0000"/>
                </a:solidFill>
                <a:latin typeface="Times New Roman" panose="02020603050405020304" pitchFamily="18" charset="0"/>
                <a:ea typeface="微软雅黑" panose="020B0503020204020204" pitchFamily="34" charset="-122"/>
              </a:rPr>
              <a:t>: </a:t>
            </a:r>
            <a:r>
              <a:rPr lang="zh-CN" altLang="en-US" dirty="0">
                <a:solidFill>
                  <a:srgbClr val="FF0000"/>
                </a:solidFill>
                <a:latin typeface="Times New Roman" panose="02020603050405020304" pitchFamily="18" charset="0"/>
                <a:ea typeface="微软雅黑" panose="020B0503020204020204" pitchFamily="34" charset="-122"/>
              </a:rPr>
              <a:t>划分</a:t>
            </a:r>
          </a:p>
        </p:txBody>
      </p:sp>
      <p:cxnSp>
        <p:nvCxnSpPr>
          <p:cNvPr id="53" name="直接箭头连接符 52"/>
          <p:cNvCxnSpPr/>
          <p:nvPr/>
        </p:nvCxnSpPr>
        <p:spPr>
          <a:xfrm flipH="1">
            <a:off x="4693982" y="2155323"/>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905127" y="3722916"/>
            <a:ext cx="133882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“色泽</a:t>
            </a:r>
            <a:r>
              <a:rPr lang="en-US" altLang="zh-CN" dirty="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a:t>
            </a:r>
          </a:p>
        </p:txBody>
      </p:sp>
      <p:sp>
        <p:nvSpPr>
          <p:cNvPr id="26" name="文本框 25"/>
          <p:cNvSpPr txBox="1"/>
          <p:nvPr/>
        </p:nvSpPr>
        <p:spPr>
          <a:xfrm>
            <a:off x="2757443" y="3948413"/>
            <a:ext cx="133882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验证集精度</a:t>
            </a:r>
          </a:p>
        </p:txBody>
      </p:sp>
      <p:sp>
        <p:nvSpPr>
          <p:cNvPr id="27" name="文本框 26"/>
          <p:cNvSpPr txBox="1"/>
          <p:nvPr/>
        </p:nvSpPr>
        <p:spPr>
          <a:xfrm>
            <a:off x="2104861" y="4283491"/>
            <a:ext cx="1595309" cy="646331"/>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划分前</a:t>
            </a:r>
            <a:r>
              <a:rPr lang="en-US" altLang="zh-CN" dirty="0">
                <a:latin typeface="Times New Roman" panose="02020603050405020304" pitchFamily="18" charset="0"/>
                <a:ea typeface="微软雅黑" panose="020B0503020204020204" pitchFamily="34" charset="-122"/>
              </a:rPr>
              <a:t>: </a:t>
            </a:r>
            <a:r>
              <a:rPr lang="en-US" altLang="zh-CN" dirty="0">
                <a:solidFill>
                  <a:srgbClr val="00B050"/>
                </a:solidFill>
                <a:latin typeface="Times New Roman" panose="02020603050405020304" pitchFamily="18" charset="0"/>
                <a:ea typeface="微软雅黑" panose="020B0503020204020204" pitchFamily="34" charset="-122"/>
              </a:rPr>
              <a:t>71.4%</a:t>
            </a:r>
          </a:p>
          <a:p>
            <a:r>
              <a:rPr lang="zh-CN" altLang="en-US" dirty="0">
                <a:latin typeface="Times New Roman" panose="02020603050405020304" pitchFamily="18" charset="0"/>
                <a:ea typeface="微软雅黑" panose="020B0503020204020204" pitchFamily="34" charset="-122"/>
              </a:rPr>
              <a:t>划分后</a:t>
            </a:r>
            <a:r>
              <a:rPr lang="en-US" altLang="zh-CN" dirty="0">
                <a:latin typeface="Times New Roman" panose="02020603050405020304" pitchFamily="18" charset="0"/>
                <a:ea typeface="微软雅黑" panose="020B0503020204020204" pitchFamily="34" charset="-122"/>
              </a:rPr>
              <a:t>: </a:t>
            </a:r>
            <a:r>
              <a:rPr lang="en-US" altLang="zh-CN" dirty="0">
                <a:solidFill>
                  <a:srgbClr val="FF0000"/>
                </a:solidFill>
                <a:latin typeface="Times New Roman" panose="02020603050405020304" pitchFamily="18" charset="0"/>
                <a:ea typeface="微软雅黑" panose="020B0503020204020204" pitchFamily="34" charset="-122"/>
              </a:rPr>
              <a:t>57.1%</a:t>
            </a:r>
            <a:endParaRPr lang="zh-CN" altLang="en-US" dirty="0">
              <a:solidFill>
                <a:srgbClr val="FF0000"/>
              </a:solidFill>
              <a:latin typeface="Times New Roman" panose="02020603050405020304" pitchFamily="18" charset="0"/>
              <a:ea typeface="微软雅黑" panose="020B0503020204020204" pitchFamily="34" charset="-122"/>
            </a:endParaRPr>
          </a:p>
        </p:txBody>
      </p:sp>
      <p:sp>
        <p:nvSpPr>
          <p:cNvPr id="28" name="文本框 27"/>
          <p:cNvSpPr txBox="1"/>
          <p:nvPr/>
        </p:nvSpPr>
        <p:spPr>
          <a:xfrm>
            <a:off x="1658912" y="5031456"/>
            <a:ext cx="2383986"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预剪枝决策</a:t>
            </a:r>
            <a:r>
              <a:rPr lang="en-US" altLang="zh-CN" dirty="0">
                <a:latin typeface="Times New Roman" panose="02020603050405020304" pitchFamily="18" charset="0"/>
                <a:ea typeface="微软雅黑" panose="020B0503020204020204" pitchFamily="34" charset="-122"/>
              </a:rPr>
              <a:t>: </a:t>
            </a:r>
            <a:r>
              <a:rPr lang="zh-CN" altLang="en-US" dirty="0">
                <a:solidFill>
                  <a:srgbClr val="FF0000"/>
                </a:solidFill>
                <a:latin typeface="Times New Roman" panose="02020603050405020304" pitchFamily="18" charset="0"/>
                <a:ea typeface="微软雅黑" panose="020B0503020204020204" pitchFamily="34" charset="-122"/>
              </a:rPr>
              <a:t>禁止划分</a:t>
            </a:r>
          </a:p>
        </p:txBody>
      </p:sp>
      <p:cxnSp>
        <p:nvCxnSpPr>
          <p:cNvPr id="29" name="直接箭头连接符 28"/>
          <p:cNvCxnSpPr/>
          <p:nvPr/>
        </p:nvCxnSpPr>
        <p:spPr>
          <a:xfrm flipV="1">
            <a:off x="2104861" y="3630413"/>
            <a:ext cx="0" cy="492813"/>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文本框 34"/>
          <p:cNvSpPr txBox="1"/>
          <p:nvPr/>
        </p:nvSpPr>
        <p:spPr>
          <a:xfrm>
            <a:off x="4898386" y="3628848"/>
            <a:ext cx="133882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“根蒂</a:t>
            </a:r>
            <a:r>
              <a:rPr lang="en-US" altLang="zh-CN" dirty="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a:t>
            </a:r>
          </a:p>
        </p:txBody>
      </p:sp>
      <p:sp>
        <p:nvSpPr>
          <p:cNvPr id="31" name="文本框 35"/>
          <p:cNvSpPr txBox="1"/>
          <p:nvPr/>
        </p:nvSpPr>
        <p:spPr>
          <a:xfrm>
            <a:off x="6555122" y="3948413"/>
            <a:ext cx="133882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验证集精度</a:t>
            </a:r>
          </a:p>
        </p:txBody>
      </p:sp>
      <p:sp>
        <p:nvSpPr>
          <p:cNvPr id="32" name="文本框 36"/>
          <p:cNvSpPr txBox="1"/>
          <p:nvPr/>
        </p:nvSpPr>
        <p:spPr>
          <a:xfrm>
            <a:off x="5902540" y="4283491"/>
            <a:ext cx="1595309" cy="646331"/>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划分前</a:t>
            </a:r>
            <a:r>
              <a:rPr lang="en-US" altLang="zh-CN" dirty="0">
                <a:latin typeface="Times New Roman" panose="02020603050405020304" pitchFamily="18" charset="0"/>
                <a:ea typeface="微软雅黑" panose="020B0503020204020204" pitchFamily="34" charset="-122"/>
              </a:rPr>
              <a:t>: </a:t>
            </a:r>
            <a:r>
              <a:rPr lang="en-US" altLang="zh-CN" dirty="0">
                <a:solidFill>
                  <a:srgbClr val="00B050"/>
                </a:solidFill>
                <a:latin typeface="Times New Roman" panose="02020603050405020304" pitchFamily="18" charset="0"/>
                <a:ea typeface="微软雅黑" panose="020B0503020204020204" pitchFamily="34" charset="-122"/>
              </a:rPr>
              <a:t>71.4%</a:t>
            </a:r>
          </a:p>
          <a:p>
            <a:r>
              <a:rPr lang="zh-CN" altLang="en-US" dirty="0">
                <a:latin typeface="Times New Roman" panose="02020603050405020304" pitchFamily="18" charset="0"/>
                <a:ea typeface="微软雅黑" panose="020B0503020204020204" pitchFamily="34" charset="-122"/>
              </a:rPr>
              <a:t>划分后</a:t>
            </a:r>
            <a:r>
              <a:rPr lang="en-US" altLang="zh-CN" dirty="0">
                <a:latin typeface="Times New Roman" panose="02020603050405020304" pitchFamily="18" charset="0"/>
                <a:ea typeface="微软雅黑" panose="020B0503020204020204" pitchFamily="34" charset="-122"/>
              </a:rPr>
              <a:t>: </a:t>
            </a:r>
            <a:r>
              <a:rPr lang="en-US" altLang="zh-CN" dirty="0">
                <a:solidFill>
                  <a:srgbClr val="FF0000"/>
                </a:solidFill>
                <a:latin typeface="Times New Roman" panose="02020603050405020304" pitchFamily="18" charset="0"/>
                <a:ea typeface="微软雅黑" panose="020B0503020204020204" pitchFamily="34" charset="-122"/>
              </a:rPr>
              <a:t>71.4%</a:t>
            </a:r>
            <a:endParaRPr lang="zh-CN" altLang="en-US" dirty="0">
              <a:solidFill>
                <a:srgbClr val="FF0000"/>
              </a:solidFill>
              <a:latin typeface="Times New Roman" panose="02020603050405020304" pitchFamily="18" charset="0"/>
              <a:ea typeface="微软雅黑" panose="020B0503020204020204" pitchFamily="34" charset="-122"/>
            </a:endParaRPr>
          </a:p>
        </p:txBody>
      </p:sp>
      <p:sp>
        <p:nvSpPr>
          <p:cNvPr id="33" name="文本框 37"/>
          <p:cNvSpPr txBox="1"/>
          <p:nvPr/>
        </p:nvSpPr>
        <p:spPr>
          <a:xfrm>
            <a:off x="5456591" y="5031456"/>
            <a:ext cx="2383986"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预剪枝决策</a:t>
            </a:r>
            <a:r>
              <a:rPr lang="en-US" altLang="zh-CN" dirty="0">
                <a:latin typeface="Times New Roman" panose="02020603050405020304" pitchFamily="18" charset="0"/>
                <a:ea typeface="微软雅黑" panose="020B0503020204020204" pitchFamily="34" charset="-122"/>
              </a:rPr>
              <a:t>: </a:t>
            </a:r>
            <a:r>
              <a:rPr lang="zh-CN" altLang="en-US" dirty="0">
                <a:solidFill>
                  <a:srgbClr val="FF0000"/>
                </a:solidFill>
                <a:latin typeface="Times New Roman" panose="02020603050405020304" pitchFamily="18" charset="0"/>
                <a:ea typeface="微软雅黑" panose="020B0503020204020204" pitchFamily="34" charset="-122"/>
              </a:rPr>
              <a:t>禁止划分</a:t>
            </a:r>
          </a:p>
        </p:txBody>
      </p:sp>
      <p:cxnSp>
        <p:nvCxnSpPr>
          <p:cNvPr id="34" name="直接箭头连接符 33"/>
          <p:cNvCxnSpPr/>
          <p:nvPr/>
        </p:nvCxnSpPr>
        <p:spPr>
          <a:xfrm flipH="1" flipV="1">
            <a:off x="4563713" y="3651525"/>
            <a:ext cx="1076171" cy="47170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876515" y="5869030"/>
            <a:ext cx="5812362" cy="369332"/>
          </a:xfrm>
          <a:prstGeom prst="rect">
            <a:avLst/>
          </a:prstGeom>
          <a:solidFill>
            <a:schemeClr val="accent2">
              <a:lumMod val="20000"/>
              <a:lumOff val="80000"/>
            </a:schemeClr>
          </a:solidFill>
          <a:ln w="28575">
            <a:solidFill>
              <a:schemeClr val="accent2"/>
            </a:solidFill>
          </a:ln>
        </p:spPr>
        <p:txBody>
          <a:bodyPr wrap="square">
            <a:spAutoFit/>
          </a:bodyPr>
          <a:lstStyle/>
          <a:p>
            <a:pPr algn="ctr"/>
            <a:r>
              <a:rPr lang="zh-CN" altLang="en-US" dirty="0"/>
              <a:t>最终得到仅有一层划分的决策树，称为“</a:t>
            </a:r>
            <a:r>
              <a:rPr lang="zh-CN" altLang="en-US" b="1" dirty="0"/>
              <a:t>决策树桩</a:t>
            </a:r>
            <a:r>
              <a:rPr lang="zh-CN" altLang="en-US" dirty="0"/>
              <a:t>”</a:t>
            </a:r>
          </a:p>
        </p:txBody>
      </p:sp>
    </p:spTree>
    <p:extLst>
      <p:ext uri="{BB962C8B-B14F-4D97-AF65-F5344CB8AC3E}">
        <p14:creationId xmlns:p14="http://schemas.microsoft.com/office/powerpoint/2010/main" val="189230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30" grpId="0"/>
      <p:bldP spid="31" grpId="0"/>
      <p:bldP spid="32" grpId="0"/>
      <p:bldP spid="33" grpId="0"/>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28</a:t>
            </a:fld>
            <a:endParaRPr lang="zh-CN" altLang="en-US"/>
          </a:p>
        </p:txBody>
      </p:sp>
      <p:graphicFrame>
        <p:nvGraphicFramePr>
          <p:cNvPr id="7" name="图示 6"/>
          <p:cNvGraphicFramePr/>
          <p:nvPr>
            <p:extLst>
              <p:ext uri="{D42A27DB-BD31-4B8C-83A1-F6EECF244321}">
                <p14:modId xmlns:p14="http://schemas.microsoft.com/office/powerpoint/2010/main" val="1462061241"/>
              </p:ext>
            </p:extLst>
          </p:nvPr>
        </p:nvGraphicFramePr>
        <p:xfrm>
          <a:off x="628650" y="1759170"/>
          <a:ext cx="81653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5008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29</a:t>
            </a:fld>
            <a:endParaRPr lang="zh-CN" altLang="en-US"/>
          </a:p>
        </p:txBody>
      </p:sp>
      <p:grpSp>
        <p:nvGrpSpPr>
          <p:cNvPr id="61" name="组合 60"/>
          <p:cNvGrpSpPr/>
          <p:nvPr/>
        </p:nvGrpSpPr>
        <p:grpSpPr>
          <a:xfrm>
            <a:off x="453744" y="1152738"/>
            <a:ext cx="8479450" cy="4732069"/>
            <a:chOff x="1926459" y="2007290"/>
            <a:chExt cx="8479450" cy="4732069"/>
          </a:xfrm>
        </p:grpSpPr>
        <p:grpSp>
          <p:nvGrpSpPr>
            <p:cNvPr id="62" name="组合 61"/>
            <p:cNvGrpSpPr/>
            <p:nvPr/>
          </p:nvGrpSpPr>
          <p:grpSpPr>
            <a:xfrm>
              <a:off x="4423852" y="6307359"/>
              <a:ext cx="3582444" cy="432000"/>
              <a:chOff x="2341355" y="4320514"/>
              <a:chExt cx="3582444" cy="432000"/>
            </a:xfrm>
          </p:grpSpPr>
          <p:sp>
            <p:nvSpPr>
              <p:cNvPr id="112" name="椭圆 111"/>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113" name="椭圆 112"/>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14" name="椭圆 113"/>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grpSp>
        <p:cxnSp>
          <p:nvCxnSpPr>
            <p:cNvPr id="63" name="直接连接符 62"/>
            <p:cNvCxnSpPr>
              <a:endCxn id="112"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64"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cxnSp>
          <p:nvCxnSpPr>
            <p:cNvPr id="65" name="直接连接符 64"/>
            <p:cNvCxnSpPr>
              <a:endCxn id="114"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p:cNvCxnSpPr>
              <a:stCxn id="67" idx="2"/>
              <a:endCxn id="113"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67" name="圆角矩形 66"/>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68"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69"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70" name="椭圆 69"/>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71" name="椭圆 70"/>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72" name="直接连接符 71"/>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74" name="直接连接符 73"/>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77"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78" name="圆角矩形 77"/>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79" name="椭圆 78"/>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80" name="椭圆 79"/>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81" name="直接连接符 80"/>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83" name="直接连接符 82"/>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86"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87" name="圆角矩形 86"/>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88" name="椭圆 87"/>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89" name="椭圆 88"/>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90" name="椭圆 89"/>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91" name="直接连接符 90"/>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92"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93" name="直接连接符 92"/>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95"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96"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97" name="圆角矩形 96"/>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98" name="椭圆 97"/>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cxnSp>
          <p:nvCxnSpPr>
            <p:cNvPr id="99" name="直接连接符 98"/>
            <p:cNvCxnSpPr>
              <a:stCxn id="102" idx="2"/>
              <a:endCxn id="87"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7"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03"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104"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105"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106" name="椭圆 105"/>
            <p:cNvSpPr/>
            <p:nvPr/>
          </p:nvSpPr>
          <p:spPr>
            <a:xfrm>
              <a:off x="5354660" y="2007290"/>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107" name="椭圆 106"/>
            <p:cNvSpPr/>
            <p:nvPr/>
          </p:nvSpPr>
          <p:spPr>
            <a:xfrm>
              <a:off x="3003222" y="302731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108" name="椭圆 107"/>
            <p:cNvSpPr/>
            <p:nvPr/>
          </p:nvSpPr>
          <p:spPr>
            <a:xfrm>
              <a:off x="6758430" y="303886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109" name="椭圆 108"/>
            <p:cNvSpPr/>
            <p:nvPr/>
          </p:nvSpPr>
          <p:spPr>
            <a:xfrm>
              <a:off x="9153132" y="3095090"/>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110" name="椭圆 109"/>
            <p:cNvSpPr/>
            <p:nvPr/>
          </p:nvSpPr>
          <p:spPr>
            <a:xfrm>
              <a:off x="5512614" y="403735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sp>
          <p:nvSpPr>
            <p:cNvPr id="111" name="椭圆 110"/>
            <p:cNvSpPr/>
            <p:nvPr/>
          </p:nvSpPr>
          <p:spPr>
            <a:xfrm>
              <a:off x="5531825" y="5058169"/>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6</a:t>
              </a:r>
              <a:endParaRPr lang="zh-CN" altLang="en-US" dirty="0">
                <a:solidFill>
                  <a:schemeClr val="tx1"/>
                </a:solidFill>
                <a:latin typeface="Times "/>
              </a:endParaRPr>
            </a:p>
          </p:txBody>
        </p:sp>
      </p:grpSp>
      <p:sp>
        <p:nvSpPr>
          <p:cNvPr id="115" name="矩形 114"/>
          <p:cNvSpPr/>
          <p:nvPr/>
        </p:nvSpPr>
        <p:spPr>
          <a:xfrm>
            <a:off x="220150" y="6071455"/>
            <a:ext cx="8783812" cy="646331"/>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dirty="0"/>
              <a:t>先从训练集生成一棵完整的决策树，然后自底向上地对非叶结点进行考察，若将该结点对应的子树替换为叶结点能带来决策树泛化性能提升，则将该子树替换为叶结点</a:t>
            </a:r>
          </a:p>
        </p:txBody>
      </p:sp>
    </p:spTree>
    <p:extLst>
      <p:ext uri="{BB962C8B-B14F-4D97-AF65-F5344CB8AC3E}">
        <p14:creationId xmlns:p14="http://schemas.microsoft.com/office/powerpoint/2010/main" val="3739675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基本流程</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a:t>
            </a:fld>
            <a:endParaRPr lang="zh-CN" altLang="en-US"/>
          </a:p>
        </p:txBody>
      </p:sp>
      <p:pic>
        <p:nvPicPr>
          <p:cNvPr id="15" name="Picture 7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22" y="1566008"/>
            <a:ext cx="5464278" cy="494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15"/>
          <p:cNvSpPr/>
          <p:nvPr/>
        </p:nvSpPr>
        <p:spPr>
          <a:xfrm>
            <a:off x="1072248" y="3171197"/>
            <a:ext cx="4636546" cy="257578"/>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72248" y="3779453"/>
            <a:ext cx="4636546" cy="257578"/>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57221" y="5129592"/>
            <a:ext cx="4636546" cy="257578"/>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180787" y="2846724"/>
            <a:ext cx="2673895" cy="646331"/>
          </a:xfrm>
          <a:prstGeom prst="rect">
            <a:avLst/>
          </a:prstGeom>
          <a:solidFill>
            <a:schemeClr val="accent5">
              <a:lumMod val="20000"/>
              <a:lumOff val="80000"/>
            </a:schemeClr>
          </a:solidFill>
          <a:ln w="28575">
            <a:solidFill>
              <a:schemeClr val="accent5"/>
            </a:solid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solidFill>
                  <a:schemeClr val="tx1"/>
                </a:solidFill>
                <a:latin typeface="+mj-ea"/>
              </a:rPr>
              <a:t>（</a:t>
            </a:r>
            <a:r>
              <a:rPr lang="en-US" altLang="zh-CN" dirty="0">
                <a:solidFill>
                  <a:schemeClr val="tx1"/>
                </a:solidFill>
                <a:latin typeface="+mj-ea"/>
              </a:rPr>
              <a:t>1</a:t>
            </a:r>
            <a:r>
              <a:rPr lang="zh-CN" altLang="en-US" dirty="0">
                <a:solidFill>
                  <a:schemeClr val="tx1"/>
                </a:solidFill>
                <a:latin typeface="+mj-ea"/>
              </a:rPr>
              <a:t>）当前结点</a:t>
            </a:r>
            <a:r>
              <a:rPr lang="zh-CN" altLang="en-US" dirty="0">
                <a:solidFill>
                  <a:schemeClr val="tx1"/>
                </a:solidFill>
                <a:latin typeface="+mj-ea"/>
                <a:ea typeface="+mj-ea"/>
              </a:rPr>
              <a:t>包含的样本全部属于同一类别</a:t>
            </a:r>
          </a:p>
        </p:txBody>
      </p:sp>
      <p:sp>
        <p:nvSpPr>
          <p:cNvPr id="20" name="矩形 19"/>
          <p:cNvSpPr/>
          <p:nvPr/>
        </p:nvSpPr>
        <p:spPr>
          <a:xfrm>
            <a:off x="6204397" y="3830240"/>
            <a:ext cx="2673895" cy="923330"/>
          </a:xfrm>
          <a:prstGeom prst="rect">
            <a:avLst/>
          </a:prstGeom>
          <a:solidFill>
            <a:schemeClr val="accent5">
              <a:lumMod val="20000"/>
              <a:lumOff val="80000"/>
            </a:schemeClr>
          </a:solidFill>
          <a:ln w="28575">
            <a:solidFill>
              <a:schemeClr val="accent5"/>
            </a:solid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solidFill>
                  <a:schemeClr val="tx1"/>
                </a:solidFill>
                <a:latin typeface="+mj-ea"/>
              </a:rPr>
              <a:t>（</a:t>
            </a:r>
            <a:r>
              <a:rPr lang="en-US" altLang="zh-CN" dirty="0">
                <a:solidFill>
                  <a:schemeClr val="tx1"/>
                </a:solidFill>
                <a:latin typeface="+mj-ea"/>
              </a:rPr>
              <a:t>2</a:t>
            </a:r>
            <a:r>
              <a:rPr lang="zh-CN" altLang="en-US" dirty="0">
                <a:solidFill>
                  <a:schemeClr val="tx1"/>
                </a:solidFill>
                <a:latin typeface="+mj-ea"/>
              </a:rPr>
              <a:t>）当前属性集为空，或所有样本在所有属性上取值相同</a:t>
            </a:r>
            <a:endParaRPr lang="zh-CN" altLang="en-US" dirty="0">
              <a:solidFill>
                <a:schemeClr val="tx1"/>
              </a:solidFill>
              <a:latin typeface="+mj-ea"/>
              <a:ea typeface="+mj-ea"/>
            </a:endParaRPr>
          </a:p>
        </p:txBody>
      </p:sp>
      <p:sp>
        <p:nvSpPr>
          <p:cNvPr id="21" name="矩形 20"/>
          <p:cNvSpPr/>
          <p:nvPr/>
        </p:nvSpPr>
        <p:spPr>
          <a:xfrm>
            <a:off x="6215128" y="5057897"/>
            <a:ext cx="2673895" cy="646331"/>
          </a:xfrm>
          <a:prstGeom prst="rect">
            <a:avLst/>
          </a:prstGeom>
          <a:solidFill>
            <a:schemeClr val="accent5">
              <a:lumMod val="20000"/>
              <a:lumOff val="80000"/>
            </a:schemeClr>
          </a:solidFill>
          <a:ln w="28575">
            <a:solidFill>
              <a:schemeClr val="accent5"/>
            </a:solid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solidFill>
                  <a:schemeClr val="tx1"/>
                </a:solidFill>
                <a:latin typeface="+mj-ea"/>
              </a:rPr>
              <a:t>（</a:t>
            </a:r>
            <a:r>
              <a:rPr lang="en-US" altLang="zh-CN" dirty="0">
                <a:solidFill>
                  <a:schemeClr val="tx1"/>
                </a:solidFill>
                <a:latin typeface="+mj-ea"/>
              </a:rPr>
              <a:t>3</a:t>
            </a:r>
            <a:r>
              <a:rPr lang="zh-CN" altLang="en-US" dirty="0">
                <a:solidFill>
                  <a:schemeClr val="tx1"/>
                </a:solidFill>
                <a:latin typeface="+mj-ea"/>
              </a:rPr>
              <a:t>）当前结点包含的样本集合为空</a:t>
            </a:r>
            <a:endParaRPr lang="zh-CN" altLang="en-US" dirty="0">
              <a:solidFill>
                <a:schemeClr val="tx1"/>
              </a:solidFill>
              <a:latin typeface="+mj-ea"/>
              <a:ea typeface="+mj-ea"/>
            </a:endParaRPr>
          </a:p>
        </p:txBody>
      </p:sp>
      <p:sp>
        <p:nvSpPr>
          <p:cNvPr id="22" name="文本框 21"/>
          <p:cNvSpPr txBox="1"/>
          <p:nvPr/>
        </p:nvSpPr>
        <p:spPr>
          <a:xfrm>
            <a:off x="1235321" y="1186958"/>
            <a:ext cx="4602772" cy="369332"/>
          </a:xfrm>
          <a:prstGeom prst="rect">
            <a:avLst/>
          </a:prstGeom>
          <a:solidFill>
            <a:schemeClr val="accent2">
              <a:lumMod val="20000"/>
              <a:lumOff val="80000"/>
            </a:schemeClr>
          </a:solidFill>
          <a:ln w="28575">
            <a:solidFill>
              <a:schemeClr val="accent2"/>
            </a:solidFill>
          </a:ln>
        </p:spPr>
        <p:txBody>
          <a:bodyPr wrap="square" rtlCol="0">
            <a:spAutoFit/>
          </a:bodyPr>
          <a:lstStyle/>
          <a:p>
            <a:pPr algn="ctr"/>
            <a:r>
              <a:rPr lang="zh-CN" altLang="en-US" dirty="0"/>
              <a:t>决策树的生成是一个递归过程</a:t>
            </a:r>
          </a:p>
        </p:txBody>
      </p:sp>
      <p:sp>
        <p:nvSpPr>
          <p:cNvPr id="23" name="矩形 22"/>
          <p:cNvSpPr/>
          <p:nvPr/>
        </p:nvSpPr>
        <p:spPr>
          <a:xfrm>
            <a:off x="6000581" y="2229445"/>
            <a:ext cx="2877711" cy="415498"/>
          </a:xfrm>
          <a:prstGeom prst="rect">
            <a:avLst/>
          </a:prstGeom>
        </p:spPr>
        <p:txBody>
          <a:bodyPr wrap="none">
            <a:spAutoFit/>
          </a:bodyPr>
          <a:lstStyle/>
          <a:p>
            <a:r>
              <a:rPr lang="zh-CN" altLang="en-US" sz="2100" dirty="0">
                <a:solidFill>
                  <a:srgbClr val="FF0000"/>
                </a:solidFill>
              </a:rPr>
              <a:t>下述三种情况递归返回</a:t>
            </a:r>
          </a:p>
        </p:txBody>
      </p:sp>
    </p:spTree>
    <p:extLst>
      <p:ext uri="{BB962C8B-B14F-4D97-AF65-F5344CB8AC3E}">
        <p14:creationId xmlns:p14="http://schemas.microsoft.com/office/powerpoint/2010/main" val="206885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30</a:t>
            </a:fld>
            <a:endParaRPr lang="zh-CN" altLang="en-US"/>
          </a:p>
        </p:txBody>
      </p:sp>
      <p:grpSp>
        <p:nvGrpSpPr>
          <p:cNvPr id="61" name="组合 60"/>
          <p:cNvGrpSpPr/>
          <p:nvPr/>
        </p:nvGrpSpPr>
        <p:grpSpPr>
          <a:xfrm>
            <a:off x="453744" y="1988005"/>
            <a:ext cx="8479450" cy="4732069"/>
            <a:chOff x="1926459" y="2007290"/>
            <a:chExt cx="8479450" cy="4732069"/>
          </a:xfrm>
        </p:grpSpPr>
        <p:grpSp>
          <p:nvGrpSpPr>
            <p:cNvPr id="62" name="组合 61"/>
            <p:cNvGrpSpPr/>
            <p:nvPr/>
          </p:nvGrpSpPr>
          <p:grpSpPr>
            <a:xfrm>
              <a:off x="4423852" y="6307359"/>
              <a:ext cx="3582444" cy="432000"/>
              <a:chOff x="2341355" y="4320514"/>
              <a:chExt cx="3582444" cy="432000"/>
            </a:xfrm>
          </p:grpSpPr>
          <p:sp>
            <p:nvSpPr>
              <p:cNvPr id="112" name="椭圆 111"/>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113" name="椭圆 112"/>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14" name="椭圆 113"/>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grpSp>
        <p:cxnSp>
          <p:nvCxnSpPr>
            <p:cNvPr id="63" name="直接连接符 62"/>
            <p:cNvCxnSpPr>
              <a:endCxn id="112"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64"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cxnSp>
          <p:nvCxnSpPr>
            <p:cNvPr id="65" name="直接连接符 64"/>
            <p:cNvCxnSpPr>
              <a:endCxn id="114"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p:cNvCxnSpPr>
              <a:stCxn id="67" idx="2"/>
              <a:endCxn id="113"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67" name="圆角矩形 66"/>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68"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69"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70" name="椭圆 69"/>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71" name="椭圆 70"/>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72" name="直接连接符 71"/>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74" name="直接连接符 73"/>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77"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78" name="圆角矩形 77"/>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79" name="椭圆 78"/>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80" name="椭圆 79"/>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81" name="直接连接符 80"/>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83" name="直接连接符 82"/>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86"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87" name="圆角矩形 86"/>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88" name="椭圆 87"/>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89" name="椭圆 88"/>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90" name="椭圆 89"/>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91" name="直接连接符 90"/>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92"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93" name="直接连接符 92"/>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95"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96"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97" name="圆角矩形 96"/>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98" name="椭圆 97"/>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cxnSp>
          <p:nvCxnSpPr>
            <p:cNvPr id="99" name="直接连接符 98"/>
            <p:cNvCxnSpPr>
              <a:stCxn id="102" idx="2"/>
              <a:endCxn id="87"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7"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03"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104"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105"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106" name="椭圆 105"/>
            <p:cNvSpPr/>
            <p:nvPr/>
          </p:nvSpPr>
          <p:spPr>
            <a:xfrm>
              <a:off x="5354660" y="2007290"/>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107" name="椭圆 106"/>
            <p:cNvSpPr/>
            <p:nvPr/>
          </p:nvSpPr>
          <p:spPr>
            <a:xfrm>
              <a:off x="3003222" y="302731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108" name="椭圆 107"/>
            <p:cNvSpPr/>
            <p:nvPr/>
          </p:nvSpPr>
          <p:spPr>
            <a:xfrm>
              <a:off x="6758430" y="303886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109" name="椭圆 108"/>
            <p:cNvSpPr/>
            <p:nvPr/>
          </p:nvSpPr>
          <p:spPr>
            <a:xfrm>
              <a:off x="9153132" y="3095090"/>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110" name="椭圆 109"/>
            <p:cNvSpPr/>
            <p:nvPr/>
          </p:nvSpPr>
          <p:spPr>
            <a:xfrm>
              <a:off x="5512614" y="403735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sp>
          <p:nvSpPr>
            <p:cNvPr id="111" name="椭圆 110"/>
            <p:cNvSpPr/>
            <p:nvPr/>
          </p:nvSpPr>
          <p:spPr>
            <a:xfrm>
              <a:off x="5531825" y="5058169"/>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6</a:t>
              </a:r>
              <a:endParaRPr lang="zh-CN" altLang="en-US" dirty="0">
                <a:solidFill>
                  <a:schemeClr val="tx1"/>
                </a:solidFill>
                <a:latin typeface="Times "/>
              </a:endParaRPr>
            </a:p>
          </p:txBody>
        </p:sp>
      </p:grpSp>
      <p:pic>
        <p:nvPicPr>
          <p:cNvPr id="116" name="内容占位符 33"/>
          <p:cNvPicPr>
            <a:picLocks noChangeAspect="1"/>
          </p:cNvPicPr>
          <p:nvPr/>
        </p:nvPicPr>
        <p:blipFill>
          <a:blip r:embed="rId2"/>
          <a:stretch>
            <a:fillRect/>
          </a:stretch>
        </p:blipFill>
        <p:spPr>
          <a:xfrm>
            <a:off x="4445922" y="311917"/>
            <a:ext cx="4487272" cy="1542196"/>
          </a:xfrm>
          <a:prstGeom prst="rect">
            <a:avLst/>
          </a:prstGeom>
        </p:spPr>
      </p:pic>
      <mc:AlternateContent xmlns:mc="http://schemas.openxmlformats.org/markup-compatibility/2006" xmlns:a14="http://schemas.microsoft.com/office/drawing/2010/main">
        <mc:Choice Requires="a14">
          <p:sp>
            <p:nvSpPr>
              <p:cNvPr id="117" name="文本框 116"/>
              <p:cNvSpPr txBox="1"/>
              <p:nvPr/>
            </p:nvSpPr>
            <p:spPr>
              <a:xfrm>
                <a:off x="329984" y="1306921"/>
                <a:ext cx="3436317" cy="1038489"/>
              </a:xfrm>
              <a:prstGeom prst="rect">
                <a:avLst/>
              </a:prstGeom>
              <a:noFill/>
            </p:spPr>
            <p:txBody>
              <a:bodyPr wrap="square" rtlCol="0">
                <a:spAutoFit/>
              </a:bodyPr>
              <a:lstStyle/>
              <a:p>
                <a:r>
                  <a:rPr lang="zh-CN" altLang="en-US" dirty="0"/>
                  <a:t>首先生成一棵完整的决策树，验证集</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4,11,12 </m:t>
                        </m:r>
                      </m:e>
                    </m:d>
                  </m:oMath>
                </a14:m>
                <a:r>
                  <a:rPr lang="zh-CN" altLang="en-US" dirty="0"/>
                  <a:t>判断正确，该决策树的验证集精度为 </a:t>
                </a:r>
                <a14:m>
                  <m:oMath xmlns:m="http://schemas.openxmlformats.org/officeDocument/2006/math">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3</m:t>
                        </m:r>
                      </m:num>
                      <m:den>
                        <m:r>
                          <a:rPr lang="en-US" altLang="zh-CN" b="0" i="1" smtClean="0">
                            <a:latin typeface="Cambria Math" panose="02040503050406030204" pitchFamily="18" charset="0"/>
                          </a:rPr>
                          <m:t>7</m:t>
                        </m:r>
                      </m:den>
                    </m:f>
                    <m:r>
                      <a:rPr lang="en-US" altLang="zh-CN" i="1">
                        <a:latin typeface="Cambria Math" panose="02040503050406030204" pitchFamily="18" charset="0"/>
                      </a:rPr>
                      <m:t>=</m:t>
                    </m:r>
                    <m:r>
                      <a:rPr lang="en-US" altLang="zh-CN" b="0" i="1" smtClean="0">
                        <a:latin typeface="Cambria Math" panose="02040503050406030204" pitchFamily="18" charset="0"/>
                      </a:rPr>
                      <m:t>42.9</m:t>
                    </m:r>
                    <m:r>
                      <a:rPr lang="en-US" altLang="zh-CN" i="1">
                        <a:latin typeface="Cambria Math" panose="02040503050406030204" pitchFamily="18" charset="0"/>
                      </a:rPr>
                      <m:t>%</m:t>
                    </m:r>
                  </m:oMath>
                </a14:m>
                <a:endParaRPr lang="en-US" altLang="zh-CN" dirty="0"/>
              </a:p>
            </p:txBody>
          </p:sp>
        </mc:Choice>
        <mc:Fallback xmlns="">
          <p:sp>
            <p:nvSpPr>
              <p:cNvPr id="117" name="文本框 116"/>
              <p:cNvSpPr txBox="1">
                <a:spLocks noRot="1" noChangeAspect="1" noMove="1" noResize="1" noEditPoints="1" noAdjustHandles="1" noChangeArrowheads="1" noChangeShapeType="1" noTextEdit="1"/>
              </p:cNvSpPr>
              <p:nvPr/>
            </p:nvSpPr>
            <p:spPr>
              <a:xfrm>
                <a:off x="329984" y="1306921"/>
                <a:ext cx="3436317" cy="1038489"/>
              </a:xfrm>
              <a:prstGeom prst="rect">
                <a:avLst/>
              </a:prstGeom>
              <a:blipFill>
                <a:blip r:embed="rId3"/>
                <a:stretch>
                  <a:fillRect l="-1418" t="-2924" r="-1596" b="-2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162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31</a:t>
            </a:fld>
            <a:endParaRPr lang="zh-CN" altLang="en-US"/>
          </a:p>
        </p:txBody>
      </p:sp>
      <p:grpSp>
        <p:nvGrpSpPr>
          <p:cNvPr id="7" name="组合 6"/>
          <p:cNvGrpSpPr/>
          <p:nvPr/>
        </p:nvGrpSpPr>
        <p:grpSpPr>
          <a:xfrm>
            <a:off x="1738318" y="1062148"/>
            <a:ext cx="7297329" cy="4732069"/>
            <a:chOff x="154806" y="1099982"/>
            <a:chExt cx="8479450" cy="4732069"/>
          </a:xfrm>
        </p:grpSpPr>
        <p:grpSp>
          <p:nvGrpSpPr>
            <p:cNvPr id="62" name="组合 61"/>
            <p:cNvGrpSpPr/>
            <p:nvPr/>
          </p:nvGrpSpPr>
          <p:grpSpPr>
            <a:xfrm>
              <a:off x="2652199" y="5400051"/>
              <a:ext cx="3582444" cy="432000"/>
              <a:chOff x="2341355" y="4320514"/>
              <a:chExt cx="3582444" cy="432000"/>
            </a:xfrm>
          </p:grpSpPr>
          <p:sp>
            <p:nvSpPr>
              <p:cNvPr id="112" name="椭圆 111"/>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sp>
            <p:nvSpPr>
              <p:cNvPr id="113" name="椭圆 112"/>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114" name="椭圆 113"/>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grpSp>
        <p:cxnSp>
          <p:nvCxnSpPr>
            <p:cNvPr id="63" name="直接连接符 62"/>
            <p:cNvCxnSpPr>
              <a:endCxn id="112" idx="0"/>
            </p:cNvCxnSpPr>
            <p:nvPr/>
          </p:nvCxnSpPr>
          <p:spPr>
            <a:xfrm flipH="1">
              <a:off x="3192199" y="4601670"/>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64" name="文本框 11"/>
            <p:cNvSpPr txBox="1"/>
            <p:nvPr/>
          </p:nvSpPr>
          <p:spPr>
            <a:xfrm>
              <a:off x="4392809" y="4911560"/>
              <a:ext cx="543739"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清晰</a:t>
              </a:r>
            </a:p>
          </p:txBody>
        </p:sp>
        <p:cxnSp>
          <p:nvCxnSpPr>
            <p:cNvPr id="65" name="直接连接符 64"/>
            <p:cNvCxnSpPr>
              <a:endCxn id="114" idx="0"/>
            </p:cNvCxnSpPr>
            <p:nvPr/>
          </p:nvCxnSpPr>
          <p:spPr>
            <a:xfrm>
              <a:off x="4443421" y="4601670"/>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p:cNvCxnSpPr>
              <a:stCxn id="67" idx="2"/>
              <a:endCxn id="113" idx="0"/>
            </p:cNvCxnSpPr>
            <p:nvPr/>
          </p:nvCxnSpPr>
          <p:spPr>
            <a:xfrm>
              <a:off x="4443421" y="4792330"/>
              <a:ext cx="0" cy="607721"/>
            </a:xfrm>
            <a:prstGeom prst="line">
              <a:avLst/>
            </a:prstGeom>
          </p:spPr>
          <p:style>
            <a:lnRef idx="1">
              <a:schemeClr val="dk1"/>
            </a:lnRef>
            <a:fillRef idx="0">
              <a:schemeClr val="dk1"/>
            </a:fillRef>
            <a:effectRef idx="0">
              <a:schemeClr val="dk1"/>
            </a:effectRef>
            <a:fontRef idx="minor">
              <a:schemeClr val="tx1"/>
            </a:fontRef>
          </p:style>
        </p:cxnSp>
        <p:sp>
          <p:nvSpPr>
            <p:cNvPr id="67" name="圆角矩形 66"/>
            <p:cNvSpPr/>
            <p:nvPr/>
          </p:nvSpPr>
          <p:spPr>
            <a:xfrm>
              <a:off x="3903421" y="436033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accent5"/>
                  </a:solidFill>
                  <a:latin typeface="Times" panose="02020603060405020304" pitchFamily="18" charset="0"/>
                </a:rPr>
                <a:t>纹理</a:t>
              </a:r>
              <a:r>
                <a:rPr lang="en-US" altLang="zh-CN" dirty="0">
                  <a:solidFill>
                    <a:schemeClr val="accent5"/>
                  </a:solidFill>
                  <a:latin typeface="Times" panose="02020603060405020304" pitchFamily="18" charset="0"/>
                </a:rPr>
                <a:t>=?</a:t>
              </a:r>
              <a:endParaRPr lang="zh-CN" altLang="en-US" dirty="0">
                <a:solidFill>
                  <a:schemeClr val="accent5"/>
                </a:solidFill>
                <a:latin typeface="Times" panose="02020603060405020304" pitchFamily="18" charset="0"/>
              </a:endParaRPr>
            </a:p>
          </p:txBody>
        </p:sp>
        <p:sp>
          <p:nvSpPr>
            <p:cNvPr id="68" name="文本框 20"/>
            <p:cNvSpPr txBox="1"/>
            <p:nvPr/>
          </p:nvSpPr>
          <p:spPr>
            <a:xfrm>
              <a:off x="5318311" y="4911560"/>
              <a:ext cx="543739"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模糊</a:t>
              </a:r>
            </a:p>
          </p:txBody>
        </p:sp>
        <p:sp>
          <p:nvSpPr>
            <p:cNvPr id="69" name="文本框 21"/>
            <p:cNvSpPr txBox="1"/>
            <p:nvPr/>
          </p:nvSpPr>
          <p:spPr>
            <a:xfrm>
              <a:off x="2965492" y="4911560"/>
              <a:ext cx="543739"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稍糊</a:t>
              </a:r>
            </a:p>
          </p:txBody>
        </p:sp>
        <p:sp>
          <p:nvSpPr>
            <p:cNvPr id="70" name="椭圆 69"/>
            <p:cNvSpPr/>
            <p:nvPr/>
          </p:nvSpPr>
          <p:spPr>
            <a:xfrm>
              <a:off x="2652199" y="436033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sp>
          <p:nvSpPr>
            <p:cNvPr id="71" name="椭圆 70"/>
            <p:cNvSpPr/>
            <p:nvPr/>
          </p:nvSpPr>
          <p:spPr>
            <a:xfrm>
              <a:off x="5151976" y="436033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72" name="直接连接符 71"/>
            <p:cNvCxnSpPr/>
            <p:nvPr/>
          </p:nvCxnSpPr>
          <p:spPr>
            <a:xfrm flipH="1">
              <a:off x="3192199" y="3562046"/>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4392809" y="3871937"/>
              <a:ext cx="543739"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乌黑</a:t>
              </a:r>
            </a:p>
          </p:txBody>
        </p:sp>
        <p:cxnSp>
          <p:nvCxnSpPr>
            <p:cNvPr id="74" name="直接连接符 73"/>
            <p:cNvCxnSpPr/>
            <p:nvPr/>
          </p:nvCxnSpPr>
          <p:spPr>
            <a:xfrm>
              <a:off x="4443421" y="3562046"/>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4443421" y="3752706"/>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5318311" y="3871937"/>
              <a:ext cx="543739"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浅白</a:t>
              </a:r>
            </a:p>
          </p:txBody>
        </p:sp>
        <p:sp>
          <p:nvSpPr>
            <p:cNvPr id="77" name="文本框 30"/>
            <p:cNvSpPr txBox="1"/>
            <p:nvPr/>
          </p:nvSpPr>
          <p:spPr>
            <a:xfrm>
              <a:off x="2965492" y="3871937"/>
              <a:ext cx="543739"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青绿</a:t>
              </a:r>
            </a:p>
          </p:txBody>
        </p:sp>
        <p:sp>
          <p:nvSpPr>
            <p:cNvPr id="78" name="圆角矩形 77"/>
            <p:cNvSpPr/>
            <p:nvPr/>
          </p:nvSpPr>
          <p:spPr>
            <a:xfrm>
              <a:off x="3903421" y="3314712"/>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色泽</a:t>
              </a:r>
              <a:r>
                <a:rPr lang="en-US" altLang="zh-CN" dirty="0">
                  <a:latin typeface="Times" panose="02020603060405020304" pitchFamily="18" charset="0"/>
                </a:rPr>
                <a:t>=?</a:t>
              </a:r>
              <a:endParaRPr lang="zh-CN" altLang="en-US" dirty="0">
                <a:latin typeface="Times" panose="02020603060405020304" pitchFamily="18" charset="0"/>
              </a:endParaRPr>
            </a:p>
          </p:txBody>
        </p:sp>
        <p:sp>
          <p:nvSpPr>
            <p:cNvPr id="79" name="椭圆 78"/>
            <p:cNvSpPr/>
            <p:nvPr/>
          </p:nvSpPr>
          <p:spPr>
            <a:xfrm>
              <a:off x="5151976" y="331494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80" name="椭圆 79"/>
            <p:cNvSpPr/>
            <p:nvPr/>
          </p:nvSpPr>
          <p:spPr>
            <a:xfrm>
              <a:off x="6395427" y="331471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81" name="直接连接符 80"/>
            <p:cNvCxnSpPr/>
            <p:nvPr/>
          </p:nvCxnSpPr>
          <p:spPr>
            <a:xfrm flipH="1">
              <a:off x="4431927" y="2510266"/>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5632536" y="2820156"/>
              <a:ext cx="543739"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蜷缩</a:t>
              </a:r>
            </a:p>
          </p:txBody>
        </p:sp>
        <p:cxnSp>
          <p:nvCxnSpPr>
            <p:cNvPr id="83" name="直接连接符 82"/>
            <p:cNvCxnSpPr/>
            <p:nvPr/>
          </p:nvCxnSpPr>
          <p:spPr>
            <a:xfrm>
              <a:off x="5683149" y="2510266"/>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5683149" y="2700926"/>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6558040" y="2820156"/>
              <a:ext cx="543739"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硬挺</a:t>
              </a:r>
            </a:p>
          </p:txBody>
        </p:sp>
        <p:sp>
          <p:nvSpPr>
            <p:cNvPr id="86" name="文本框 39"/>
            <p:cNvSpPr txBox="1"/>
            <p:nvPr/>
          </p:nvSpPr>
          <p:spPr>
            <a:xfrm>
              <a:off x="4205220" y="2820156"/>
              <a:ext cx="543739"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稍蜷</a:t>
              </a:r>
            </a:p>
          </p:txBody>
        </p:sp>
        <p:sp>
          <p:nvSpPr>
            <p:cNvPr id="87" name="圆角矩形 86"/>
            <p:cNvSpPr/>
            <p:nvPr/>
          </p:nvSpPr>
          <p:spPr>
            <a:xfrm>
              <a:off x="5163421" y="2269552"/>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根蒂</a:t>
              </a:r>
              <a:r>
                <a:rPr lang="en-US" altLang="zh-CN" dirty="0">
                  <a:latin typeface="Times" panose="02020603060405020304" pitchFamily="18" charset="0"/>
                </a:rPr>
                <a:t>=?</a:t>
              </a:r>
              <a:endParaRPr lang="zh-CN" altLang="en-US" dirty="0">
                <a:latin typeface="Times" panose="02020603060405020304" pitchFamily="18" charset="0"/>
              </a:endParaRPr>
            </a:p>
          </p:txBody>
        </p:sp>
        <p:sp>
          <p:nvSpPr>
            <p:cNvPr id="88" name="椭圆 87"/>
            <p:cNvSpPr/>
            <p:nvPr/>
          </p:nvSpPr>
          <p:spPr>
            <a:xfrm>
              <a:off x="1383450" y="3326747"/>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sp>
          <p:nvSpPr>
            <p:cNvPr id="89" name="椭圆 88"/>
            <p:cNvSpPr/>
            <p:nvPr/>
          </p:nvSpPr>
          <p:spPr>
            <a:xfrm>
              <a:off x="2612094" y="3326747"/>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90" name="椭圆 89"/>
            <p:cNvSpPr/>
            <p:nvPr/>
          </p:nvSpPr>
          <p:spPr>
            <a:xfrm>
              <a:off x="154806" y="3326747"/>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91" name="直接连接符 90"/>
            <p:cNvCxnSpPr/>
            <p:nvPr/>
          </p:nvCxnSpPr>
          <p:spPr>
            <a:xfrm flipH="1">
              <a:off x="694919" y="2512616"/>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92" name="文本框 45"/>
            <p:cNvSpPr txBox="1"/>
            <p:nvPr/>
          </p:nvSpPr>
          <p:spPr>
            <a:xfrm>
              <a:off x="1895529" y="2822505"/>
              <a:ext cx="543739"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乌黑</a:t>
              </a:r>
            </a:p>
          </p:txBody>
        </p:sp>
        <p:cxnSp>
          <p:nvCxnSpPr>
            <p:cNvPr id="93" name="直接连接符 92"/>
            <p:cNvCxnSpPr/>
            <p:nvPr/>
          </p:nvCxnSpPr>
          <p:spPr>
            <a:xfrm>
              <a:off x="1946141" y="2512616"/>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p:cNvCxnSpPr/>
            <p:nvPr/>
          </p:nvCxnSpPr>
          <p:spPr>
            <a:xfrm>
              <a:off x="1946141" y="2703276"/>
              <a:ext cx="0" cy="607721"/>
            </a:xfrm>
            <a:prstGeom prst="line">
              <a:avLst/>
            </a:prstGeom>
          </p:spPr>
          <p:style>
            <a:lnRef idx="1">
              <a:schemeClr val="dk1"/>
            </a:lnRef>
            <a:fillRef idx="0">
              <a:schemeClr val="dk1"/>
            </a:fillRef>
            <a:effectRef idx="0">
              <a:schemeClr val="dk1"/>
            </a:effectRef>
            <a:fontRef idx="minor">
              <a:schemeClr val="tx1"/>
            </a:fontRef>
          </p:style>
        </p:cxnSp>
        <p:sp>
          <p:nvSpPr>
            <p:cNvPr id="95" name="文本框 48"/>
            <p:cNvSpPr txBox="1"/>
            <p:nvPr/>
          </p:nvSpPr>
          <p:spPr>
            <a:xfrm>
              <a:off x="2821031" y="2822505"/>
              <a:ext cx="543739"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浅白</a:t>
              </a:r>
            </a:p>
          </p:txBody>
        </p:sp>
        <p:sp>
          <p:nvSpPr>
            <p:cNvPr id="96" name="文本框 49"/>
            <p:cNvSpPr txBox="1"/>
            <p:nvPr/>
          </p:nvSpPr>
          <p:spPr>
            <a:xfrm>
              <a:off x="468212" y="2822505"/>
              <a:ext cx="543739"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青绿</a:t>
              </a:r>
            </a:p>
          </p:txBody>
        </p:sp>
        <p:sp>
          <p:nvSpPr>
            <p:cNvPr id="97" name="圆角矩形 96"/>
            <p:cNvSpPr/>
            <p:nvPr/>
          </p:nvSpPr>
          <p:spPr>
            <a:xfrm>
              <a:off x="1389544" y="2268926"/>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色泽</a:t>
              </a:r>
              <a:r>
                <a:rPr lang="en-US" altLang="zh-CN" dirty="0">
                  <a:latin typeface="Times" panose="02020603060405020304" pitchFamily="18" charset="0"/>
                </a:rPr>
                <a:t>=?</a:t>
              </a:r>
              <a:endParaRPr lang="zh-CN" altLang="en-US" dirty="0">
                <a:latin typeface="Times" panose="02020603060405020304" pitchFamily="18" charset="0"/>
              </a:endParaRPr>
            </a:p>
          </p:txBody>
        </p:sp>
        <p:sp>
          <p:nvSpPr>
            <p:cNvPr id="98" name="椭圆 97"/>
            <p:cNvSpPr/>
            <p:nvPr/>
          </p:nvSpPr>
          <p:spPr>
            <a:xfrm>
              <a:off x="7554256" y="226855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cxnSp>
          <p:nvCxnSpPr>
            <p:cNvPr id="99" name="直接连接符 98"/>
            <p:cNvCxnSpPr>
              <a:stCxn id="102" idx="2"/>
              <a:endCxn id="87" idx="0"/>
            </p:cNvCxnSpPr>
            <p:nvPr/>
          </p:nvCxnSpPr>
          <p:spPr>
            <a:xfrm>
              <a:off x="4480172" y="1665857"/>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4825105" y="1671922"/>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7" idx="0"/>
            </p:cNvCxnSpPr>
            <p:nvPr/>
          </p:nvCxnSpPr>
          <p:spPr>
            <a:xfrm flipH="1">
              <a:off x="1929544" y="1659563"/>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3760172" y="1233857"/>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脐部</a:t>
              </a:r>
              <a:r>
                <a:rPr lang="en-US" altLang="zh-CN" dirty="0">
                  <a:latin typeface="Times" panose="02020603060405020304" pitchFamily="18" charset="0"/>
                </a:rPr>
                <a:t>=?</a:t>
              </a:r>
              <a:endParaRPr lang="zh-CN" altLang="en-US" dirty="0">
                <a:latin typeface="Times" panose="02020603060405020304" pitchFamily="18" charset="0"/>
              </a:endParaRPr>
            </a:p>
          </p:txBody>
        </p:sp>
        <p:sp>
          <p:nvSpPr>
            <p:cNvPr id="103" name="文本框 63"/>
            <p:cNvSpPr txBox="1"/>
            <p:nvPr/>
          </p:nvSpPr>
          <p:spPr>
            <a:xfrm>
              <a:off x="6974241" y="1745186"/>
              <a:ext cx="543739"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平坦</a:t>
              </a:r>
            </a:p>
          </p:txBody>
        </p:sp>
        <p:sp>
          <p:nvSpPr>
            <p:cNvPr id="104" name="文本框 64"/>
            <p:cNvSpPr txBox="1"/>
            <p:nvPr/>
          </p:nvSpPr>
          <p:spPr>
            <a:xfrm>
              <a:off x="4338762" y="1745186"/>
              <a:ext cx="543739"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稍凹</a:t>
              </a:r>
            </a:p>
          </p:txBody>
        </p:sp>
        <p:sp>
          <p:nvSpPr>
            <p:cNvPr id="105" name="文本框 65"/>
            <p:cNvSpPr txBox="1"/>
            <p:nvPr/>
          </p:nvSpPr>
          <p:spPr>
            <a:xfrm>
              <a:off x="2097104" y="1745186"/>
              <a:ext cx="543739"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凹陷</a:t>
              </a:r>
            </a:p>
          </p:txBody>
        </p:sp>
        <p:sp>
          <p:nvSpPr>
            <p:cNvPr id="106" name="椭圆 105"/>
            <p:cNvSpPr/>
            <p:nvPr/>
          </p:nvSpPr>
          <p:spPr>
            <a:xfrm>
              <a:off x="3583007" y="1099982"/>
              <a:ext cx="334654"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1</a:t>
              </a:r>
              <a:endParaRPr lang="zh-CN" altLang="en-US" sz="1400" dirty="0">
                <a:solidFill>
                  <a:schemeClr val="tx1"/>
                </a:solidFill>
                <a:latin typeface="Times "/>
              </a:endParaRPr>
            </a:p>
          </p:txBody>
        </p:sp>
        <p:sp>
          <p:nvSpPr>
            <p:cNvPr id="107" name="椭圆 106"/>
            <p:cNvSpPr/>
            <p:nvPr/>
          </p:nvSpPr>
          <p:spPr>
            <a:xfrm>
              <a:off x="1231569" y="2120006"/>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2</a:t>
              </a:r>
              <a:endParaRPr lang="zh-CN" altLang="en-US" sz="1400" dirty="0">
                <a:solidFill>
                  <a:schemeClr val="tx1"/>
                </a:solidFill>
                <a:latin typeface="Times "/>
              </a:endParaRPr>
            </a:p>
          </p:txBody>
        </p:sp>
        <p:sp>
          <p:nvSpPr>
            <p:cNvPr id="108" name="椭圆 107"/>
            <p:cNvSpPr/>
            <p:nvPr/>
          </p:nvSpPr>
          <p:spPr>
            <a:xfrm>
              <a:off x="4986777" y="2131560"/>
              <a:ext cx="334654"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3</a:t>
              </a:r>
              <a:endParaRPr lang="zh-CN" altLang="en-US" sz="1400" dirty="0">
                <a:solidFill>
                  <a:schemeClr val="tx1"/>
                </a:solidFill>
                <a:latin typeface="Times "/>
              </a:endParaRPr>
            </a:p>
          </p:txBody>
        </p:sp>
        <p:sp>
          <p:nvSpPr>
            <p:cNvPr id="109" name="椭圆 108"/>
            <p:cNvSpPr/>
            <p:nvPr/>
          </p:nvSpPr>
          <p:spPr>
            <a:xfrm>
              <a:off x="7381479" y="2187782"/>
              <a:ext cx="334654"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4</a:t>
              </a:r>
              <a:endParaRPr lang="zh-CN" altLang="en-US" sz="1400" dirty="0">
                <a:solidFill>
                  <a:schemeClr val="tx1"/>
                </a:solidFill>
                <a:latin typeface="Times "/>
              </a:endParaRPr>
            </a:p>
          </p:txBody>
        </p:sp>
        <p:sp>
          <p:nvSpPr>
            <p:cNvPr id="110" name="椭圆 109"/>
            <p:cNvSpPr/>
            <p:nvPr/>
          </p:nvSpPr>
          <p:spPr>
            <a:xfrm>
              <a:off x="3740961" y="3130046"/>
              <a:ext cx="334654"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5</a:t>
              </a:r>
              <a:endParaRPr lang="zh-CN" altLang="en-US" sz="1400" dirty="0">
                <a:solidFill>
                  <a:schemeClr val="tx1"/>
                </a:solidFill>
                <a:latin typeface="Times "/>
              </a:endParaRPr>
            </a:p>
          </p:txBody>
        </p:sp>
        <p:sp>
          <p:nvSpPr>
            <p:cNvPr id="111" name="椭圆 110"/>
            <p:cNvSpPr/>
            <p:nvPr/>
          </p:nvSpPr>
          <p:spPr>
            <a:xfrm>
              <a:off x="3760173" y="4150861"/>
              <a:ext cx="334654"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6</a:t>
              </a:r>
              <a:endParaRPr lang="zh-CN" altLang="en-US" sz="1400" dirty="0">
                <a:solidFill>
                  <a:schemeClr val="tx1"/>
                </a:solidFill>
                <a:latin typeface="Times "/>
              </a:endParaRPr>
            </a:p>
          </p:txBody>
        </p:sp>
      </p:grpSp>
      <mc:AlternateContent xmlns:mc="http://schemas.openxmlformats.org/markup-compatibility/2006" xmlns:a14="http://schemas.microsoft.com/office/drawing/2010/main">
        <mc:Choice Requires="a14">
          <p:sp>
            <p:nvSpPr>
              <p:cNvPr id="3" name="矩形 2"/>
              <p:cNvSpPr/>
              <p:nvPr/>
            </p:nvSpPr>
            <p:spPr>
              <a:xfrm>
                <a:off x="378534" y="6132811"/>
                <a:ext cx="8386931" cy="646331"/>
              </a:xfrm>
              <a:prstGeom prst="rect">
                <a:avLst/>
              </a:prstGeom>
              <a:solidFill>
                <a:schemeClr val="accent5">
                  <a:lumMod val="20000"/>
                  <a:lumOff val="80000"/>
                </a:schemeClr>
              </a:solidFill>
            </p:spPr>
            <p:txBody>
              <a:bodyPr wrap="square">
                <a:spAutoFit/>
              </a:bodyPr>
              <a:lstStyle/>
              <a:p>
                <a:r>
                  <a:rPr lang="zh-CN" altLang="en-US" dirty="0"/>
                  <a:t>首先考虑结点      ，若将其替换为叶结点，根据落在其上的训练样本</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7,15</m:t>
                        </m:r>
                      </m:e>
                    </m:d>
                  </m:oMath>
                </a14:m>
                <a:r>
                  <a:rPr lang="zh-CN" altLang="en-US" dirty="0"/>
                  <a:t>将其标记为“好瓜”。</a:t>
                </a:r>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378534" y="6132811"/>
                <a:ext cx="8386931" cy="646331"/>
              </a:xfrm>
              <a:prstGeom prst="rect">
                <a:avLst/>
              </a:prstGeom>
              <a:blipFill>
                <a:blip r:embed="rId2"/>
                <a:stretch>
                  <a:fillRect l="-581" t="-4717" b="-14151"/>
                </a:stretch>
              </a:blipFill>
            </p:spPr>
            <p:txBody>
              <a:bodyPr/>
              <a:lstStyle/>
              <a:p>
                <a:r>
                  <a:rPr lang="zh-CN" altLang="en-US">
                    <a:noFill/>
                  </a:rPr>
                  <a:t> </a:t>
                </a:r>
              </a:p>
            </p:txBody>
          </p:sp>
        </mc:Fallback>
      </mc:AlternateContent>
      <p:sp>
        <p:nvSpPr>
          <p:cNvPr id="119" name="椭圆 118"/>
          <p:cNvSpPr/>
          <p:nvPr/>
        </p:nvSpPr>
        <p:spPr>
          <a:xfrm>
            <a:off x="1878369" y="614461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6</a:t>
            </a:r>
            <a:endParaRPr lang="zh-CN" altLang="en-US" dirty="0">
              <a:solidFill>
                <a:schemeClr val="tx1"/>
              </a:solidFill>
              <a:latin typeface="Times "/>
            </a:endParaRPr>
          </a:p>
        </p:txBody>
      </p:sp>
      <p:pic>
        <p:nvPicPr>
          <p:cNvPr id="120" name="内容占位符 3"/>
          <p:cNvPicPr>
            <a:picLocks noChangeAspect="1"/>
          </p:cNvPicPr>
          <p:nvPr/>
        </p:nvPicPr>
        <p:blipFill rotWithShape="1">
          <a:blip r:embed="rId3"/>
          <a:srcRect b="42854"/>
          <a:stretch/>
        </p:blipFill>
        <p:spPr>
          <a:xfrm>
            <a:off x="22714" y="1427430"/>
            <a:ext cx="4812122" cy="2175849"/>
          </a:xfrm>
          <a:prstGeom prst="rect">
            <a:avLst/>
          </a:prstGeom>
        </p:spPr>
      </p:pic>
      <p:pic>
        <p:nvPicPr>
          <p:cNvPr id="115" name="内容占位符 3"/>
          <p:cNvPicPr>
            <a:picLocks noChangeAspect="1"/>
          </p:cNvPicPr>
          <p:nvPr/>
        </p:nvPicPr>
        <p:blipFill rotWithShape="1">
          <a:blip r:embed="rId3"/>
          <a:srcRect t="56680"/>
          <a:stretch/>
        </p:blipFill>
        <p:spPr>
          <a:xfrm>
            <a:off x="34985" y="3634102"/>
            <a:ext cx="4812122" cy="1649434"/>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2115365" y="6408311"/>
                <a:ext cx="5204502" cy="369332"/>
              </a:xfrm>
              <a:prstGeom prst="rect">
                <a:avLst/>
              </a:prstGeom>
            </p:spPr>
            <p:txBody>
              <a:bodyPr wrap="none">
                <a:spAutoFit/>
              </a:bodyPr>
              <a:lstStyle/>
              <a:p>
                <a:r>
                  <a:rPr lang="zh-CN" altLang="en-US" dirty="0"/>
                  <a:t>验证集</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4,</m:t>
                        </m:r>
                        <m:r>
                          <a:rPr lang="en-US" altLang="zh-CN" i="1" dirty="0">
                            <a:solidFill>
                              <a:srgbClr val="FF0000"/>
                            </a:solidFill>
                            <a:latin typeface="Cambria Math" panose="02040503050406030204" pitchFamily="18" charset="0"/>
                          </a:rPr>
                          <m:t>8</m:t>
                        </m:r>
                        <m:r>
                          <a:rPr lang="en-US" altLang="zh-CN" i="1" dirty="0">
                            <a:latin typeface="Cambria Math" panose="02040503050406030204" pitchFamily="18" charset="0"/>
                          </a:rPr>
                          <m:t>,11,12</m:t>
                        </m:r>
                      </m:e>
                    </m:d>
                  </m:oMath>
                </a14:m>
                <a:r>
                  <a:rPr lang="zh-CN" altLang="en-US" dirty="0"/>
                  <a:t>判断正确，精度提高至</a:t>
                </a:r>
                <a14:m>
                  <m:oMath xmlns:m="http://schemas.openxmlformats.org/officeDocument/2006/math">
                    <m:r>
                      <a:rPr lang="en-US" altLang="zh-CN" i="1">
                        <a:latin typeface="Cambria Math" panose="02040503050406030204" pitchFamily="18" charset="0"/>
                      </a:rPr>
                      <m:t>57.1%</m:t>
                    </m:r>
                  </m:oMath>
                </a14:m>
                <a:r>
                  <a:rPr lang="en-US" altLang="zh-CN" dirty="0"/>
                  <a:t> </a:t>
                </a:r>
                <a:r>
                  <a:rPr lang="zh-CN" altLang="en-US" dirty="0"/>
                  <a:t>。</a:t>
                </a:r>
              </a:p>
            </p:txBody>
          </p:sp>
        </mc:Choice>
        <mc:Fallback xmlns="">
          <p:sp>
            <p:nvSpPr>
              <p:cNvPr id="9" name="矩形 8"/>
              <p:cNvSpPr>
                <a:spLocks noRot="1" noChangeAspect="1" noMove="1" noResize="1" noEditPoints="1" noAdjustHandles="1" noChangeArrowheads="1" noChangeShapeType="1" noTextEdit="1"/>
              </p:cNvSpPr>
              <p:nvPr/>
            </p:nvSpPr>
            <p:spPr>
              <a:xfrm>
                <a:off x="2115365" y="6408311"/>
                <a:ext cx="5204502" cy="369332"/>
              </a:xfrm>
              <a:prstGeom prst="rect">
                <a:avLst/>
              </a:prstGeom>
              <a:blipFill>
                <a:blip r:embed="rId4"/>
                <a:stretch>
                  <a:fillRect l="-937" t="-8197" r="-117" b="-24590"/>
                </a:stretch>
              </a:blipFill>
            </p:spPr>
            <p:txBody>
              <a:bodyPr/>
              <a:lstStyle/>
              <a:p>
                <a:r>
                  <a:rPr lang="zh-CN" altLang="en-US">
                    <a:noFill/>
                  </a:rPr>
                  <a:t> </a:t>
                </a:r>
              </a:p>
            </p:txBody>
          </p:sp>
        </mc:Fallback>
      </mc:AlternateContent>
      <p:cxnSp>
        <p:nvCxnSpPr>
          <p:cNvPr id="116" name="直接箭头连接符 115"/>
          <p:cNvCxnSpPr/>
          <p:nvPr/>
        </p:nvCxnSpPr>
        <p:spPr>
          <a:xfrm flipH="1" flipV="1">
            <a:off x="5923896" y="4700690"/>
            <a:ext cx="1187585" cy="219166"/>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7" name="文本框 54"/>
          <p:cNvSpPr txBox="1"/>
          <p:nvPr/>
        </p:nvSpPr>
        <p:spPr>
          <a:xfrm>
            <a:off x="7365996" y="4162496"/>
            <a:ext cx="133882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验证集精度</a:t>
            </a:r>
          </a:p>
        </p:txBody>
      </p:sp>
      <p:sp>
        <p:nvSpPr>
          <p:cNvPr id="118" name="文本框 55"/>
          <p:cNvSpPr txBox="1"/>
          <p:nvPr/>
        </p:nvSpPr>
        <p:spPr>
          <a:xfrm>
            <a:off x="7365996" y="4550326"/>
            <a:ext cx="1595309" cy="646331"/>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剪枝前</a:t>
            </a:r>
            <a:r>
              <a:rPr lang="en-US" altLang="zh-CN" dirty="0">
                <a:latin typeface="Times New Roman" panose="02020603050405020304" pitchFamily="18" charset="0"/>
                <a:ea typeface="微软雅黑" panose="020B0503020204020204" pitchFamily="34" charset="-122"/>
              </a:rPr>
              <a:t>: </a:t>
            </a:r>
            <a:r>
              <a:rPr lang="en-US" altLang="zh-CN" dirty="0">
                <a:solidFill>
                  <a:srgbClr val="00B050"/>
                </a:solidFill>
                <a:latin typeface="Times New Roman" panose="02020603050405020304" pitchFamily="18" charset="0"/>
                <a:ea typeface="微软雅黑" panose="020B0503020204020204" pitchFamily="34" charset="-122"/>
              </a:rPr>
              <a:t>42.9%</a:t>
            </a:r>
          </a:p>
          <a:p>
            <a:r>
              <a:rPr lang="zh-CN" altLang="en-US" dirty="0">
                <a:latin typeface="Times New Roman" panose="02020603050405020304" pitchFamily="18" charset="0"/>
                <a:ea typeface="微软雅黑" panose="020B0503020204020204" pitchFamily="34" charset="-122"/>
              </a:rPr>
              <a:t>剪枝后</a:t>
            </a:r>
            <a:r>
              <a:rPr lang="en-US" altLang="zh-CN" dirty="0">
                <a:latin typeface="Times New Roman" panose="02020603050405020304" pitchFamily="18" charset="0"/>
                <a:ea typeface="微软雅黑" panose="020B0503020204020204" pitchFamily="34" charset="-122"/>
              </a:rPr>
              <a:t>: </a:t>
            </a:r>
            <a:r>
              <a:rPr lang="en-US" altLang="zh-CN" dirty="0">
                <a:solidFill>
                  <a:srgbClr val="FF0000"/>
                </a:solidFill>
                <a:latin typeface="Times New Roman" panose="02020603050405020304" pitchFamily="18" charset="0"/>
                <a:ea typeface="微软雅黑" panose="020B0503020204020204" pitchFamily="34" charset="-122"/>
              </a:rPr>
              <a:t>57.1%</a:t>
            </a:r>
            <a:endParaRPr lang="zh-CN" altLang="en-US" dirty="0">
              <a:solidFill>
                <a:srgbClr val="FF0000"/>
              </a:solidFill>
              <a:latin typeface="Times New Roman" panose="02020603050405020304" pitchFamily="18" charset="0"/>
              <a:ea typeface="微软雅黑" panose="020B0503020204020204" pitchFamily="34" charset="-122"/>
            </a:endParaRPr>
          </a:p>
        </p:txBody>
      </p:sp>
      <p:sp>
        <p:nvSpPr>
          <p:cNvPr id="121" name="文本框 56"/>
          <p:cNvSpPr txBox="1"/>
          <p:nvPr/>
        </p:nvSpPr>
        <p:spPr>
          <a:xfrm>
            <a:off x="7173592" y="5424885"/>
            <a:ext cx="1922321"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后剪枝决策</a:t>
            </a:r>
            <a:r>
              <a:rPr lang="en-US" altLang="zh-CN" dirty="0">
                <a:latin typeface="Times New Roman" panose="02020603050405020304" pitchFamily="18" charset="0"/>
                <a:ea typeface="微软雅黑" panose="020B0503020204020204" pitchFamily="34" charset="-122"/>
              </a:rPr>
              <a:t>: </a:t>
            </a:r>
            <a:r>
              <a:rPr lang="zh-CN" altLang="en-US" dirty="0">
                <a:solidFill>
                  <a:srgbClr val="FF0000"/>
                </a:solidFill>
                <a:latin typeface="Times New Roman" panose="02020603050405020304" pitchFamily="18" charset="0"/>
                <a:ea typeface="微软雅黑" panose="020B0503020204020204" pitchFamily="34" charset="-122"/>
              </a:rPr>
              <a:t>剪枝</a:t>
            </a:r>
          </a:p>
        </p:txBody>
      </p:sp>
    </p:spTree>
    <p:extLst>
      <p:ext uri="{BB962C8B-B14F-4D97-AF65-F5344CB8AC3E}">
        <p14:creationId xmlns:p14="http://schemas.microsoft.com/office/powerpoint/2010/main" val="353903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32</a:t>
            </a:fld>
            <a:endParaRPr lang="zh-CN" altLang="en-US"/>
          </a:p>
        </p:txBody>
      </p:sp>
      <p:sp>
        <p:nvSpPr>
          <p:cNvPr id="113" name="椭圆 112"/>
          <p:cNvSpPr/>
          <p:nvPr/>
        </p:nvSpPr>
        <p:spPr>
          <a:xfrm>
            <a:off x="4964338" y="4333520"/>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70" name="椭圆 69"/>
          <p:cNvSpPr/>
          <p:nvPr/>
        </p:nvSpPr>
        <p:spPr>
          <a:xfrm>
            <a:off x="3887549" y="4322496"/>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sp>
        <p:nvSpPr>
          <p:cNvPr id="71" name="椭圆 70"/>
          <p:cNvSpPr/>
          <p:nvPr/>
        </p:nvSpPr>
        <p:spPr>
          <a:xfrm>
            <a:off x="6038832" y="4322496"/>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72" name="直接连接符 71"/>
          <p:cNvCxnSpPr/>
          <p:nvPr/>
        </p:nvCxnSpPr>
        <p:spPr>
          <a:xfrm flipH="1">
            <a:off x="4352268" y="352421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5385501" y="3834103"/>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乌黑</a:t>
            </a:r>
          </a:p>
        </p:txBody>
      </p:sp>
      <p:cxnSp>
        <p:nvCxnSpPr>
          <p:cNvPr id="74" name="直接连接符 73"/>
          <p:cNvCxnSpPr/>
          <p:nvPr/>
        </p:nvCxnSpPr>
        <p:spPr>
          <a:xfrm>
            <a:off x="5429057" y="352421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5429057" y="3714872"/>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6181978" y="3834103"/>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浅白</a:t>
            </a:r>
          </a:p>
        </p:txBody>
      </p:sp>
      <p:sp>
        <p:nvSpPr>
          <p:cNvPr id="77" name="文本框 30"/>
          <p:cNvSpPr txBox="1"/>
          <p:nvPr/>
        </p:nvSpPr>
        <p:spPr>
          <a:xfrm>
            <a:off x="4157166" y="3834103"/>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青绿</a:t>
            </a:r>
          </a:p>
        </p:txBody>
      </p:sp>
      <p:sp>
        <p:nvSpPr>
          <p:cNvPr id="78" name="圆角矩形 77"/>
          <p:cNvSpPr/>
          <p:nvPr/>
        </p:nvSpPr>
        <p:spPr>
          <a:xfrm>
            <a:off x="4964338" y="3276878"/>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色泽</a:t>
            </a:r>
            <a:r>
              <a:rPr lang="en-US" altLang="zh-CN" dirty="0">
                <a:latin typeface="Times" panose="02020603060405020304" pitchFamily="18" charset="0"/>
              </a:rPr>
              <a:t>=?</a:t>
            </a:r>
            <a:endParaRPr lang="zh-CN" altLang="en-US" dirty="0">
              <a:latin typeface="Times" panose="02020603060405020304" pitchFamily="18" charset="0"/>
            </a:endParaRPr>
          </a:p>
        </p:txBody>
      </p:sp>
      <p:sp>
        <p:nvSpPr>
          <p:cNvPr id="79" name="椭圆 78"/>
          <p:cNvSpPr/>
          <p:nvPr/>
        </p:nvSpPr>
        <p:spPr>
          <a:xfrm>
            <a:off x="6038832" y="3277107"/>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80" name="椭圆 79"/>
          <p:cNvSpPr/>
          <p:nvPr/>
        </p:nvSpPr>
        <p:spPr>
          <a:xfrm>
            <a:off x="7108933" y="3276878"/>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81" name="直接连接符 80"/>
          <p:cNvCxnSpPr/>
          <p:nvPr/>
        </p:nvCxnSpPr>
        <p:spPr>
          <a:xfrm flipH="1">
            <a:off x="5419165" y="247243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6452397" y="278232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蜷缩</a:t>
            </a:r>
          </a:p>
        </p:txBody>
      </p:sp>
      <p:cxnSp>
        <p:nvCxnSpPr>
          <p:cNvPr id="83" name="直接连接符 82"/>
          <p:cNvCxnSpPr/>
          <p:nvPr/>
        </p:nvCxnSpPr>
        <p:spPr>
          <a:xfrm>
            <a:off x="6495954" y="247243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6495954" y="2663092"/>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7248876" y="278232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硬挺</a:t>
            </a:r>
          </a:p>
        </p:txBody>
      </p:sp>
      <p:sp>
        <p:nvSpPr>
          <p:cNvPr id="86" name="文本框 39"/>
          <p:cNvSpPr txBox="1"/>
          <p:nvPr/>
        </p:nvSpPr>
        <p:spPr>
          <a:xfrm>
            <a:off x="5224063" y="278232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稍蜷</a:t>
            </a:r>
          </a:p>
        </p:txBody>
      </p:sp>
      <p:sp>
        <p:nvSpPr>
          <p:cNvPr id="87" name="圆角矩形 86"/>
          <p:cNvSpPr/>
          <p:nvPr/>
        </p:nvSpPr>
        <p:spPr>
          <a:xfrm>
            <a:off x="6048681" y="2231718"/>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根蒂</a:t>
            </a:r>
            <a:r>
              <a:rPr lang="en-US" altLang="zh-CN" dirty="0">
                <a:latin typeface="Times" panose="02020603060405020304" pitchFamily="18" charset="0"/>
              </a:rPr>
              <a:t>=?</a:t>
            </a:r>
            <a:endParaRPr lang="zh-CN" altLang="en-US" dirty="0">
              <a:latin typeface="Times" panose="02020603060405020304" pitchFamily="18" charset="0"/>
            </a:endParaRPr>
          </a:p>
        </p:txBody>
      </p:sp>
      <p:sp>
        <p:nvSpPr>
          <p:cNvPr id="88" name="椭圆 87"/>
          <p:cNvSpPr/>
          <p:nvPr/>
        </p:nvSpPr>
        <p:spPr>
          <a:xfrm>
            <a:off x="2795677"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sp>
        <p:nvSpPr>
          <p:cNvPr id="89" name="椭圆 88"/>
          <p:cNvSpPr/>
          <p:nvPr/>
        </p:nvSpPr>
        <p:spPr>
          <a:xfrm>
            <a:off x="3853035"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90" name="椭圆 89"/>
          <p:cNvSpPr/>
          <p:nvPr/>
        </p:nvSpPr>
        <p:spPr>
          <a:xfrm>
            <a:off x="1738318"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91" name="直接连接符 90"/>
          <p:cNvCxnSpPr/>
          <p:nvPr/>
        </p:nvCxnSpPr>
        <p:spPr>
          <a:xfrm flipH="1">
            <a:off x="2203134" y="247478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92" name="文本框 45"/>
          <p:cNvSpPr txBox="1"/>
          <p:nvPr/>
        </p:nvSpPr>
        <p:spPr>
          <a:xfrm>
            <a:off x="3236367" y="2784671"/>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乌黑</a:t>
            </a:r>
          </a:p>
        </p:txBody>
      </p:sp>
      <p:cxnSp>
        <p:nvCxnSpPr>
          <p:cNvPr id="93" name="直接连接符 92"/>
          <p:cNvCxnSpPr/>
          <p:nvPr/>
        </p:nvCxnSpPr>
        <p:spPr>
          <a:xfrm>
            <a:off x="3279923" y="247478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p:cNvCxnSpPr/>
          <p:nvPr/>
        </p:nvCxnSpPr>
        <p:spPr>
          <a:xfrm>
            <a:off x="3279923" y="2665442"/>
            <a:ext cx="0" cy="607721"/>
          </a:xfrm>
          <a:prstGeom prst="line">
            <a:avLst/>
          </a:prstGeom>
        </p:spPr>
        <p:style>
          <a:lnRef idx="1">
            <a:schemeClr val="dk1"/>
          </a:lnRef>
          <a:fillRef idx="0">
            <a:schemeClr val="dk1"/>
          </a:fillRef>
          <a:effectRef idx="0">
            <a:schemeClr val="dk1"/>
          </a:effectRef>
          <a:fontRef idx="minor">
            <a:schemeClr val="tx1"/>
          </a:fontRef>
        </p:style>
      </p:cxnSp>
      <p:sp>
        <p:nvSpPr>
          <p:cNvPr id="95" name="文本框 48"/>
          <p:cNvSpPr txBox="1"/>
          <p:nvPr/>
        </p:nvSpPr>
        <p:spPr>
          <a:xfrm>
            <a:off x="4032844" y="2784671"/>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浅白</a:t>
            </a:r>
          </a:p>
        </p:txBody>
      </p:sp>
      <p:sp>
        <p:nvSpPr>
          <p:cNvPr id="96" name="文本框 49"/>
          <p:cNvSpPr txBox="1"/>
          <p:nvPr/>
        </p:nvSpPr>
        <p:spPr>
          <a:xfrm>
            <a:off x="2008032" y="2784671"/>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青绿</a:t>
            </a:r>
          </a:p>
        </p:txBody>
      </p:sp>
      <p:sp>
        <p:nvSpPr>
          <p:cNvPr id="97" name="圆角矩形 96"/>
          <p:cNvSpPr/>
          <p:nvPr/>
        </p:nvSpPr>
        <p:spPr>
          <a:xfrm>
            <a:off x="2800921" y="2231092"/>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色泽</a:t>
            </a:r>
            <a:r>
              <a:rPr lang="en-US" altLang="zh-CN" dirty="0">
                <a:latin typeface="Times" panose="02020603060405020304" pitchFamily="18" charset="0"/>
              </a:rPr>
              <a:t>=?</a:t>
            </a:r>
            <a:endParaRPr lang="zh-CN" altLang="en-US" dirty="0">
              <a:latin typeface="Times" panose="02020603060405020304" pitchFamily="18" charset="0"/>
            </a:endParaRPr>
          </a:p>
        </p:txBody>
      </p:sp>
      <p:sp>
        <p:nvSpPr>
          <p:cNvPr id="98" name="椭圆 97"/>
          <p:cNvSpPr/>
          <p:nvPr/>
        </p:nvSpPr>
        <p:spPr>
          <a:xfrm>
            <a:off x="8106210" y="2230718"/>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cxnSp>
        <p:nvCxnSpPr>
          <p:cNvPr id="99" name="直接连接符 98"/>
          <p:cNvCxnSpPr>
            <a:stCxn id="102" idx="2"/>
            <a:endCxn id="87" idx="0"/>
          </p:cNvCxnSpPr>
          <p:nvPr/>
        </p:nvCxnSpPr>
        <p:spPr>
          <a:xfrm>
            <a:off x="5460684" y="1628023"/>
            <a:ext cx="1052716"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5757530" y="1634088"/>
            <a:ext cx="2813398"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7" idx="0"/>
          </p:cNvCxnSpPr>
          <p:nvPr/>
        </p:nvCxnSpPr>
        <p:spPr>
          <a:xfrm flipH="1">
            <a:off x="3265640" y="1621729"/>
            <a:ext cx="1958424"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4841060" y="1196023"/>
            <a:ext cx="12392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脐部</a:t>
            </a:r>
            <a:r>
              <a:rPr lang="en-US" altLang="zh-CN" dirty="0">
                <a:latin typeface="Times" panose="02020603060405020304" pitchFamily="18" charset="0"/>
              </a:rPr>
              <a:t>=?</a:t>
            </a:r>
            <a:endParaRPr lang="zh-CN" altLang="en-US" dirty="0">
              <a:latin typeface="Times" panose="02020603060405020304" pitchFamily="18" charset="0"/>
            </a:endParaRPr>
          </a:p>
        </p:txBody>
      </p:sp>
      <p:sp>
        <p:nvSpPr>
          <p:cNvPr id="103" name="文本框 63"/>
          <p:cNvSpPr txBox="1"/>
          <p:nvPr/>
        </p:nvSpPr>
        <p:spPr>
          <a:xfrm>
            <a:off x="7607055" y="170735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平坦</a:t>
            </a:r>
          </a:p>
        </p:txBody>
      </p:sp>
      <p:sp>
        <p:nvSpPr>
          <p:cNvPr id="104" name="文本框 64"/>
          <p:cNvSpPr txBox="1"/>
          <p:nvPr/>
        </p:nvSpPr>
        <p:spPr>
          <a:xfrm>
            <a:off x="5338988" y="170735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稍凹</a:t>
            </a:r>
          </a:p>
        </p:txBody>
      </p:sp>
      <p:sp>
        <p:nvSpPr>
          <p:cNvPr id="105" name="文本框 65"/>
          <p:cNvSpPr txBox="1"/>
          <p:nvPr/>
        </p:nvSpPr>
        <p:spPr>
          <a:xfrm>
            <a:off x="3409840" y="170735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凹陷</a:t>
            </a:r>
          </a:p>
        </p:txBody>
      </p:sp>
      <p:sp>
        <p:nvSpPr>
          <p:cNvPr id="106" name="椭圆 105"/>
          <p:cNvSpPr/>
          <p:nvPr/>
        </p:nvSpPr>
        <p:spPr>
          <a:xfrm>
            <a:off x="4688593" y="106214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1</a:t>
            </a:r>
            <a:endParaRPr lang="zh-CN" altLang="en-US" sz="1400" dirty="0">
              <a:solidFill>
                <a:schemeClr val="tx1"/>
              </a:solidFill>
              <a:latin typeface="Times "/>
            </a:endParaRPr>
          </a:p>
        </p:txBody>
      </p:sp>
      <p:sp>
        <p:nvSpPr>
          <p:cNvPr id="107" name="椭圆 106"/>
          <p:cNvSpPr/>
          <p:nvPr/>
        </p:nvSpPr>
        <p:spPr>
          <a:xfrm>
            <a:off x="2664969" y="2082172"/>
            <a:ext cx="24785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2</a:t>
            </a:r>
            <a:endParaRPr lang="zh-CN" altLang="en-US" sz="1400" dirty="0">
              <a:solidFill>
                <a:schemeClr val="tx1"/>
              </a:solidFill>
              <a:latin typeface="Times "/>
            </a:endParaRPr>
          </a:p>
        </p:txBody>
      </p:sp>
      <p:sp>
        <p:nvSpPr>
          <p:cNvPr id="108" name="椭圆 107"/>
          <p:cNvSpPr/>
          <p:nvPr/>
        </p:nvSpPr>
        <p:spPr>
          <a:xfrm>
            <a:off x="5896663" y="2093726"/>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3</a:t>
            </a:r>
            <a:endParaRPr lang="zh-CN" altLang="en-US" sz="1400" dirty="0">
              <a:solidFill>
                <a:schemeClr val="tx1"/>
              </a:solidFill>
              <a:latin typeface="Times "/>
            </a:endParaRPr>
          </a:p>
        </p:txBody>
      </p:sp>
      <p:sp>
        <p:nvSpPr>
          <p:cNvPr id="109" name="椭圆 108"/>
          <p:cNvSpPr/>
          <p:nvPr/>
        </p:nvSpPr>
        <p:spPr>
          <a:xfrm>
            <a:off x="7957520" y="214994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4</a:t>
            </a:r>
            <a:endParaRPr lang="zh-CN" altLang="en-US" sz="1400" dirty="0">
              <a:solidFill>
                <a:schemeClr val="tx1"/>
              </a:solidFill>
              <a:latin typeface="Times "/>
            </a:endParaRPr>
          </a:p>
        </p:txBody>
      </p:sp>
      <p:sp>
        <p:nvSpPr>
          <p:cNvPr id="110" name="椭圆 109"/>
          <p:cNvSpPr/>
          <p:nvPr/>
        </p:nvSpPr>
        <p:spPr>
          <a:xfrm>
            <a:off x="4824527" y="3092212"/>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5</a:t>
            </a:r>
            <a:endParaRPr lang="zh-CN" altLang="en-US" sz="1400" dirty="0">
              <a:solidFill>
                <a:schemeClr val="tx1"/>
              </a:solidFill>
              <a:latin typeface="Times "/>
            </a:endParaRPr>
          </a:p>
        </p:txBody>
      </p:sp>
      <mc:AlternateContent xmlns:mc="http://schemas.openxmlformats.org/markup-compatibility/2006" xmlns:a14="http://schemas.microsoft.com/office/drawing/2010/main">
        <mc:Choice Requires="a14">
          <p:sp>
            <p:nvSpPr>
              <p:cNvPr id="3" name="矩形 2"/>
              <p:cNvSpPr/>
              <p:nvPr/>
            </p:nvSpPr>
            <p:spPr>
              <a:xfrm>
                <a:off x="378534" y="6132811"/>
                <a:ext cx="8386931" cy="646331"/>
              </a:xfrm>
              <a:prstGeom prst="rect">
                <a:avLst/>
              </a:prstGeom>
              <a:solidFill>
                <a:schemeClr val="accent5">
                  <a:lumMod val="20000"/>
                  <a:lumOff val="80000"/>
                </a:schemeClr>
              </a:solidFill>
            </p:spPr>
            <p:txBody>
              <a:bodyPr wrap="square">
                <a:spAutoFit/>
              </a:bodyPr>
              <a:lstStyle/>
              <a:p>
                <a:r>
                  <a:rPr lang="zh-CN" altLang="en-US" dirty="0"/>
                  <a:t>首先考虑结点      ，若将其替换为叶结点，根据落在其上的训练样本</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7,15</m:t>
                        </m:r>
                      </m:e>
                    </m:d>
                  </m:oMath>
                </a14:m>
                <a:r>
                  <a:rPr lang="zh-CN" altLang="en-US" dirty="0"/>
                  <a:t>将其标记为“好瓜”。</a:t>
                </a:r>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378534" y="6132811"/>
                <a:ext cx="8386931" cy="646331"/>
              </a:xfrm>
              <a:prstGeom prst="rect">
                <a:avLst/>
              </a:prstGeom>
              <a:blipFill>
                <a:blip r:embed="rId2"/>
                <a:stretch>
                  <a:fillRect l="-581" t="-4717" b="-14151"/>
                </a:stretch>
              </a:blipFill>
            </p:spPr>
            <p:txBody>
              <a:bodyPr/>
              <a:lstStyle/>
              <a:p>
                <a:r>
                  <a:rPr lang="zh-CN" altLang="en-US">
                    <a:noFill/>
                  </a:rPr>
                  <a:t> </a:t>
                </a:r>
              </a:p>
            </p:txBody>
          </p:sp>
        </mc:Fallback>
      </mc:AlternateContent>
      <p:sp>
        <p:nvSpPr>
          <p:cNvPr id="119" name="椭圆 118"/>
          <p:cNvSpPr/>
          <p:nvPr/>
        </p:nvSpPr>
        <p:spPr>
          <a:xfrm>
            <a:off x="1878369" y="614461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6</a:t>
            </a:r>
            <a:endParaRPr lang="zh-CN" altLang="en-US" dirty="0">
              <a:solidFill>
                <a:schemeClr val="tx1"/>
              </a:solidFill>
              <a:latin typeface="Times "/>
            </a:endParaRPr>
          </a:p>
        </p:txBody>
      </p:sp>
      <mc:AlternateContent xmlns:mc="http://schemas.openxmlformats.org/markup-compatibility/2006" xmlns:a14="http://schemas.microsoft.com/office/drawing/2010/main">
        <mc:Choice Requires="a14">
          <p:sp>
            <p:nvSpPr>
              <p:cNvPr id="9" name="矩形 8"/>
              <p:cNvSpPr/>
              <p:nvPr/>
            </p:nvSpPr>
            <p:spPr>
              <a:xfrm>
                <a:off x="2115365" y="6408311"/>
                <a:ext cx="5204502" cy="369332"/>
              </a:xfrm>
              <a:prstGeom prst="rect">
                <a:avLst/>
              </a:prstGeom>
            </p:spPr>
            <p:txBody>
              <a:bodyPr wrap="none">
                <a:spAutoFit/>
              </a:bodyPr>
              <a:lstStyle/>
              <a:p>
                <a:r>
                  <a:rPr lang="zh-CN" altLang="en-US" dirty="0"/>
                  <a:t>验证集</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4,</m:t>
                        </m:r>
                        <m:r>
                          <a:rPr lang="en-US" altLang="zh-CN" i="1" dirty="0">
                            <a:solidFill>
                              <a:srgbClr val="FF0000"/>
                            </a:solidFill>
                            <a:latin typeface="Cambria Math" panose="02040503050406030204" pitchFamily="18" charset="0"/>
                          </a:rPr>
                          <m:t>8</m:t>
                        </m:r>
                        <m:r>
                          <a:rPr lang="en-US" altLang="zh-CN" i="1" dirty="0">
                            <a:latin typeface="Cambria Math" panose="02040503050406030204" pitchFamily="18" charset="0"/>
                          </a:rPr>
                          <m:t>,11,12</m:t>
                        </m:r>
                      </m:e>
                    </m:d>
                  </m:oMath>
                </a14:m>
                <a:r>
                  <a:rPr lang="zh-CN" altLang="en-US" dirty="0"/>
                  <a:t>判断正确，精度提高至</a:t>
                </a:r>
                <a14:m>
                  <m:oMath xmlns:m="http://schemas.openxmlformats.org/officeDocument/2006/math">
                    <m:r>
                      <a:rPr lang="en-US" altLang="zh-CN" i="1">
                        <a:latin typeface="Cambria Math" panose="02040503050406030204" pitchFamily="18" charset="0"/>
                      </a:rPr>
                      <m:t>57.1%</m:t>
                    </m:r>
                  </m:oMath>
                </a14:m>
                <a:r>
                  <a:rPr lang="en-US" altLang="zh-CN" dirty="0"/>
                  <a:t> </a:t>
                </a:r>
                <a:r>
                  <a:rPr lang="zh-CN" altLang="en-US" dirty="0"/>
                  <a:t>。</a:t>
                </a:r>
              </a:p>
            </p:txBody>
          </p:sp>
        </mc:Choice>
        <mc:Fallback xmlns="">
          <p:sp>
            <p:nvSpPr>
              <p:cNvPr id="9" name="矩形 8"/>
              <p:cNvSpPr>
                <a:spLocks noRot="1" noChangeAspect="1" noMove="1" noResize="1" noEditPoints="1" noAdjustHandles="1" noChangeArrowheads="1" noChangeShapeType="1" noTextEdit="1"/>
              </p:cNvSpPr>
              <p:nvPr/>
            </p:nvSpPr>
            <p:spPr>
              <a:xfrm>
                <a:off x="2115365" y="6408311"/>
                <a:ext cx="5204502" cy="369332"/>
              </a:xfrm>
              <a:prstGeom prst="rect">
                <a:avLst/>
              </a:prstGeom>
              <a:blipFill>
                <a:blip r:embed="rId3"/>
                <a:stretch>
                  <a:fillRect l="-937" t="-8197" r="-11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8826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33</a:t>
            </a:fld>
            <a:endParaRPr lang="zh-CN" altLang="en-US"/>
          </a:p>
        </p:txBody>
      </p:sp>
      <p:sp>
        <p:nvSpPr>
          <p:cNvPr id="113" name="椭圆 112"/>
          <p:cNvSpPr/>
          <p:nvPr/>
        </p:nvSpPr>
        <p:spPr>
          <a:xfrm>
            <a:off x="4964338" y="4333520"/>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70" name="椭圆 69"/>
          <p:cNvSpPr/>
          <p:nvPr/>
        </p:nvSpPr>
        <p:spPr>
          <a:xfrm>
            <a:off x="3887549" y="4322496"/>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sp>
        <p:nvSpPr>
          <p:cNvPr id="71" name="椭圆 70"/>
          <p:cNvSpPr/>
          <p:nvPr/>
        </p:nvSpPr>
        <p:spPr>
          <a:xfrm>
            <a:off x="6038832" y="4322496"/>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72" name="直接连接符 71"/>
          <p:cNvCxnSpPr/>
          <p:nvPr/>
        </p:nvCxnSpPr>
        <p:spPr>
          <a:xfrm flipH="1">
            <a:off x="4352268" y="352421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5385501" y="3834103"/>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乌黑</a:t>
            </a:r>
          </a:p>
        </p:txBody>
      </p:sp>
      <p:cxnSp>
        <p:nvCxnSpPr>
          <p:cNvPr id="74" name="直接连接符 73"/>
          <p:cNvCxnSpPr/>
          <p:nvPr/>
        </p:nvCxnSpPr>
        <p:spPr>
          <a:xfrm>
            <a:off x="5429057" y="352421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5429057" y="3714872"/>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6181978" y="3834103"/>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浅白</a:t>
            </a:r>
          </a:p>
        </p:txBody>
      </p:sp>
      <p:sp>
        <p:nvSpPr>
          <p:cNvPr id="77" name="文本框 30"/>
          <p:cNvSpPr txBox="1"/>
          <p:nvPr/>
        </p:nvSpPr>
        <p:spPr>
          <a:xfrm>
            <a:off x="4157166" y="3834103"/>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青绿</a:t>
            </a:r>
          </a:p>
        </p:txBody>
      </p:sp>
      <p:sp>
        <p:nvSpPr>
          <p:cNvPr id="78" name="圆角矩形 77"/>
          <p:cNvSpPr/>
          <p:nvPr/>
        </p:nvSpPr>
        <p:spPr>
          <a:xfrm>
            <a:off x="4964338" y="3276878"/>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accent5"/>
                </a:solidFill>
                <a:latin typeface="Times" panose="02020603060405020304" pitchFamily="18" charset="0"/>
              </a:rPr>
              <a:t>色泽</a:t>
            </a:r>
            <a:r>
              <a:rPr lang="en-US" altLang="zh-CN" dirty="0">
                <a:solidFill>
                  <a:schemeClr val="accent5"/>
                </a:solidFill>
                <a:latin typeface="Times" panose="02020603060405020304" pitchFamily="18" charset="0"/>
              </a:rPr>
              <a:t>=?</a:t>
            </a:r>
            <a:endParaRPr lang="zh-CN" altLang="en-US" dirty="0">
              <a:solidFill>
                <a:schemeClr val="accent5"/>
              </a:solidFill>
              <a:latin typeface="Times" panose="02020603060405020304" pitchFamily="18" charset="0"/>
            </a:endParaRPr>
          </a:p>
        </p:txBody>
      </p:sp>
      <p:sp>
        <p:nvSpPr>
          <p:cNvPr id="79" name="椭圆 78"/>
          <p:cNvSpPr/>
          <p:nvPr/>
        </p:nvSpPr>
        <p:spPr>
          <a:xfrm>
            <a:off x="6038832" y="3277107"/>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80" name="椭圆 79"/>
          <p:cNvSpPr/>
          <p:nvPr/>
        </p:nvSpPr>
        <p:spPr>
          <a:xfrm>
            <a:off x="7108933" y="3276878"/>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81" name="直接连接符 80"/>
          <p:cNvCxnSpPr/>
          <p:nvPr/>
        </p:nvCxnSpPr>
        <p:spPr>
          <a:xfrm flipH="1">
            <a:off x="5419165" y="247243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6452397" y="278232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蜷缩</a:t>
            </a:r>
          </a:p>
        </p:txBody>
      </p:sp>
      <p:cxnSp>
        <p:nvCxnSpPr>
          <p:cNvPr id="83" name="直接连接符 82"/>
          <p:cNvCxnSpPr/>
          <p:nvPr/>
        </p:nvCxnSpPr>
        <p:spPr>
          <a:xfrm>
            <a:off x="6495954" y="247243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6495954" y="2663092"/>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7248876" y="278232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硬挺</a:t>
            </a:r>
          </a:p>
        </p:txBody>
      </p:sp>
      <p:sp>
        <p:nvSpPr>
          <p:cNvPr id="86" name="文本框 39"/>
          <p:cNvSpPr txBox="1"/>
          <p:nvPr/>
        </p:nvSpPr>
        <p:spPr>
          <a:xfrm>
            <a:off x="5224063" y="278232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稍蜷</a:t>
            </a:r>
          </a:p>
        </p:txBody>
      </p:sp>
      <p:sp>
        <p:nvSpPr>
          <p:cNvPr id="87" name="圆角矩形 86"/>
          <p:cNvSpPr/>
          <p:nvPr/>
        </p:nvSpPr>
        <p:spPr>
          <a:xfrm>
            <a:off x="6048681" y="2231718"/>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根蒂</a:t>
            </a:r>
            <a:r>
              <a:rPr lang="en-US" altLang="zh-CN" dirty="0">
                <a:latin typeface="Times" panose="02020603060405020304" pitchFamily="18" charset="0"/>
              </a:rPr>
              <a:t>=?</a:t>
            </a:r>
            <a:endParaRPr lang="zh-CN" altLang="en-US" dirty="0">
              <a:latin typeface="Times" panose="02020603060405020304" pitchFamily="18" charset="0"/>
            </a:endParaRPr>
          </a:p>
        </p:txBody>
      </p:sp>
      <p:sp>
        <p:nvSpPr>
          <p:cNvPr id="88" name="椭圆 87"/>
          <p:cNvSpPr/>
          <p:nvPr/>
        </p:nvSpPr>
        <p:spPr>
          <a:xfrm>
            <a:off x="2795677"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sp>
        <p:nvSpPr>
          <p:cNvPr id="89" name="椭圆 88"/>
          <p:cNvSpPr/>
          <p:nvPr/>
        </p:nvSpPr>
        <p:spPr>
          <a:xfrm>
            <a:off x="3853035"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90" name="椭圆 89"/>
          <p:cNvSpPr/>
          <p:nvPr/>
        </p:nvSpPr>
        <p:spPr>
          <a:xfrm>
            <a:off x="1738318"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91" name="直接连接符 90"/>
          <p:cNvCxnSpPr/>
          <p:nvPr/>
        </p:nvCxnSpPr>
        <p:spPr>
          <a:xfrm flipH="1">
            <a:off x="2203134" y="247478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92" name="文本框 45"/>
          <p:cNvSpPr txBox="1"/>
          <p:nvPr/>
        </p:nvSpPr>
        <p:spPr>
          <a:xfrm>
            <a:off x="3236367" y="2784671"/>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乌黑</a:t>
            </a:r>
          </a:p>
        </p:txBody>
      </p:sp>
      <p:cxnSp>
        <p:nvCxnSpPr>
          <p:cNvPr id="93" name="直接连接符 92"/>
          <p:cNvCxnSpPr/>
          <p:nvPr/>
        </p:nvCxnSpPr>
        <p:spPr>
          <a:xfrm>
            <a:off x="3279923" y="247478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p:cNvCxnSpPr/>
          <p:nvPr/>
        </p:nvCxnSpPr>
        <p:spPr>
          <a:xfrm>
            <a:off x="3279923" y="2665442"/>
            <a:ext cx="0" cy="607721"/>
          </a:xfrm>
          <a:prstGeom prst="line">
            <a:avLst/>
          </a:prstGeom>
        </p:spPr>
        <p:style>
          <a:lnRef idx="1">
            <a:schemeClr val="dk1"/>
          </a:lnRef>
          <a:fillRef idx="0">
            <a:schemeClr val="dk1"/>
          </a:fillRef>
          <a:effectRef idx="0">
            <a:schemeClr val="dk1"/>
          </a:effectRef>
          <a:fontRef idx="minor">
            <a:schemeClr val="tx1"/>
          </a:fontRef>
        </p:style>
      </p:cxnSp>
      <p:sp>
        <p:nvSpPr>
          <p:cNvPr id="95" name="文本框 48"/>
          <p:cNvSpPr txBox="1"/>
          <p:nvPr/>
        </p:nvSpPr>
        <p:spPr>
          <a:xfrm>
            <a:off x="4032844" y="2784671"/>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浅白</a:t>
            </a:r>
          </a:p>
        </p:txBody>
      </p:sp>
      <p:sp>
        <p:nvSpPr>
          <p:cNvPr id="96" name="文本框 49"/>
          <p:cNvSpPr txBox="1"/>
          <p:nvPr/>
        </p:nvSpPr>
        <p:spPr>
          <a:xfrm>
            <a:off x="2008032" y="2784671"/>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青绿</a:t>
            </a:r>
          </a:p>
        </p:txBody>
      </p:sp>
      <p:sp>
        <p:nvSpPr>
          <p:cNvPr id="97" name="圆角矩形 96"/>
          <p:cNvSpPr/>
          <p:nvPr/>
        </p:nvSpPr>
        <p:spPr>
          <a:xfrm>
            <a:off x="2800921" y="2231092"/>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色泽</a:t>
            </a:r>
            <a:r>
              <a:rPr lang="en-US" altLang="zh-CN" dirty="0">
                <a:latin typeface="Times" panose="02020603060405020304" pitchFamily="18" charset="0"/>
              </a:rPr>
              <a:t>=?</a:t>
            </a:r>
            <a:endParaRPr lang="zh-CN" altLang="en-US" dirty="0">
              <a:latin typeface="Times" panose="02020603060405020304" pitchFamily="18" charset="0"/>
            </a:endParaRPr>
          </a:p>
        </p:txBody>
      </p:sp>
      <p:sp>
        <p:nvSpPr>
          <p:cNvPr id="98" name="椭圆 97"/>
          <p:cNvSpPr/>
          <p:nvPr/>
        </p:nvSpPr>
        <p:spPr>
          <a:xfrm>
            <a:off x="8106210" y="2230718"/>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cxnSp>
        <p:nvCxnSpPr>
          <p:cNvPr id="99" name="直接连接符 98"/>
          <p:cNvCxnSpPr>
            <a:stCxn id="102" idx="2"/>
            <a:endCxn id="87" idx="0"/>
          </p:cNvCxnSpPr>
          <p:nvPr/>
        </p:nvCxnSpPr>
        <p:spPr>
          <a:xfrm>
            <a:off x="5460684" y="1628023"/>
            <a:ext cx="1052716"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5757530" y="1634088"/>
            <a:ext cx="2813398"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7" idx="0"/>
          </p:cNvCxnSpPr>
          <p:nvPr/>
        </p:nvCxnSpPr>
        <p:spPr>
          <a:xfrm flipH="1">
            <a:off x="3265640" y="1621729"/>
            <a:ext cx="1958424"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4841060" y="1196023"/>
            <a:ext cx="12392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脐部</a:t>
            </a:r>
            <a:r>
              <a:rPr lang="en-US" altLang="zh-CN" dirty="0">
                <a:latin typeface="Times" panose="02020603060405020304" pitchFamily="18" charset="0"/>
              </a:rPr>
              <a:t>=?</a:t>
            </a:r>
            <a:endParaRPr lang="zh-CN" altLang="en-US" dirty="0">
              <a:latin typeface="Times" panose="02020603060405020304" pitchFamily="18" charset="0"/>
            </a:endParaRPr>
          </a:p>
        </p:txBody>
      </p:sp>
      <p:sp>
        <p:nvSpPr>
          <p:cNvPr id="103" name="文本框 63"/>
          <p:cNvSpPr txBox="1"/>
          <p:nvPr/>
        </p:nvSpPr>
        <p:spPr>
          <a:xfrm>
            <a:off x="7607055" y="170735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平坦</a:t>
            </a:r>
          </a:p>
        </p:txBody>
      </p:sp>
      <p:sp>
        <p:nvSpPr>
          <p:cNvPr id="104" name="文本框 64"/>
          <p:cNvSpPr txBox="1"/>
          <p:nvPr/>
        </p:nvSpPr>
        <p:spPr>
          <a:xfrm>
            <a:off x="5338988" y="170735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稍凹</a:t>
            </a:r>
          </a:p>
        </p:txBody>
      </p:sp>
      <p:sp>
        <p:nvSpPr>
          <p:cNvPr id="105" name="文本框 65"/>
          <p:cNvSpPr txBox="1"/>
          <p:nvPr/>
        </p:nvSpPr>
        <p:spPr>
          <a:xfrm>
            <a:off x="3409840" y="170735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凹陷</a:t>
            </a:r>
          </a:p>
        </p:txBody>
      </p:sp>
      <p:sp>
        <p:nvSpPr>
          <p:cNvPr id="106" name="椭圆 105"/>
          <p:cNvSpPr/>
          <p:nvPr/>
        </p:nvSpPr>
        <p:spPr>
          <a:xfrm>
            <a:off x="4688593" y="106214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1</a:t>
            </a:r>
            <a:endParaRPr lang="zh-CN" altLang="en-US" sz="1400" dirty="0">
              <a:solidFill>
                <a:schemeClr val="tx1"/>
              </a:solidFill>
              <a:latin typeface="Times "/>
            </a:endParaRPr>
          </a:p>
        </p:txBody>
      </p:sp>
      <p:sp>
        <p:nvSpPr>
          <p:cNvPr id="107" name="椭圆 106"/>
          <p:cNvSpPr/>
          <p:nvPr/>
        </p:nvSpPr>
        <p:spPr>
          <a:xfrm>
            <a:off x="2664969" y="2082172"/>
            <a:ext cx="24785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2</a:t>
            </a:r>
            <a:endParaRPr lang="zh-CN" altLang="en-US" sz="1400" dirty="0">
              <a:solidFill>
                <a:schemeClr val="tx1"/>
              </a:solidFill>
              <a:latin typeface="Times "/>
            </a:endParaRPr>
          </a:p>
        </p:txBody>
      </p:sp>
      <p:sp>
        <p:nvSpPr>
          <p:cNvPr id="108" name="椭圆 107"/>
          <p:cNvSpPr/>
          <p:nvPr/>
        </p:nvSpPr>
        <p:spPr>
          <a:xfrm>
            <a:off x="5896663" y="2093726"/>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3</a:t>
            </a:r>
            <a:endParaRPr lang="zh-CN" altLang="en-US" sz="1400" dirty="0">
              <a:solidFill>
                <a:schemeClr val="tx1"/>
              </a:solidFill>
              <a:latin typeface="Times "/>
            </a:endParaRPr>
          </a:p>
        </p:txBody>
      </p:sp>
      <p:sp>
        <p:nvSpPr>
          <p:cNvPr id="109" name="椭圆 108"/>
          <p:cNvSpPr/>
          <p:nvPr/>
        </p:nvSpPr>
        <p:spPr>
          <a:xfrm>
            <a:off x="7957520" y="214994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4</a:t>
            </a:r>
            <a:endParaRPr lang="zh-CN" altLang="en-US" sz="1400" dirty="0">
              <a:solidFill>
                <a:schemeClr val="tx1"/>
              </a:solidFill>
              <a:latin typeface="Times "/>
            </a:endParaRPr>
          </a:p>
        </p:txBody>
      </p:sp>
      <p:sp>
        <p:nvSpPr>
          <p:cNvPr id="110" name="椭圆 109"/>
          <p:cNvSpPr/>
          <p:nvPr/>
        </p:nvSpPr>
        <p:spPr>
          <a:xfrm>
            <a:off x="4824527" y="3092212"/>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5</a:t>
            </a:r>
            <a:endParaRPr lang="zh-CN" altLang="en-US" sz="1400" dirty="0">
              <a:solidFill>
                <a:schemeClr val="tx1"/>
              </a:solidFill>
              <a:latin typeface="Times "/>
            </a:endParaRPr>
          </a:p>
        </p:txBody>
      </p:sp>
      <mc:AlternateContent xmlns:mc="http://schemas.openxmlformats.org/markup-compatibility/2006" xmlns:a14="http://schemas.microsoft.com/office/drawing/2010/main">
        <mc:Choice Requires="a14">
          <p:sp>
            <p:nvSpPr>
              <p:cNvPr id="3" name="矩形 2"/>
              <p:cNvSpPr/>
              <p:nvPr/>
            </p:nvSpPr>
            <p:spPr>
              <a:xfrm>
                <a:off x="378534" y="6132811"/>
                <a:ext cx="8386931" cy="646331"/>
              </a:xfrm>
              <a:prstGeom prst="rect">
                <a:avLst/>
              </a:prstGeom>
              <a:solidFill>
                <a:schemeClr val="accent5">
                  <a:lumMod val="20000"/>
                  <a:lumOff val="80000"/>
                </a:schemeClr>
              </a:solidFill>
            </p:spPr>
            <p:txBody>
              <a:bodyPr wrap="square">
                <a:spAutoFit/>
              </a:bodyPr>
              <a:lstStyle/>
              <a:p>
                <a:r>
                  <a:rPr lang="zh-CN" altLang="en-US" dirty="0"/>
                  <a:t>然后考虑结点      ，若将其替换为叶结点，根据落在其上的训练样本</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6,7,15</m:t>
                        </m:r>
                      </m:e>
                    </m:d>
                  </m:oMath>
                </a14:m>
                <a:r>
                  <a:rPr lang="zh-CN" altLang="en-US" dirty="0"/>
                  <a:t>将其标记为“好瓜”。</a:t>
                </a:r>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378534" y="6132811"/>
                <a:ext cx="8386931" cy="646331"/>
              </a:xfrm>
              <a:prstGeom prst="rect">
                <a:avLst/>
              </a:prstGeom>
              <a:blipFill>
                <a:blip r:embed="rId2"/>
                <a:stretch>
                  <a:fillRect l="-581" t="-4717" b="-14151"/>
                </a:stretch>
              </a:blipFill>
            </p:spPr>
            <p:txBody>
              <a:bodyPr/>
              <a:lstStyle/>
              <a:p>
                <a:r>
                  <a:rPr lang="zh-CN" altLang="en-US">
                    <a:noFill/>
                  </a:rPr>
                  <a:t> </a:t>
                </a:r>
              </a:p>
            </p:txBody>
          </p:sp>
        </mc:Fallback>
      </mc:AlternateContent>
      <p:sp>
        <p:nvSpPr>
          <p:cNvPr id="119" name="椭圆 118"/>
          <p:cNvSpPr/>
          <p:nvPr/>
        </p:nvSpPr>
        <p:spPr>
          <a:xfrm>
            <a:off x="1878369" y="614461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pic>
        <p:nvPicPr>
          <p:cNvPr id="120" name="内容占位符 3"/>
          <p:cNvPicPr>
            <a:picLocks noChangeAspect="1"/>
          </p:cNvPicPr>
          <p:nvPr/>
        </p:nvPicPr>
        <p:blipFill rotWithShape="1">
          <a:blip r:embed="rId3"/>
          <a:srcRect b="42854"/>
          <a:stretch/>
        </p:blipFill>
        <p:spPr>
          <a:xfrm>
            <a:off x="22714" y="1427430"/>
            <a:ext cx="4812122" cy="2175849"/>
          </a:xfrm>
          <a:prstGeom prst="rect">
            <a:avLst/>
          </a:prstGeom>
        </p:spPr>
      </p:pic>
      <p:pic>
        <p:nvPicPr>
          <p:cNvPr id="115" name="内容占位符 3"/>
          <p:cNvPicPr>
            <a:picLocks noChangeAspect="1"/>
          </p:cNvPicPr>
          <p:nvPr/>
        </p:nvPicPr>
        <p:blipFill rotWithShape="1">
          <a:blip r:embed="rId3"/>
          <a:srcRect t="56680"/>
          <a:stretch/>
        </p:blipFill>
        <p:spPr>
          <a:xfrm>
            <a:off x="34985" y="3634102"/>
            <a:ext cx="4812122" cy="1649434"/>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2115365" y="6408311"/>
                <a:ext cx="5204502" cy="369332"/>
              </a:xfrm>
              <a:prstGeom prst="rect">
                <a:avLst/>
              </a:prstGeom>
            </p:spPr>
            <p:txBody>
              <a:bodyPr wrap="none">
                <a:spAutoFit/>
              </a:bodyPr>
              <a:lstStyle/>
              <a:p>
                <a:r>
                  <a:rPr lang="zh-CN" altLang="en-US" dirty="0"/>
                  <a:t>验证集</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4,</m:t>
                        </m:r>
                        <m:r>
                          <a:rPr lang="en-US" altLang="zh-CN" i="1" dirty="0" smtClean="0">
                            <a:solidFill>
                              <a:schemeClr val="tx1"/>
                            </a:solidFill>
                            <a:latin typeface="Cambria Math" panose="02040503050406030204" pitchFamily="18" charset="0"/>
                          </a:rPr>
                          <m:t>8</m:t>
                        </m:r>
                        <m:r>
                          <a:rPr lang="en-US" altLang="zh-CN" i="1" dirty="0">
                            <a:latin typeface="Cambria Math" panose="02040503050406030204" pitchFamily="18" charset="0"/>
                          </a:rPr>
                          <m:t>,11,12</m:t>
                        </m:r>
                      </m:e>
                    </m:d>
                  </m:oMath>
                </a14:m>
                <a:r>
                  <a:rPr lang="zh-CN" altLang="en-US" dirty="0"/>
                  <a:t>判断正确，精度仍然为</a:t>
                </a:r>
                <a14:m>
                  <m:oMath xmlns:m="http://schemas.openxmlformats.org/officeDocument/2006/math">
                    <m:r>
                      <a:rPr lang="en-US" altLang="zh-CN" i="1">
                        <a:latin typeface="Cambria Math" panose="02040503050406030204" pitchFamily="18" charset="0"/>
                      </a:rPr>
                      <m:t>57.1%</m:t>
                    </m:r>
                  </m:oMath>
                </a14:m>
                <a:r>
                  <a:rPr lang="en-US" altLang="zh-CN" dirty="0"/>
                  <a:t> </a:t>
                </a:r>
                <a:r>
                  <a:rPr lang="zh-CN" altLang="en-US" dirty="0"/>
                  <a:t>。</a:t>
                </a:r>
              </a:p>
            </p:txBody>
          </p:sp>
        </mc:Choice>
        <mc:Fallback xmlns="">
          <p:sp>
            <p:nvSpPr>
              <p:cNvPr id="9" name="矩形 8"/>
              <p:cNvSpPr>
                <a:spLocks noRot="1" noChangeAspect="1" noMove="1" noResize="1" noEditPoints="1" noAdjustHandles="1" noChangeArrowheads="1" noChangeShapeType="1" noTextEdit="1"/>
              </p:cNvSpPr>
              <p:nvPr/>
            </p:nvSpPr>
            <p:spPr>
              <a:xfrm>
                <a:off x="2115365" y="6408311"/>
                <a:ext cx="5204502" cy="369332"/>
              </a:xfrm>
              <a:prstGeom prst="rect">
                <a:avLst/>
              </a:prstGeom>
              <a:blipFill>
                <a:blip r:embed="rId4"/>
                <a:stretch>
                  <a:fillRect l="-937" t="-8197" r="-117" b="-24590"/>
                </a:stretch>
              </a:blipFill>
            </p:spPr>
            <p:txBody>
              <a:bodyPr/>
              <a:lstStyle/>
              <a:p>
                <a:r>
                  <a:rPr lang="zh-CN" altLang="en-US">
                    <a:noFill/>
                  </a:rPr>
                  <a:t> </a:t>
                </a:r>
              </a:p>
            </p:txBody>
          </p:sp>
        </mc:Fallback>
      </mc:AlternateContent>
      <p:cxnSp>
        <p:nvCxnSpPr>
          <p:cNvPr id="53" name="直接箭头连接符 52"/>
          <p:cNvCxnSpPr/>
          <p:nvPr/>
        </p:nvCxnSpPr>
        <p:spPr>
          <a:xfrm flipH="1" flipV="1">
            <a:off x="5893775" y="3703142"/>
            <a:ext cx="1174820" cy="638216"/>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4" name="文本框 54"/>
          <p:cNvSpPr txBox="1"/>
          <p:nvPr/>
        </p:nvSpPr>
        <p:spPr>
          <a:xfrm>
            <a:off x="7188763" y="4104984"/>
            <a:ext cx="133882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验证集精度</a:t>
            </a:r>
          </a:p>
        </p:txBody>
      </p:sp>
      <p:sp>
        <p:nvSpPr>
          <p:cNvPr id="55" name="文本框 55"/>
          <p:cNvSpPr txBox="1"/>
          <p:nvPr/>
        </p:nvSpPr>
        <p:spPr>
          <a:xfrm>
            <a:off x="7188763" y="4492814"/>
            <a:ext cx="1595309" cy="646331"/>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剪枝前</a:t>
            </a:r>
            <a:r>
              <a:rPr lang="en-US" altLang="zh-CN" dirty="0">
                <a:latin typeface="Times New Roman" panose="02020603050405020304" pitchFamily="18" charset="0"/>
                <a:ea typeface="微软雅黑" panose="020B0503020204020204" pitchFamily="34" charset="-122"/>
              </a:rPr>
              <a:t>: </a:t>
            </a:r>
            <a:r>
              <a:rPr lang="en-US" altLang="zh-CN" dirty="0">
                <a:solidFill>
                  <a:srgbClr val="00B050"/>
                </a:solidFill>
                <a:latin typeface="Times New Roman" panose="02020603050405020304" pitchFamily="18" charset="0"/>
                <a:ea typeface="微软雅黑" panose="020B0503020204020204" pitchFamily="34" charset="-122"/>
              </a:rPr>
              <a:t>57.1%</a:t>
            </a:r>
          </a:p>
          <a:p>
            <a:r>
              <a:rPr lang="zh-CN" altLang="en-US" dirty="0">
                <a:latin typeface="Times New Roman" panose="02020603050405020304" pitchFamily="18" charset="0"/>
                <a:ea typeface="微软雅黑" panose="020B0503020204020204" pitchFamily="34" charset="-122"/>
              </a:rPr>
              <a:t>剪枝后</a:t>
            </a:r>
            <a:r>
              <a:rPr lang="en-US" altLang="zh-CN" dirty="0">
                <a:latin typeface="Times New Roman" panose="02020603050405020304" pitchFamily="18" charset="0"/>
                <a:ea typeface="微软雅黑" panose="020B0503020204020204" pitchFamily="34" charset="-122"/>
              </a:rPr>
              <a:t>: </a:t>
            </a:r>
            <a:r>
              <a:rPr lang="en-US" altLang="zh-CN" dirty="0">
                <a:solidFill>
                  <a:srgbClr val="FF0000"/>
                </a:solidFill>
                <a:latin typeface="Times New Roman" panose="02020603050405020304" pitchFamily="18" charset="0"/>
                <a:ea typeface="微软雅黑" panose="020B0503020204020204" pitchFamily="34" charset="-122"/>
              </a:rPr>
              <a:t>57.1%</a:t>
            </a:r>
            <a:endParaRPr lang="zh-CN" altLang="en-US" dirty="0">
              <a:solidFill>
                <a:srgbClr val="FF0000"/>
              </a:solidFill>
              <a:latin typeface="Times New Roman" panose="02020603050405020304" pitchFamily="18" charset="0"/>
              <a:ea typeface="微软雅黑" panose="020B0503020204020204" pitchFamily="34" charset="-122"/>
            </a:endParaRPr>
          </a:p>
        </p:txBody>
      </p:sp>
      <p:sp>
        <p:nvSpPr>
          <p:cNvPr id="56" name="文本框 56"/>
          <p:cNvSpPr txBox="1"/>
          <p:nvPr/>
        </p:nvSpPr>
        <p:spPr>
          <a:xfrm>
            <a:off x="6996359" y="5367373"/>
            <a:ext cx="2153154"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后剪枝决策</a:t>
            </a:r>
            <a:r>
              <a:rPr lang="en-US" altLang="zh-CN" dirty="0">
                <a:latin typeface="Times New Roman" panose="02020603050405020304" pitchFamily="18" charset="0"/>
                <a:ea typeface="微软雅黑" panose="020B0503020204020204" pitchFamily="34" charset="-122"/>
              </a:rPr>
              <a:t>: </a:t>
            </a:r>
            <a:r>
              <a:rPr lang="zh-CN" altLang="en-US" dirty="0">
                <a:solidFill>
                  <a:srgbClr val="FF0000"/>
                </a:solidFill>
                <a:latin typeface="Times New Roman" panose="02020603050405020304" pitchFamily="18" charset="0"/>
                <a:ea typeface="微软雅黑" panose="020B0503020204020204" pitchFamily="34" charset="-122"/>
              </a:rPr>
              <a:t>不剪枝</a:t>
            </a:r>
          </a:p>
        </p:txBody>
      </p:sp>
    </p:spTree>
    <p:extLst>
      <p:ext uri="{BB962C8B-B14F-4D97-AF65-F5344CB8AC3E}">
        <p14:creationId xmlns:p14="http://schemas.microsoft.com/office/powerpoint/2010/main" val="326139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34</a:t>
            </a:fld>
            <a:endParaRPr lang="zh-CN" altLang="en-US"/>
          </a:p>
        </p:txBody>
      </p:sp>
      <p:grpSp>
        <p:nvGrpSpPr>
          <p:cNvPr id="7" name="组合 6"/>
          <p:cNvGrpSpPr/>
          <p:nvPr/>
        </p:nvGrpSpPr>
        <p:grpSpPr>
          <a:xfrm>
            <a:off x="378534" y="1295323"/>
            <a:ext cx="7297329" cy="3703372"/>
            <a:chOff x="1738318" y="1062148"/>
            <a:chExt cx="7297329" cy="3703372"/>
          </a:xfrm>
        </p:grpSpPr>
        <p:sp>
          <p:nvSpPr>
            <p:cNvPr id="113" name="椭圆 112"/>
            <p:cNvSpPr/>
            <p:nvPr/>
          </p:nvSpPr>
          <p:spPr>
            <a:xfrm>
              <a:off x="4964338" y="4333520"/>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70" name="椭圆 69"/>
            <p:cNvSpPr/>
            <p:nvPr/>
          </p:nvSpPr>
          <p:spPr>
            <a:xfrm>
              <a:off x="3887549" y="4322496"/>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sp>
          <p:nvSpPr>
            <p:cNvPr id="71" name="椭圆 70"/>
            <p:cNvSpPr/>
            <p:nvPr/>
          </p:nvSpPr>
          <p:spPr>
            <a:xfrm>
              <a:off x="6038832" y="4322496"/>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72" name="直接连接符 71"/>
            <p:cNvCxnSpPr/>
            <p:nvPr/>
          </p:nvCxnSpPr>
          <p:spPr>
            <a:xfrm flipH="1">
              <a:off x="4352268" y="352421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5385501" y="3834103"/>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乌黑</a:t>
              </a:r>
            </a:p>
          </p:txBody>
        </p:sp>
        <p:cxnSp>
          <p:nvCxnSpPr>
            <p:cNvPr id="74" name="直接连接符 73"/>
            <p:cNvCxnSpPr/>
            <p:nvPr/>
          </p:nvCxnSpPr>
          <p:spPr>
            <a:xfrm>
              <a:off x="5429057" y="352421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5429057" y="3714872"/>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6181978" y="3834103"/>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浅白</a:t>
              </a:r>
            </a:p>
          </p:txBody>
        </p:sp>
        <p:sp>
          <p:nvSpPr>
            <p:cNvPr id="77" name="文本框 30"/>
            <p:cNvSpPr txBox="1"/>
            <p:nvPr/>
          </p:nvSpPr>
          <p:spPr>
            <a:xfrm>
              <a:off x="4157166" y="3834103"/>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青绿</a:t>
              </a:r>
            </a:p>
          </p:txBody>
        </p:sp>
        <p:sp>
          <p:nvSpPr>
            <p:cNvPr id="78" name="圆角矩形 77"/>
            <p:cNvSpPr/>
            <p:nvPr/>
          </p:nvSpPr>
          <p:spPr>
            <a:xfrm>
              <a:off x="4964338" y="3276878"/>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latin typeface="Times" panose="02020603060405020304" pitchFamily="18" charset="0"/>
                </a:rPr>
                <a:t>色泽</a:t>
              </a:r>
              <a:r>
                <a:rPr lang="en-US" altLang="zh-CN" dirty="0">
                  <a:solidFill>
                    <a:schemeClr val="tx1"/>
                  </a:solidFill>
                  <a:latin typeface="Times" panose="02020603060405020304" pitchFamily="18" charset="0"/>
                </a:rPr>
                <a:t>=?</a:t>
              </a:r>
              <a:endParaRPr lang="zh-CN" altLang="en-US" dirty="0">
                <a:solidFill>
                  <a:schemeClr val="tx1"/>
                </a:solidFill>
                <a:latin typeface="Times" panose="02020603060405020304" pitchFamily="18" charset="0"/>
              </a:endParaRPr>
            </a:p>
          </p:txBody>
        </p:sp>
        <p:sp>
          <p:nvSpPr>
            <p:cNvPr id="79" name="椭圆 78"/>
            <p:cNvSpPr/>
            <p:nvPr/>
          </p:nvSpPr>
          <p:spPr>
            <a:xfrm>
              <a:off x="6038832" y="3277107"/>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80" name="椭圆 79"/>
            <p:cNvSpPr/>
            <p:nvPr/>
          </p:nvSpPr>
          <p:spPr>
            <a:xfrm>
              <a:off x="7108933" y="3276878"/>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81" name="直接连接符 80"/>
            <p:cNvCxnSpPr/>
            <p:nvPr/>
          </p:nvCxnSpPr>
          <p:spPr>
            <a:xfrm flipH="1">
              <a:off x="5419165" y="247243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6452397" y="278232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蜷缩</a:t>
              </a:r>
            </a:p>
          </p:txBody>
        </p:sp>
        <p:cxnSp>
          <p:nvCxnSpPr>
            <p:cNvPr id="83" name="直接连接符 82"/>
            <p:cNvCxnSpPr/>
            <p:nvPr/>
          </p:nvCxnSpPr>
          <p:spPr>
            <a:xfrm>
              <a:off x="6495954" y="247243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6495954" y="2663092"/>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7248876" y="278232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硬挺</a:t>
              </a:r>
            </a:p>
          </p:txBody>
        </p:sp>
        <p:sp>
          <p:nvSpPr>
            <p:cNvPr id="86" name="文本框 39"/>
            <p:cNvSpPr txBox="1"/>
            <p:nvPr/>
          </p:nvSpPr>
          <p:spPr>
            <a:xfrm>
              <a:off x="5224063" y="278232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稍蜷</a:t>
              </a:r>
            </a:p>
          </p:txBody>
        </p:sp>
        <p:sp>
          <p:nvSpPr>
            <p:cNvPr id="87" name="圆角矩形 86"/>
            <p:cNvSpPr/>
            <p:nvPr/>
          </p:nvSpPr>
          <p:spPr>
            <a:xfrm>
              <a:off x="6048681" y="2231718"/>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根蒂</a:t>
              </a:r>
              <a:r>
                <a:rPr lang="en-US" altLang="zh-CN" dirty="0">
                  <a:latin typeface="Times" panose="02020603060405020304" pitchFamily="18" charset="0"/>
                </a:rPr>
                <a:t>=?</a:t>
              </a:r>
              <a:endParaRPr lang="zh-CN" altLang="en-US" dirty="0">
                <a:latin typeface="Times" panose="02020603060405020304" pitchFamily="18" charset="0"/>
              </a:endParaRPr>
            </a:p>
          </p:txBody>
        </p:sp>
        <p:sp>
          <p:nvSpPr>
            <p:cNvPr id="88" name="椭圆 87"/>
            <p:cNvSpPr/>
            <p:nvPr/>
          </p:nvSpPr>
          <p:spPr>
            <a:xfrm>
              <a:off x="2795677"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sp>
          <p:nvSpPr>
            <p:cNvPr id="89" name="椭圆 88"/>
            <p:cNvSpPr/>
            <p:nvPr/>
          </p:nvSpPr>
          <p:spPr>
            <a:xfrm>
              <a:off x="3853035"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90" name="椭圆 89"/>
            <p:cNvSpPr/>
            <p:nvPr/>
          </p:nvSpPr>
          <p:spPr>
            <a:xfrm>
              <a:off x="1738318"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91" name="直接连接符 90"/>
            <p:cNvCxnSpPr/>
            <p:nvPr/>
          </p:nvCxnSpPr>
          <p:spPr>
            <a:xfrm flipH="1">
              <a:off x="2203134" y="247478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92" name="文本框 45"/>
            <p:cNvSpPr txBox="1"/>
            <p:nvPr/>
          </p:nvSpPr>
          <p:spPr>
            <a:xfrm>
              <a:off x="3236367" y="2784671"/>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乌黑</a:t>
              </a:r>
            </a:p>
          </p:txBody>
        </p:sp>
        <p:cxnSp>
          <p:nvCxnSpPr>
            <p:cNvPr id="93" name="直接连接符 92"/>
            <p:cNvCxnSpPr/>
            <p:nvPr/>
          </p:nvCxnSpPr>
          <p:spPr>
            <a:xfrm>
              <a:off x="3279923" y="247478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p:cNvCxnSpPr/>
            <p:nvPr/>
          </p:nvCxnSpPr>
          <p:spPr>
            <a:xfrm>
              <a:off x="3279923" y="2665442"/>
              <a:ext cx="0" cy="607721"/>
            </a:xfrm>
            <a:prstGeom prst="line">
              <a:avLst/>
            </a:prstGeom>
          </p:spPr>
          <p:style>
            <a:lnRef idx="1">
              <a:schemeClr val="dk1"/>
            </a:lnRef>
            <a:fillRef idx="0">
              <a:schemeClr val="dk1"/>
            </a:fillRef>
            <a:effectRef idx="0">
              <a:schemeClr val="dk1"/>
            </a:effectRef>
            <a:fontRef idx="minor">
              <a:schemeClr val="tx1"/>
            </a:fontRef>
          </p:style>
        </p:cxnSp>
        <p:sp>
          <p:nvSpPr>
            <p:cNvPr id="95" name="文本框 48"/>
            <p:cNvSpPr txBox="1"/>
            <p:nvPr/>
          </p:nvSpPr>
          <p:spPr>
            <a:xfrm>
              <a:off x="4032844" y="2784671"/>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浅白</a:t>
              </a:r>
            </a:p>
          </p:txBody>
        </p:sp>
        <p:sp>
          <p:nvSpPr>
            <p:cNvPr id="96" name="文本框 49"/>
            <p:cNvSpPr txBox="1"/>
            <p:nvPr/>
          </p:nvSpPr>
          <p:spPr>
            <a:xfrm>
              <a:off x="2008032" y="2784671"/>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青绿</a:t>
              </a:r>
            </a:p>
          </p:txBody>
        </p:sp>
        <p:sp>
          <p:nvSpPr>
            <p:cNvPr id="97" name="圆角矩形 96"/>
            <p:cNvSpPr/>
            <p:nvPr/>
          </p:nvSpPr>
          <p:spPr>
            <a:xfrm>
              <a:off x="2800921" y="2231092"/>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accent5"/>
                  </a:solidFill>
                  <a:latin typeface="Times" panose="02020603060405020304" pitchFamily="18" charset="0"/>
                </a:rPr>
                <a:t>色泽</a:t>
              </a:r>
              <a:r>
                <a:rPr lang="en-US" altLang="zh-CN" dirty="0">
                  <a:solidFill>
                    <a:schemeClr val="accent5"/>
                  </a:solidFill>
                  <a:latin typeface="Times" panose="02020603060405020304" pitchFamily="18" charset="0"/>
                </a:rPr>
                <a:t>=?</a:t>
              </a:r>
              <a:endParaRPr lang="zh-CN" altLang="en-US" dirty="0">
                <a:solidFill>
                  <a:schemeClr val="accent5"/>
                </a:solidFill>
                <a:latin typeface="Times" panose="02020603060405020304" pitchFamily="18" charset="0"/>
              </a:endParaRPr>
            </a:p>
          </p:txBody>
        </p:sp>
        <p:sp>
          <p:nvSpPr>
            <p:cNvPr id="98" name="椭圆 97"/>
            <p:cNvSpPr/>
            <p:nvPr/>
          </p:nvSpPr>
          <p:spPr>
            <a:xfrm>
              <a:off x="8106210" y="2230718"/>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cxnSp>
          <p:nvCxnSpPr>
            <p:cNvPr id="99" name="直接连接符 98"/>
            <p:cNvCxnSpPr>
              <a:stCxn id="102" idx="2"/>
              <a:endCxn id="87" idx="0"/>
            </p:cNvCxnSpPr>
            <p:nvPr/>
          </p:nvCxnSpPr>
          <p:spPr>
            <a:xfrm>
              <a:off x="5460684" y="1628023"/>
              <a:ext cx="1052716"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5757530" y="1634088"/>
              <a:ext cx="2813398"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7" idx="0"/>
            </p:cNvCxnSpPr>
            <p:nvPr/>
          </p:nvCxnSpPr>
          <p:spPr>
            <a:xfrm flipH="1">
              <a:off x="3265640" y="1621729"/>
              <a:ext cx="1958424"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4841060" y="1196023"/>
              <a:ext cx="12392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脐部</a:t>
              </a:r>
              <a:r>
                <a:rPr lang="en-US" altLang="zh-CN" dirty="0">
                  <a:latin typeface="Times" panose="02020603060405020304" pitchFamily="18" charset="0"/>
                </a:rPr>
                <a:t>=?</a:t>
              </a:r>
              <a:endParaRPr lang="zh-CN" altLang="en-US" dirty="0">
                <a:latin typeface="Times" panose="02020603060405020304" pitchFamily="18" charset="0"/>
              </a:endParaRPr>
            </a:p>
          </p:txBody>
        </p:sp>
        <p:sp>
          <p:nvSpPr>
            <p:cNvPr id="103" name="文本框 63"/>
            <p:cNvSpPr txBox="1"/>
            <p:nvPr/>
          </p:nvSpPr>
          <p:spPr>
            <a:xfrm>
              <a:off x="7607055" y="170735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平坦</a:t>
              </a:r>
            </a:p>
          </p:txBody>
        </p:sp>
        <p:sp>
          <p:nvSpPr>
            <p:cNvPr id="104" name="文本框 64"/>
            <p:cNvSpPr txBox="1"/>
            <p:nvPr/>
          </p:nvSpPr>
          <p:spPr>
            <a:xfrm>
              <a:off x="5338988" y="170735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稍凹</a:t>
              </a:r>
            </a:p>
          </p:txBody>
        </p:sp>
        <p:sp>
          <p:nvSpPr>
            <p:cNvPr id="105" name="文本框 65"/>
            <p:cNvSpPr txBox="1"/>
            <p:nvPr/>
          </p:nvSpPr>
          <p:spPr>
            <a:xfrm>
              <a:off x="3409840" y="170735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凹陷</a:t>
              </a:r>
            </a:p>
          </p:txBody>
        </p:sp>
        <p:sp>
          <p:nvSpPr>
            <p:cNvPr id="106" name="椭圆 105"/>
            <p:cNvSpPr/>
            <p:nvPr/>
          </p:nvSpPr>
          <p:spPr>
            <a:xfrm>
              <a:off x="4688593" y="106214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1</a:t>
              </a:r>
              <a:endParaRPr lang="zh-CN" altLang="en-US" sz="1400" dirty="0">
                <a:solidFill>
                  <a:schemeClr val="tx1"/>
                </a:solidFill>
                <a:latin typeface="Times "/>
              </a:endParaRPr>
            </a:p>
          </p:txBody>
        </p:sp>
        <p:sp>
          <p:nvSpPr>
            <p:cNvPr id="107" name="椭圆 106"/>
            <p:cNvSpPr/>
            <p:nvPr/>
          </p:nvSpPr>
          <p:spPr>
            <a:xfrm>
              <a:off x="2664969" y="2082172"/>
              <a:ext cx="24785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2</a:t>
              </a:r>
              <a:endParaRPr lang="zh-CN" altLang="en-US" sz="1400" dirty="0">
                <a:solidFill>
                  <a:schemeClr val="tx1"/>
                </a:solidFill>
                <a:latin typeface="Times "/>
              </a:endParaRPr>
            </a:p>
          </p:txBody>
        </p:sp>
        <p:sp>
          <p:nvSpPr>
            <p:cNvPr id="108" name="椭圆 107"/>
            <p:cNvSpPr/>
            <p:nvPr/>
          </p:nvSpPr>
          <p:spPr>
            <a:xfrm>
              <a:off x="5896663" y="2093726"/>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3</a:t>
              </a:r>
              <a:endParaRPr lang="zh-CN" altLang="en-US" sz="1400" dirty="0">
                <a:solidFill>
                  <a:schemeClr val="tx1"/>
                </a:solidFill>
                <a:latin typeface="Times "/>
              </a:endParaRPr>
            </a:p>
          </p:txBody>
        </p:sp>
        <p:sp>
          <p:nvSpPr>
            <p:cNvPr id="109" name="椭圆 108"/>
            <p:cNvSpPr/>
            <p:nvPr/>
          </p:nvSpPr>
          <p:spPr>
            <a:xfrm>
              <a:off x="7957520" y="214994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4</a:t>
              </a:r>
              <a:endParaRPr lang="zh-CN" altLang="en-US" sz="1400" dirty="0">
                <a:solidFill>
                  <a:schemeClr val="tx1"/>
                </a:solidFill>
                <a:latin typeface="Times "/>
              </a:endParaRPr>
            </a:p>
          </p:txBody>
        </p:sp>
        <p:sp>
          <p:nvSpPr>
            <p:cNvPr id="110" name="椭圆 109"/>
            <p:cNvSpPr/>
            <p:nvPr/>
          </p:nvSpPr>
          <p:spPr>
            <a:xfrm>
              <a:off x="4824527" y="3092212"/>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5</a:t>
              </a:r>
              <a:endParaRPr lang="zh-CN" altLang="en-US" sz="1400" dirty="0">
                <a:solidFill>
                  <a:schemeClr val="tx1"/>
                </a:solidFill>
                <a:latin typeface="Times "/>
              </a:endParaRPr>
            </a:p>
          </p:txBody>
        </p:sp>
      </p:grpSp>
      <mc:AlternateContent xmlns:mc="http://schemas.openxmlformats.org/markup-compatibility/2006" xmlns:a14="http://schemas.microsoft.com/office/drawing/2010/main">
        <mc:Choice Requires="a14">
          <p:sp>
            <p:nvSpPr>
              <p:cNvPr id="3" name="矩形 2"/>
              <p:cNvSpPr/>
              <p:nvPr/>
            </p:nvSpPr>
            <p:spPr>
              <a:xfrm>
                <a:off x="378534" y="6132811"/>
                <a:ext cx="8386931" cy="646331"/>
              </a:xfrm>
              <a:prstGeom prst="rect">
                <a:avLst/>
              </a:prstGeom>
              <a:solidFill>
                <a:schemeClr val="accent5">
                  <a:lumMod val="20000"/>
                  <a:lumOff val="80000"/>
                </a:schemeClr>
              </a:solidFill>
            </p:spPr>
            <p:txBody>
              <a:bodyPr wrap="square">
                <a:spAutoFit/>
              </a:bodyPr>
              <a:lstStyle/>
              <a:p>
                <a:r>
                  <a:rPr lang="zh-CN" altLang="en-US" dirty="0"/>
                  <a:t>然后考虑结点      ，若将其替换为叶结点，根据落在其上的训练样本</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1,2,3,14</m:t>
                        </m:r>
                      </m:e>
                    </m:d>
                  </m:oMath>
                </a14:m>
                <a:r>
                  <a:rPr lang="zh-CN" altLang="en-US" dirty="0"/>
                  <a:t>将其标记为“好瓜”。</a:t>
                </a:r>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378534" y="6132811"/>
                <a:ext cx="8386931" cy="646331"/>
              </a:xfrm>
              <a:prstGeom prst="rect">
                <a:avLst/>
              </a:prstGeom>
              <a:blipFill>
                <a:blip r:embed="rId2"/>
                <a:stretch>
                  <a:fillRect l="-581" t="-4717" r="-291" b="-14151"/>
                </a:stretch>
              </a:blipFill>
            </p:spPr>
            <p:txBody>
              <a:bodyPr/>
              <a:lstStyle/>
              <a:p>
                <a:r>
                  <a:rPr lang="zh-CN" altLang="en-US">
                    <a:noFill/>
                  </a:rPr>
                  <a:t> </a:t>
                </a:r>
              </a:p>
            </p:txBody>
          </p:sp>
        </mc:Fallback>
      </mc:AlternateContent>
      <p:sp>
        <p:nvSpPr>
          <p:cNvPr id="119" name="椭圆 118"/>
          <p:cNvSpPr/>
          <p:nvPr/>
        </p:nvSpPr>
        <p:spPr>
          <a:xfrm>
            <a:off x="1878369" y="614461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pic>
        <p:nvPicPr>
          <p:cNvPr id="120" name="内容占位符 3"/>
          <p:cNvPicPr>
            <a:picLocks noChangeAspect="1"/>
          </p:cNvPicPr>
          <p:nvPr/>
        </p:nvPicPr>
        <p:blipFill rotWithShape="1">
          <a:blip r:embed="rId3"/>
          <a:srcRect b="42854"/>
          <a:stretch/>
        </p:blipFill>
        <p:spPr>
          <a:xfrm>
            <a:off x="3421308" y="1861198"/>
            <a:ext cx="4812122" cy="2175849"/>
          </a:xfrm>
          <a:prstGeom prst="rect">
            <a:avLst/>
          </a:prstGeom>
        </p:spPr>
      </p:pic>
      <p:pic>
        <p:nvPicPr>
          <p:cNvPr id="115" name="内容占位符 3"/>
          <p:cNvPicPr>
            <a:picLocks noChangeAspect="1"/>
          </p:cNvPicPr>
          <p:nvPr/>
        </p:nvPicPr>
        <p:blipFill rotWithShape="1">
          <a:blip r:embed="rId3"/>
          <a:srcRect t="56680"/>
          <a:stretch/>
        </p:blipFill>
        <p:spPr>
          <a:xfrm>
            <a:off x="3433579" y="4067870"/>
            <a:ext cx="4812122" cy="1649434"/>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2115365" y="6408311"/>
                <a:ext cx="5332742" cy="369332"/>
              </a:xfrm>
              <a:prstGeom prst="rect">
                <a:avLst/>
              </a:prstGeom>
            </p:spPr>
            <p:txBody>
              <a:bodyPr wrap="none">
                <a:spAutoFit/>
              </a:bodyPr>
              <a:lstStyle/>
              <a:p>
                <a:r>
                  <a:rPr lang="zh-CN" altLang="en-US" dirty="0"/>
                  <a:t>验证集</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4,</m:t>
                        </m:r>
                        <m:r>
                          <a:rPr lang="en-US" altLang="zh-CN" b="0" i="1" dirty="0" smtClean="0">
                            <a:solidFill>
                              <a:srgbClr val="FF0000"/>
                            </a:solidFill>
                            <a:latin typeface="Cambria Math" panose="02040503050406030204" pitchFamily="18" charset="0"/>
                          </a:rPr>
                          <m:t>5</m:t>
                        </m:r>
                        <m:r>
                          <a:rPr lang="en-US" altLang="zh-CN" b="0" i="1" dirty="0" smtClean="0">
                            <a:latin typeface="Cambria Math" panose="02040503050406030204" pitchFamily="18" charset="0"/>
                          </a:rPr>
                          <m:t>,</m:t>
                        </m:r>
                        <m:r>
                          <a:rPr lang="en-US" altLang="zh-CN" i="1" dirty="0" smtClean="0">
                            <a:solidFill>
                              <a:schemeClr val="tx1"/>
                            </a:solidFill>
                            <a:latin typeface="Cambria Math" panose="02040503050406030204" pitchFamily="18" charset="0"/>
                          </a:rPr>
                          <m:t>8</m:t>
                        </m:r>
                        <m:r>
                          <a:rPr lang="en-US" altLang="zh-CN" i="1" dirty="0">
                            <a:latin typeface="Cambria Math" panose="02040503050406030204" pitchFamily="18" charset="0"/>
                          </a:rPr>
                          <m:t>,11,12</m:t>
                        </m:r>
                      </m:e>
                    </m:d>
                  </m:oMath>
                </a14:m>
                <a:r>
                  <a:rPr lang="zh-CN" altLang="en-US" dirty="0"/>
                  <a:t>判断正确，精度提高至</a:t>
                </a:r>
                <a14:m>
                  <m:oMath xmlns:m="http://schemas.openxmlformats.org/officeDocument/2006/math">
                    <m:r>
                      <a:rPr lang="en-US" altLang="zh-CN" i="1">
                        <a:latin typeface="Cambria Math" panose="02040503050406030204" pitchFamily="18" charset="0"/>
                      </a:rPr>
                      <m:t>7</m:t>
                    </m:r>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b="0" i="1" smtClean="0">
                        <a:latin typeface="Cambria Math" panose="02040503050406030204" pitchFamily="18" charset="0"/>
                      </a:rPr>
                      <m:t>4</m:t>
                    </m:r>
                    <m:r>
                      <a:rPr lang="en-US" altLang="zh-CN" i="1">
                        <a:latin typeface="Cambria Math" panose="02040503050406030204" pitchFamily="18" charset="0"/>
                      </a:rPr>
                      <m:t>%</m:t>
                    </m:r>
                  </m:oMath>
                </a14:m>
                <a:r>
                  <a:rPr lang="en-US" altLang="zh-CN" dirty="0"/>
                  <a:t> </a:t>
                </a:r>
                <a:r>
                  <a:rPr lang="zh-CN" altLang="en-US" dirty="0"/>
                  <a:t>。</a:t>
                </a:r>
              </a:p>
            </p:txBody>
          </p:sp>
        </mc:Choice>
        <mc:Fallback xmlns="">
          <p:sp>
            <p:nvSpPr>
              <p:cNvPr id="9" name="矩形 8"/>
              <p:cNvSpPr>
                <a:spLocks noRot="1" noChangeAspect="1" noMove="1" noResize="1" noEditPoints="1" noAdjustHandles="1" noChangeArrowheads="1" noChangeShapeType="1" noTextEdit="1"/>
              </p:cNvSpPr>
              <p:nvPr/>
            </p:nvSpPr>
            <p:spPr>
              <a:xfrm>
                <a:off x="2115365" y="6408311"/>
                <a:ext cx="5332742" cy="369332"/>
              </a:xfrm>
              <a:prstGeom prst="rect">
                <a:avLst/>
              </a:prstGeom>
              <a:blipFill>
                <a:blip r:embed="rId4"/>
                <a:stretch>
                  <a:fillRect l="-914" t="-8197" r="-1029" b="-24590"/>
                </a:stretch>
              </a:blipFill>
            </p:spPr>
            <p:txBody>
              <a:bodyPr/>
              <a:lstStyle/>
              <a:p>
                <a:r>
                  <a:rPr lang="zh-CN" altLang="en-US">
                    <a:noFill/>
                  </a:rPr>
                  <a:t> </a:t>
                </a:r>
              </a:p>
            </p:txBody>
          </p:sp>
        </mc:Fallback>
      </mc:AlternateContent>
      <p:cxnSp>
        <p:nvCxnSpPr>
          <p:cNvPr id="58" name="直接箭头连接符 57"/>
          <p:cNvCxnSpPr/>
          <p:nvPr/>
        </p:nvCxnSpPr>
        <p:spPr>
          <a:xfrm flipV="1">
            <a:off x="1236720" y="2908073"/>
            <a:ext cx="496133" cy="1237579"/>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9" name="文本框 54"/>
          <p:cNvSpPr txBox="1"/>
          <p:nvPr/>
        </p:nvSpPr>
        <p:spPr>
          <a:xfrm>
            <a:off x="686134" y="4229165"/>
            <a:ext cx="133882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验证集精度</a:t>
            </a:r>
          </a:p>
        </p:txBody>
      </p:sp>
      <p:sp>
        <p:nvSpPr>
          <p:cNvPr id="60" name="文本框 55"/>
          <p:cNvSpPr txBox="1"/>
          <p:nvPr/>
        </p:nvSpPr>
        <p:spPr>
          <a:xfrm>
            <a:off x="686134" y="4616995"/>
            <a:ext cx="1595309" cy="646331"/>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剪枝前</a:t>
            </a:r>
            <a:r>
              <a:rPr lang="en-US" altLang="zh-CN" dirty="0">
                <a:latin typeface="Times New Roman" panose="02020603050405020304" pitchFamily="18" charset="0"/>
                <a:ea typeface="微软雅黑" panose="020B0503020204020204" pitchFamily="34" charset="-122"/>
              </a:rPr>
              <a:t>: </a:t>
            </a:r>
            <a:r>
              <a:rPr lang="en-US" altLang="zh-CN" dirty="0">
                <a:solidFill>
                  <a:srgbClr val="00B050"/>
                </a:solidFill>
                <a:latin typeface="Times New Roman" panose="02020603050405020304" pitchFamily="18" charset="0"/>
                <a:ea typeface="微软雅黑" panose="020B0503020204020204" pitchFamily="34" charset="-122"/>
              </a:rPr>
              <a:t>57.1%</a:t>
            </a:r>
          </a:p>
          <a:p>
            <a:r>
              <a:rPr lang="zh-CN" altLang="en-US" dirty="0">
                <a:latin typeface="Times New Roman" panose="02020603050405020304" pitchFamily="18" charset="0"/>
                <a:ea typeface="微软雅黑" panose="020B0503020204020204" pitchFamily="34" charset="-122"/>
              </a:rPr>
              <a:t>剪枝后</a:t>
            </a:r>
            <a:r>
              <a:rPr lang="en-US" altLang="zh-CN" dirty="0">
                <a:latin typeface="Times New Roman" panose="02020603050405020304" pitchFamily="18" charset="0"/>
                <a:ea typeface="微软雅黑" panose="020B0503020204020204" pitchFamily="34" charset="-122"/>
              </a:rPr>
              <a:t>: </a:t>
            </a:r>
            <a:r>
              <a:rPr lang="en-US" altLang="zh-CN" dirty="0">
                <a:solidFill>
                  <a:srgbClr val="FF0000"/>
                </a:solidFill>
                <a:latin typeface="Times New Roman" panose="02020603050405020304" pitchFamily="18" charset="0"/>
                <a:ea typeface="微软雅黑" panose="020B0503020204020204" pitchFamily="34" charset="-122"/>
              </a:rPr>
              <a:t>71.4%</a:t>
            </a:r>
            <a:endParaRPr lang="zh-CN" altLang="en-US" dirty="0">
              <a:solidFill>
                <a:srgbClr val="FF0000"/>
              </a:solidFill>
              <a:latin typeface="Times New Roman" panose="02020603050405020304" pitchFamily="18" charset="0"/>
              <a:ea typeface="微软雅黑" panose="020B0503020204020204" pitchFamily="34" charset="-122"/>
            </a:endParaRPr>
          </a:p>
        </p:txBody>
      </p:sp>
      <p:sp>
        <p:nvSpPr>
          <p:cNvPr id="61" name="文本框 56"/>
          <p:cNvSpPr txBox="1"/>
          <p:nvPr/>
        </p:nvSpPr>
        <p:spPr>
          <a:xfrm>
            <a:off x="493730" y="5491554"/>
            <a:ext cx="1922321"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后剪枝决策</a:t>
            </a:r>
            <a:r>
              <a:rPr lang="en-US" altLang="zh-CN" dirty="0">
                <a:latin typeface="Times New Roman" panose="02020603050405020304" pitchFamily="18" charset="0"/>
                <a:ea typeface="微软雅黑" panose="020B0503020204020204" pitchFamily="34" charset="-122"/>
              </a:rPr>
              <a:t>: </a:t>
            </a:r>
            <a:r>
              <a:rPr lang="zh-CN" altLang="en-US" dirty="0">
                <a:solidFill>
                  <a:srgbClr val="FF0000"/>
                </a:solidFill>
                <a:latin typeface="Times New Roman" panose="02020603050405020304" pitchFamily="18" charset="0"/>
                <a:ea typeface="微软雅黑" panose="020B0503020204020204" pitchFamily="34" charset="-122"/>
              </a:rPr>
              <a:t>剪枝</a:t>
            </a:r>
          </a:p>
        </p:txBody>
      </p:sp>
    </p:spTree>
    <p:extLst>
      <p:ext uri="{BB962C8B-B14F-4D97-AF65-F5344CB8AC3E}">
        <p14:creationId xmlns:p14="http://schemas.microsoft.com/office/powerpoint/2010/main" val="385949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35</a:t>
            </a:fld>
            <a:endParaRPr lang="zh-CN" altLang="en-US"/>
          </a:p>
        </p:txBody>
      </p:sp>
      <p:sp>
        <p:nvSpPr>
          <p:cNvPr id="113" name="椭圆 112"/>
          <p:cNvSpPr/>
          <p:nvPr/>
        </p:nvSpPr>
        <p:spPr>
          <a:xfrm>
            <a:off x="3604554" y="4566695"/>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70" name="椭圆 69"/>
          <p:cNvSpPr/>
          <p:nvPr/>
        </p:nvSpPr>
        <p:spPr>
          <a:xfrm>
            <a:off x="2527765" y="4555671"/>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sp>
        <p:nvSpPr>
          <p:cNvPr id="71" name="椭圆 70"/>
          <p:cNvSpPr/>
          <p:nvPr/>
        </p:nvSpPr>
        <p:spPr>
          <a:xfrm>
            <a:off x="4679048" y="4555671"/>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72" name="直接连接符 71"/>
          <p:cNvCxnSpPr/>
          <p:nvPr/>
        </p:nvCxnSpPr>
        <p:spPr>
          <a:xfrm flipH="1">
            <a:off x="2992484" y="3757387"/>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4025717" y="4067278"/>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乌黑</a:t>
            </a:r>
          </a:p>
        </p:txBody>
      </p:sp>
      <p:cxnSp>
        <p:nvCxnSpPr>
          <p:cNvPr id="74" name="直接连接符 73"/>
          <p:cNvCxnSpPr/>
          <p:nvPr/>
        </p:nvCxnSpPr>
        <p:spPr>
          <a:xfrm>
            <a:off x="4069273" y="3757387"/>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4069273" y="3948047"/>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4822194" y="4067278"/>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浅白</a:t>
            </a:r>
          </a:p>
        </p:txBody>
      </p:sp>
      <p:sp>
        <p:nvSpPr>
          <p:cNvPr id="77" name="文本框 30"/>
          <p:cNvSpPr txBox="1"/>
          <p:nvPr/>
        </p:nvSpPr>
        <p:spPr>
          <a:xfrm>
            <a:off x="2797382" y="4067278"/>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青绿</a:t>
            </a:r>
          </a:p>
        </p:txBody>
      </p:sp>
      <p:sp>
        <p:nvSpPr>
          <p:cNvPr id="78" name="圆角矩形 77"/>
          <p:cNvSpPr/>
          <p:nvPr/>
        </p:nvSpPr>
        <p:spPr>
          <a:xfrm>
            <a:off x="3604554" y="3510053"/>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latin typeface="Times" panose="02020603060405020304" pitchFamily="18" charset="0"/>
              </a:rPr>
              <a:t>色泽</a:t>
            </a:r>
            <a:r>
              <a:rPr lang="en-US" altLang="zh-CN" dirty="0">
                <a:solidFill>
                  <a:schemeClr val="tx1"/>
                </a:solidFill>
                <a:latin typeface="Times" panose="02020603060405020304" pitchFamily="18" charset="0"/>
              </a:rPr>
              <a:t>=?</a:t>
            </a:r>
            <a:endParaRPr lang="zh-CN" altLang="en-US" dirty="0">
              <a:solidFill>
                <a:schemeClr val="tx1"/>
              </a:solidFill>
              <a:latin typeface="Times" panose="02020603060405020304" pitchFamily="18" charset="0"/>
            </a:endParaRPr>
          </a:p>
        </p:txBody>
      </p:sp>
      <p:sp>
        <p:nvSpPr>
          <p:cNvPr id="79" name="椭圆 78"/>
          <p:cNvSpPr/>
          <p:nvPr/>
        </p:nvSpPr>
        <p:spPr>
          <a:xfrm>
            <a:off x="4679048" y="3510282"/>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80" name="椭圆 79"/>
          <p:cNvSpPr/>
          <p:nvPr/>
        </p:nvSpPr>
        <p:spPr>
          <a:xfrm>
            <a:off x="5749149" y="351005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81" name="直接连接符 80"/>
          <p:cNvCxnSpPr/>
          <p:nvPr/>
        </p:nvCxnSpPr>
        <p:spPr>
          <a:xfrm flipH="1">
            <a:off x="4059381" y="2705607"/>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5092613" y="301549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蜷缩</a:t>
            </a:r>
          </a:p>
        </p:txBody>
      </p:sp>
      <p:cxnSp>
        <p:nvCxnSpPr>
          <p:cNvPr id="83" name="直接连接符 82"/>
          <p:cNvCxnSpPr/>
          <p:nvPr/>
        </p:nvCxnSpPr>
        <p:spPr>
          <a:xfrm>
            <a:off x="5136170" y="2705607"/>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5136170" y="2896267"/>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5889092" y="301549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硬挺</a:t>
            </a:r>
          </a:p>
        </p:txBody>
      </p:sp>
      <p:sp>
        <p:nvSpPr>
          <p:cNvPr id="86" name="文本框 39"/>
          <p:cNvSpPr txBox="1"/>
          <p:nvPr/>
        </p:nvSpPr>
        <p:spPr>
          <a:xfrm>
            <a:off x="3864279" y="301549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稍蜷</a:t>
            </a:r>
          </a:p>
        </p:txBody>
      </p:sp>
      <p:sp>
        <p:nvSpPr>
          <p:cNvPr id="87" name="圆角矩形 86"/>
          <p:cNvSpPr/>
          <p:nvPr/>
        </p:nvSpPr>
        <p:spPr>
          <a:xfrm>
            <a:off x="4688897" y="2464893"/>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根蒂</a:t>
            </a:r>
            <a:r>
              <a:rPr lang="en-US" altLang="zh-CN" dirty="0">
                <a:latin typeface="Times" panose="02020603060405020304" pitchFamily="18" charset="0"/>
              </a:rPr>
              <a:t>=?</a:t>
            </a:r>
            <a:endParaRPr lang="zh-CN" altLang="en-US" dirty="0">
              <a:latin typeface="Times" panose="02020603060405020304" pitchFamily="18" charset="0"/>
            </a:endParaRPr>
          </a:p>
        </p:txBody>
      </p:sp>
      <p:sp>
        <p:nvSpPr>
          <p:cNvPr id="88" name="椭圆 87"/>
          <p:cNvSpPr/>
          <p:nvPr/>
        </p:nvSpPr>
        <p:spPr>
          <a:xfrm>
            <a:off x="1435893" y="2467012"/>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sp>
        <p:nvSpPr>
          <p:cNvPr id="98" name="椭圆 97"/>
          <p:cNvSpPr/>
          <p:nvPr/>
        </p:nvSpPr>
        <p:spPr>
          <a:xfrm>
            <a:off x="6746426" y="246389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cxnSp>
        <p:nvCxnSpPr>
          <p:cNvPr id="99" name="直接连接符 98"/>
          <p:cNvCxnSpPr>
            <a:stCxn id="102" idx="2"/>
            <a:endCxn id="87" idx="0"/>
          </p:cNvCxnSpPr>
          <p:nvPr/>
        </p:nvCxnSpPr>
        <p:spPr>
          <a:xfrm>
            <a:off x="4100900" y="1861198"/>
            <a:ext cx="1052716"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4397746" y="1867263"/>
            <a:ext cx="2813398"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7" idx="0"/>
          </p:cNvCxnSpPr>
          <p:nvPr/>
        </p:nvCxnSpPr>
        <p:spPr>
          <a:xfrm flipH="1">
            <a:off x="1905856" y="1854904"/>
            <a:ext cx="1958424"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3481276" y="1429198"/>
            <a:ext cx="12392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脐部</a:t>
            </a:r>
            <a:r>
              <a:rPr lang="en-US" altLang="zh-CN" dirty="0">
                <a:latin typeface="Times" panose="02020603060405020304" pitchFamily="18" charset="0"/>
              </a:rPr>
              <a:t>=?</a:t>
            </a:r>
            <a:endParaRPr lang="zh-CN" altLang="en-US" dirty="0">
              <a:latin typeface="Times" panose="02020603060405020304" pitchFamily="18" charset="0"/>
            </a:endParaRPr>
          </a:p>
        </p:txBody>
      </p:sp>
      <p:sp>
        <p:nvSpPr>
          <p:cNvPr id="103" name="文本框 63"/>
          <p:cNvSpPr txBox="1"/>
          <p:nvPr/>
        </p:nvSpPr>
        <p:spPr>
          <a:xfrm>
            <a:off x="6247271" y="194052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平坦</a:t>
            </a:r>
          </a:p>
        </p:txBody>
      </p:sp>
      <p:sp>
        <p:nvSpPr>
          <p:cNvPr id="104" name="文本框 64"/>
          <p:cNvSpPr txBox="1"/>
          <p:nvPr/>
        </p:nvSpPr>
        <p:spPr>
          <a:xfrm>
            <a:off x="3979204" y="194052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稍凹</a:t>
            </a:r>
          </a:p>
        </p:txBody>
      </p:sp>
      <p:sp>
        <p:nvSpPr>
          <p:cNvPr id="105" name="文本框 65"/>
          <p:cNvSpPr txBox="1"/>
          <p:nvPr/>
        </p:nvSpPr>
        <p:spPr>
          <a:xfrm>
            <a:off x="2050056" y="194052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凹陷</a:t>
            </a:r>
          </a:p>
        </p:txBody>
      </p:sp>
      <p:sp>
        <p:nvSpPr>
          <p:cNvPr id="106" name="椭圆 105"/>
          <p:cNvSpPr/>
          <p:nvPr/>
        </p:nvSpPr>
        <p:spPr>
          <a:xfrm>
            <a:off x="3328809" y="1295323"/>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1</a:t>
            </a:r>
            <a:endParaRPr lang="zh-CN" altLang="en-US" sz="1400" dirty="0">
              <a:solidFill>
                <a:schemeClr val="tx1"/>
              </a:solidFill>
              <a:latin typeface="Times "/>
            </a:endParaRPr>
          </a:p>
        </p:txBody>
      </p:sp>
      <p:sp>
        <p:nvSpPr>
          <p:cNvPr id="108" name="椭圆 107"/>
          <p:cNvSpPr/>
          <p:nvPr/>
        </p:nvSpPr>
        <p:spPr>
          <a:xfrm>
            <a:off x="4536879" y="2326901"/>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3</a:t>
            </a:r>
            <a:endParaRPr lang="zh-CN" altLang="en-US" sz="1400" dirty="0">
              <a:solidFill>
                <a:schemeClr val="tx1"/>
              </a:solidFill>
              <a:latin typeface="Times "/>
            </a:endParaRPr>
          </a:p>
        </p:txBody>
      </p:sp>
      <p:sp>
        <p:nvSpPr>
          <p:cNvPr id="109" name="椭圆 108"/>
          <p:cNvSpPr/>
          <p:nvPr/>
        </p:nvSpPr>
        <p:spPr>
          <a:xfrm>
            <a:off x="6597736" y="2383123"/>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4</a:t>
            </a:r>
            <a:endParaRPr lang="zh-CN" altLang="en-US" sz="1400" dirty="0">
              <a:solidFill>
                <a:schemeClr val="tx1"/>
              </a:solidFill>
              <a:latin typeface="Times "/>
            </a:endParaRPr>
          </a:p>
        </p:txBody>
      </p:sp>
      <p:sp>
        <p:nvSpPr>
          <p:cNvPr id="110" name="椭圆 109"/>
          <p:cNvSpPr/>
          <p:nvPr/>
        </p:nvSpPr>
        <p:spPr>
          <a:xfrm>
            <a:off x="3464743" y="332538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5</a:t>
            </a:r>
            <a:endParaRPr lang="zh-CN" altLang="en-US" sz="1400" dirty="0">
              <a:solidFill>
                <a:schemeClr val="tx1"/>
              </a:solidFill>
              <a:latin typeface="Times "/>
            </a:endParaRPr>
          </a:p>
        </p:txBody>
      </p:sp>
      <mc:AlternateContent xmlns:mc="http://schemas.openxmlformats.org/markup-compatibility/2006" xmlns:a14="http://schemas.microsoft.com/office/drawing/2010/main">
        <mc:Choice Requires="a14">
          <p:sp>
            <p:nvSpPr>
              <p:cNvPr id="3" name="矩形 2"/>
              <p:cNvSpPr/>
              <p:nvPr/>
            </p:nvSpPr>
            <p:spPr>
              <a:xfrm>
                <a:off x="378534" y="6132811"/>
                <a:ext cx="8386931" cy="646331"/>
              </a:xfrm>
              <a:prstGeom prst="rect">
                <a:avLst/>
              </a:prstGeom>
              <a:solidFill>
                <a:schemeClr val="accent5">
                  <a:lumMod val="20000"/>
                  <a:lumOff val="80000"/>
                </a:schemeClr>
              </a:solidFill>
            </p:spPr>
            <p:txBody>
              <a:bodyPr wrap="square">
                <a:spAutoFit/>
              </a:bodyPr>
              <a:lstStyle/>
              <a:p>
                <a:r>
                  <a:rPr lang="zh-CN" altLang="en-US" dirty="0"/>
                  <a:t>然后考虑结点      ，若将其替换为叶结点，根据落在其上的训练样本</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1,2,3,14</m:t>
                        </m:r>
                      </m:e>
                    </m:d>
                  </m:oMath>
                </a14:m>
                <a:r>
                  <a:rPr lang="zh-CN" altLang="en-US" dirty="0"/>
                  <a:t>将其标记为“好瓜”。</a:t>
                </a:r>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378534" y="6132811"/>
                <a:ext cx="8386931" cy="646331"/>
              </a:xfrm>
              <a:prstGeom prst="rect">
                <a:avLst/>
              </a:prstGeom>
              <a:blipFill>
                <a:blip r:embed="rId2"/>
                <a:stretch>
                  <a:fillRect l="-581" t="-4717" r="-291" b="-14151"/>
                </a:stretch>
              </a:blipFill>
            </p:spPr>
            <p:txBody>
              <a:bodyPr/>
              <a:lstStyle/>
              <a:p>
                <a:r>
                  <a:rPr lang="zh-CN" altLang="en-US">
                    <a:noFill/>
                  </a:rPr>
                  <a:t> </a:t>
                </a:r>
              </a:p>
            </p:txBody>
          </p:sp>
        </mc:Fallback>
      </mc:AlternateContent>
      <p:sp>
        <p:nvSpPr>
          <p:cNvPr id="119" name="椭圆 118"/>
          <p:cNvSpPr/>
          <p:nvPr/>
        </p:nvSpPr>
        <p:spPr>
          <a:xfrm>
            <a:off x="1878369" y="614461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mc:AlternateContent xmlns:mc="http://schemas.openxmlformats.org/markup-compatibility/2006" xmlns:a14="http://schemas.microsoft.com/office/drawing/2010/main">
        <mc:Choice Requires="a14">
          <p:sp>
            <p:nvSpPr>
              <p:cNvPr id="9" name="矩形 8"/>
              <p:cNvSpPr/>
              <p:nvPr/>
            </p:nvSpPr>
            <p:spPr>
              <a:xfrm>
                <a:off x="2115365" y="6408311"/>
                <a:ext cx="5332742" cy="369332"/>
              </a:xfrm>
              <a:prstGeom prst="rect">
                <a:avLst/>
              </a:prstGeom>
            </p:spPr>
            <p:txBody>
              <a:bodyPr wrap="none">
                <a:spAutoFit/>
              </a:bodyPr>
              <a:lstStyle/>
              <a:p>
                <a:r>
                  <a:rPr lang="zh-CN" altLang="en-US" dirty="0"/>
                  <a:t>验证集</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4,</m:t>
                        </m:r>
                        <m:r>
                          <a:rPr lang="en-US" altLang="zh-CN" b="0" i="1" dirty="0" smtClean="0">
                            <a:solidFill>
                              <a:srgbClr val="FF0000"/>
                            </a:solidFill>
                            <a:latin typeface="Cambria Math" panose="02040503050406030204" pitchFamily="18" charset="0"/>
                          </a:rPr>
                          <m:t>5</m:t>
                        </m:r>
                        <m:r>
                          <a:rPr lang="en-US" altLang="zh-CN" b="0" i="1" dirty="0" smtClean="0">
                            <a:latin typeface="Cambria Math" panose="02040503050406030204" pitchFamily="18" charset="0"/>
                          </a:rPr>
                          <m:t>,</m:t>
                        </m:r>
                        <m:r>
                          <a:rPr lang="en-US" altLang="zh-CN" i="1" dirty="0" smtClean="0">
                            <a:solidFill>
                              <a:schemeClr val="tx1"/>
                            </a:solidFill>
                            <a:latin typeface="Cambria Math" panose="02040503050406030204" pitchFamily="18" charset="0"/>
                          </a:rPr>
                          <m:t>8</m:t>
                        </m:r>
                        <m:r>
                          <a:rPr lang="en-US" altLang="zh-CN" i="1" dirty="0">
                            <a:latin typeface="Cambria Math" panose="02040503050406030204" pitchFamily="18" charset="0"/>
                          </a:rPr>
                          <m:t>,11,12</m:t>
                        </m:r>
                      </m:e>
                    </m:d>
                  </m:oMath>
                </a14:m>
                <a:r>
                  <a:rPr lang="zh-CN" altLang="en-US" dirty="0"/>
                  <a:t>判断正确，精度提高至</a:t>
                </a:r>
                <a14:m>
                  <m:oMath xmlns:m="http://schemas.openxmlformats.org/officeDocument/2006/math">
                    <m:r>
                      <a:rPr lang="en-US" altLang="zh-CN" i="1">
                        <a:latin typeface="Cambria Math" panose="02040503050406030204" pitchFamily="18" charset="0"/>
                      </a:rPr>
                      <m:t>7</m:t>
                    </m:r>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b="0" i="1" smtClean="0">
                        <a:latin typeface="Cambria Math" panose="02040503050406030204" pitchFamily="18" charset="0"/>
                      </a:rPr>
                      <m:t>4</m:t>
                    </m:r>
                    <m:r>
                      <a:rPr lang="en-US" altLang="zh-CN" i="1">
                        <a:latin typeface="Cambria Math" panose="02040503050406030204" pitchFamily="18" charset="0"/>
                      </a:rPr>
                      <m:t>%</m:t>
                    </m:r>
                  </m:oMath>
                </a14:m>
                <a:r>
                  <a:rPr lang="en-US" altLang="zh-CN" dirty="0"/>
                  <a:t> </a:t>
                </a:r>
                <a:r>
                  <a:rPr lang="zh-CN" altLang="en-US" dirty="0"/>
                  <a:t>。</a:t>
                </a:r>
              </a:p>
            </p:txBody>
          </p:sp>
        </mc:Choice>
        <mc:Fallback xmlns="">
          <p:sp>
            <p:nvSpPr>
              <p:cNvPr id="9" name="矩形 8"/>
              <p:cNvSpPr>
                <a:spLocks noRot="1" noChangeAspect="1" noMove="1" noResize="1" noEditPoints="1" noAdjustHandles="1" noChangeArrowheads="1" noChangeShapeType="1" noTextEdit="1"/>
              </p:cNvSpPr>
              <p:nvPr/>
            </p:nvSpPr>
            <p:spPr>
              <a:xfrm>
                <a:off x="2115365" y="6408311"/>
                <a:ext cx="5332742" cy="369332"/>
              </a:xfrm>
              <a:prstGeom prst="rect">
                <a:avLst/>
              </a:prstGeom>
              <a:blipFill>
                <a:blip r:embed="rId3"/>
                <a:stretch>
                  <a:fillRect l="-914" t="-8197" r="-1029" b="-24590"/>
                </a:stretch>
              </a:blipFill>
            </p:spPr>
            <p:txBody>
              <a:bodyPr/>
              <a:lstStyle/>
              <a:p>
                <a:r>
                  <a:rPr lang="zh-CN" altLang="en-US">
                    <a:noFill/>
                  </a:rPr>
                  <a:t> </a:t>
                </a:r>
              </a:p>
            </p:txBody>
          </p:sp>
        </mc:Fallback>
      </mc:AlternateContent>
      <p:sp>
        <p:nvSpPr>
          <p:cNvPr id="62" name="椭圆 61"/>
          <p:cNvSpPr/>
          <p:nvPr/>
        </p:nvSpPr>
        <p:spPr>
          <a:xfrm>
            <a:off x="1400435" y="2382022"/>
            <a:ext cx="24785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2</a:t>
            </a:r>
            <a:endParaRPr lang="zh-CN" altLang="en-US" sz="1400" dirty="0">
              <a:solidFill>
                <a:schemeClr val="tx1"/>
              </a:solidFill>
              <a:latin typeface="Times "/>
            </a:endParaRPr>
          </a:p>
        </p:txBody>
      </p:sp>
    </p:spTree>
    <p:extLst>
      <p:ext uri="{BB962C8B-B14F-4D97-AF65-F5344CB8AC3E}">
        <p14:creationId xmlns:p14="http://schemas.microsoft.com/office/powerpoint/2010/main" val="1466059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36</a:t>
            </a:fld>
            <a:endParaRPr lang="zh-CN" altLang="en-US"/>
          </a:p>
        </p:txBody>
      </p:sp>
      <p:sp>
        <p:nvSpPr>
          <p:cNvPr id="113" name="椭圆 112"/>
          <p:cNvSpPr/>
          <p:nvPr/>
        </p:nvSpPr>
        <p:spPr>
          <a:xfrm>
            <a:off x="3604554" y="4566695"/>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70" name="椭圆 69"/>
          <p:cNvSpPr/>
          <p:nvPr/>
        </p:nvSpPr>
        <p:spPr>
          <a:xfrm>
            <a:off x="2527765" y="4555671"/>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sp>
        <p:nvSpPr>
          <p:cNvPr id="71" name="椭圆 70"/>
          <p:cNvSpPr/>
          <p:nvPr/>
        </p:nvSpPr>
        <p:spPr>
          <a:xfrm>
            <a:off x="4679048" y="4555671"/>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72" name="直接连接符 71"/>
          <p:cNvCxnSpPr/>
          <p:nvPr/>
        </p:nvCxnSpPr>
        <p:spPr>
          <a:xfrm flipH="1">
            <a:off x="2992484" y="3757387"/>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4025717" y="4067278"/>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乌黑</a:t>
            </a:r>
          </a:p>
        </p:txBody>
      </p:sp>
      <p:cxnSp>
        <p:nvCxnSpPr>
          <p:cNvPr id="74" name="直接连接符 73"/>
          <p:cNvCxnSpPr/>
          <p:nvPr/>
        </p:nvCxnSpPr>
        <p:spPr>
          <a:xfrm>
            <a:off x="4069273" y="3757387"/>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4069273" y="3948047"/>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4822194" y="4067278"/>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浅白</a:t>
            </a:r>
          </a:p>
        </p:txBody>
      </p:sp>
      <p:sp>
        <p:nvSpPr>
          <p:cNvPr id="77" name="文本框 30"/>
          <p:cNvSpPr txBox="1"/>
          <p:nvPr/>
        </p:nvSpPr>
        <p:spPr>
          <a:xfrm>
            <a:off x="2797382" y="4067278"/>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青绿</a:t>
            </a:r>
          </a:p>
        </p:txBody>
      </p:sp>
      <p:sp>
        <p:nvSpPr>
          <p:cNvPr id="78" name="圆角矩形 77"/>
          <p:cNvSpPr/>
          <p:nvPr/>
        </p:nvSpPr>
        <p:spPr>
          <a:xfrm>
            <a:off x="3604554" y="3510053"/>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latin typeface="Times" panose="02020603060405020304" pitchFamily="18" charset="0"/>
              </a:rPr>
              <a:t>色泽</a:t>
            </a:r>
            <a:r>
              <a:rPr lang="en-US" altLang="zh-CN" dirty="0">
                <a:solidFill>
                  <a:schemeClr val="tx1"/>
                </a:solidFill>
                <a:latin typeface="Times" panose="02020603060405020304" pitchFamily="18" charset="0"/>
              </a:rPr>
              <a:t>=?</a:t>
            </a:r>
            <a:endParaRPr lang="zh-CN" altLang="en-US" dirty="0">
              <a:solidFill>
                <a:schemeClr val="tx1"/>
              </a:solidFill>
              <a:latin typeface="Times" panose="02020603060405020304" pitchFamily="18" charset="0"/>
            </a:endParaRPr>
          </a:p>
        </p:txBody>
      </p:sp>
      <p:sp>
        <p:nvSpPr>
          <p:cNvPr id="79" name="椭圆 78"/>
          <p:cNvSpPr/>
          <p:nvPr/>
        </p:nvSpPr>
        <p:spPr>
          <a:xfrm>
            <a:off x="4679048" y="3510282"/>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80" name="椭圆 79"/>
          <p:cNvSpPr/>
          <p:nvPr/>
        </p:nvSpPr>
        <p:spPr>
          <a:xfrm>
            <a:off x="5749149" y="351005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81" name="直接连接符 80"/>
          <p:cNvCxnSpPr/>
          <p:nvPr/>
        </p:nvCxnSpPr>
        <p:spPr>
          <a:xfrm flipH="1">
            <a:off x="4059381" y="2705607"/>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5092613" y="301549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蜷缩</a:t>
            </a:r>
          </a:p>
        </p:txBody>
      </p:sp>
      <p:cxnSp>
        <p:nvCxnSpPr>
          <p:cNvPr id="83" name="直接连接符 82"/>
          <p:cNvCxnSpPr/>
          <p:nvPr/>
        </p:nvCxnSpPr>
        <p:spPr>
          <a:xfrm>
            <a:off x="5136170" y="2705607"/>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5136170" y="2896267"/>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5889092" y="301549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硬挺</a:t>
            </a:r>
          </a:p>
        </p:txBody>
      </p:sp>
      <p:sp>
        <p:nvSpPr>
          <p:cNvPr id="86" name="文本框 39"/>
          <p:cNvSpPr txBox="1"/>
          <p:nvPr/>
        </p:nvSpPr>
        <p:spPr>
          <a:xfrm>
            <a:off x="3864279" y="301549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稍蜷</a:t>
            </a:r>
          </a:p>
        </p:txBody>
      </p:sp>
      <p:sp>
        <p:nvSpPr>
          <p:cNvPr id="87" name="圆角矩形 86"/>
          <p:cNvSpPr/>
          <p:nvPr/>
        </p:nvSpPr>
        <p:spPr>
          <a:xfrm>
            <a:off x="4688897" y="2464893"/>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accent5"/>
                </a:solidFill>
                <a:latin typeface="Times" panose="02020603060405020304" pitchFamily="18" charset="0"/>
              </a:rPr>
              <a:t>根蒂</a:t>
            </a:r>
            <a:r>
              <a:rPr lang="en-US" altLang="zh-CN" dirty="0">
                <a:solidFill>
                  <a:schemeClr val="accent5"/>
                </a:solidFill>
                <a:latin typeface="Times" panose="02020603060405020304" pitchFamily="18" charset="0"/>
              </a:rPr>
              <a:t>=?</a:t>
            </a:r>
            <a:endParaRPr lang="zh-CN" altLang="en-US" dirty="0">
              <a:solidFill>
                <a:schemeClr val="accent5"/>
              </a:solidFill>
              <a:latin typeface="Times" panose="02020603060405020304" pitchFamily="18" charset="0"/>
            </a:endParaRPr>
          </a:p>
        </p:txBody>
      </p:sp>
      <p:sp>
        <p:nvSpPr>
          <p:cNvPr id="88" name="椭圆 87"/>
          <p:cNvSpPr/>
          <p:nvPr/>
        </p:nvSpPr>
        <p:spPr>
          <a:xfrm>
            <a:off x="1435893" y="2467012"/>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sp>
        <p:nvSpPr>
          <p:cNvPr id="98" name="椭圆 97"/>
          <p:cNvSpPr/>
          <p:nvPr/>
        </p:nvSpPr>
        <p:spPr>
          <a:xfrm>
            <a:off x="6746426" y="246389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cxnSp>
        <p:nvCxnSpPr>
          <p:cNvPr id="99" name="直接连接符 98"/>
          <p:cNvCxnSpPr>
            <a:stCxn id="102" idx="2"/>
            <a:endCxn id="87" idx="0"/>
          </p:cNvCxnSpPr>
          <p:nvPr/>
        </p:nvCxnSpPr>
        <p:spPr>
          <a:xfrm>
            <a:off x="4100900" y="1861198"/>
            <a:ext cx="1052716"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4397746" y="1867263"/>
            <a:ext cx="2813398"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7" idx="0"/>
          </p:cNvCxnSpPr>
          <p:nvPr/>
        </p:nvCxnSpPr>
        <p:spPr>
          <a:xfrm flipH="1">
            <a:off x="1905856" y="1854904"/>
            <a:ext cx="1958424"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3481276" y="1429198"/>
            <a:ext cx="12392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accent5"/>
                </a:solidFill>
                <a:latin typeface="Times" panose="02020603060405020304" pitchFamily="18" charset="0"/>
              </a:rPr>
              <a:t>脐部</a:t>
            </a:r>
            <a:r>
              <a:rPr lang="en-US" altLang="zh-CN" dirty="0">
                <a:solidFill>
                  <a:schemeClr val="accent5"/>
                </a:solidFill>
                <a:latin typeface="Times" panose="02020603060405020304" pitchFamily="18" charset="0"/>
              </a:rPr>
              <a:t>=?</a:t>
            </a:r>
            <a:endParaRPr lang="zh-CN" altLang="en-US" dirty="0">
              <a:solidFill>
                <a:schemeClr val="accent5"/>
              </a:solidFill>
              <a:latin typeface="Times" panose="02020603060405020304" pitchFamily="18" charset="0"/>
            </a:endParaRPr>
          </a:p>
        </p:txBody>
      </p:sp>
      <p:sp>
        <p:nvSpPr>
          <p:cNvPr id="103" name="文本框 63"/>
          <p:cNvSpPr txBox="1"/>
          <p:nvPr/>
        </p:nvSpPr>
        <p:spPr>
          <a:xfrm>
            <a:off x="6247271" y="194052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平坦</a:t>
            </a:r>
          </a:p>
        </p:txBody>
      </p:sp>
      <p:sp>
        <p:nvSpPr>
          <p:cNvPr id="104" name="文本框 64"/>
          <p:cNvSpPr txBox="1"/>
          <p:nvPr/>
        </p:nvSpPr>
        <p:spPr>
          <a:xfrm>
            <a:off x="3979204" y="194052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稍凹</a:t>
            </a:r>
          </a:p>
        </p:txBody>
      </p:sp>
      <p:sp>
        <p:nvSpPr>
          <p:cNvPr id="105" name="文本框 65"/>
          <p:cNvSpPr txBox="1"/>
          <p:nvPr/>
        </p:nvSpPr>
        <p:spPr>
          <a:xfrm>
            <a:off x="2050056" y="194052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凹陷</a:t>
            </a:r>
          </a:p>
        </p:txBody>
      </p:sp>
      <p:sp>
        <p:nvSpPr>
          <p:cNvPr id="106" name="椭圆 105"/>
          <p:cNvSpPr/>
          <p:nvPr/>
        </p:nvSpPr>
        <p:spPr>
          <a:xfrm>
            <a:off x="3328809" y="1295323"/>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1</a:t>
            </a:r>
            <a:endParaRPr lang="zh-CN" altLang="en-US" sz="1400" dirty="0">
              <a:solidFill>
                <a:schemeClr val="tx1"/>
              </a:solidFill>
              <a:latin typeface="Times "/>
            </a:endParaRPr>
          </a:p>
        </p:txBody>
      </p:sp>
      <p:sp>
        <p:nvSpPr>
          <p:cNvPr id="108" name="椭圆 107"/>
          <p:cNvSpPr/>
          <p:nvPr/>
        </p:nvSpPr>
        <p:spPr>
          <a:xfrm>
            <a:off x="4536879" y="2326901"/>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3</a:t>
            </a:r>
            <a:endParaRPr lang="zh-CN" altLang="en-US" sz="1400" dirty="0">
              <a:solidFill>
                <a:schemeClr val="tx1"/>
              </a:solidFill>
              <a:latin typeface="Times "/>
            </a:endParaRPr>
          </a:p>
        </p:txBody>
      </p:sp>
      <p:sp>
        <p:nvSpPr>
          <p:cNvPr id="109" name="椭圆 108"/>
          <p:cNvSpPr/>
          <p:nvPr/>
        </p:nvSpPr>
        <p:spPr>
          <a:xfrm>
            <a:off x="6597736" y="2383123"/>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4</a:t>
            </a:r>
            <a:endParaRPr lang="zh-CN" altLang="en-US" sz="1400" dirty="0">
              <a:solidFill>
                <a:schemeClr val="tx1"/>
              </a:solidFill>
              <a:latin typeface="Times "/>
            </a:endParaRPr>
          </a:p>
        </p:txBody>
      </p:sp>
      <p:sp>
        <p:nvSpPr>
          <p:cNvPr id="110" name="椭圆 109"/>
          <p:cNvSpPr/>
          <p:nvPr/>
        </p:nvSpPr>
        <p:spPr>
          <a:xfrm>
            <a:off x="3464743" y="332538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5</a:t>
            </a:r>
            <a:endParaRPr lang="zh-CN" altLang="en-US" sz="1400" dirty="0">
              <a:solidFill>
                <a:schemeClr val="tx1"/>
              </a:solidFill>
              <a:latin typeface="Times "/>
            </a:endParaRPr>
          </a:p>
        </p:txBody>
      </p:sp>
      <p:sp>
        <p:nvSpPr>
          <p:cNvPr id="3" name="矩形 2"/>
          <p:cNvSpPr/>
          <p:nvPr/>
        </p:nvSpPr>
        <p:spPr>
          <a:xfrm>
            <a:off x="378534" y="6132811"/>
            <a:ext cx="8386931" cy="646331"/>
          </a:xfrm>
          <a:prstGeom prst="rect">
            <a:avLst/>
          </a:prstGeom>
          <a:solidFill>
            <a:schemeClr val="accent5">
              <a:lumMod val="20000"/>
              <a:lumOff val="80000"/>
            </a:schemeClr>
          </a:solidFill>
        </p:spPr>
        <p:txBody>
          <a:bodyPr wrap="square">
            <a:spAutoFit/>
          </a:bodyPr>
          <a:lstStyle/>
          <a:p>
            <a:r>
              <a:rPr lang="zh-CN" altLang="en-US" dirty="0"/>
              <a:t>考虑结点           ，先后替换为叶结点，验证集精度均未提升，则分支得到保留</a:t>
            </a:r>
          </a:p>
          <a:p>
            <a:endParaRPr lang="zh-CN" altLang="en-US" dirty="0">
              <a:solidFill>
                <a:srgbClr val="FF0000"/>
              </a:solidFill>
            </a:endParaRPr>
          </a:p>
        </p:txBody>
      </p:sp>
      <p:sp>
        <p:nvSpPr>
          <p:cNvPr id="119" name="椭圆 118"/>
          <p:cNvSpPr/>
          <p:nvPr/>
        </p:nvSpPr>
        <p:spPr>
          <a:xfrm>
            <a:off x="1377206" y="6161471"/>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41" name="椭圆 40"/>
          <p:cNvSpPr/>
          <p:nvPr/>
        </p:nvSpPr>
        <p:spPr>
          <a:xfrm>
            <a:off x="1720167" y="6161471"/>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42" name="椭圆 41"/>
          <p:cNvSpPr/>
          <p:nvPr/>
        </p:nvSpPr>
        <p:spPr>
          <a:xfrm>
            <a:off x="1400435" y="2382022"/>
            <a:ext cx="24785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2</a:t>
            </a:r>
            <a:endParaRPr lang="zh-CN" altLang="en-US" sz="1400" dirty="0">
              <a:solidFill>
                <a:schemeClr val="tx1"/>
              </a:solidFill>
              <a:latin typeface="Times "/>
            </a:endParaRPr>
          </a:p>
        </p:txBody>
      </p:sp>
    </p:spTree>
    <p:extLst>
      <p:ext uri="{BB962C8B-B14F-4D97-AF65-F5344CB8AC3E}">
        <p14:creationId xmlns:p14="http://schemas.microsoft.com/office/powerpoint/2010/main" val="1456231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37</a:t>
            </a:fld>
            <a:endParaRPr lang="zh-CN" altLang="en-US"/>
          </a:p>
        </p:txBody>
      </p:sp>
      <p:sp>
        <p:nvSpPr>
          <p:cNvPr id="113" name="椭圆 112"/>
          <p:cNvSpPr/>
          <p:nvPr/>
        </p:nvSpPr>
        <p:spPr>
          <a:xfrm>
            <a:off x="3612174" y="5214395"/>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70" name="椭圆 69"/>
          <p:cNvSpPr/>
          <p:nvPr/>
        </p:nvSpPr>
        <p:spPr>
          <a:xfrm>
            <a:off x="2535385" y="5203371"/>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sp>
        <p:nvSpPr>
          <p:cNvPr id="71" name="椭圆 70"/>
          <p:cNvSpPr/>
          <p:nvPr/>
        </p:nvSpPr>
        <p:spPr>
          <a:xfrm>
            <a:off x="4686668" y="5203371"/>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72" name="直接连接符 71"/>
          <p:cNvCxnSpPr/>
          <p:nvPr/>
        </p:nvCxnSpPr>
        <p:spPr>
          <a:xfrm flipH="1">
            <a:off x="3000104" y="4405087"/>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4033337" y="4714978"/>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乌黑</a:t>
            </a:r>
          </a:p>
        </p:txBody>
      </p:sp>
      <p:cxnSp>
        <p:nvCxnSpPr>
          <p:cNvPr id="74" name="直接连接符 73"/>
          <p:cNvCxnSpPr/>
          <p:nvPr/>
        </p:nvCxnSpPr>
        <p:spPr>
          <a:xfrm>
            <a:off x="4076893" y="4405087"/>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4076893" y="4595747"/>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4829814" y="4714978"/>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浅白</a:t>
            </a:r>
          </a:p>
        </p:txBody>
      </p:sp>
      <p:sp>
        <p:nvSpPr>
          <p:cNvPr id="77" name="文本框 30"/>
          <p:cNvSpPr txBox="1"/>
          <p:nvPr/>
        </p:nvSpPr>
        <p:spPr>
          <a:xfrm>
            <a:off x="2805002" y="4714978"/>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青绿</a:t>
            </a:r>
          </a:p>
        </p:txBody>
      </p:sp>
      <p:sp>
        <p:nvSpPr>
          <p:cNvPr id="78" name="圆角矩形 77"/>
          <p:cNvSpPr/>
          <p:nvPr/>
        </p:nvSpPr>
        <p:spPr>
          <a:xfrm>
            <a:off x="3612174" y="4157753"/>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latin typeface="Times" panose="02020603060405020304" pitchFamily="18" charset="0"/>
              </a:rPr>
              <a:t>色泽</a:t>
            </a:r>
            <a:r>
              <a:rPr lang="en-US" altLang="zh-CN" dirty="0">
                <a:solidFill>
                  <a:schemeClr val="tx1"/>
                </a:solidFill>
                <a:latin typeface="Times" panose="02020603060405020304" pitchFamily="18" charset="0"/>
              </a:rPr>
              <a:t>=?</a:t>
            </a:r>
            <a:endParaRPr lang="zh-CN" altLang="en-US" dirty="0">
              <a:solidFill>
                <a:schemeClr val="tx1"/>
              </a:solidFill>
              <a:latin typeface="Times" panose="02020603060405020304" pitchFamily="18" charset="0"/>
            </a:endParaRPr>
          </a:p>
        </p:txBody>
      </p:sp>
      <p:sp>
        <p:nvSpPr>
          <p:cNvPr id="79" name="椭圆 78"/>
          <p:cNvSpPr/>
          <p:nvPr/>
        </p:nvSpPr>
        <p:spPr>
          <a:xfrm>
            <a:off x="4686668" y="4157982"/>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sp>
        <p:nvSpPr>
          <p:cNvPr id="80" name="椭圆 79"/>
          <p:cNvSpPr/>
          <p:nvPr/>
        </p:nvSpPr>
        <p:spPr>
          <a:xfrm>
            <a:off x="5756769" y="415775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cxnSp>
        <p:nvCxnSpPr>
          <p:cNvPr id="81" name="直接连接符 80"/>
          <p:cNvCxnSpPr/>
          <p:nvPr/>
        </p:nvCxnSpPr>
        <p:spPr>
          <a:xfrm flipH="1">
            <a:off x="4067001" y="3353307"/>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5100233" y="366319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蜷缩</a:t>
            </a:r>
          </a:p>
        </p:txBody>
      </p:sp>
      <p:cxnSp>
        <p:nvCxnSpPr>
          <p:cNvPr id="83" name="直接连接符 82"/>
          <p:cNvCxnSpPr/>
          <p:nvPr/>
        </p:nvCxnSpPr>
        <p:spPr>
          <a:xfrm>
            <a:off x="5143790" y="3353307"/>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5143790" y="3543967"/>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5896712" y="366319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硬挺</a:t>
            </a:r>
          </a:p>
        </p:txBody>
      </p:sp>
      <p:sp>
        <p:nvSpPr>
          <p:cNvPr id="86" name="文本框 39"/>
          <p:cNvSpPr txBox="1"/>
          <p:nvPr/>
        </p:nvSpPr>
        <p:spPr>
          <a:xfrm>
            <a:off x="3871899" y="366319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稍蜷</a:t>
            </a:r>
          </a:p>
        </p:txBody>
      </p:sp>
      <p:sp>
        <p:nvSpPr>
          <p:cNvPr id="87" name="圆角矩形 86"/>
          <p:cNvSpPr/>
          <p:nvPr/>
        </p:nvSpPr>
        <p:spPr>
          <a:xfrm>
            <a:off x="4696517" y="3112593"/>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latin typeface="Times" panose="02020603060405020304" pitchFamily="18" charset="0"/>
              </a:rPr>
              <a:t>根蒂</a:t>
            </a:r>
            <a:r>
              <a:rPr lang="en-US" altLang="zh-CN" dirty="0">
                <a:solidFill>
                  <a:schemeClr val="tx1"/>
                </a:solidFill>
                <a:latin typeface="Times" panose="02020603060405020304" pitchFamily="18" charset="0"/>
              </a:rPr>
              <a:t>=?</a:t>
            </a:r>
            <a:endParaRPr lang="zh-CN" altLang="en-US" dirty="0">
              <a:solidFill>
                <a:schemeClr val="tx1"/>
              </a:solidFill>
              <a:latin typeface="Times" panose="02020603060405020304" pitchFamily="18" charset="0"/>
            </a:endParaRPr>
          </a:p>
        </p:txBody>
      </p:sp>
      <p:sp>
        <p:nvSpPr>
          <p:cNvPr id="88" name="椭圆 87"/>
          <p:cNvSpPr/>
          <p:nvPr/>
        </p:nvSpPr>
        <p:spPr>
          <a:xfrm>
            <a:off x="1443513" y="3114712"/>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好瓜</a:t>
            </a:r>
          </a:p>
        </p:txBody>
      </p:sp>
      <p:sp>
        <p:nvSpPr>
          <p:cNvPr id="98" name="椭圆 97"/>
          <p:cNvSpPr/>
          <p:nvPr/>
        </p:nvSpPr>
        <p:spPr>
          <a:xfrm>
            <a:off x="6754046" y="311159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坏瓜</a:t>
            </a:r>
          </a:p>
        </p:txBody>
      </p:sp>
      <p:cxnSp>
        <p:nvCxnSpPr>
          <p:cNvPr id="99" name="直接连接符 98"/>
          <p:cNvCxnSpPr>
            <a:stCxn id="102" idx="2"/>
            <a:endCxn id="87" idx="0"/>
          </p:cNvCxnSpPr>
          <p:nvPr/>
        </p:nvCxnSpPr>
        <p:spPr>
          <a:xfrm>
            <a:off x="4108520" y="2508898"/>
            <a:ext cx="1052716"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4405366" y="2514963"/>
            <a:ext cx="2813398"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p:nvPr/>
        </p:nvCxnSpPr>
        <p:spPr>
          <a:xfrm flipH="1">
            <a:off x="1913476" y="2502604"/>
            <a:ext cx="1958424"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3488896" y="2076898"/>
            <a:ext cx="12392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latin typeface="Times" panose="02020603060405020304" pitchFamily="18" charset="0"/>
              </a:rPr>
              <a:t>脐部</a:t>
            </a:r>
            <a:r>
              <a:rPr lang="en-US" altLang="zh-CN" dirty="0">
                <a:solidFill>
                  <a:schemeClr val="tx1"/>
                </a:solidFill>
                <a:latin typeface="Times" panose="02020603060405020304" pitchFamily="18" charset="0"/>
              </a:rPr>
              <a:t>=?</a:t>
            </a:r>
            <a:endParaRPr lang="zh-CN" altLang="en-US" dirty="0">
              <a:solidFill>
                <a:schemeClr val="tx1"/>
              </a:solidFill>
              <a:latin typeface="Times" panose="02020603060405020304" pitchFamily="18" charset="0"/>
            </a:endParaRPr>
          </a:p>
        </p:txBody>
      </p:sp>
      <p:sp>
        <p:nvSpPr>
          <p:cNvPr id="103" name="文本框 63"/>
          <p:cNvSpPr txBox="1"/>
          <p:nvPr/>
        </p:nvSpPr>
        <p:spPr>
          <a:xfrm>
            <a:off x="6254891" y="258822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平坦</a:t>
            </a:r>
          </a:p>
        </p:txBody>
      </p:sp>
      <p:sp>
        <p:nvSpPr>
          <p:cNvPr id="104" name="文本框 64"/>
          <p:cNvSpPr txBox="1"/>
          <p:nvPr/>
        </p:nvSpPr>
        <p:spPr>
          <a:xfrm>
            <a:off x="3986824" y="258822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稍凹</a:t>
            </a:r>
          </a:p>
        </p:txBody>
      </p:sp>
      <p:sp>
        <p:nvSpPr>
          <p:cNvPr id="105" name="文本框 65"/>
          <p:cNvSpPr txBox="1"/>
          <p:nvPr/>
        </p:nvSpPr>
        <p:spPr>
          <a:xfrm>
            <a:off x="2057676" y="258822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凹陷</a:t>
            </a:r>
          </a:p>
        </p:txBody>
      </p:sp>
      <p:sp>
        <p:nvSpPr>
          <p:cNvPr id="106" name="椭圆 105"/>
          <p:cNvSpPr/>
          <p:nvPr/>
        </p:nvSpPr>
        <p:spPr>
          <a:xfrm>
            <a:off x="3336429" y="1943023"/>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1</a:t>
            </a:r>
            <a:endParaRPr lang="zh-CN" altLang="en-US" sz="1400" dirty="0">
              <a:solidFill>
                <a:schemeClr val="tx1"/>
              </a:solidFill>
              <a:latin typeface="Times "/>
            </a:endParaRPr>
          </a:p>
        </p:txBody>
      </p:sp>
      <p:sp>
        <p:nvSpPr>
          <p:cNvPr id="108" name="椭圆 107"/>
          <p:cNvSpPr/>
          <p:nvPr/>
        </p:nvSpPr>
        <p:spPr>
          <a:xfrm>
            <a:off x="4544499" y="2974601"/>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3</a:t>
            </a:r>
            <a:endParaRPr lang="zh-CN" altLang="en-US" sz="1400" dirty="0">
              <a:solidFill>
                <a:schemeClr val="tx1"/>
              </a:solidFill>
              <a:latin typeface="Times "/>
            </a:endParaRPr>
          </a:p>
        </p:txBody>
      </p:sp>
      <p:sp>
        <p:nvSpPr>
          <p:cNvPr id="109" name="椭圆 108"/>
          <p:cNvSpPr/>
          <p:nvPr/>
        </p:nvSpPr>
        <p:spPr>
          <a:xfrm>
            <a:off x="6605356" y="3030823"/>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4</a:t>
            </a:r>
            <a:endParaRPr lang="zh-CN" altLang="en-US" sz="1400" dirty="0">
              <a:solidFill>
                <a:schemeClr val="tx1"/>
              </a:solidFill>
              <a:latin typeface="Times "/>
            </a:endParaRPr>
          </a:p>
        </p:txBody>
      </p:sp>
      <p:sp>
        <p:nvSpPr>
          <p:cNvPr id="110" name="椭圆 109"/>
          <p:cNvSpPr/>
          <p:nvPr/>
        </p:nvSpPr>
        <p:spPr>
          <a:xfrm>
            <a:off x="3472363" y="397308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5</a:t>
            </a:r>
            <a:endParaRPr lang="zh-CN" altLang="en-US" sz="1400" dirty="0">
              <a:solidFill>
                <a:schemeClr val="tx1"/>
              </a:solidFill>
              <a:latin typeface="Times "/>
            </a:endParaRPr>
          </a:p>
        </p:txBody>
      </p:sp>
      <p:sp>
        <p:nvSpPr>
          <p:cNvPr id="42" name="椭圆 41"/>
          <p:cNvSpPr/>
          <p:nvPr/>
        </p:nvSpPr>
        <p:spPr>
          <a:xfrm>
            <a:off x="1408055" y="3029722"/>
            <a:ext cx="24785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2</a:t>
            </a:r>
            <a:endParaRPr lang="zh-CN" altLang="en-US" sz="1400" dirty="0">
              <a:solidFill>
                <a:schemeClr val="tx1"/>
              </a:solidFill>
              <a:latin typeface="Times "/>
            </a:endParaRPr>
          </a:p>
        </p:txBody>
      </p:sp>
      <p:sp>
        <p:nvSpPr>
          <p:cNvPr id="7" name="矩形 6"/>
          <p:cNvSpPr/>
          <p:nvPr/>
        </p:nvSpPr>
        <p:spPr>
          <a:xfrm>
            <a:off x="869439" y="1446983"/>
            <a:ext cx="4570482" cy="369332"/>
          </a:xfrm>
          <a:prstGeom prst="rect">
            <a:avLst/>
          </a:prstGeom>
        </p:spPr>
        <p:txBody>
          <a:bodyPr wrap="none">
            <a:spAutoFit/>
          </a:bodyPr>
          <a:lstStyle/>
          <a:p>
            <a:r>
              <a:rPr lang="zh-CN" altLang="en-US" dirty="0"/>
              <a:t>最终基于后剪枝策略得到的决策树如图所示</a:t>
            </a:r>
          </a:p>
        </p:txBody>
      </p:sp>
    </p:spTree>
    <p:extLst>
      <p:ext uri="{BB962C8B-B14F-4D97-AF65-F5344CB8AC3E}">
        <p14:creationId xmlns:p14="http://schemas.microsoft.com/office/powerpoint/2010/main" val="1630951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38</a:t>
            </a:fld>
            <a:endParaRPr lang="zh-CN" altLang="en-US"/>
          </a:p>
        </p:txBody>
      </p:sp>
      <p:graphicFrame>
        <p:nvGraphicFramePr>
          <p:cNvPr id="7" name="图示 6"/>
          <p:cNvGraphicFramePr/>
          <p:nvPr>
            <p:extLst>
              <p:ext uri="{D42A27DB-BD31-4B8C-83A1-F6EECF244321}">
                <p14:modId xmlns:p14="http://schemas.microsoft.com/office/powerpoint/2010/main" val="1185612147"/>
              </p:ext>
            </p:extLst>
          </p:nvPr>
        </p:nvGraphicFramePr>
        <p:xfrm>
          <a:off x="628650" y="1759170"/>
          <a:ext cx="81653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5541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连续值处理</a:t>
            </a:r>
          </a:p>
        </p:txBody>
      </p:sp>
      <p:sp>
        <p:nvSpPr>
          <p:cNvPr id="3" name="内容占位符 2"/>
          <p:cNvSpPr>
            <a:spLocks noGrp="1"/>
          </p:cNvSpPr>
          <p:nvPr>
            <p:ph idx="1"/>
          </p:nvPr>
        </p:nvSpPr>
        <p:spPr/>
        <p:txBody>
          <a:bodyPr/>
          <a:lstStyle/>
          <a:p>
            <a:r>
              <a:rPr lang="zh-CN" altLang="en-US" dirty="0"/>
              <a:t>连续属性离散化</a:t>
            </a:r>
            <a:r>
              <a:rPr lang="en-US" altLang="zh-CN" dirty="0"/>
              <a:t>(</a:t>
            </a:r>
            <a:r>
              <a:rPr lang="zh-CN" altLang="en-US" dirty="0"/>
              <a:t>二分法</a:t>
            </a:r>
            <a:r>
              <a:rPr lang="en-US" altLang="zh-CN" dirty="0"/>
              <a:t>)</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39</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899139" y="2184738"/>
                <a:ext cx="6392007" cy="1785104"/>
              </a:xfrm>
              <a:prstGeom prst="rect">
                <a:avLst/>
              </a:prstGeom>
            </p:spPr>
            <p:txBody>
              <a:bodyPr wrap="square">
                <a:spAutoFit/>
              </a:bodyPr>
              <a:lstStyle/>
              <a:p>
                <a:pPr marL="172800" lvl="1" indent="-172800">
                  <a:spcBef>
                    <a:spcPts val="750"/>
                  </a:spcBef>
                  <a:buFont typeface="Arial" panose="020B0604020202020204" pitchFamily="34" charset="0"/>
                  <a:buChar char="•"/>
                </a:pPr>
                <a:r>
                  <a:rPr lang="zh-CN" altLang="en-US" dirty="0"/>
                  <a:t>假定连续属性</a:t>
                </a:r>
                <a14:m>
                  <m:oMath xmlns:m="http://schemas.openxmlformats.org/officeDocument/2006/math">
                    <m:r>
                      <a:rPr lang="en-US" altLang="zh-CN" i="1">
                        <a:latin typeface="Cambria Math" panose="02040503050406030204" pitchFamily="18" charset="0"/>
                      </a:rPr>
                      <m:t>𝑎</m:t>
                    </m:r>
                  </m:oMath>
                </a14:m>
                <a:r>
                  <a:rPr lang="zh-CN" altLang="en-US" dirty="0"/>
                  <a:t>在样本集</a:t>
                </a:r>
                <a:r>
                  <a:rPr lang="en-US" altLang="zh-CN" dirty="0"/>
                  <a:t> </a:t>
                </a:r>
                <a14:m>
                  <m:oMath xmlns:m="http://schemas.openxmlformats.org/officeDocument/2006/math">
                    <m:r>
                      <a:rPr lang="en-US" altLang="zh-CN" i="1">
                        <a:latin typeface="Cambria Math" panose="02040503050406030204" pitchFamily="18" charset="0"/>
                      </a:rPr>
                      <m:t>𝐷</m:t>
                    </m:r>
                  </m:oMath>
                </a14:m>
                <a:r>
                  <a:rPr lang="zh-CN" altLang="en-US" dirty="0"/>
                  <a:t>上出现</a:t>
                </a:r>
                <a:r>
                  <a:rPr lang="en-US" altLang="zh-CN" dirty="0"/>
                  <a:t> </a:t>
                </a:r>
                <a14:m>
                  <m:oMath xmlns:m="http://schemas.openxmlformats.org/officeDocument/2006/math">
                    <m:r>
                      <a:rPr lang="en-US" altLang="zh-CN" i="1" dirty="0">
                        <a:latin typeface="Cambria Math" panose="02040503050406030204" pitchFamily="18" charset="0"/>
                      </a:rPr>
                      <m:t>𝑛</m:t>
                    </m:r>
                  </m:oMath>
                </a14:m>
                <a:r>
                  <a:rPr lang="zh-CN" altLang="en-US" dirty="0"/>
                  <a:t>个不同的取值，从小到大排列，记为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𝑛</m:t>
                        </m:r>
                      </m:sup>
                    </m:sSup>
                    <m:r>
                      <a:rPr lang="zh-CN" altLang="en-US" i="1" smtClean="0">
                        <a:latin typeface="Cambria Math" panose="02040503050406030204" pitchFamily="18" charset="0"/>
                      </a:rPr>
                      <m:t>。</m:t>
                    </m:r>
                  </m:oMath>
                </a14:m>
                <a:endParaRPr lang="en-US" altLang="zh-CN" dirty="0"/>
              </a:p>
              <a:p>
                <a:pPr marL="172800" lvl="1" indent="-172800">
                  <a:spcBef>
                    <a:spcPts val="750"/>
                  </a:spcBef>
                  <a:buFont typeface="Arial" panose="020B0604020202020204" pitchFamily="34" charset="0"/>
                  <a:buChar char="•"/>
                </a:pPr>
                <a:r>
                  <a:rPr lang="zh-CN" altLang="en-US" dirty="0"/>
                  <a:t>基于划分点</a:t>
                </a:r>
                <a:r>
                  <a:rPr lang="en-US" altLang="zh-CN" dirty="0"/>
                  <a:t> </a:t>
                </a:r>
                <a14:m>
                  <m:oMath xmlns:m="http://schemas.openxmlformats.org/officeDocument/2006/math">
                    <m:r>
                      <a:rPr lang="en-US" altLang="zh-CN" i="1">
                        <a:latin typeface="Cambria Math" panose="02040503050406030204" pitchFamily="18" charset="0"/>
                      </a:rPr>
                      <m:t>𝑡</m:t>
                    </m:r>
                  </m:oMath>
                </a14:m>
                <a:r>
                  <a:rPr lang="zh-CN" altLang="en-US" dirty="0"/>
                  <a:t>，可将</a:t>
                </a:r>
                <a:r>
                  <a:rPr lang="en-US" altLang="zh-CN" dirty="0"/>
                  <a:t> </a:t>
                </a:r>
                <a14:m>
                  <m:oMath xmlns:m="http://schemas.openxmlformats.org/officeDocument/2006/math">
                    <m:r>
                      <a:rPr lang="en-US" altLang="zh-CN" i="1" dirty="0" smtClean="0">
                        <a:latin typeface="Cambria Math" panose="02040503050406030204" pitchFamily="18" charset="0"/>
                      </a:rPr>
                      <m:t>𝐷</m:t>
                    </m:r>
                  </m:oMath>
                </a14:m>
                <a:r>
                  <a:rPr lang="en-US" altLang="zh-CN" dirty="0"/>
                  <a:t> </a:t>
                </a:r>
                <a:r>
                  <a:rPr lang="zh-CN" altLang="en-US" dirty="0"/>
                  <a:t>分为子集</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𝑡</m:t>
                        </m:r>
                      </m:sub>
                      <m:sup>
                        <m:r>
                          <a:rPr lang="en-US" altLang="zh-CN" i="1">
                            <a:latin typeface="Cambria Math" panose="02040503050406030204" pitchFamily="18" charset="0"/>
                          </a:rPr>
                          <m:t>−</m:t>
                        </m:r>
                      </m:sup>
                    </m:sSubSup>
                  </m:oMath>
                </a14:m>
                <a:r>
                  <a:rPr lang="zh-CN" altLang="en-US" dirty="0"/>
                  <a:t> 和</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𝐷</m:t>
                        </m:r>
                      </m:e>
                      <m:sub>
                        <m:r>
                          <a:rPr lang="en-US" altLang="zh-CN" i="1" dirty="0">
                            <a:latin typeface="Cambria Math" panose="02040503050406030204" pitchFamily="18" charset="0"/>
                          </a:rPr>
                          <m:t>𝑡</m:t>
                        </m:r>
                      </m:sub>
                      <m:sup>
                        <m:r>
                          <a:rPr lang="en-US" altLang="zh-CN" i="1" dirty="0">
                            <a:latin typeface="Cambria Math" panose="02040503050406030204" pitchFamily="18" charset="0"/>
                          </a:rPr>
                          <m:t>+</m:t>
                        </m:r>
                      </m:sup>
                    </m:sSubSup>
                  </m:oMath>
                </a14:m>
                <a:r>
                  <a:rPr lang="zh-CN" altLang="en-US" dirty="0"/>
                  <a:t>，</a:t>
                </a:r>
                <a:endParaRPr lang="en-US" altLang="zh-CN" dirty="0"/>
              </a:p>
              <a:p>
                <a:pPr marL="172800" lvl="1" indent="-172800">
                  <a:spcBef>
                    <a:spcPts val="750"/>
                  </a:spcBef>
                  <a:buFont typeface="Arial" panose="020B0604020202020204" pitchFamily="34" charset="0"/>
                  <a:buChar char="•"/>
                </a:pP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𝑡</m:t>
                        </m:r>
                      </m:sub>
                      <m:sup>
                        <m:r>
                          <a:rPr lang="en-US" altLang="zh-CN" i="1">
                            <a:latin typeface="Cambria Math" panose="02040503050406030204" pitchFamily="18" charset="0"/>
                          </a:rPr>
                          <m:t>−</m:t>
                        </m:r>
                      </m:sup>
                    </m:sSubSup>
                  </m:oMath>
                </a14:m>
                <a:r>
                  <a:rPr lang="zh-CN" altLang="en-US" dirty="0"/>
                  <a:t>包含那些在属性</a:t>
                </a:r>
                <a14:m>
                  <m:oMath xmlns:m="http://schemas.openxmlformats.org/officeDocument/2006/math">
                    <m:r>
                      <a:rPr lang="en-US" altLang="zh-CN" i="1">
                        <a:latin typeface="Cambria Math" panose="02040503050406030204" pitchFamily="18" charset="0"/>
                      </a:rPr>
                      <m:t>𝑎</m:t>
                    </m:r>
                  </m:oMath>
                </a14:m>
                <a:r>
                  <a:rPr lang="zh-CN" altLang="en-US" dirty="0"/>
                  <a:t>上取值不大于</a:t>
                </a:r>
                <a14:m>
                  <m:oMath xmlns:m="http://schemas.openxmlformats.org/officeDocument/2006/math">
                    <m:r>
                      <a:rPr lang="en-US" altLang="zh-CN" i="1">
                        <a:latin typeface="Cambria Math" panose="02040503050406030204" pitchFamily="18" charset="0"/>
                      </a:rPr>
                      <m:t>𝑡</m:t>
                    </m:r>
                  </m:oMath>
                </a14:m>
                <a:r>
                  <a:rPr lang="zh-CN" altLang="en-US" dirty="0"/>
                  <a:t>的样本</a:t>
                </a:r>
                <a:endParaRPr lang="en-US" altLang="zh-CN" dirty="0"/>
              </a:p>
              <a:p>
                <a:pPr marL="172800" lvl="1" indent="-172800">
                  <a:spcBef>
                    <a:spcPts val="750"/>
                  </a:spcBef>
                  <a:buFont typeface="Arial" panose="020B0604020202020204" pitchFamily="34" charset="0"/>
                  <a:buChar char="•"/>
                </a:pP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𝑡</m:t>
                        </m:r>
                      </m:sub>
                      <m:sup>
                        <m:r>
                          <a:rPr lang="en-US" altLang="zh-CN" b="0" i="1" smtClean="0">
                            <a:latin typeface="Cambria Math" panose="02040503050406030204" pitchFamily="18" charset="0"/>
                          </a:rPr>
                          <m:t>+</m:t>
                        </m:r>
                      </m:sup>
                    </m:sSubSup>
                  </m:oMath>
                </a14:m>
                <a:r>
                  <a:rPr lang="zh-CN" altLang="en-US" dirty="0"/>
                  <a:t>包含那些在属性</a:t>
                </a:r>
                <a14:m>
                  <m:oMath xmlns:m="http://schemas.openxmlformats.org/officeDocument/2006/math">
                    <m:r>
                      <a:rPr lang="en-US" altLang="zh-CN" i="1">
                        <a:latin typeface="Cambria Math" panose="02040503050406030204" pitchFamily="18" charset="0"/>
                      </a:rPr>
                      <m:t>𝑎</m:t>
                    </m:r>
                  </m:oMath>
                </a14:m>
                <a:r>
                  <a:rPr lang="zh-CN" altLang="en-US" dirty="0"/>
                  <a:t>上取值大于</a:t>
                </a:r>
                <a14:m>
                  <m:oMath xmlns:m="http://schemas.openxmlformats.org/officeDocument/2006/math">
                    <m:r>
                      <a:rPr lang="en-US" altLang="zh-CN" i="1">
                        <a:latin typeface="Cambria Math" panose="02040503050406030204" pitchFamily="18" charset="0"/>
                      </a:rPr>
                      <m:t>𝑡</m:t>
                    </m:r>
                  </m:oMath>
                </a14:m>
                <a:r>
                  <a:rPr lang="zh-CN" altLang="en-US" dirty="0"/>
                  <a:t>的样本</a:t>
                </a:r>
                <a:endParaRPr lang="en-US" altLang="zh-CN" dirty="0"/>
              </a:p>
            </p:txBody>
          </p:sp>
        </mc:Choice>
        <mc:Fallback xmlns="">
          <p:sp>
            <p:nvSpPr>
              <p:cNvPr id="7" name="矩形 6"/>
              <p:cNvSpPr>
                <a:spLocks noRot="1" noChangeAspect="1" noMove="1" noResize="1" noEditPoints="1" noAdjustHandles="1" noChangeArrowheads="1" noChangeShapeType="1" noTextEdit="1"/>
              </p:cNvSpPr>
              <p:nvPr/>
            </p:nvSpPr>
            <p:spPr>
              <a:xfrm>
                <a:off x="1899139" y="2184738"/>
                <a:ext cx="6392007" cy="1785104"/>
              </a:xfrm>
              <a:prstGeom prst="rect">
                <a:avLst/>
              </a:prstGeom>
              <a:blipFill>
                <a:blip r:embed="rId2"/>
                <a:stretch>
                  <a:fillRect l="-668" t="-1706" r="-763" b="-4437"/>
                </a:stretch>
              </a:blipFill>
            </p:spPr>
            <p:txBody>
              <a:bodyPr/>
              <a:lstStyle/>
              <a:p>
                <a:r>
                  <a:rPr lang="zh-CN" altLang="en-US">
                    <a:noFill/>
                  </a:rPr>
                  <a:t> </a:t>
                </a:r>
              </a:p>
            </p:txBody>
          </p:sp>
        </mc:Fallback>
      </mc:AlternateContent>
      <p:sp>
        <p:nvSpPr>
          <p:cNvPr id="8" name="矩形 7"/>
          <p:cNvSpPr/>
          <p:nvPr/>
        </p:nvSpPr>
        <p:spPr>
          <a:xfrm>
            <a:off x="934101" y="2184738"/>
            <a:ext cx="1107996" cy="369332"/>
          </a:xfrm>
          <a:prstGeom prst="rect">
            <a:avLst/>
          </a:prstGeom>
        </p:spPr>
        <p:txBody>
          <a:bodyPr wrap="none">
            <a:spAutoFit/>
          </a:bodyPr>
          <a:lstStyle/>
          <a:p>
            <a:r>
              <a:rPr lang="zh-CN" altLang="en-US" dirty="0"/>
              <a:t>第一步：</a:t>
            </a:r>
          </a:p>
        </p:txBody>
      </p:sp>
      <mc:AlternateContent xmlns:mc="http://schemas.openxmlformats.org/markup-compatibility/2006" xmlns:a14="http://schemas.microsoft.com/office/drawing/2010/main">
        <mc:Choice Requires="a14">
          <p:sp>
            <p:nvSpPr>
              <p:cNvPr id="9" name="矩形 8"/>
              <p:cNvSpPr/>
              <p:nvPr/>
            </p:nvSpPr>
            <p:spPr>
              <a:xfrm>
                <a:off x="1084934" y="4141342"/>
                <a:ext cx="4245842" cy="369332"/>
              </a:xfrm>
              <a:prstGeom prst="rect">
                <a:avLst/>
              </a:prstGeom>
            </p:spPr>
            <p:txBody>
              <a:bodyPr wrap="none">
                <a:spAutoFit/>
              </a:bodyPr>
              <a:lstStyle/>
              <a:p>
                <a:pPr marL="0" lvl="1">
                  <a:spcBef>
                    <a:spcPts val="750"/>
                  </a:spcBef>
                </a:pPr>
                <a:r>
                  <a:rPr lang="zh-CN" altLang="en-US" dirty="0"/>
                  <a:t>考虑包含</a:t>
                </a:r>
                <a14:m>
                  <m:oMath xmlns:m="http://schemas.openxmlformats.org/officeDocument/2006/math">
                    <m:r>
                      <a:rPr lang="en-US" altLang="zh-CN" i="1" dirty="0">
                        <a:latin typeface="Cambria Math" panose="02040503050406030204" pitchFamily="18" charset="0"/>
                      </a:rPr>
                      <m:t>𝑛</m:t>
                    </m:r>
                    <m:r>
                      <a:rPr lang="en-US" altLang="zh-CN" i="1" dirty="0">
                        <a:latin typeface="Cambria Math" panose="02040503050406030204" pitchFamily="18" charset="0"/>
                      </a:rPr>
                      <m:t>−1</m:t>
                    </m:r>
                  </m:oMath>
                </a14:m>
                <a:r>
                  <a:rPr lang="zh-CN" altLang="en-US" dirty="0"/>
                  <a:t> 个元素的候选划分点集合</a:t>
                </a:r>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1084934" y="4141342"/>
                <a:ext cx="4245842" cy="369332"/>
              </a:xfrm>
              <a:prstGeom prst="rect">
                <a:avLst/>
              </a:prstGeom>
              <a:blipFill>
                <a:blip r:embed="rId3"/>
                <a:stretch>
                  <a:fillRect l="-1293" t="-8197" r="-718"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738318" y="4661272"/>
                <a:ext cx="4492869" cy="7278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𝑖</m:t>
                                      </m:r>
                                    </m:sup>
                                  </m:sSup>
                                  <m:r>
                                    <a:rPr lang="en-US" altLang="zh-CN" i="1">
                                      <a:latin typeface="Cambria Math" panose="02040503050406030204" pitchFamily="18" charset="0"/>
                                    </a:rPr>
                                    <m:t>+</m:t>
                                  </m:r>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p>
                              </m:sSup>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738318" y="4661272"/>
                <a:ext cx="4492869" cy="727828"/>
              </a:xfrm>
              <a:prstGeom prst="rect">
                <a:avLst/>
              </a:prstGeom>
              <a:blipFill>
                <a:blip r:embed="rId4"/>
                <a:stretch>
                  <a:fillRect/>
                </a:stretch>
              </a:blipFill>
            </p:spPr>
            <p:txBody>
              <a:bodyPr/>
              <a:lstStyle/>
              <a:p>
                <a:r>
                  <a:rPr lang="zh-CN" altLang="en-US">
                    <a:noFill/>
                  </a:rPr>
                  <a:t> </a:t>
                </a:r>
              </a:p>
            </p:txBody>
          </p:sp>
        </mc:Fallback>
      </mc:AlternateContent>
      <p:sp>
        <p:nvSpPr>
          <p:cNvPr id="11" name="椭圆 10"/>
          <p:cNvSpPr/>
          <p:nvPr/>
        </p:nvSpPr>
        <p:spPr>
          <a:xfrm>
            <a:off x="1643063"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052045"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392748"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000400"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14800"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334046"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953775"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112193"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959087"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p:nvPr/>
        </p:nvCxnSpPr>
        <p:spPr>
          <a:xfrm>
            <a:off x="1198563" y="5982662"/>
            <a:ext cx="64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矩形 24"/>
              <p:cNvSpPr/>
              <p:nvPr/>
            </p:nvSpPr>
            <p:spPr>
              <a:xfrm>
                <a:off x="1504145" y="5496577"/>
                <a:ext cx="4786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1</m:t>
                          </m:r>
                        </m:sup>
                      </m:sSup>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1504145" y="5496577"/>
                <a:ext cx="478656"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1956717" y="5496577"/>
                <a:ext cx="4835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1956717" y="5496577"/>
                <a:ext cx="483594"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2328437" y="5496577"/>
                <a:ext cx="4835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3</m:t>
                          </m:r>
                        </m:sup>
                      </m:sSup>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2328437" y="5496577"/>
                <a:ext cx="483594"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2859470" y="5496577"/>
                <a:ext cx="4835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4</m:t>
                          </m:r>
                        </m:sup>
                      </m:sSup>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2859470" y="5496577"/>
                <a:ext cx="483594"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3762223" y="5496577"/>
                <a:ext cx="483594" cy="3724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5</m:t>
                          </m:r>
                        </m:sup>
                      </m:sSup>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62223" y="5496577"/>
                <a:ext cx="483594" cy="37241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4186320" y="5496577"/>
                <a:ext cx="4835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6</m:t>
                          </m:r>
                        </m:sup>
                      </m:sSup>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4186320" y="5496577"/>
                <a:ext cx="483594"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4794283" y="5496577"/>
                <a:ext cx="4835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7</m:t>
                          </m:r>
                        </m:sup>
                      </m:sSup>
                    </m:oMath>
                  </m:oMathPara>
                </a14:m>
                <a:endParaRPr lang="zh-CN" altLang="en-US" dirty="0"/>
              </a:p>
            </p:txBody>
          </p:sp>
        </mc:Choice>
        <mc:Fallback xmlns="">
          <p:sp>
            <p:nvSpPr>
              <p:cNvPr id="31" name="矩形 30"/>
              <p:cNvSpPr>
                <a:spLocks noRot="1" noChangeAspect="1" noMove="1" noResize="1" noEditPoints="1" noAdjustHandles="1" noChangeArrowheads="1" noChangeShapeType="1" noTextEdit="1"/>
              </p:cNvSpPr>
              <p:nvPr/>
            </p:nvSpPr>
            <p:spPr>
              <a:xfrm>
                <a:off x="4794283" y="5496577"/>
                <a:ext cx="483594"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5412058" y="5496577"/>
                <a:ext cx="4835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8</m:t>
                          </m:r>
                        </m:sup>
                      </m:sSup>
                    </m:oMath>
                  </m:oMathPara>
                </a14:m>
                <a:endParaRPr lang="zh-CN" altLang="en-US" dirty="0"/>
              </a:p>
            </p:txBody>
          </p:sp>
        </mc:Choice>
        <mc:Fallback xmlns="">
          <p:sp>
            <p:nvSpPr>
              <p:cNvPr id="32" name="矩形 31"/>
              <p:cNvSpPr>
                <a:spLocks noRot="1" noChangeAspect="1" noMove="1" noResize="1" noEditPoints="1" noAdjustHandles="1" noChangeArrowheads="1" noChangeShapeType="1" noTextEdit="1"/>
              </p:cNvSpPr>
              <p:nvPr/>
            </p:nvSpPr>
            <p:spPr>
              <a:xfrm>
                <a:off x="5412058" y="5496577"/>
                <a:ext cx="483594"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5991795" y="5500823"/>
                <a:ext cx="4787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9</m:t>
                          </m:r>
                        </m:sup>
                      </m:sSup>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5991795" y="5500823"/>
                <a:ext cx="478784" cy="369332"/>
              </a:xfrm>
              <a:prstGeom prst="rect">
                <a:avLst/>
              </a:prstGeom>
              <a:blipFill>
                <a:blip r:embed="rId13"/>
                <a:stretch>
                  <a:fillRect/>
                </a:stretch>
              </a:blipFill>
            </p:spPr>
            <p:txBody>
              <a:bodyPr/>
              <a:lstStyle/>
              <a:p>
                <a:r>
                  <a:rPr lang="zh-CN" altLang="en-US">
                    <a:noFill/>
                  </a:rPr>
                  <a:t> </a:t>
                </a:r>
              </a:p>
            </p:txBody>
          </p:sp>
        </mc:Fallback>
      </mc:AlternateContent>
      <p:sp>
        <p:nvSpPr>
          <p:cNvPr id="34" name="椭圆 33"/>
          <p:cNvSpPr/>
          <p:nvPr/>
        </p:nvSpPr>
        <p:spPr>
          <a:xfrm>
            <a:off x="5535101"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5" name="矩形 34"/>
              <p:cNvSpPr/>
              <p:nvPr/>
            </p:nvSpPr>
            <p:spPr>
              <a:xfrm>
                <a:off x="6809405" y="5496577"/>
                <a:ext cx="5764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10</m:t>
                          </m:r>
                        </m:sup>
                      </m:sSup>
                    </m:oMath>
                  </m:oMathPara>
                </a14:m>
                <a:endParaRPr lang="zh-CN" altLang="en-US" dirty="0"/>
              </a:p>
            </p:txBody>
          </p:sp>
        </mc:Choice>
        <mc:Fallback xmlns="">
          <p:sp>
            <p:nvSpPr>
              <p:cNvPr id="35" name="矩形 34"/>
              <p:cNvSpPr>
                <a:spLocks noRot="1" noChangeAspect="1" noMove="1" noResize="1" noEditPoints="1" noAdjustHandles="1" noChangeArrowheads="1" noChangeShapeType="1" noTextEdit="1"/>
              </p:cNvSpPr>
              <p:nvPr/>
            </p:nvSpPr>
            <p:spPr>
              <a:xfrm>
                <a:off x="6809405" y="5496577"/>
                <a:ext cx="576440" cy="369332"/>
              </a:xfrm>
              <a:prstGeom prst="rect">
                <a:avLst/>
              </a:prstGeom>
              <a:blipFill>
                <a:blip r:embed="rId14"/>
                <a:stretch>
                  <a:fillRect/>
                </a:stretch>
              </a:blipFill>
            </p:spPr>
            <p:txBody>
              <a:bodyPr/>
              <a:lstStyle/>
              <a:p>
                <a:r>
                  <a:rPr lang="zh-CN" altLang="en-US">
                    <a:noFill/>
                  </a:rPr>
                  <a:t> </a:t>
                </a:r>
              </a:p>
            </p:txBody>
          </p:sp>
        </mc:Fallback>
      </mc:AlternateContent>
      <p:cxnSp>
        <p:nvCxnSpPr>
          <p:cNvPr id="37" name="直接箭头连接符 36"/>
          <p:cNvCxnSpPr/>
          <p:nvPr/>
        </p:nvCxnSpPr>
        <p:spPr>
          <a:xfrm flipH="1" flipV="1">
            <a:off x="3508130" y="5982662"/>
            <a:ext cx="0" cy="36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矩形 37"/>
              <p:cNvSpPr/>
              <p:nvPr/>
            </p:nvSpPr>
            <p:spPr>
              <a:xfrm>
                <a:off x="2399083" y="6249642"/>
                <a:ext cx="3069815" cy="525721"/>
              </a:xfrm>
              <a:prstGeom prst="rect">
                <a:avLst/>
              </a:prstGeom>
            </p:spPr>
            <p:txBody>
              <a:bodyPr wrap="none">
                <a:spAutoFit/>
              </a:bodyPr>
              <a:lstStyle/>
              <a:p>
                <a:pPr marL="0" lvl="1"/>
                <a:r>
                  <a:rPr lang="zh-CN" altLang="en-US" dirty="0"/>
                  <a:t>中位点</a:t>
                </a:r>
                <a:r>
                  <a:rPr lang="en-US" altLang="zh-CN" dirty="0"/>
                  <a:t> </a:t>
                </a:r>
                <a14:m>
                  <m:oMath xmlns:m="http://schemas.openxmlformats.org/officeDocument/2006/math">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4</m:t>
                                </m:r>
                              </m:sup>
                            </m:sSup>
                            <m:r>
                              <a:rPr lang="en-US" altLang="zh-CN" i="1">
                                <a:latin typeface="Cambria Math" panose="02040503050406030204" pitchFamily="18" charset="0"/>
                              </a:rPr>
                              <m:t>+</m:t>
                            </m:r>
                            <m:r>
                              <a:rPr lang="en-US" altLang="zh-CN" i="1">
                                <a:latin typeface="Cambria Math" panose="02040503050406030204" pitchFamily="18" charset="0"/>
                              </a:rPr>
                              <m:t>𝑎</m:t>
                            </m:r>
                          </m:e>
                          <m:sup>
                            <m:r>
                              <a:rPr lang="en-US" altLang="zh-CN" b="0" i="1" smtClean="0">
                                <a:latin typeface="Cambria Math" panose="02040503050406030204" pitchFamily="18" charset="0"/>
                              </a:rPr>
                              <m:t>5</m:t>
                            </m:r>
                          </m:sup>
                        </m:sSup>
                      </m:num>
                      <m:den>
                        <m:r>
                          <a:rPr lang="en-US" altLang="zh-CN" i="1">
                            <a:latin typeface="Cambria Math" panose="02040503050406030204" pitchFamily="18" charset="0"/>
                          </a:rPr>
                          <m:t>2</m:t>
                        </m:r>
                      </m:den>
                    </m:f>
                  </m:oMath>
                </a14:m>
                <a:r>
                  <a:rPr lang="zh-CN" altLang="en-US" dirty="0"/>
                  <a:t>作为候选划分点</a:t>
                </a:r>
                <a:endParaRPr lang="en-US" altLang="zh-CN" dirty="0"/>
              </a:p>
            </p:txBody>
          </p:sp>
        </mc:Choice>
        <mc:Fallback xmlns="">
          <p:sp>
            <p:nvSpPr>
              <p:cNvPr id="38" name="矩形 37"/>
              <p:cNvSpPr>
                <a:spLocks noRot="1" noChangeAspect="1" noMove="1" noResize="1" noEditPoints="1" noAdjustHandles="1" noChangeArrowheads="1" noChangeShapeType="1" noTextEdit="1"/>
              </p:cNvSpPr>
              <p:nvPr/>
            </p:nvSpPr>
            <p:spPr>
              <a:xfrm>
                <a:off x="2399083" y="6249642"/>
                <a:ext cx="3069815" cy="525721"/>
              </a:xfrm>
              <a:prstGeom prst="rect">
                <a:avLst/>
              </a:prstGeom>
              <a:blipFill>
                <a:blip r:embed="rId15"/>
                <a:stretch>
                  <a:fillRect l="-1789" r="-1193" b="-6977"/>
                </a:stretch>
              </a:blipFill>
            </p:spPr>
            <p:txBody>
              <a:bodyPr/>
              <a:lstStyle/>
              <a:p>
                <a:r>
                  <a:rPr lang="zh-CN" altLang="en-US">
                    <a:noFill/>
                  </a:rPr>
                  <a:t> </a:t>
                </a:r>
              </a:p>
            </p:txBody>
          </p:sp>
        </mc:Fallback>
      </mc:AlternateContent>
      <p:sp>
        <p:nvSpPr>
          <p:cNvPr id="41" name="文本框 40"/>
          <p:cNvSpPr txBox="1"/>
          <p:nvPr/>
        </p:nvSpPr>
        <p:spPr>
          <a:xfrm>
            <a:off x="702850" y="5789082"/>
            <a:ext cx="410226" cy="369332"/>
          </a:xfrm>
          <a:prstGeom prst="rect">
            <a:avLst/>
          </a:prstGeom>
          <a:noFill/>
        </p:spPr>
        <p:txBody>
          <a:bodyPr wrap="square" rtlCol="0">
            <a:spAutoFit/>
          </a:bodyPr>
          <a:lstStyle/>
          <a:p>
            <a:r>
              <a:rPr lang="zh-CN" altLang="en-US" dirty="0"/>
              <a:t>小</a:t>
            </a:r>
          </a:p>
        </p:txBody>
      </p:sp>
      <p:sp>
        <p:nvSpPr>
          <p:cNvPr id="42" name="文本框 41"/>
          <p:cNvSpPr txBox="1"/>
          <p:nvPr/>
        </p:nvSpPr>
        <p:spPr>
          <a:xfrm>
            <a:off x="7725567" y="5789082"/>
            <a:ext cx="410226" cy="369332"/>
          </a:xfrm>
          <a:prstGeom prst="rect">
            <a:avLst/>
          </a:prstGeom>
          <a:noFill/>
        </p:spPr>
        <p:txBody>
          <a:bodyPr wrap="square" rtlCol="0">
            <a:spAutoFit/>
          </a:bodyPr>
          <a:lstStyle/>
          <a:p>
            <a:r>
              <a:rPr lang="zh-CN" altLang="en-US" dirty="0"/>
              <a:t>大</a:t>
            </a:r>
          </a:p>
        </p:txBody>
      </p:sp>
    </p:spTree>
    <p:extLst>
      <p:ext uri="{BB962C8B-B14F-4D97-AF65-F5344CB8AC3E}">
        <p14:creationId xmlns:p14="http://schemas.microsoft.com/office/powerpoint/2010/main" val="150865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P spid="13" grpId="0" animBg="1"/>
      <p:bldP spid="14" grpId="0" animBg="1"/>
      <p:bldP spid="15" grpId="0" animBg="1"/>
      <p:bldP spid="16" grpId="0" animBg="1"/>
      <p:bldP spid="17" grpId="0" animBg="1"/>
      <p:bldP spid="18" grpId="0" animBg="1"/>
      <p:bldP spid="19" grpId="0" animBg="1"/>
      <p:bldP spid="25" grpId="0"/>
      <p:bldP spid="26" grpId="0"/>
      <p:bldP spid="27" grpId="0"/>
      <p:bldP spid="28" grpId="0"/>
      <p:bldP spid="29" grpId="0"/>
      <p:bldP spid="30" grpId="0"/>
      <p:bldP spid="31" grpId="0"/>
      <p:bldP spid="32" grpId="0"/>
      <p:bldP spid="33" grpId="0"/>
      <p:bldP spid="34" grpId="0" animBg="1"/>
      <p:bldP spid="35" grpId="0"/>
      <p:bldP spid="38" grpId="0"/>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p>
        </p:txBody>
      </p:sp>
      <p:sp>
        <p:nvSpPr>
          <p:cNvPr id="3" name="内容占位符 2"/>
          <p:cNvSpPr>
            <a:spLocks noGrp="1"/>
          </p:cNvSpPr>
          <p:nvPr>
            <p:ph idx="1"/>
          </p:nvPr>
        </p:nvSpPr>
        <p:spPr/>
        <p:txBody>
          <a:bodyPr/>
          <a:lstStyle/>
          <a:p>
            <a:r>
              <a:rPr lang="zh-CN" altLang="en-US" dirty="0"/>
              <a:t>决策树学习的关键在于</a:t>
            </a:r>
            <a:r>
              <a:rPr lang="zh-CN" altLang="en-US" dirty="0">
                <a:solidFill>
                  <a:srgbClr val="C00000"/>
                </a:solidFill>
              </a:rPr>
              <a:t>如何选择最优划分属性</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a:t>
            </a:fld>
            <a:endParaRPr lang="zh-CN" altLang="en-US"/>
          </a:p>
        </p:txBody>
      </p:sp>
      <p:sp>
        <p:nvSpPr>
          <p:cNvPr id="7" name="矩形 6"/>
          <p:cNvSpPr/>
          <p:nvPr/>
        </p:nvSpPr>
        <p:spPr>
          <a:xfrm>
            <a:off x="1037492" y="2447809"/>
            <a:ext cx="7069016" cy="646331"/>
          </a:xfrm>
          <a:prstGeom prst="rect">
            <a:avLst/>
          </a:prstGeom>
          <a:solidFill>
            <a:schemeClr val="accent2">
              <a:lumMod val="20000"/>
              <a:lumOff val="80000"/>
            </a:schemeClr>
          </a:solidFill>
          <a:ln w="28575">
            <a:solidFill>
              <a:schemeClr val="accent2"/>
            </a:solidFill>
          </a:ln>
        </p:spPr>
        <p:txBody>
          <a:bodyPr wrap="square">
            <a:spAutoFit/>
          </a:bodyPr>
          <a:lstStyle/>
          <a:p>
            <a:pPr algn="just"/>
            <a:r>
              <a:rPr lang="zh-CN" altLang="en-US" dirty="0"/>
              <a:t>一般而言，随着划分过程不断进行，我们希望决策树的分支结点所包含的样本</a:t>
            </a:r>
            <a:r>
              <a:rPr lang="zh-CN" altLang="en-US" dirty="0">
                <a:solidFill>
                  <a:srgbClr val="C00000"/>
                </a:solidFill>
              </a:rPr>
              <a:t>尽可能属于同一类别，即结点的“纯度”</a:t>
            </a:r>
            <a:r>
              <a:rPr lang="en-US" altLang="zh-CN" dirty="0">
                <a:solidFill>
                  <a:srgbClr val="C00000"/>
                </a:solidFill>
              </a:rPr>
              <a:t>(purity)</a:t>
            </a:r>
            <a:r>
              <a:rPr lang="zh-CN" altLang="en-US" dirty="0">
                <a:solidFill>
                  <a:srgbClr val="C00000"/>
                </a:solidFill>
              </a:rPr>
              <a:t>越来越高</a:t>
            </a:r>
            <a:endParaRPr lang="en-US" altLang="zh-CN" dirty="0"/>
          </a:p>
        </p:txBody>
      </p:sp>
      <p:sp>
        <p:nvSpPr>
          <p:cNvPr id="8" name="矩形 7"/>
          <p:cNvSpPr/>
          <p:nvPr/>
        </p:nvSpPr>
        <p:spPr>
          <a:xfrm>
            <a:off x="906546" y="4074382"/>
            <a:ext cx="2492990" cy="369332"/>
          </a:xfrm>
          <a:prstGeom prst="rect">
            <a:avLst/>
          </a:prstGeom>
        </p:spPr>
        <p:txBody>
          <a:bodyPr wrap="none">
            <a:spAutoFit/>
          </a:bodyPr>
          <a:lstStyle/>
          <a:p>
            <a:r>
              <a:rPr lang="zh-CN" altLang="en-US" dirty="0"/>
              <a:t>经典的属性划分方法：</a:t>
            </a:r>
            <a:endParaRPr lang="en-US" altLang="zh-CN" dirty="0"/>
          </a:p>
        </p:txBody>
      </p:sp>
      <p:graphicFrame>
        <p:nvGraphicFramePr>
          <p:cNvPr id="9" name="图示 8"/>
          <p:cNvGraphicFramePr/>
          <p:nvPr>
            <p:extLst>
              <p:ext uri="{D42A27DB-BD31-4B8C-83A1-F6EECF244321}">
                <p14:modId xmlns:p14="http://schemas.microsoft.com/office/powerpoint/2010/main" val="62993349"/>
              </p:ext>
            </p:extLst>
          </p:nvPr>
        </p:nvGraphicFramePr>
        <p:xfrm>
          <a:off x="1643063" y="4929380"/>
          <a:ext cx="5421111" cy="50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51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Graphic spid="9"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连续值处理</a:t>
            </a:r>
          </a:p>
        </p:txBody>
      </p:sp>
      <p:sp>
        <p:nvSpPr>
          <p:cNvPr id="3" name="内容占位符 2"/>
          <p:cNvSpPr>
            <a:spLocks noGrp="1"/>
          </p:cNvSpPr>
          <p:nvPr>
            <p:ph idx="1"/>
          </p:nvPr>
        </p:nvSpPr>
        <p:spPr/>
        <p:txBody>
          <a:bodyPr/>
          <a:lstStyle/>
          <a:p>
            <a:r>
              <a:rPr lang="zh-CN" altLang="en-US" dirty="0"/>
              <a:t>连续属性离散化</a:t>
            </a:r>
            <a:r>
              <a:rPr lang="en-US" altLang="zh-CN" dirty="0"/>
              <a:t>(</a:t>
            </a:r>
            <a:r>
              <a:rPr lang="zh-CN" altLang="en-US" dirty="0"/>
              <a:t>二分法</a:t>
            </a:r>
            <a:r>
              <a:rPr lang="en-US" altLang="zh-CN" dirty="0"/>
              <a:t>)</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40</a:t>
            </a:fld>
            <a:endParaRPr lang="zh-CN" altLang="en-US"/>
          </a:p>
        </p:txBody>
      </p:sp>
      <p:sp>
        <p:nvSpPr>
          <p:cNvPr id="7" name="矩形 6"/>
          <p:cNvSpPr/>
          <p:nvPr/>
        </p:nvSpPr>
        <p:spPr>
          <a:xfrm>
            <a:off x="1899139" y="2184738"/>
            <a:ext cx="6392007" cy="1025922"/>
          </a:xfrm>
          <a:prstGeom prst="rect">
            <a:avLst/>
          </a:prstGeom>
        </p:spPr>
        <p:txBody>
          <a:bodyPr wrap="square">
            <a:spAutoFit/>
          </a:bodyPr>
          <a:lstStyle/>
          <a:p>
            <a:pPr marL="172800" lvl="1" indent="-172800">
              <a:spcBef>
                <a:spcPts val="750"/>
              </a:spcBef>
              <a:buFont typeface="Arial" panose="020B0604020202020204" pitchFamily="34" charset="0"/>
              <a:buChar char="•"/>
            </a:pPr>
            <a:r>
              <a:rPr lang="zh-CN" altLang="en-US" dirty="0"/>
              <a:t>采用离散属性值方法，考察这些划分点，选取最优的划分点进行样本集合的划分</a:t>
            </a:r>
          </a:p>
          <a:p>
            <a:pPr marL="172800" lvl="1" indent="-172800">
              <a:spcBef>
                <a:spcPts val="750"/>
              </a:spcBef>
              <a:buFont typeface="Arial" panose="020B0604020202020204" pitchFamily="34" charset="0"/>
              <a:buChar char="•"/>
            </a:pPr>
            <a:endParaRPr lang="en-US" altLang="zh-CN" dirty="0"/>
          </a:p>
        </p:txBody>
      </p:sp>
      <p:sp>
        <p:nvSpPr>
          <p:cNvPr id="8" name="矩形 7"/>
          <p:cNvSpPr/>
          <p:nvPr/>
        </p:nvSpPr>
        <p:spPr>
          <a:xfrm>
            <a:off x="934101" y="2184738"/>
            <a:ext cx="1107996" cy="369332"/>
          </a:xfrm>
          <a:prstGeom prst="rect">
            <a:avLst/>
          </a:prstGeom>
        </p:spPr>
        <p:txBody>
          <a:bodyPr wrap="none">
            <a:spAutoFit/>
          </a:bodyPr>
          <a:lstStyle/>
          <a:p>
            <a:r>
              <a:rPr lang="zh-CN" altLang="en-US" dirty="0"/>
              <a:t>第二步：</a:t>
            </a:r>
          </a:p>
        </p:txBody>
      </p:sp>
      <mc:AlternateContent xmlns:mc="http://schemas.openxmlformats.org/markup-compatibility/2006" xmlns:a14="http://schemas.microsoft.com/office/drawing/2010/main">
        <mc:Choice Requires="a14">
          <p:sp>
            <p:nvSpPr>
              <p:cNvPr id="9" name="文本框 8"/>
              <p:cNvSpPr txBox="1"/>
              <p:nvPr/>
            </p:nvSpPr>
            <p:spPr>
              <a:xfrm>
                <a:off x="1643063" y="3031995"/>
                <a:ext cx="5043487" cy="4889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0" smtClean="0">
                          <a:latin typeface="Cambria Math" panose="02040503050406030204" pitchFamily="18" charset="0"/>
                        </a:rPr>
                        <m:t>Gai</m:t>
                      </m:r>
                      <m:r>
                        <m:rPr>
                          <m:sty m:val="p"/>
                        </m:rPr>
                        <a:rPr lang="en-US" altLang="zh-CN" b="0" i="0" smtClean="0">
                          <a:latin typeface="Cambria Math" panose="02040503050406030204" pitchFamily="18" charset="0"/>
                        </a:rPr>
                        <m:t>n</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lim>
                          </m:limLow>
                        </m:fName>
                        <m:e>
                          <m:r>
                            <m:rPr>
                              <m:sty m:val="p"/>
                            </m:rPr>
                            <a:rPr lang="en-US" altLang="zh-CN" b="0" i="0" smtClean="0">
                              <a:latin typeface="Cambria Math" panose="02040503050406030204" pitchFamily="18" charset="0"/>
                            </a:rPr>
                            <m:t>Gain</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1643063" y="3031995"/>
                <a:ext cx="5043487" cy="48898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134116" y="3465871"/>
                <a:ext cx="5043487" cy="984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lim>
                          </m:limLow>
                        </m:fName>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Ent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𝜆</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sub>
                                <m:sup/>
                                <m:e>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𝜆</m:t>
                                          </m:r>
                                        </m:sup>
                                      </m:sSubSup>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den>
                                  </m:f>
                                </m:e>
                              </m:nary>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𝜆</m:t>
                                      </m:r>
                                    </m:sup>
                                  </m:sSubSup>
                                </m:e>
                              </m:d>
                            </m:e>
                          </m:d>
                        </m:e>
                      </m:func>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134116" y="3465871"/>
                <a:ext cx="5043487" cy="98405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263895" y="4926144"/>
                <a:ext cx="7027251" cy="646331"/>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dirty="0"/>
                  <a:t>其中</a:t>
                </a:r>
                <a14:m>
                  <m:oMath xmlns:m="http://schemas.openxmlformats.org/officeDocument/2006/math">
                    <m:r>
                      <m:rPr>
                        <m:sty m:val="p"/>
                      </m:rPr>
                      <a:rPr lang="en-US" altLang="zh-CN">
                        <a:latin typeface="Cambria Math" panose="02040503050406030204" pitchFamily="18" charset="0"/>
                      </a:rPr>
                      <m:t>Gain</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𝑡</m:t>
                        </m:r>
                      </m:e>
                    </m:d>
                  </m:oMath>
                </a14:m>
                <a:r>
                  <a:rPr lang="zh-CN" altLang="en-US" dirty="0"/>
                  <a:t>是样本集</a:t>
                </a:r>
                <a14:m>
                  <m:oMath xmlns:m="http://schemas.openxmlformats.org/officeDocument/2006/math">
                    <m:r>
                      <a:rPr lang="en-US" altLang="zh-CN" b="0" i="1" dirty="0" smtClean="0">
                        <a:latin typeface="Cambria Math" panose="02040503050406030204" pitchFamily="18" charset="0"/>
                      </a:rPr>
                      <m:t>𝐷</m:t>
                    </m:r>
                  </m:oMath>
                </a14:m>
                <a:r>
                  <a:rPr lang="zh-CN" altLang="en-US" dirty="0"/>
                  <a:t>基于划分点</a:t>
                </a:r>
                <a14:m>
                  <m:oMath xmlns:m="http://schemas.openxmlformats.org/officeDocument/2006/math">
                    <m:r>
                      <a:rPr lang="en-US" altLang="zh-CN" b="0" i="1" smtClean="0">
                        <a:latin typeface="Cambria Math" panose="02040503050406030204" pitchFamily="18" charset="0"/>
                      </a:rPr>
                      <m:t>𝑡</m:t>
                    </m:r>
                  </m:oMath>
                </a14:m>
                <a:r>
                  <a:rPr lang="zh-CN" altLang="en-US" dirty="0"/>
                  <a:t>二分后的信息增益</a:t>
                </a:r>
                <a:endParaRPr lang="en-US" altLang="zh-CN" dirty="0"/>
              </a:p>
              <a:p>
                <a:r>
                  <a:rPr lang="zh-CN" altLang="en-US" dirty="0"/>
                  <a:t>于是可选择使 </a:t>
                </a:r>
                <a14:m>
                  <m:oMath xmlns:m="http://schemas.openxmlformats.org/officeDocument/2006/math">
                    <m:r>
                      <m:rPr>
                        <m:sty m:val="p"/>
                      </m:rPr>
                      <a:rPr lang="en-US" altLang="zh-CN">
                        <a:latin typeface="Cambria Math" panose="02040503050406030204" pitchFamily="18" charset="0"/>
                      </a:rPr>
                      <m:t>Gain</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𝑡</m:t>
                        </m:r>
                      </m:e>
                    </m:d>
                  </m:oMath>
                </a14:m>
                <a:r>
                  <a:rPr lang="zh-CN" altLang="en-US" dirty="0"/>
                  <a:t> 最大化的划分点</a:t>
                </a:r>
              </a:p>
            </p:txBody>
          </p:sp>
        </mc:Choice>
        <mc:Fallback xmlns="">
          <p:sp>
            <p:nvSpPr>
              <p:cNvPr id="11" name="矩形 10"/>
              <p:cNvSpPr>
                <a:spLocks noRot="1" noChangeAspect="1" noMove="1" noResize="1" noEditPoints="1" noAdjustHandles="1" noChangeArrowheads="1" noChangeShapeType="1" noTextEdit="1"/>
              </p:cNvSpPr>
              <p:nvPr/>
            </p:nvSpPr>
            <p:spPr>
              <a:xfrm>
                <a:off x="1263895" y="4926144"/>
                <a:ext cx="7027251" cy="646331"/>
              </a:xfrm>
              <a:prstGeom prst="rect">
                <a:avLst/>
              </a:prstGeom>
              <a:blipFill>
                <a:blip r:embed="rId4"/>
                <a:stretch>
                  <a:fillRect l="-518" t="-2703" b="-10811"/>
                </a:stretch>
              </a:blipFill>
              <a:ln w="28575">
                <a:solidFill>
                  <a:schemeClr val="accent2"/>
                </a:solidFill>
              </a:ln>
            </p:spPr>
            <p:txBody>
              <a:bodyPr/>
              <a:lstStyle/>
              <a:p>
                <a:r>
                  <a:rPr lang="zh-CN" altLang="en-US">
                    <a:noFill/>
                  </a:rPr>
                  <a:t> </a:t>
                </a:r>
              </a:p>
            </p:txBody>
          </p:sp>
        </mc:Fallback>
      </mc:AlternateContent>
    </p:spTree>
    <p:extLst>
      <p:ext uri="{BB962C8B-B14F-4D97-AF65-F5344CB8AC3E}">
        <p14:creationId xmlns:p14="http://schemas.microsoft.com/office/powerpoint/2010/main" val="2982288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连续值处理</a:t>
            </a:r>
          </a:p>
        </p:txBody>
      </p:sp>
      <p:sp>
        <p:nvSpPr>
          <p:cNvPr id="3" name="内容占位符 2"/>
          <p:cNvSpPr>
            <a:spLocks noGrp="1"/>
          </p:cNvSpPr>
          <p:nvPr>
            <p:ph idx="1"/>
          </p:nvPr>
        </p:nvSpPr>
        <p:spPr/>
        <p:txBody>
          <a:bodyPr/>
          <a:lstStyle/>
          <a:p>
            <a:r>
              <a:rPr lang="zh-CN" altLang="en-US" dirty="0"/>
              <a:t>连续值处理实例</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41</a:t>
            </a:fld>
            <a:endParaRPr lang="zh-CN" altLang="en-US"/>
          </a:p>
        </p:txBody>
      </p:sp>
      <p:pic>
        <p:nvPicPr>
          <p:cNvPr id="7" name="内容占位符 3"/>
          <p:cNvPicPr>
            <a:picLocks noChangeAspect="1"/>
          </p:cNvPicPr>
          <p:nvPr/>
        </p:nvPicPr>
        <p:blipFill>
          <a:blip r:embed="rId2"/>
          <a:stretch>
            <a:fillRect/>
          </a:stretch>
        </p:blipFill>
        <p:spPr>
          <a:xfrm>
            <a:off x="314063" y="1922824"/>
            <a:ext cx="5396325" cy="3399957"/>
          </a:xfrm>
          <a:prstGeom prst="rect">
            <a:avLst/>
          </a:prstGeom>
        </p:spPr>
      </p:pic>
      <p:sp>
        <p:nvSpPr>
          <p:cNvPr id="8" name="矩形 7"/>
          <p:cNvSpPr/>
          <p:nvPr/>
        </p:nvSpPr>
        <p:spPr>
          <a:xfrm>
            <a:off x="5710389" y="1865126"/>
            <a:ext cx="3285327" cy="646331"/>
          </a:xfrm>
          <a:prstGeom prst="rect">
            <a:avLst/>
          </a:prstGeom>
        </p:spPr>
        <p:txBody>
          <a:bodyPr wrap="square">
            <a:spAutoFit/>
          </a:bodyPr>
          <a:lstStyle/>
          <a:p>
            <a:r>
              <a:rPr lang="zh-CN" altLang="en-US" dirty="0"/>
              <a:t>对属性“密度”，其候选划分点集合包含</a:t>
            </a:r>
            <a:r>
              <a:rPr lang="en-US" altLang="zh-CN" dirty="0"/>
              <a:t>17</a:t>
            </a:r>
            <a:r>
              <a:rPr lang="zh-CN" altLang="en-US" dirty="0"/>
              <a:t>个候选值：</a:t>
            </a:r>
            <a:endParaRPr lang="en-US" altLang="zh-CN" dirty="0"/>
          </a:p>
        </p:txBody>
      </p:sp>
      <p:sp>
        <p:nvSpPr>
          <p:cNvPr id="9" name="矩形 8"/>
          <p:cNvSpPr/>
          <p:nvPr/>
        </p:nvSpPr>
        <p:spPr>
          <a:xfrm>
            <a:off x="5759931" y="2487915"/>
            <a:ext cx="3235785" cy="1200329"/>
          </a:xfrm>
          <a:prstGeom prst="rect">
            <a:avLst/>
          </a:prstGeom>
        </p:spPr>
        <p:txBody>
          <a:bodyPr wrap="square">
            <a:spAutoFit/>
          </a:bodyPr>
          <a:lstStyle/>
          <a:p>
            <a:r>
              <a:rPr lang="en-US" altLang="zh-CN" dirty="0"/>
              <a:t>T</a:t>
            </a:r>
            <a:r>
              <a:rPr lang="zh-CN" altLang="en-US" baseline="-25000" dirty="0"/>
              <a:t>密度</a:t>
            </a:r>
            <a:r>
              <a:rPr lang="en-US" altLang="zh-CN" dirty="0"/>
              <a:t>={0.244</a:t>
            </a:r>
            <a:r>
              <a:rPr lang="en-US" altLang="zh-CN" dirty="0">
                <a:solidFill>
                  <a:srgbClr val="FF0000"/>
                </a:solidFill>
              </a:rPr>
              <a:t>,</a:t>
            </a:r>
            <a:r>
              <a:rPr lang="en-US" altLang="zh-CN" dirty="0"/>
              <a:t>0.294</a:t>
            </a:r>
            <a:r>
              <a:rPr lang="en-US" altLang="zh-CN" dirty="0">
                <a:solidFill>
                  <a:srgbClr val="FF0000"/>
                </a:solidFill>
              </a:rPr>
              <a:t>,</a:t>
            </a:r>
            <a:r>
              <a:rPr lang="en-US" altLang="zh-CN" dirty="0"/>
              <a:t>0.351</a:t>
            </a:r>
            <a:r>
              <a:rPr lang="en-US" altLang="zh-CN" dirty="0">
                <a:solidFill>
                  <a:srgbClr val="FF0000"/>
                </a:solidFill>
              </a:rPr>
              <a:t>,</a:t>
            </a:r>
            <a:r>
              <a:rPr lang="en-US" altLang="zh-CN" dirty="0"/>
              <a:t>0.381</a:t>
            </a:r>
            <a:r>
              <a:rPr lang="en-US" altLang="zh-CN" dirty="0">
                <a:solidFill>
                  <a:srgbClr val="FF0000"/>
                </a:solidFill>
              </a:rPr>
              <a:t>,</a:t>
            </a:r>
          </a:p>
          <a:p>
            <a:r>
              <a:rPr lang="en-US" altLang="zh-CN" dirty="0"/>
              <a:t>0.420</a:t>
            </a:r>
            <a:r>
              <a:rPr lang="en-US" altLang="zh-CN" dirty="0">
                <a:solidFill>
                  <a:srgbClr val="FF0000"/>
                </a:solidFill>
              </a:rPr>
              <a:t>,</a:t>
            </a:r>
            <a:r>
              <a:rPr lang="en-US" altLang="zh-CN" dirty="0"/>
              <a:t>0.459</a:t>
            </a:r>
            <a:r>
              <a:rPr lang="en-US" altLang="zh-CN" dirty="0">
                <a:solidFill>
                  <a:srgbClr val="FF0000"/>
                </a:solidFill>
              </a:rPr>
              <a:t>,</a:t>
            </a:r>
            <a:r>
              <a:rPr lang="en-US" altLang="zh-CN" dirty="0"/>
              <a:t>0.518</a:t>
            </a:r>
            <a:r>
              <a:rPr lang="en-US" altLang="zh-CN" dirty="0">
                <a:solidFill>
                  <a:srgbClr val="FF0000"/>
                </a:solidFill>
              </a:rPr>
              <a:t>,</a:t>
            </a:r>
            <a:r>
              <a:rPr lang="en-US" altLang="zh-CN" dirty="0"/>
              <a:t>0.574</a:t>
            </a:r>
            <a:r>
              <a:rPr lang="en-US" altLang="zh-CN" dirty="0">
                <a:solidFill>
                  <a:srgbClr val="FF0000"/>
                </a:solidFill>
              </a:rPr>
              <a:t>,</a:t>
            </a:r>
            <a:r>
              <a:rPr lang="en-US" altLang="zh-CN" dirty="0"/>
              <a:t>0.600</a:t>
            </a:r>
            <a:r>
              <a:rPr lang="en-US" altLang="zh-CN" dirty="0">
                <a:solidFill>
                  <a:srgbClr val="FF0000"/>
                </a:solidFill>
              </a:rPr>
              <a:t>,</a:t>
            </a:r>
          </a:p>
          <a:p>
            <a:r>
              <a:rPr lang="en-US" altLang="zh-CN" dirty="0"/>
              <a:t>0.621</a:t>
            </a:r>
            <a:r>
              <a:rPr lang="en-US" altLang="zh-CN" dirty="0">
                <a:solidFill>
                  <a:srgbClr val="FF0000"/>
                </a:solidFill>
              </a:rPr>
              <a:t>,</a:t>
            </a:r>
            <a:r>
              <a:rPr lang="en-US" altLang="zh-CN" dirty="0"/>
              <a:t>0.636</a:t>
            </a:r>
            <a:r>
              <a:rPr lang="en-US" altLang="zh-CN" dirty="0">
                <a:solidFill>
                  <a:srgbClr val="FF0000"/>
                </a:solidFill>
              </a:rPr>
              <a:t>,</a:t>
            </a:r>
            <a:r>
              <a:rPr lang="en-US" altLang="zh-CN" dirty="0"/>
              <a:t>0.648</a:t>
            </a:r>
            <a:r>
              <a:rPr lang="en-US" altLang="zh-CN" dirty="0">
                <a:solidFill>
                  <a:srgbClr val="FF0000"/>
                </a:solidFill>
              </a:rPr>
              <a:t>,</a:t>
            </a:r>
            <a:r>
              <a:rPr lang="en-US" altLang="zh-CN" dirty="0"/>
              <a:t>0.661</a:t>
            </a:r>
            <a:r>
              <a:rPr lang="en-US" altLang="zh-CN" dirty="0">
                <a:solidFill>
                  <a:srgbClr val="FF0000"/>
                </a:solidFill>
              </a:rPr>
              <a:t>,</a:t>
            </a:r>
            <a:r>
              <a:rPr lang="en-US" altLang="zh-CN" dirty="0"/>
              <a:t>0.681</a:t>
            </a:r>
            <a:r>
              <a:rPr lang="en-US" altLang="zh-CN" dirty="0">
                <a:solidFill>
                  <a:srgbClr val="FF0000"/>
                </a:solidFill>
              </a:rPr>
              <a:t>,</a:t>
            </a:r>
          </a:p>
          <a:p>
            <a:r>
              <a:rPr lang="en-US" altLang="zh-CN" dirty="0"/>
              <a:t>0.708</a:t>
            </a:r>
            <a:r>
              <a:rPr lang="en-US" altLang="zh-CN" dirty="0">
                <a:solidFill>
                  <a:srgbClr val="FF0000"/>
                </a:solidFill>
              </a:rPr>
              <a:t>,</a:t>
            </a:r>
            <a:r>
              <a:rPr lang="en-US" altLang="zh-CN" dirty="0"/>
              <a:t>0.746}</a:t>
            </a:r>
            <a:endParaRPr lang="zh-CN" altLang="en-US" dirty="0"/>
          </a:p>
        </p:txBody>
      </p:sp>
      <mc:AlternateContent xmlns:mc="http://schemas.openxmlformats.org/markup-compatibility/2006" xmlns:a14="http://schemas.microsoft.com/office/drawing/2010/main">
        <mc:Choice Requires="a14">
          <p:sp>
            <p:nvSpPr>
              <p:cNvPr id="10" name="矩形 9"/>
              <p:cNvSpPr/>
              <p:nvPr/>
            </p:nvSpPr>
            <p:spPr>
              <a:xfrm>
                <a:off x="1108732" y="5311415"/>
                <a:ext cx="6527363" cy="6455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600" smtClean="0">
                          <a:latin typeface="Cambria Math" panose="02040503050406030204" pitchFamily="18" charset="0"/>
                        </a:rPr>
                        <m:t>Gain</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𝐷</m:t>
                          </m:r>
                          <m:r>
                            <a:rPr lang="en-US" altLang="zh-CN" sz="1600" i="1">
                              <a:latin typeface="Cambria Math" panose="02040503050406030204" pitchFamily="18" charset="0"/>
                            </a:rPr>
                            <m:t>,</m:t>
                          </m:r>
                          <m:r>
                            <a:rPr lang="en-US" altLang="zh-CN" sz="1600" i="1">
                              <a:latin typeface="Cambria Math" panose="02040503050406030204" pitchFamily="18" charset="0"/>
                            </a:rPr>
                            <m:t>𝑎</m:t>
                          </m:r>
                          <m:r>
                            <a:rPr lang="en-US" altLang="zh-CN" sz="1600" i="1">
                              <a:latin typeface="Cambria Math" panose="02040503050406030204" pitchFamily="18" charset="0"/>
                            </a:rPr>
                            <m:t>,0.244</m:t>
                          </m:r>
                        </m:e>
                      </m:d>
                      <m:r>
                        <a:rPr lang="en-US" altLang="zh-CN" sz="1600" b="0" i="1" smtClean="0">
                          <a:latin typeface="Cambria Math" panose="02040503050406030204" pitchFamily="18" charset="0"/>
                        </a:rPr>
                        <m:t>=</m:t>
                      </m:r>
                      <m:r>
                        <a:rPr lang="en-US" altLang="zh-CN" sz="1600" i="1" dirty="0">
                          <a:latin typeface="Cambria Math" panose="02040503050406030204" pitchFamily="18" charset="0"/>
                        </a:rPr>
                        <m:t>0.998</m:t>
                      </m:r>
                      <m:r>
                        <a:rPr lang="en-US" altLang="zh-CN" sz="1600" b="0" i="1" dirty="0" smtClean="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16</m:t>
                          </m:r>
                        </m:num>
                        <m:den>
                          <m:r>
                            <a:rPr lang="en-US" altLang="zh-CN" sz="1600" i="1" dirty="0">
                              <a:latin typeface="Cambria Math" panose="02040503050406030204" pitchFamily="18" charset="0"/>
                            </a:rPr>
                            <m:t>17</m:t>
                          </m:r>
                        </m:den>
                      </m:f>
                      <m:r>
                        <a:rPr lang="en-US" altLang="zh-CN" sz="1600" i="1" dirty="0">
                          <a:latin typeface="Cambria Math" panose="02040503050406030204" pitchFamily="18" charset="0"/>
                        </a:rPr>
                        <m:t>×</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m:t>
                          </m:r>
                          <m:f>
                            <m:fPr>
                              <m:ctrlPr>
                                <a:rPr lang="en-US" altLang="zh-CN" sz="1600" b="0" i="1" dirty="0" smtClean="0">
                                  <a:latin typeface="Cambria Math" panose="02040503050406030204" pitchFamily="18" charset="0"/>
                                </a:rPr>
                              </m:ctrlPr>
                            </m:fPr>
                            <m:num>
                              <m:r>
                                <a:rPr lang="en-US" altLang="zh-CN" sz="1600" b="0" i="1" dirty="0" smtClean="0">
                                  <a:latin typeface="Cambria Math" panose="02040503050406030204" pitchFamily="18" charset="0"/>
                                </a:rPr>
                                <m:t>8</m:t>
                              </m:r>
                            </m:num>
                            <m:den>
                              <m:r>
                                <a:rPr lang="en-US" altLang="zh-CN" sz="1600" b="0" i="1" dirty="0" smtClean="0">
                                  <a:latin typeface="Cambria Math" panose="02040503050406030204" pitchFamily="18" charset="0"/>
                                </a:rPr>
                                <m:t>16</m:t>
                              </m:r>
                            </m:den>
                          </m:f>
                          <m:func>
                            <m:funcPr>
                              <m:ctrlPr>
                                <a:rPr lang="en-US" altLang="zh-CN" sz="1600" b="0" i="1" dirty="0" smtClean="0">
                                  <a:latin typeface="Cambria Math" panose="02040503050406030204" pitchFamily="18" charset="0"/>
                                </a:rPr>
                              </m:ctrlPr>
                            </m:funcPr>
                            <m:fName>
                              <m:sSub>
                                <m:sSubPr>
                                  <m:ctrlPr>
                                    <a:rPr lang="en-US" altLang="zh-CN" sz="1600" b="0" i="1" dirty="0" smtClean="0">
                                      <a:latin typeface="Cambria Math" panose="02040503050406030204" pitchFamily="18" charset="0"/>
                                    </a:rPr>
                                  </m:ctrlPr>
                                </m:sSubPr>
                                <m:e>
                                  <m:r>
                                    <m:rPr>
                                      <m:sty m:val="p"/>
                                    </m:rPr>
                                    <a:rPr lang="en-US" altLang="zh-CN" sz="1600" b="0" i="0" dirty="0" smtClean="0">
                                      <a:latin typeface="Cambria Math" panose="02040503050406030204" pitchFamily="18" charset="0"/>
                                    </a:rPr>
                                    <m:t>log</m:t>
                                  </m:r>
                                </m:e>
                                <m:sub>
                                  <m:r>
                                    <a:rPr lang="en-US" altLang="zh-CN" sz="1600" b="0" i="0" dirty="0" smtClean="0">
                                      <a:latin typeface="Cambria Math" panose="02040503050406030204" pitchFamily="18" charset="0"/>
                                    </a:rPr>
                                    <m:t>2</m:t>
                                  </m:r>
                                </m:sub>
                              </m:sSub>
                            </m:fName>
                            <m:e>
                              <m:f>
                                <m:fPr>
                                  <m:ctrlPr>
                                    <a:rPr lang="en-US" altLang="zh-CN" sz="1600" b="0" i="1" dirty="0" smtClean="0">
                                      <a:latin typeface="Cambria Math" panose="02040503050406030204" pitchFamily="18" charset="0"/>
                                    </a:rPr>
                                  </m:ctrlPr>
                                </m:fPr>
                                <m:num>
                                  <m:r>
                                    <a:rPr lang="en-US" altLang="zh-CN" sz="1600" b="0" i="1" dirty="0" smtClean="0">
                                      <a:latin typeface="Cambria Math" panose="02040503050406030204" pitchFamily="18" charset="0"/>
                                    </a:rPr>
                                    <m:t>8</m:t>
                                  </m:r>
                                </m:num>
                                <m:den>
                                  <m:r>
                                    <a:rPr lang="en-US" altLang="zh-CN" sz="1600" b="0" i="1" dirty="0" smtClean="0">
                                      <a:latin typeface="Cambria Math" panose="02040503050406030204" pitchFamily="18" charset="0"/>
                                    </a:rPr>
                                    <m:t>16</m:t>
                                  </m:r>
                                </m:den>
                              </m:f>
                            </m:e>
                          </m:func>
                          <m:r>
                            <a:rPr lang="en-US" altLang="zh-CN" sz="1600" b="0" i="1" dirty="0" smtClean="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8</m:t>
                              </m:r>
                            </m:num>
                            <m:den>
                              <m:r>
                                <a:rPr lang="en-US" altLang="zh-CN" sz="1600" i="1" dirty="0">
                                  <a:latin typeface="Cambria Math" panose="02040503050406030204" pitchFamily="18" charset="0"/>
                                </a:rPr>
                                <m:t>16</m:t>
                              </m:r>
                            </m:den>
                          </m:f>
                          <m:func>
                            <m:funcPr>
                              <m:ctrlPr>
                                <a:rPr lang="en-US" altLang="zh-CN" sz="1600" i="1" dirty="0">
                                  <a:latin typeface="Cambria Math" panose="02040503050406030204" pitchFamily="18" charset="0"/>
                                </a:rPr>
                              </m:ctrlPr>
                            </m:funcPr>
                            <m:fName>
                              <m:sSub>
                                <m:sSubPr>
                                  <m:ctrlPr>
                                    <a:rPr lang="en-US" altLang="zh-CN" sz="1600" b="0" i="1" dirty="0" smtClean="0">
                                      <a:latin typeface="Cambria Math" panose="02040503050406030204" pitchFamily="18" charset="0"/>
                                    </a:rPr>
                                  </m:ctrlPr>
                                </m:sSubPr>
                                <m:e>
                                  <m:r>
                                    <m:rPr>
                                      <m:sty m:val="p"/>
                                    </m:rPr>
                                    <a:rPr lang="en-US" altLang="zh-CN" sz="1600" dirty="0">
                                      <a:latin typeface="Cambria Math" panose="02040503050406030204" pitchFamily="18" charset="0"/>
                                    </a:rPr>
                                    <m:t>log</m:t>
                                  </m:r>
                                </m:e>
                                <m:sub>
                                  <m:r>
                                    <a:rPr lang="en-US" altLang="zh-CN" sz="1600" b="0" i="0" dirty="0" smtClean="0">
                                      <a:latin typeface="Cambria Math" panose="02040503050406030204" pitchFamily="18" charset="0"/>
                                    </a:rPr>
                                    <m:t>2</m:t>
                                  </m:r>
                                </m:sub>
                              </m:sSub>
                            </m:fName>
                            <m:e>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8</m:t>
                                  </m:r>
                                </m:num>
                                <m:den>
                                  <m:r>
                                    <a:rPr lang="en-US" altLang="zh-CN" sz="1600" i="1" dirty="0">
                                      <a:latin typeface="Cambria Math" panose="02040503050406030204" pitchFamily="18" charset="0"/>
                                    </a:rPr>
                                    <m:t>16</m:t>
                                  </m:r>
                                </m:den>
                              </m:f>
                            </m:e>
                          </m:func>
                        </m:e>
                      </m:d>
                      <m:r>
                        <a:rPr lang="en-US" altLang="zh-CN" sz="1600" b="0" i="1" dirty="0" smtClean="0">
                          <a:latin typeface="Cambria Math" panose="02040503050406030204" pitchFamily="18" charset="0"/>
                        </a:rPr>
                        <m:t>=0.0568</m:t>
                      </m:r>
                    </m:oMath>
                  </m:oMathPara>
                </a14:m>
                <a:endParaRPr lang="zh-CN" altLang="en-US" sz="1600" dirty="0"/>
              </a:p>
            </p:txBody>
          </p:sp>
        </mc:Choice>
        <mc:Fallback xmlns="">
          <p:sp>
            <p:nvSpPr>
              <p:cNvPr id="10" name="矩形 9"/>
              <p:cNvSpPr>
                <a:spLocks noRot="1" noChangeAspect="1" noMove="1" noResize="1" noEditPoints="1" noAdjustHandles="1" noChangeArrowheads="1" noChangeShapeType="1" noTextEdit="1"/>
              </p:cNvSpPr>
              <p:nvPr/>
            </p:nvSpPr>
            <p:spPr>
              <a:xfrm>
                <a:off x="1108732" y="5311415"/>
                <a:ext cx="6527363" cy="64556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108732" y="5952285"/>
                <a:ext cx="6527364" cy="6455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600" smtClean="0">
                          <a:latin typeface="Cambria Math" panose="02040503050406030204" pitchFamily="18" charset="0"/>
                        </a:rPr>
                        <m:t>Gain</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𝐷</m:t>
                          </m:r>
                          <m:r>
                            <a:rPr lang="en-US" altLang="zh-CN" sz="1600" i="1">
                              <a:latin typeface="Cambria Math" panose="02040503050406030204" pitchFamily="18" charset="0"/>
                            </a:rPr>
                            <m:t>,</m:t>
                          </m:r>
                          <m:r>
                            <a:rPr lang="en-US" altLang="zh-CN" sz="1600" i="1">
                              <a:latin typeface="Cambria Math" panose="02040503050406030204" pitchFamily="18" charset="0"/>
                            </a:rPr>
                            <m:t>𝑎</m:t>
                          </m:r>
                          <m:r>
                            <a:rPr lang="en-US" altLang="zh-CN" sz="1600" i="1">
                              <a:latin typeface="Cambria Math" panose="02040503050406030204" pitchFamily="18" charset="0"/>
                            </a:rPr>
                            <m:t>,0.381</m:t>
                          </m:r>
                        </m:e>
                      </m:d>
                      <m:r>
                        <a:rPr lang="en-US" altLang="zh-CN" sz="1600" b="0" i="1" smtClean="0">
                          <a:latin typeface="Cambria Math" panose="02040503050406030204" pitchFamily="18" charset="0"/>
                        </a:rPr>
                        <m:t>=</m:t>
                      </m:r>
                      <m:r>
                        <a:rPr lang="en-US" altLang="zh-CN" sz="1600" i="1" dirty="0">
                          <a:latin typeface="Cambria Math" panose="02040503050406030204" pitchFamily="18" charset="0"/>
                        </a:rPr>
                        <m:t>0.998</m:t>
                      </m:r>
                      <m:r>
                        <a:rPr lang="en-US" altLang="zh-CN" sz="1600" b="0" i="1" dirty="0" smtClean="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1</m:t>
                          </m:r>
                          <m:r>
                            <a:rPr lang="en-US" altLang="zh-CN" sz="1600" b="0" i="1" dirty="0" smtClean="0">
                              <a:latin typeface="Cambria Math" panose="02040503050406030204" pitchFamily="18" charset="0"/>
                            </a:rPr>
                            <m:t>3</m:t>
                          </m:r>
                        </m:num>
                        <m:den>
                          <m:r>
                            <a:rPr lang="en-US" altLang="zh-CN" sz="1600" i="1" dirty="0">
                              <a:latin typeface="Cambria Math" panose="02040503050406030204" pitchFamily="18" charset="0"/>
                            </a:rPr>
                            <m:t>17</m:t>
                          </m:r>
                        </m:den>
                      </m:f>
                      <m:r>
                        <a:rPr lang="en-US" altLang="zh-CN" sz="1600" i="1" dirty="0">
                          <a:latin typeface="Cambria Math" panose="02040503050406030204" pitchFamily="18" charset="0"/>
                        </a:rPr>
                        <m:t>×</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m:t>
                          </m:r>
                          <m:f>
                            <m:fPr>
                              <m:ctrlPr>
                                <a:rPr lang="en-US" altLang="zh-CN" sz="1600" b="0" i="1" dirty="0" smtClean="0">
                                  <a:latin typeface="Cambria Math" panose="02040503050406030204" pitchFamily="18" charset="0"/>
                                </a:rPr>
                              </m:ctrlPr>
                            </m:fPr>
                            <m:num>
                              <m:r>
                                <a:rPr lang="en-US" altLang="zh-CN" sz="1600" b="0" i="1" dirty="0" smtClean="0">
                                  <a:latin typeface="Cambria Math" panose="02040503050406030204" pitchFamily="18" charset="0"/>
                                </a:rPr>
                                <m:t>8</m:t>
                              </m:r>
                            </m:num>
                            <m:den>
                              <m:r>
                                <a:rPr lang="en-US" altLang="zh-CN" sz="1600" b="0" i="1" dirty="0" smtClean="0">
                                  <a:latin typeface="Cambria Math" panose="02040503050406030204" pitchFamily="18" charset="0"/>
                                </a:rPr>
                                <m:t>13</m:t>
                              </m:r>
                            </m:den>
                          </m:f>
                          <m:func>
                            <m:funcPr>
                              <m:ctrlPr>
                                <a:rPr lang="en-US" altLang="zh-CN" sz="1600" b="0" i="1" dirty="0" smtClean="0">
                                  <a:latin typeface="Cambria Math" panose="02040503050406030204" pitchFamily="18" charset="0"/>
                                </a:rPr>
                              </m:ctrlPr>
                            </m:funcPr>
                            <m:fName>
                              <m:sSub>
                                <m:sSubPr>
                                  <m:ctrlPr>
                                    <a:rPr lang="en-US" altLang="zh-CN" sz="1600" b="0" i="1" dirty="0" smtClean="0">
                                      <a:latin typeface="Cambria Math" panose="02040503050406030204" pitchFamily="18" charset="0"/>
                                    </a:rPr>
                                  </m:ctrlPr>
                                </m:sSubPr>
                                <m:e>
                                  <m:r>
                                    <m:rPr>
                                      <m:sty m:val="p"/>
                                    </m:rPr>
                                    <a:rPr lang="en-US" altLang="zh-CN" sz="1600" b="0" i="0" dirty="0" smtClean="0">
                                      <a:latin typeface="Cambria Math" panose="02040503050406030204" pitchFamily="18" charset="0"/>
                                    </a:rPr>
                                    <m:t>log</m:t>
                                  </m:r>
                                </m:e>
                                <m:sub>
                                  <m:r>
                                    <a:rPr lang="en-US" altLang="zh-CN" sz="1600" b="0" i="0" dirty="0" smtClean="0">
                                      <a:latin typeface="Cambria Math" panose="02040503050406030204" pitchFamily="18" charset="0"/>
                                    </a:rPr>
                                    <m:t>2</m:t>
                                  </m:r>
                                </m:sub>
                              </m:sSub>
                            </m:fName>
                            <m:e>
                              <m:f>
                                <m:fPr>
                                  <m:ctrlPr>
                                    <a:rPr lang="en-US" altLang="zh-CN" sz="1600" b="0" i="1" dirty="0" smtClean="0">
                                      <a:latin typeface="Cambria Math" panose="02040503050406030204" pitchFamily="18" charset="0"/>
                                    </a:rPr>
                                  </m:ctrlPr>
                                </m:fPr>
                                <m:num>
                                  <m:r>
                                    <a:rPr lang="en-US" altLang="zh-CN" sz="1600" b="0" i="1" dirty="0" smtClean="0">
                                      <a:latin typeface="Cambria Math" panose="02040503050406030204" pitchFamily="18" charset="0"/>
                                    </a:rPr>
                                    <m:t>8</m:t>
                                  </m:r>
                                </m:num>
                                <m:den>
                                  <m:r>
                                    <a:rPr lang="en-US" altLang="zh-CN" sz="1600" b="0" i="1" dirty="0" smtClean="0">
                                      <a:latin typeface="Cambria Math" panose="02040503050406030204" pitchFamily="18" charset="0"/>
                                    </a:rPr>
                                    <m:t>13</m:t>
                                  </m:r>
                                </m:den>
                              </m:f>
                            </m:e>
                          </m:func>
                          <m:r>
                            <a:rPr lang="en-US" altLang="zh-CN" sz="1600" b="0" i="1" dirty="0" smtClean="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b="0" i="1" dirty="0" smtClean="0">
                                  <a:latin typeface="Cambria Math" panose="02040503050406030204" pitchFamily="18" charset="0"/>
                                </a:rPr>
                                <m:t>5</m:t>
                              </m:r>
                            </m:num>
                            <m:den>
                              <m:r>
                                <a:rPr lang="en-US" altLang="zh-CN" sz="1600" i="1" dirty="0">
                                  <a:latin typeface="Cambria Math" panose="02040503050406030204" pitchFamily="18" charset="0"/>
                                </a:rPr>
                                <m:t>1</m:t>
                              </m:r>
                              <m:r>
                                <a:rPr lang="en-US" altLang="zh-CN" sz="1600" b="0" i="1" dirty="0" smtClean="0">
                                  <a:latin typeface="Cambria Math" panose="02040503050406030204" pitchFamily="18" charset="0"/>
                                </a:rPr>
                                <m:t>3</m:t>
                              </m:r>
                            </m:den>
                          </m:f>
                          <m:func>
                            <m:funcPr>
                              <m:ctrlPr>
                                <a:rPr lang="en-US" altLang="zh-CN" sz="1600" i="1" dirty="0">
                                  <a:latin typeface="Cambria Math" panose="02040503050406030204" pitchFamily="18" charset="0"/>
                                </a:rPr>
                              </m:ctrlPr>
                            </m:funcPr>
                            <m:fName>
                              <m:sSub>
                                <m:sSubPr>
                                  <m:ctrlPr>
                                    <a:rPr lang="en-US" altLang="zh-CN" sz="1600" b="0" i="1" dirty="0" smtClean="0">
                                      <a:latin typeface="Cambria Math" panose="02040503050406030204" pitchFamily="18" charset="0"/>
                                    </a:rPr>
                                  </m:ctrlPr>
                                </m:sSubPr>
                                <m:e>
                                  <m:r>
                                    <m:rPr>
                                      <m:sty m:val="p"/>
                                    </m:rPr>
                                    <a:rPr lang="en-US" altLang="zh-CN" sz="1600" dirty="0">
                                      <a:latin typeface="Cambria Math" panose="02040503050406030204" pitchFamily="18" charset="0"/>
                                    </a:rPr>
                                    <m:t>log</m:t>
                                  </m:r>
                                </m:e>
                                <m:sub>
                                  <m:r>
                                    <a:rPr lang="en-US" altLang="zh-CN" sz="1600" b="0" i="0" dirty="0" smtClean="0">
                                      <a:latin typeface="Cambria Math" panose="02040503050406030204" pitchFamily="18" charset="0"/>
                                    </a:rPr>
                                    <m:t>2</m:t>
                                  </m:r>
                                </m:sub>
                              </m:sSub>
                            </m:fName>
                            <m:e>
                              <m:f>
                                <m:fPr>
                                  <m:ctrlPr>
                                    <a:rPr lang="en-US" altLang="zh-CN" sz="1600" i="1" dirty="0">
                                      <a:latin typeface="Cambria Math" panose="02040503050406030204" pitchFamily="18" charset="0"/>
                                    </a:rPr>
                                  </m:ctrlPr>
                                </m:fPr>
                                <m:num>
                                  <m:r>
                                    <a:rPr lang="en-US" altLang="zh-CN" sz="1600" b="0" i="1" dirty="0" smtClean="0">
                                      <a:latin typeface="Cambria Math" panose="02040503050406030204" pitchFamily="18" charset="0"/>
                                    </a:rPr>
                                    <m:t>5</m:t>
                                  </m:r>
                                </m:num>
                                <m:den>
                                  <m:r>
                                    <a:rPr lang="en-US" altLang="zh-CN" sz="1600" i="1" dirty="0">
                                      <a:latin typeface="Cambria Math" panose="02040503050406030204" pitchFamily="18" charset="0"/>
                                    </a:rPr>
                                    <m:t>1</m:t>
                                  </m:r>
                                  <m:r>
                                    <a:rPr lang="en-US" altLang="zh-CN" sz="1600" b="0" i="1" dirty="0" smtClean="0">
                                      <a:latin typeface="Cambria Math" panose="02040503050406030204" pitchFamily="18" charset="0"/>
                                    </a:rPr>
                                    <m:t>3</m:t>
                                  </m:r>
                                </m:den>
                              </m:f>
                            </m:e>
                          </m:func>
                        </m:e>
                      </m:d>
                      <m:r>
                        <a:rPr lang="en-US" altLang="zh-CN" sz="1600" b="0" i="1" dirty="0" smtClean="0">
                          <a:latin typeface="Cambria Math" panose="02040503050406030204" pitchFamily="18" charset="0"/>
                        </a:rPr>
                        <m:t>=0.2629</m:t>
                      </m:r>
                    </m:oMath>
                  </m:oMathPara>
                </a14:m>
                <a:endParaRPr lang="zh-CN" altLang="en-US" sz="1600" dirty="0"/>
              </a:p>
            </p:txBody>
          </p:sp>
        </mc:Choice>
        <mc:Fallback xmlns="">
          <p:sp>
            <p:nvSpPr>
              <p:cNvPr id="11" name="矩形 10"/>
              <p:cNvSpPr>
                <a:spLocks noRot="1" noChangeAspect="1" noMove="1" noResize="1" noEditPoints="1" noAdjustHandles="1" noChangeArrowheads="1" noChangeShapeType="1" noTextEdit="1"/>
              </p:cNvSpPr>
              <p:nvPr/>
            </p:nvSpPr>
            <p:spPr>
              <a:xfrm>
                <a:off x="1108732" y="5952285"/>
                <a:ext cx="6527364" cy="64556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446335" y="5789137"/>
                <a:ext cx="1200150"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446335" y="5789137"/>
                <a:ext cx="1200150" cy="37029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1446335" y="6375331"/>
                <a:ext cx="1200150"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446335" y="6375331"/>
                <a:ext cx="1200150" cy="37029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5799742" y="3732409"/>
                <a:ext cx="3054041" cy="369332"/>
              </a:xfrm>
              <a:prstGeom prst="rect">
                <a:avLst/>
              </a:prstGeom>
            </p:spPr>
            <p:txBody>
              <a:bodyPr wrap="none">
                <a:spAutoFit/>
              </a:bodyPr>
              <a:lstStyle/>
              <a:p>
                <a:r>
                  <a:rPr lang="zh-CN" altLang="en-US" dirty="0"/>
                  <a:t>属性“密度”划分点为</a:t>
                </a:r>
                <a14:m>
                  <m:oMath xmlns:m="http://schemas.openxmlformats.org/officeDocument/2006/math">
                    <m:r>
                      <a:rPr lang="en-US" altLang="zh-CN" i="1">
                        <a:solidFill>
                          <a:srgbClr val="FF0000"/>
                        </a:solidFill>
                        <a:latin typeface="Cambria Math" panose="02040503050406030204" pitchFamily="18" charset="0"/>
                      </a:rPr>
                      <m:t>0.381</m:t>
                    </m:r>
                  </m:oMath>
                </a14:m>
                <a:endParaRPr lang="en-US" altLang="zh-CN" dirty="0"/>
              </a:p>
            </p:txBody>
          </p:sp>
        </mc:Choice>
        <mc:Fallback xmlns="">
          <p:sp>
            <p:nvSpPr>
              <p:cNvPr id="14" name="矩形 13"/>
              <p:cNvSpPr>
                <a:spLocks noRot="1" noChangeAspect="1" noMove="1" noResize="1" noEditPoints="1" noAdjustHandles="1" noChangeArrowheads="1" noChangeShapeType="1" noTextEdit="1"/>
              </p:cNvSpPr>
              <p:nvPr/>
            </p:nvSpPr>
            <p:spPr>
              <a:xfrm>
                <a:off x="5799742" y="3732409"/>
                <a:ext cx="3054041" cy="369332"/>
              </a:xfrm>
              <a:prstGeom prst="rect">
                <a:avLst/>
              </a:prstGeom>
              <a:blipFill>
                <a:blip r:embed="rId7"/>
                <a:stretch>
                  <a:fillRect l="-1597" t="-8197" b="-24590"/>
                </a:stretch>
              </a:blipFill>
            </p:spPr>
            <p:txBody>
              <a:bodyPr/>
              <a:lstStyle/>
              <a:p>
                <a:r>
                  <a:rPr lang="zh-CN" altLang="en-US">
                    <a:noFill/>
                  </a:rPr>
                  <a:t> </a:t>
                </a:r>
              </a:p>
            </p:txBody>
          </p:sp>
        </mc:Fallback>
      </mc:AlternateContent>
      <p:sp>
        <p:nvSpPr>
          <p:cNvPr id="15" name="矩形 14"/>
          <p:cNvSpPr/>
          <p:nvPr/>
        </p:nvSpPr>
        <p:spPr>
          <a:xfrm>
            <a:off x="5775896" y="4256281"/>
            <a:ext cx="3416320" cy="369332"/>
          </a:xfrm>
          <a:prstGeom prst="rect">
            <a:avLst/>
          </a:prstGeom>
        </p:spPr>
        <p:txBody>
          <a:bodyPr wrap="none">
            <a:spAutoFit/>
          </a:bodyPr>
          <a:lstStyle/>
          <a:p>
            <a:r>
              <a:rPr lang="zh-CN" altLang="en-US" dirty="0"/>
              <a:t>对属性“含糖量”进行同样处理</a:t>
            </a:r>
            <a:endParaRPr lang="en-US" altLang="zh-CN" dirty="0"/>
          </a:p>
        </p:txBody>
      </p:sp>
      <mc:AlternateContent xmlns:mc="http://schemas.openxmlformats.org/markup-compatibility/2006" xmlns:a14="http://schemas.microsoft.com/office/drawing/2010/main">
        <mc:Choice Requires="a14">
          <p:sp>
            <p:nvSpPr>
              <p:cNvPr id="16" name="矩形 15"/>
              <p:cNvSpPr/>
              <p:nvPr/>
            </p:nvSpPr>
            <p:spPr>
              <a:xfrm>
                <a:off x="5777545" y="4654155"/>
                <a:ext cx="3366455" cy="646331"/>
              </a:xfrm>
              <a:prstGeom prst="rect">
                <a:avLst/>
              </a:prstGeom>
            </p:spPr>
            <p:txBody>
              <a:bodyPr wrap="square">
                <a:spAutoFit/>
              </a:bodyPr>
              <a:lstStyle/>
              <a:p>
                <a:r>
                  <a:rPr lang="zh-CN" altLang="en-US" dirty="0"/>
                  <a:t>属性“含糖量”划分点为</a:t>
                </a:r>
                <a14:m>
                  <m:oMath xmlns:m="http://schemas.openxmlformats.org/officeDocument/2006/math">
                    <m:r>
                      <a:rPr lang="en-US" altLang="zh-CN" i="1">
                        <a:solidFill>
                          <a:srgbClr val="FF0000"/>
                        </a:solidFill>
                        <a:latin typeface="Cambria Math" panose="02040503050406030204" pitchFamily="18" charset="0"/>
                      </a:rPr>
                      <m:t>0.126</m:t>
                    </m:r>
                  </m:oMath>
                </a14:m>
                <a:r>
                  <a:rPr lang="zh-CN" altLang="en-US" dirty="0"/>
                  <a:t>，信息增益为</a:t>
                </a:r>
                <a:r>
                  <a:rPr lang="en-US" altLang="zh-CN" dirty="0">
                    <a:solidFill>
                      <a:srgbClr val="FF0000"/>
                    </a:solidFill>
                  </a:rPr>
                  <a:t>0.349</a:t>
                </a:r>
              </a:p>
            </p:txBody>
          </p:sp>
        </mc:Choice>
        <mc:Fallback xmlns="">
          <p:sp>
            <p:nvSpPr>
              <p:cNvPr id="16" name="矩形 15"/>
              <p:cNvSpPr>
                <a:spLocks noRot="1" noChangeAspect="1" noMove="1" noResize="1" noEditPoints="1" noAdjustHandles="1" noChangeArrowheads="1" noChangeShapeType="1" noTextEdit="1"/>
              </p:cNvSpPr>
              <p:nvPr/>
            </p:nvSpPr>
            <p:spPr>
              <a:xfrm>
                <a:off x="5777545" y="4654155"/>
                <a:ext cx="3366455" cy="646331"/>
              </a:xfrm>
              <a:prstGeom prst="rect">
                <a:avLst/>
              </a:prstGeom>
              <a:blipFill>
                <a:blip r:embed="rId8"/>
                <a:stretch>
                  <a:fillRect l="-1630" t="-4673" r="-8152" b="-13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443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连续值处理</a:t>
            </a:r>
          </a:p>
        </p:txBody>
      </p:sp>
      <p:sp>
        <p:nvSpPr>
          <p:cNvPr id="3" name="内容占位符 2"/>
          <p:cNvSpPr>
            <a:spLocks noGrp="1"/>
          </p:cNvSpPr>
          <p:nvPr>
            <p:ph idx="1"/>
          </p:nvPr>
        </p:nvSpPr>
        <p:spPr/>
        <p:txBody>
          <a:bodyPr/>
          <a:lstStyle/>
          <a:p>
            <a:r>
              <a:rPr lang="zh-CN" altLang="en-US" dirty="0"/>
              <a:t>连续值处理实例</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42</a:t>
            </a:fld>
            <a:endParaRPr lang="zh-CN" altLang="en-US"/>
          </a:p>
        </p:txBody>
      </p:sp>
      <p:pic>
        <p:nvPicPr>
          <p:cNvPr id="7" name="内容占位符 3"/>
          <p:cNvPicPr>
            <a:picLocks noChangeAspect="1"/>
          </p:cNvPicPr>
          <p:nvPr/>
        </p:nvPicPr>
        <p:blipFill>
          <a:blip r:embed="rId2"/>
          <a:stretch>
            <a:fillRect/>
          </a:stretch>
        </p:blipFill>
        <p:spPr>
          <a:xfrm>
            <a:off x="744886" y="1923078"/>
            <a:ext cx="5396325" cy="3399957"/>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6141211" y="1300726"/>
                <a:ext cx="2773708" cy="4260269"/>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色泽</m:t>
                          </m:r>
                        </m:e>
                      </m:d>
                      <m:r>
                        <a:rPr lang="en-US" altLang="zh-CN" i="1" dirty="0">
                          <a:latin typeface="Cambria Math" panose="02040503050406030204" pitchFamily="18" charset="0"/>
                        </a:rPr>
                        <m:t>=0.1</m:t>
                      </m:r>
                      <m:r>
                        <a:rPr lang="en-US" altLang="zh-CN" b="0" i="1" dirty="0" smtClean="0">
                          <a:latin typeface="Cambria Math" panose="02040503050406030204" pitchFamily="18" charset="0"/>
                        </a:rPr>
                        <m:t>09</m:t>
                      </m:r>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根蒂</m:t>
                          </m:r>
                        </m:e>
                      </m:d>
                      <m:r>
                        <a:rPr lang="en-US" altLang="zh-CN" b="0" i="1" dirty="0" smtClean="0">
                          <a:latin typeface="Cambria Math" panose="02040503050406030204" pitchFamily="18" charset="0"/>
                        </a:rPr>
                        <m:t>=0.143</m:t>
                      </m:r>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敲声</m:t>
                          </m:r>
                        </m:e>
                      </m:d>
                      <m:r>
                        <a:rPr lang="en-US" altLang="zh-CN" i="1" dirty="0">
                          <a:latin typeface="Cambria Math" panose="02040503050406030204" pitchFamily="18" charset="0"/>
                        </a:rPr>
                        <m:t>=0.1</m:t>
                      </m:r>
                      <m:r>
                        <a:rPr lang="en-US" altLang="zh-CN" b="0" i="1" dirty="0" smtClean="0">
                          <a:latin typeface="Cambria Math" panose="02040503050406030204" pitchFamily="18" charset="0"/>
                        </a:rPr>
                        <m:t>41</m:t>
                      </m:r>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纹理</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381</m:t>
                      </m:r>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脐部</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289</m:t>
                      </m:r>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触感</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006</m:t>
                      </m:r>
                    </m:oMath>
                  </m:oMathPara>
                </a14:m>
                <a:endParaRPr lang="en-US" altLang="zh-CN" b="0" dirty="0"/>
              </a:p>
              <a:p>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密度</m:t>
                          </m:r>
                        </m:e>
                      </m:d>
                      <m:r>
                        <a:rPr lang="en-US" altLang="zh-CN" i="1" dirty="0">
                          <a:latin typeface="Cambria Math" panose="02040503050406030204" pitchFamily="18" charset="0"/>
                        </a:rPr>
                        <m:t>=</m:t>
                      </m:r>
                      <m:r>
                        <a:rPr lang="en-US" altLang="zh-CN" b="0" i="1" dirty="0" smtClean="0">
                          <a:latin typeface="Cambria Math" panose="02040503050406030204" pitchFamily="18" charset="0"/>
                        </a:rPr>
                        <m:t>0.262</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含糖率</m:t>
                          </m:r>
                        </m:e>
                      </m:d>
                      <m:r>
                        <a:rPr lang="en-US" altLang="zh-CN" i="1" dirty="0">
                          <a:latin typeface="Cambria Math" panose="02040503050406030204" pitchFamily="18" charset="0"/>
                        </a:rPr>
                        <m:t>=</m:t>
                      </m:r>
                      <m:r>
                        <a:rPr lang="en-US" altLang="zh-CN" b="0" i="1" dirty="0" smtClean="0">
                          <a:latin typeface="Cambria Math" panose="02040503050406030204" pitchFamily="18" charset="0"/>
                        </a:rPr>
                        <m:t>0.349</m:t>
                      </m:r>
                    </m:oMath>
                  </m:oMathPara>
                </a14:m>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6141211" y="1300726"/>
                <a:ext cx="2773708" cy="4260269"/>
              </a:xfrm>
              <a:prstGeom prst="rect">
                <a:avLst/>
              </a:prstGeom>
              <a:blipFill>
                <a:blip r:embed="rId3"/>
                <a:stretch>
                  <a:fillRect b="-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276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连续值处理</a:t>
            </a:r>
          </a:p>
        </p:txBody>
      </p:sp>
      <p:sp>
        <p:nvSpPr>
          <p:cNvPr id="3" name="内容占位符 2"/>
          <p:cNvSpPr>
            <a:spLocks noGrp="1"/>
          </p:cNvSpPr>
          <p:nvPr>
            <p:ph idx="1"/>
          </p:nvPr>
        </p:nvSpPr>
        <p:spPr/>
        <p:txBody>
          <a:bodyPr/>
          <a:lstStyle/>
          <a:p>
            <a:r>
              <a:rPr lang="zh-CN" altLang="en-US" dirty="0"/>
              <a:t>连续值处理实例</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43</a:t>
            </a:fld>
            <a:endParaRPr lang="zh-CN" altLang="en-US"/>
          </a:p>
        </p:txBody>
      </p:sp>
      <p:pic>
        <p:nvPicPr>
          <p:cNvPr id="7" name="内容占位符 3"/>
          <p:cNvPicPr>
            <a:picLocks noChangeAspect="1"/>
          </p:cNvPicPr>
          <p:nvPr/>
        </p:nvPicPr>
        <p:blipFill>
          <a:blip r:embed="rId2"/>
          <a:stretch>
            <a:fillRect/>
          </a:stretch>
        </p:blipFill>
        <p:spPr>
          <a:xfrm>
            <a:off x="744886" y="1923078"/>
            <a:ext cx="5396325" cy="3399957"/>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6141211" y="1300726"/>
                <a:ext cx="2773708" cy="4260269"/>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色泽</m:t>
                          </m:r>
                        </m:e>
                      </m:d>
                      <m:r>
                        <a:rPr lang="en-US" altLang="zh-CN" i="1" dirty="0">
                          <a:latin typeface="Cambria Math" panose="02040503050406030204" pitchFamily="18" charset="0"/>
                        </a:rPr>
                        <m:t>=0.1</m:t>
                      </m:r>
                      <m:r>
                        <a:rPr lang="en-US" altLang="zh-CN" b="0" i="1" dirty="0" smtClean="0">
                          <a:latin typeface="Cambria Math" panose="02040503050406030204" pitchFamily="18" charset="0"/>
                        </a:rPr>
                        <m:t>09</m:t>
                      </m:r>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根蒂</m:t>
                          </m:r>
                        </m:e>
                      </m:d>
                      <m:r>
                        <a:rPr lang="en-US" altLang="zh-CN" b="0" i="1" dirty="0" smtClean="0">
                          <a:latin typeface="Cambria Math" panose="02040503050406030204" pitchFamily="18" charset="0"/>
                        </a:rPr>
                        <m:t>=0.143</m:t>
                      </m:r>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敲声</m:t>
                          </m:r>
                        </m:e>
                      </m:d>
                      <m:r>
                        <a:rPr lang="en-US" altLang="zh-CN" i="1" dirty="0">
                          <a:latin typeface="Cambria Math" panose="02040503050406030204" pitchFamily="18" charset="0"/>
                        </a:rPr>
                        <m:t>=0.1</m:t>
                      </m:r>
                      <m:r>
                        <a:rPr lang="en-US" altLang="zh-CN" b="0" i="1" dirty="0" smtClean="0">
                          <a:latin typeface="Cambria Math" panose="02040503050406030204" pitchFamily="18" charset="0"/>
                        </a:rPr>
                        <m:t>41</m:t>
                      </m:r>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纹理</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381</m:t>
                      </m:r>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脐部</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289</m:t>
                      </m:r>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触感</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006</m:t>
                      </m:r>
                    </m:oMath>
                  </m:oMathPara>
                </a14:m>
                <a:endParaRPr lang="en-US" altLang="zh-CN" b="0" dirty="0"/>
              </a:p>
              <a:p>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密度</m:t>
                          </m:r>
                        </m:e>
                      </m:d>
                      <m:r>
                        <a:rPr lang="en-US" altLang="zh-CN" i="1" dirty="0">
                          <a:latin typeface="Cambria Math" panose="02040503050406030204" pitchFamily="18" charset="0"/>
                        </a:rPr>
                        <m:t>=</m:t>
                      </m:r>
                      <m:r>
                        <a:rPr lang="en-US" altLang="zh-CN" b="0" i="1" dirty="0" smtClean="0">
                          <a:latin typeface="Cambria Math" panose="02040503050406030204" pitchFamily="18" charset="0"/>
                        </a:rPr>
                        <m:t>0.262</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含糖率</m:t>
                          </m:r>
                        </m:e>
                      </m:d>
                      <m:r>
                        <a:rPr lang="en-US" altLang="zh-CN" i="1" dirty="0">
                          <a:latin typeface="Cambria Math" panose="02040503050406030204" pitchFamily="18" charset="0"/>
                        </a:rPr>
                        <m:t>=</m:t>
                      </m:r>
                      <m:r>
                        <a:rPr lang="en-US" altLang="zh-CN" b="0" i="1" dirty="0" smtClean="0">
                          <a:latin typeface="Cambria Math" panose="02040503050406030204" pitchFamily="18" charset="0"/>
                        </a:rPr>
                        <m:t>0.349</m:t>
                      </m:r>
                    </m:oMath>
                  </m:oMathPara>
                </a14:m>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6141211" y="1300726"/>
                <a:ext cx="2773708" cy="4260269"/>
              </a:xfrm>
              <a:prstGeom prst="rect">
                <a:avLst/>
              </a:prstGeom>
              <a:blipFill>
                <a:blip r:embed="rId3"/>
                <a:stretch>
                  <a:fillRect b="-143"/>
                </a:stretch>
              </a:blipFill>
            </p:spPr>
            <p:txBody>
              <a:bodyPr/>
              <a:lstStyle/>
              <a:p>
                <a:r>
                  <a:rPr lang="zh-CN" altLang="en-US">
                    <a:noFill/>
                  </a:rPr>
                  <a:t> </a:t>
                </a:r>
              </a:p>
            </p:txBody>
          </p:sp>
        </mc:Fallback>
      </mc:AlternateContent>
      <p:sp>
        <p:nvSpPr>
          <p:cNvPr id="10" name="矩形 9"/>
          <p:cNvSpPr/>
          <p:nvPr/>
        </p:nvSpPr>
        <p:spPr>
          <a:xfrm>
            <a:off x="2910253" y="2578505"/>
            <a:ext cx="5996354" cy="3303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3015263" y="3113318"/>
            <a:ext cx="5765042" cy="2539312"/>
            <a:chOff x="2900964" y="2436309"/>
            <a:chExt cx="5765042" cy="2539312"/>
          </a:xfrm>
        </p:grpSpPr>
        <p:cxnSp>
          <p:nvCxnSpPr>
            <p:cNvPr id="12" name="直接连接符 11"/>
            <p:cNvCxnSpPr>
              <a:endCxn id="19" idx="0"/>
            </p:cNvCxnSpPr>
            <p:nvPr/>
          </p:nvCxnSpPr>
          <p:spPr>
            <a:xfrm>
              <a:off x="5922809" y="2838528"/>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endCxn id="18" idx="0"/>
            </p:cNvCxnSpPr>
            <p:nvPr/>
          </p:nvCxnSpPr>
          <p:spPr>
            <a:xfrm flipH="1">
              <a:off x="4200852" y="2868309"/>
              <a:ext cx="1056954" cy="601722"/>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a:stCxn id="20" idx="2"/>
              <a:endCxn id="30" idx="0"/>
            </p:cNvCxnSpPr>
            <p:nvPr/>
          </p:nvCxnSpPr>
          <p:spPr>
            <a:xfrm>
              <a:off x="5659911" y="2868309"/>
              <a:ext cx="761995" cy="595157"/>
            </a:xfrm>
            <a:prstGeom prst="line">
              <a:avLst/>
            </a:prstGeom>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4075093" y="298450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sp>
          <p:nvSpPr>
            <p:cNvPr id="16" name="文本框 15"/>
            <p:cNvSpPr txBox="1"/>
            <p:nvPr/>
          </p:nvSpPr>
          <p:spPr>
            <a:xfrm>
              <a:off x="5338511" y="2994487"/>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7" name="文本框 16"/>
            <p:cNvSpPr txBox="1"/>
            <p:nvPr/>
          </p:nvSpPr>
          <p:spPr>
            <a:xfrm>
              <a:off x="7571028" y="2994487"/>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mc:AlternateContent xmlns:mc="http://schemas.openxmlformats.org/markup-compatibility/2006" xmlns:a14="http://schemas.microsoft.com/office/drawing/2010/main">
          <mc:Choice Requires="a14">
            <p:sp>
              <p:nvSpPr>
                <p:cNvPr id="18" name="圆角矩形 17"/>
                <p:cNvSpPr/>
                <p:nvPr/>
              </p:nvSpPr>
              <p:spPr>
                <a:xfrm>
                  <a:off x="3271406" y="3470031"/>
                  <a:ext cx="185889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密度</a:t>
                  </a:r>
                  <a14:m>
                    <m:oMath xmlns:m="http://schemas.openxmlformats.org/officeDocument/2006/math">
                      <m:r>
                        <a:rPr lang="en-US" altLang="zh-CN" sz="2200" b="0" i="1" smtClean="0">
                          <a:latin typeface="Cambria Math" panose="02040503050406030204" pitchFamily="18" charset="0"/>
                        </a:rPr>
                        <m:t>≤</m:t>
                      </m:r>
                    </m:oMath>
                  </a14:m>
                  <a:r>
                    <a:rPr lang="en-US" altLang="zh-CN" sz="2200" dirty="0">
                      <a:latin typeface="+mj-lt"/>
                    </a:rPr>
                    <a:t>0.381?</a:t>
                  </a:r>
                  <a:r>
                    <a:rPr lang="en-US" altLang="zh-CN" sz="1600" dirty="0">
                      <a:latin typeface="+mj-lt"/>
                    </a:rPr>
                    <a:t> </a:t>
                  </a:r>
                  <a:endParaRPr lang="zh-CN" altLang="en-US" sz="2200" dirty="0">
                    <a:latin typeface="+mj-lt"/>
                  </a:endParaRPr>
                </a:p>
              </p:txBody>
            </p:sp>
          </mc:Choice>
          <mc:Fallback xmlns="">
            <p:sp>
              <p:nvSpPr>
                <p:cNvPr id="18" name="圆角矩形 17"/>
                <p:cNvSpPr>
                  <a:spLocks noRot="1" noChangeAspect="1" noMove="1" noResize="1" noEditPoints="1" noAdjustHandles="1" noChangeArrowheads="1" noChangeShapeType="1" noTextEdit="1"/>
                </p:cNvSpPr>
                <p:nvPr/>
              </p:nvSpPr>
              <p:spPr>
                <a:xfrm>
                  <a:off x="3271406" y="3470031"/>
                  <a:ext cx="1858891" cy="432000"/>
                </a:xfrm>
                <a:prstGeom prst="roundRect">
                  <a:avLst/>
                </a:prstGeom>
                <a:blipFill>
                  <a:blip r:embed="rId4"/>
                  <a:stretch>
                    <a:fillRect t="-6849" b="-26027"/>
                  </a:stretch>
                </a:blipFill>
              </p:spPr>
              <p:txBody>
                <a:bodyPr/>
                <a:lstStyle/>
                <a:p>
                  <a:r>
                    <a:rPr lang="zh-CN" altLang="en-US">
                      <a:noFill/>
                    </a:rPr>
                    <a:t> </a:t>
                  </a:r>
                </a:p>
              </p:txBody>
            </p:sp>
          </mc:Fallback>
        </mc:AlternateContent>
        <p:sp>
          <p:nvSpPr>
            <p:cNvPr id="19" name="椭圆 18"/>
            <p:cNvSpPr/>
            <p:nvPr/>
          </p:nvSpPr>
          <p:spPr>
            <a:xfrm>
              <a:off x="7586006" y="347003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20" name="圆角矩形 19"/>
            <p:cNvSpPr/>
            <p:nvPr/>
          </p:nvSpPr>
          <p:spPr>
            <a:xfrm>
              <a:off x="4939911" y="2436309"/>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21" name="椭圆 20"/>
            <p:cNvSpPr/>
            <p:nvPr/>
          </p:nvSpPr>
          <p:spPr>
            <a:xfrm>
              <a:off x="4121602" y="454362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22" name="椭圆 21"/>
            <p:cNvSpPr/>
            <p:nvPr/>
          </p:nvSpPr>
          <p:spPr>
            <a:xfrm>
              <a:off x="2900964" y="454362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23" name="直接连接符 22"/>
            <p:cNvCxnSpPr>
              <a:endCxn id="22" idx="0"/>
            </p:cNvCxnSpPr>
            <p:nvPr/>
          </p:nvCxnSpPr>
          <p:spPr>
            <a:xfrm flipH="1">
              <a:off x="3440964" y="3895466"/>
              <a:ext cx="361567" cy="648155"/>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a:endCxn id="21" idx="0"/>
            </p:cNvCxnSpPr>
            <p:nvPr/>
          </p:nvCxnSpPr>
          <p:spPr>
            <a:xfrm>
              <a:off x="4481449" y="3902031"/>
              <a:ext cx="180153" cy="641590"/>
            </a:xfrm>
            <a:prstGeom prst="line">
              <a:avLst/>
            </a:prstGeom>
          </p:spPr>
          <p:style>
            <a:lnRef idx="1">
              <a:schemeClr val="dk1"/>
            </a:lnRef>
            <a:fillRef idx="0">
              <a:schemeClr val="dk1"/>
            </a:fillRef>
            <a:effectRef idx="0">
              <a:schemeClr val="dk1"/>
            </a:effectRef>
            <a:fontRef idx="minor">
              <a:schemeClr val="tx1"/>
            </a:fontRef>
          </p:style>
        </p:cxnSp>
        <p:sp>
          <p:nvSpPr>
            <p:cNvPr id="25" name="文本框 37"/>
            <p:cNvSpPr txBox="1"/>
            <p:nvPr/>
          </p:nvSpPr>
          <p:spPr>
            <a:xfrm>
              <a:off x="3248980" y="4021789"/>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sp>
          <p:nvSpPr>
            <p:cNvPr id="26" name="文本框 39"/>
            <p:cNvSpPr txBox="1"/>
            <p:nvPr/>
          </p:nvSpPr>
          <p:spPr>
            <a:xfrm>
              <a:off x="4215894" y="4021789"/>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grpSp>
          <p:nvGrpSpPr>
            <p:cNvPr id="27" name="组合 26"/>
            <p:cNvGrpSpPr/>
            <p:nvPr/>
          </p:nvGrpSpPr>
          <p:grpSpPr>
            <a:xfrm>
              <a:off x="5340520" y="4543621"/>
              <a:ext cx="2286066" cy="432000"/>
              <a:chOff x="5861816" y="2353958"/>
              <a:chExt cx="2286066" cy="432000"/>
            </a:xfrm>
          </p:grpSpPr>
          <p:sp>
            <p:nvSpPr>
              <p:cNvPr id="33" name="椭圆 32"/>
              <p:cNvSpPr/>
              <p:nvPr/>
            </p:nvSpPr>
            <p:spPr>
              <a:xfrm>
                <a:off x="5861816"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4" name="椭圆 33"/>
              <p:cNvSpPr/>
              <p:nvPr/>
            </p:nvSpPr>
            <p:spPr>
              <a:xfrm>
                <a:off x="7067882"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grpSp>
        <p:cxnSp>
          <p:nvCxnSpPr>
            <p:cNvPr id="28" name="直接连接符 27"/>
            <p:cNvCxnSpPr>
              <a:endCxn id="33" idx="0"/>
            </p:cNvCxnSpPr>
            <p:nvPr/>
          </p:nvCxnSpPr>
          <p:spPr>
            <a:xfrm flipH="1">
              <a:off x="5880520" y="3823140"/>
              <a:ext cx="431813" cy="720481"/>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endCxn id="34" idx="0"/>
            </p:cNvCxnSpPr>
            <p:nvPr/>
          </p:nvCxnSpPr>
          <p:spPr>
            <a:xfrm>
              <a:off x="6601146" y="3823140"/>
              <a:ext cx="485440" cy="720481"/>
            </a:xfrm>
            <a:prstGeom prst="line">
              <a:avLst/>
            </a:prstGeom>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5881906" y="3463466"/>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31" name="文本框 40"/>
            <p:cNvSpPr txBox="1"/>
            <p:nvPr/>
          </p:nvSpPr>
          <p:spPr>
            <a:xfrm>
              <a:off x="5453376" y="402178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硬滑</a:t>
              </a:r>
            </a:p>
          </p:txBody>
        </p:sp>
        <p:sp>
          <p:nvSpPr>
            <p:cNvPr id="32" name="文本框 42"/>
            <p:cNvSpPr txBox="1"/>
            <p:nvPr/>
          </p:nvSpPr>
          <p:spPr>
            <a:xfrm>
              <a:off x="6954770" y="402862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软粘</a:t>
              </a:r>
            </a:p>
          </p:txBody>
        </p:sp>
      </p:grpSp>
      <p:sp>
        <p:nvSpPr>
          <p:cNvPr id="35" name="矩形 34"/>
          <p:cNvSpPr/>
          <p:nvPr/>
        </p:nvSpPr>
        <p:spPr>
          <a:xfrm>
            <a:off x="542978" y="6141720"/>
            <a:ext cx="8152614" cy="646331"/>
          </a:xfrm>
          <a:prstGeom prst="rect">
            <a:avLst/>
          </a:prstGeom>
          <a:solidFill>
            <a:schemeClr val="accent2">
              <a:lumMod val="20000"/>
              <a:lumOff val="80000"/>
            </a:schemeClr>
          </a:solidFill>
          <a:ln w="28575">
            <a:solidFill>
              <a:schemeClr val="accent2"/>
            </a:solidFill>
          </a:ln>
        </p:spPr>
        <p:txBody>
          <a:bodyPr wrap="square">
            <a:spAutoFit/>
          </a:bodyPr>
          <a:lstStyle/>
          <a:p>
            <a:pPr algn="just"/>
            <a:r>
              <a:rPr lang="zh-CN" altLang="en-US" dirty="0">
                <a:latin typeface="Times New Roman" panose="02020603050405020304" pitchFamily="18" charset="0"/>
                <a:ea typeface="微软雅黑" panose="020B0503020204020204" pitchFamily="34" charset="-122"/>
              </a:rPr>
              <a:t>与离散属性不同，若当前结点划分属性为连续属性，</a:t>
            </a:r>
            <a:r>
              <a:rPr lang="zh-CN" altLang="en-US" dirty="0">
                <a:solidFill>
                  <a:srgbClr val="C00000"/>
                </a:solidFill>
                <a:latin typeface="Times New Roman" panose="02020603050405020304" pitchFamily="18" charset="0"/>
                <a:ea typeface="微软雅黑" panose="020B0503020204020204" pitchFamily="34" charset="-122"/>
              </a:rPr>
              <a:t>该属性还可作为其后代结点的划分属性</a:t>
            </a:r>
          </a:p>
        </p:txBody>
      </p:sp>
    </p:spTree>
    <p:extLst>
      <p:ext uri="{BB962C8B-B14F-4D97-AF65-F5344CB8AC3E}">
        <p14:creationId xmlns:p14="http://schemas.microsoft.com/office/powerpoint/2010/main" val="171227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缺失值处理</a:t>
            </a:r>
          </a:p>
        </p:txBody>
      </p:sp>
      <p:sp>
        <p:nvSpPr>
          <p:cNvPr id="3" name="内容占位符 2"/>
          <p:cNvSpPr>
            <a:spLocks noGrp="1"/>
          </p:cNvSpPr>
          <p:nvPr>
            <p:ph idx="1"/>
          </p:nvPr>
        </p:nvSpPr>
        <p:spPr/>
        <p:txBody>
          <a:bodyPr/>
          <a:lstStyle/>
          <a:p>
            <a:r>
              <a:rPr lang="zh-CN" altLang="en-US" dirty="0"/>
              <a:t>不完整样本，即样本的属性值缺失</a:t>
            </a:r>
            <a:endParaRPr lang="en-US" altLang="zh-CN" dirty="0"/>
          </a:p>
          <a:p>
            <a:r>
              <a:rPr lang="zh-CN" altLang="en-US" dirty="0"/>
              <a:t>仅使用无缺失的样本进行学习</a:t>
            </a:r>
            <a:r>
              <a:rPr lang="en-US" altLang="zh-CN" dirty="0"/>
              <a:t>? </a:t>
            </a:r>
          </a:p>
          <a:p>
            <a:endParaRPr lang="en-US" altLang="zh-CN" dirty="0"/>
          </a:p>
          <a:p>
            <a:endParaRPr lang="en-US" altLang="zh-CN" dirty="0"/>
          </a:p>
          <a:p>
            <a:endParaRPr lang="en-US" altLang="zh-CN" dirty="0"/>
          </a:p>
          <a:p>
            <a:r>
              <a:rPr lang="en-US" altLang="zh-CN" dirty="0"/>
              <a:t> </a:t>
            </a:r>
            <a:r>
              <a:rPr lang="zh-CN" altLang="en-US" dirty="0"/>
              <a:t>使用有缺失值的样本，需要解决哪些问题？</a:t>
            </a:r>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44</a:t>
            </a:fld>
            <a:endParaRPr lang="zh-CN" altLang="en-US"/>
          </a:p>
        </p:txBody>
      </p:sp>
      <p:sp>
        <p:nvSpPr>
          <p:cNvPr id="9" name="矩形 8"/>
          <p:cNvSpPr/>
          <p:nvPr/>
        </p:nvSpPr>
        <p:spPr>
          <a:xfrm>
            <a:off x="2760320" y="2602495"/>
            <a:ext cx="2550698" cy="369332"/>
          </a:xfrm>
          <a:prstGeom prst="rect">
            <a:avLst/>
          </a:prstGeom>
          <a:solidFill>
            <a:schemeClr val="accent2">
              <a:lumMod val="20000"/>
              <a:lumOff val="80000"/>
            </a:schemeClr>
          </a:solidFill>
          <a:ln w="28575">
            <a:solidFill>
              <a:schemeClr val="accent2"/>
            </a:solidFill>
          </a:ln>
        </p:spPr>
        <p:txBody>
          <a:bodyPr wrap="none">
            <a:spAutoFit/>
          </a:bodyPr>
          <a:lstStyle/>
          <a:p>
            <a:r>
              <a:rPr lang="zh-CN" altLang="en-US" dirty="0"/>
              <a:t> 对数据信息极大的浪费</a:t>
            </a:r>
          </a:p>
        </p:txBody>
      </p:sp>
      <p:graphicFrame>
        <p:nvGraphicFramePr>
          <p:cNvPr id="11" name="图示 10"/>
          <p:cNvGraphicFramePr/>
          <p:nvPr>
            <p:extLst>
              <p:ext uri="{D42A27DB-BD31-4B8C-83A1-F6EECF244321}">
                <p14:modId xmlns:p14="http://schemas.microsoft.com/office/powerpoint/2010/main" val="4133929890"/>
              </p:ext>
            </p:extLst>
          </p:nvPr>
        </p:nvGraphicFramePr>
        <p:xfrm>
          <a:off x="996828" y="4092216"/>
          <a:ext cx="7518522" cy="2286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493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11"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303585"/>
                <a:ext cx="7886700" cy="4111054"/>
              </a:xfrm>
            </p:spPr>
            <p:txBody>
              <a:bodyPr/>
              <a:lstStyle/>
              <a:p>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𝐷</m:t>
                        </m:r>
                      </m:e>
                    </m:acc>
                  </m:oMath>
                </a14:m>
                <a:r>
                  <a:rPr lang="zh-CN" altLang="en-US" dirty="0"/>
                  <a:t> 表示</a:t>
                </a:r>
                <a14:m>
                  <m:oMath xmlns:m="http://schemas.openxmlformats.org/officeDocument/2006/math">
                    <m:r>
                      <a:rPr lang="en-US" altLang="zh-CN" i="1" dirty="0" smtClean="0">
                        <a:latin typeface="Cambria Math" panose="02040503050406030204" pitchFamily="18" charset="0"/>
                      </a:rPr>
                      <m:t>𝐷</m:t>
                    </m:r>
                  </m:oMath>
                </a14:m>
                <a:r>
                  <a:rPr lang="zh-CN" altLang="en-US" dirty="0"/>
                  <a:t>中在属性</a:t>
                </a:r>
                <a14:m>
                  <m:oMath xmlns:m="http://schemas.openxmlformats.org/officeDocument/2006/math">
                    <m:r>
                      <a:rPr lang="en-US" altLang="zh-CN" i="1" dirty="0" smtClean="0">
                        <a:latin typeface="Cambria Math" panose="02040503050406030204" pitchFamily="18" charset="0"/>
                      </a:rPr>
                      <m:t>𝑎</m:t>
                    </m:r>
                  </m:oMath>
                </a14:m>
                <a:r>
                  <a:rPr lang="zh-CN" altLang="en-US" dirty="0"/>
                  <a:t>上没有缺失值的样本子集，</a:t>
                </a:r>
                <a14:m>
                  <m:oMath xmlns:m="http://schemas.openxmlformats.org/officeDocument/2006/math">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𝐷</m:t>
                            </m:r>
                          </m:e>
                        </m:acc>
                      </m:e>
                      <m:sup>
                        <m:r>
                          <a:rPr lang="en-US" altLang="zh-CN" b="0" i="1" smtClean="0">
                            <a:latin typeface="Cambria Math" panose="02040503050406030204" pitchFamily="18" charset="0"/>
                          </a:rPr>
                          <m:t>𝑣</m:t>
                        </m:r>
                      </m:sup>
                    </m:sSup>
                  </m:oMath>
                </a14:m>
                <a:r>
                  <a:rPr lang="zh-CN" altLang="en-US" dirty="0"/>
                  <a:t>表示</a:t>
                </a:r>
                <a14:m>
                  <m:oMath xmlns:m="http://schemas.openxmlformats.org/officeDocument/2006/math">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𝐷</m:t>
                        </m:r>
                      </m:e>
                    </m:acc>
                  </m:oMath>
                </a14:m>
                <a:r>
                  <a:rPr lang="zh-CN" altLang="en-US" dirty="0"/>
                  <a:t>中在属性</a:t>
                </a:r>
                <a14:m>
                  <m:oMath xmlns:m="http://schemas.openxmlformats.org/officeDocument/2006/math">
                    <m:r>
                      <a:rPr lang="en-US" altLang="zh-CN" i="1" dirty="0" smtClean="0">
                        <a:latin typeface="Cambria Math" panose="02040503050406030204" pitchFamily="18" charset="0"/>
                      </a:rPr>
                      <m:t>𝑎</m:t>
                    </m:r>
                  </m:oMath>
                </a14:m>
                <a:r>
                  <a:rPr lang="zh-CN" altLang="en-US" dirty="0"/>
                  <a:t>上取值为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𝑎</m:t>
                        </m:r>
                      </m:e>
                      <m:sup>
                        <m:r>
                          <a:rPr lang="en-US" altLang="zh-CN" b="0" i="1" dirty="0" smtClean="0">
                            <a:latin typeface="Cambria Math" panose="02040503050406030204" pitchFamily="18" charset="0"/>
                          </a:rPr>
                          <m:t>𝑣</m:t>
                        </m:r>
                      </m:sup>
                    </m:sSup>
                  </m:oMath>
                </a14:m>
                <a:r>
                  <a:rPr lang="zh-CN" altLang="en-US" dirty="0"/>
                  <a:t>的样本子集，</a:t>
                </a:r>
                <a14:m>
                  <m:oMath xmlns:m="http://schemas.openxmlformats.org/officeDocument/2006/math">
                    <m:sSub>
                      <m:sSubPr>
                        <m:ctrlPr>
                          <a:rPr lang="en-US" altLang="zh-CN" b="0" i="1" dirty="0" smtClean="0">
                            <a:latin typeface="Cambria Math" panose="02040503050406030204" pitchFamily="18" charset="0"/>
                          </a:rPr>
                        </m:ctrlPr>
                      </m:sSubPr>
                      <m:e>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𝐷</m:t>
                            </m:r>
                          </m:e>
                        </m:acc>
                      </m:e>
                      <m:sub>
                        <m:r>
                          <m:rPr>
                            <m:sty m:val="p"/>
                          </m:rPr>
                          <a:rPr lang="en-US" altLang="zh-CN" b="0" i="0" dirty="0" smtClean="0">
                            <a:latin typeface="Cambria Math" panose="02040503050406030204" pitchFamily="18" charset="0"/>
                          </a:rPr>
                          <m:t>k</m:t>
                        </m:r>
                      </m:sub>
                    </m:sSub>
                  </m:oMath>
                </a14:m>
                <a:r>
                  <a:rPr lang="zh-CN" altLang="en-US" dirty="0"/>
                  <a:t>表示</a:t>
                </a:r>
                <a14:m>
                  <m:oMath xmlns:m="http://schemas.openxmlformats.org/officeDocument/2006/math">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𝐷</m:t>
                        </m:r>
                      </m:e>
                    </m:acc>
                  </m:oMath>
                </a14:m>
                <a:r>
                  <a:rPr lang="zh-CN" altLang="en-US" dirty="0"/>
                  <a:t>中属于第</a:t>
                </a:r>
                <a14:m>
                  <m:oMath xmlns:m="http://schemas.openxmlformats.org/officeDocument/2006/math">
                    <m:r>
                      <a:rPr lang="en-US" altLang="zh-CN" b="0" i="1" dirty="0" smtClean="0">
                        <a:latin typeface="Cambria Math" panose="02040503050406030204" pitchFamily="18" charset="0"/>
                      </a:rPr>
                      <m:t>𝑘</m:t>
                    </m:r>
                  </m:oMath>
                </a14:m>
                <a:r>
                  <a:rPr lang="zh-CN" altLang="en-US" dirty="0"/>
                  <a:t>类的样本子集</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303585"/>
                <a:ext cx="7886700" cy="4111054"/>
              </a:xfrm>
              <a:blipFill>
                <a:blip r:embed="rId2"/>
                <a:stretch>
                  <a:fillRect l="-773" t="-1484" r="-850"/>
                </a:stretch>
              </a:blipFill>
            </p:spPr>
            <p:txBody>
              <a:bodyPr/>
              <a:lstStyle/>
              <a:p>
                <a:r>
                  <a:rPr lang="zh-CN" altLang="en-US">
                    <a:noFill/>
                  </a:rPr>
                  <a:t> </a:t>
                </a:r>
              </a:p>
            </p:txBody>
          </p:sp>
        </mc:Fallback>
      </mc:AlternateContent>
      <p:sp>
        <p:nvSpPr>
          <p:cNvPr id="16" name="圆角矩形标注 15"/>
          <p:cNvSpPr/>
          <p:nvPr/>
        </p:nvSpPr>
        <p:spPr>
          <a:xfrm>
            <a:off x="944586" y="4356383"/>
            <a:ext cx="1706782" cy="778325"/>
          </a:xfrm>
          <a:prstGeom prst="wedgeRoundRectCallout">
            <a:avLst>
              <a:gd name="adj1" fmla="val 80535"/>
              <a:gd name="adj2" fmla="val -904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标注 16"/>
          <p:cNvSpPr/>
          <p:nvPr/>
        </p:nvSpPr>
        <p:spPr>
          <a:xfrm>
            <a:off x="5521080" y="4356383"/>
            <a:ext cx="1706782" cy="778325"/>
          </a:xfrm>
          <a:prstGeom prst="wedgeRoundRectCallout">
            <a:avLst>
              <a:gd name="adj1" fmla="val -74923"/>
              <a:gd name="adj2" fmla="val -882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缺失值处理</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45</a:t>
            </a:fld>
            <a:endParaRPr lang="zh-CN" altLang="en-US"/>
          </a:p>
        </p:txBody>
      </p:sp>
      <p:grpSp>
        <p:nvGrpSpPr>
          <p:cNvPr id="8" name="组合 7"/>
          <p:cNvGrpSpPr/>
          <p:nvPr/>
        </p:nvGrpSpPr>
        <p:grpSpPr>
          <a:xfrm>
            <a:off x="905813" y="1346201"/>
            <a:ext cx="7086187" cy="653143"/>
            <a:chOff x="420274" y="326617"/>
            <a:chExt cx="7086187" cy="653143"/>
          </a:xfrm>
        </p:grpSpPr>
        <p:sp>
          <p:nvSpPr>
            <p:cNvPr id="9" name="矩形 8"/>
            <p:cNvSpPr/>
            <p:nvPr/>
          </p:nvSpPr>
          <p:spPr>
            <a:xfrm>
              <a:off x="420274" y="326617"/>
              <a:ext cx="7086187" cy="653143"/>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0" name="文本框 9"/>
            <p:cNvSpPr txBox="1"/>
            <p:nvPr/>
          </p:nvSpPr>
          <p:spPr>
            <a:xfrm>
              <a:off x="420274" y="326617"/>
              <a:ext cx="7086187" cy="6531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8433" tIns="40640" rIns="40640" bIns="40640" numCol="1" spcCol="1270" anchor="ctr" anchorCtr="0">
              <a:noAutofit/>
            </a:bodyPr>
            <a:lstStyle/>
            <a:p>
              <a:pPr lvl="0" algn="l" defTabSz="711200">
                <a:lnSpc>
                  <a:spcPct val="90000"/>
                </a:lnSpc>
                <a:spcBef>
                  <a:spcPct val="0"/>
                </a:spcBef>
                <a:spcAft>
                  <a:spcPct val="35000"/>
                </a:spcAft>
              </a:pPr>
              <a:r>
                <a:rPr lang="en-US" altLang="zh-CN" sz="2100" kern="1200" baseline="0" dirty="0">
                  <a:latin typeface="Times New Roman" panose="02020603050405020304" pitchFamily="18" charset="0"/>
                  <a:ea typeface="微软雅黑" panose="020B0503020204020204" pitchFamily="34" charset="-122"/>
                </a:rPr>
                <a:t>Q1</a:t>
              </a:r>
              <a:r>
                <a:rPr lang="zh-CN" altLang="en-US" sz="2100" kern="1200" baseline="0" dirty="0">
                  <a:latin typeface="Times New Roman" panose="02020603050405020304" pitchFamily="18" charset="0"/>
                  <a:ea typeface="微软雅黑" panose="020B0503020204020204" pitchFamily="34" charset="-122"/>
                </a:rPr>
                <a:t>：如何在属性缺失的情况下进行划分属性选择？</a:t>
              </a:r>
            </a:p>
          </p:txBody>
        </p:sp>
      </p:grpSp>
      <mc:AlternateContent xmlns:mc="http://schemas.openxmlformats.org/markup-compatibility/2006" xmlns:a14="http://schemas.microsoft.com/office/drawing/2010/main">
        <mc:Choice Requires="a14">
          <p:sp>
            <p:nvSpPr>
              <p:cNvPr id="11" name="文本框 10"/>
              <p:cNvSpPr txBox="1"/>
              <p:nvPr/>
            </p:nvSpPr>
            <p:spPr>
              <a:xfrm>
                <a:off x="944587" y="4374651"/>
                <a:ext cx="1706782" cy="707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𝜌</m:t>
                      </m:r>
                      <m:r>
                        <a:rPr lang="en-US" altLang="zh-CN" b="0" i="1" smtClean="0">
                          <a:solidFill>
                            <a:schemeClr val="bg1"/>
                          </a:solidFill>
                          <a:latin typeface="Cambria Math" panose="02040503050406030204" pitchFamily="18" charset="0"/>
                        </a:rPr>
                        <m:t>=</m:t>
                      </m:r>
                      <m:f>
                        <m:fPr>
                          <m:ctrlPr>
                            <a:rPr lang="en-US" altLang="zh-CN" b="0" i="1" smtClean="0">
                              <a:solidFill>
                                <a:schemeClr val="bg1"/>
                              </a:solidFill>
                              <a:latin typeface="Cambria Math" panose="02040503050406030204" pitchFamily="18" charset="0"/>
                            </a:rPr>
                          </m:ctrlPr>
                        </m:fPr>
                        <m:num>
                          <m:nary>
                            <m:naryPr>
                              <m:chr m:val="∑"/>
                              <m:supHide m:val="on"/>
                              <m:ctrlPr>
                                <a:rPr lang="en-US" altLang="zh-CN" b="0" i="1" smtClean="0">
                                  <a:solidFill>
                                    <a:schemeClr val="bg1"/>
                                  </a:solidFill>
                                  <a:latin typeface="Cambria Math" panose="02040503050406030204" pitchFamily="18" charset="0"/>
                                </a:rPr>
                              </m:ctrlPr>
                            </m:naryPr>
                            <m:sub>
                              <m:r>
                                <a:rPr lang="en-US" altLang="zh-CN" b="0" i="1" smtClean="0">
                                  <a:solidFill>
                                    <a:schemeClr val="bg1"/>
                                  </a:solidFill>
                                  <a:latin typeface="Cambria Math" panose="02040503050406030204" pitchFamily="18" charset="0"/>
                                </a:rPr>
                                <m:t>𝑥</m:t>
                              </m:r>
                              <m:r>
                                <a:rPr lang="en-US" altLang="zh-CN" b="0" i="1" smtClean="0">
                                  <a:solidFill>
                                    <a:schemeClr val="bg1"/>
                                  </a:solidFill>
                                  <a:latin typeface="Cambria Math" panose="02040503050406030204" pitchFamily="18" charset="0"/>
                                </a:rPr>
                                <m:t>∈</m:t>
                              </m:r>
                              <m:acc>
                                <m:accPr>
                                  <m:chr m:val="̃"/>
                                  <m:ctrlPr>
                                    <a:rPr lang="en-US" altLang="zh-CN" b="0" i="1" smtClean="0">
                                      <a:solidFill>
                                        <a:schemeClr val="bg1"/>
                                      </a:solidFill>
                                      <a:latin typeface="Cambria Math" panose="02040503050406030204" pitchFamily="18" charset="0"/>
                                    </a:rPr>
                                  </m:ctrlPr>
                                </m:accPr>
                                <m:e>
                                  <m:r>
                                    <a:rPr lang="en-US" altLang="zh-CN" b="0" i="1" smtClean="0">
                                      <a:solidFill>
                                        <a:schemeClr val="bg1"/>
                                      </a:solidFill>
                                      <a:latin typeface="Cambria Math" panose="02040503050406030204" pitchFamily="18" charset="0"/>
                                    </a:rPr>
                                    <m:t>𝐷</m:t>
                                  </m:r>
                                </m:e>
                              </m:acc>
                            </m:sub>
                            <m:sup/>
                            <m:e>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𝑤</m:t>
                                  </m:r>
                                </m:e>
                                <m:sub>
                                  <m:r>
                                    <a:rPr lang="en-US" altLang="zh-CN" b="0" i="1" smtClean="0">
                                      <a:solidFill>
                                        <a:schemeClr val="bg1"/>
                                      </a:solidFill>
                                      <a:latin typeface="Cambria Math" panose="02040503050406030204" pitchFamily="18" charset="0"/>
                                    </a:rPr>
                                    <m:t>𝑥</m:t>
                                  </m:r>
                                </m:sub>
                              </m:sSub>
                            </m:e>
                          </m:nary>
                        </m:num>
                        <m:den>
                          <m:nary>
                            <m:naryPr>
                              <m:chr m:val="∑"/>
                              <m:supHide m:val="on"/>
                              <m:ctrlPr>
                                <a:rPr lang="en-US" altLang="zh-CN" i="1">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rPr>
                                <m:t>𝑥</m:t>
                              </m:r>
                              <m:r>
                                <a:rPr lang="en-US" altLang="zh-CN" i="1">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𝐷</m:t>
                              </m:r>
                            </m:sub>
                            <m:sup/>
                            <m:e>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𝑤</m:t>
                                  </m:r>
                                </m:e>
                                <m:sub>
                                  <m:r>
                                    <a:rPr lang="en-US" altLang="zh-CN" i="1">
                                      <a:solidFill>
                                        <a:schemeClr val="bg1"/>
                                      </a:solidFill>
                                      <a:latin typeface="Cambria Math" panose="02040503050406030204" pitchFamily="18" charset="0"/>
                                    </a:rPr>
                                    <m:t>𝑥</m:t>
                                  </m:r>
                                </m:sub>
                              </m:sSub>
                            </m:e>
                          </m:nary>
                        </m:den>
                      </m:f>
                    </m:oMath>
                  </m:oMathPara>
                </a14:m>
                <a:endParaRPr lang="zh-CN" altLang="en-US" dirty="0">
                  <a:solidFill>
                    <a:schemeClr val="bg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944587" y="4374651"/>
                <a:ext cx="1706782" cy="70769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5521081" y="4414598"/>
                <a:ext cx="1706782" cy="7157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bg1"/>
                              </a:solidFill>
                              <a:latin typeface="Cambria Math" panose="02040503050406030204" pitchFamily="18" charset="0"/>
                            </a:rPr>
                          </m:ctrlPr>
                        </m:sSubPr>
                        <m:e>
                          <m:acc>
                            <m:accPr>
                              <m:chr m:val="̃"/>
                              <m:ctrlPr>
                                <a:rPr lang="en-US" altLang="zh-CN" b="0" i="1" smtClean="0">
                                  <a:solidFill>
                                    <a:schemeClr val="bg1"/>
                                  </a:solidFill>
                                  <a:latin typeface="Cambria Math" panose="02040503050406030204" pitchFamily="18" charset="0"/>
                                </a:rPr>
                              </m:ctrlPr>
                            </m:accPr>
                            <m:e>
                              <m:r>
                                <a:rPr lang="en-US" altLang="zh-CN" b="0" i="1" smtClean="0">
                                  <a:solidFill>
                                    <a:schemeClr val="bg1"/>
                                  </a:solidFill>
                                  <a:latin typeface="Cambria Math" panose="02040503050406030204" pitchFamily="18" charset="0"/>
                                </a:rPr>
                                <m:t>𝑟</m:t>
                              </m:r>
                            </m:e>
                          </m:acc>
                        </m:e>
                        <m:sub>
                          <m:r>
                            <a:rPr lang="en-US" altLang="zh-CN" b="0" i="1" smtClean="0">
                              <a:solidFill>
                                <a:schemeClr val="bg1"/>
                              </a:solidFill>
                              <a:latin typeface="Cambria Math" panose="02040503050406030204" pitchFamily="18" charset="0"/>
                            </a:rPr>
                            <m:t>𝑣</m:t>
                          </m:r>
                        </m:sub>
                      </m:sSub>
                      <m:r>
                        <a:rPr lang="en-US" altLang="zh-CN" b="0" i="1" smtClean="0">
                          <a:solidFill>
                            <a:schemeClr val="bg1"/>
                          </a:solidFill>
                          <a:latin typeface="Cambria Math" panose="02040503050406030204" pitchFamily="18" charset="0"/>
                        </a:rPr>
                        <m:t>=</m:t>
                      </m:r>
                      <m:f>
                        <m:fPr>
                          <m:ctrlPr>
                            <a:rPr lang="en-US" altLang="zh-CN" b="0" i="1" smtClean="0">
                              <a:solidFill>
                                <a:schemeClr val="bg1"/>
                              </a:solidFill>
                              <a:latin typeface="Cambria Math" panose="02040503050406030204" pitchFamily="18" charset="0"/>
                            </a:rPr>
                          </m:ctrlPr>
                        </m:fPr>
                        <m:num>
                          <m:nary>
                            <m:naryPr>
                              <m:chr m:val="∑"/>
                              <m:supHide m:val="on"/>
                              <m:ctrlPr>
                                <a:rPr lang="en-US" altLang="zh-CN" b="0" i="1" smtClean="0">
                                  <a:solidFill>
                                    <a:schemeClr val="bg1"/>
                                  </a:solidFill>
                                  <a:latin typeface="Cambria Math" panose="02040503050406030204" pitchFamily="18" charset="0"/>
                                </a:rPr>
                              </m:ctrlPr>
                            </m:naryPr>
                            <m:sub>
                              <m:r>
                                <a:rPr lang="en-US" altLang="zh-CN" b="0" i="1" smtClean="0">
                                  <a:solidFill>
                                    <a:schemeClr val="bg1"/>
                                  </a:solidFill>
                                  <a:latin typeface="Cambria Math" panose="02040503050406030204" pitchFamily="18" charset="0"/>
                                </a:rPr>
                                <m:t>𝑥</m:t>
                              </m:r>
                              <m:r>
                                <a:rPr lang="en-US" altLang="zh-CN" b="0" i="1" smtClean="0">
                                  <a:solidFill>
                                    <a:schemeClr val="bg1"/>
                                  </a:solidFill>
                                  <a:latin typeface="Cambria Math" panose="02040503050406030204" pitchFamily="18" charset="0"/>
                                </a:rPr>
                                <m:t>∈</m:t>
                              </m:r>
                              <m:sSup>
                                <m:sSupPr>
                                  <m:ctrlPr>
                                    <a:rPr lang="en-US" altLang="zh-CN" b="0" i="1" smtClean="0">
                                      <a:solidFill>
                                        <a:schemeClr val="bg1"/>
                                      </a:solidFill>
                                      <a:latin typeface="Cambria Math" panose="02040503050406030204" pitchFamily="18" charset="0"/>
                                    </a:rPr>
                                  </m:ctrlPr>
                                </m:sSupPr>
                                <m:e>
                                  <m:acc>
                                    <m:accPr>
                                      <m:chr m:val="̃"/>
                                      <m:ctrlPr>
                                        <a:rPr lang="en-US" altLang="zh-CN" b="0" i="1" smtClean="0">
                                          <a:solidFill>
                                            <a:schemeClr val="bg1"/>
                                          </a:solidFill>
                                          <a:latin typeface="Cambria Math" panose="02040503050406030204" pitchFamily="18" charset="0"/>
                                        </a:rPr>
                                      </m:ctrlPr>
                                    </m:accPr>
                                    <m:e>
                                      <m:r>
                                        <a:rPr lang="en-US" altLang="zh-CN" b="0" i="1" smtClean="0">
                                          <a:solidFill>
                                            <a:schemeClr val="bg1"/>
                                          </a:solidFill>
                                          <a:latin typeface="Cambria Math" panose="02040503050406030204" pitchFamily="18" charset="0"/>
                                        </a:rPr>
                                        <m:t>𝐷</m:t>
                                      </m:r>
                                    </m:e>
                                  </m:acc>
                                </m:e>
                                <m:sup>
                                  <m:r>
                                    <a:rPr lang="en-US" altLang="zh-CN" b="0" i="1" smtClean="0">
                                      <a:solidFill>
                                        <a:schemeClr val="bg1"/>
                                      </a:solidFill>
                                      <a:latin typeface="Cambria Math" panose="02040503050406030204" pitchFamily="18" charset="0"/>
                                    </a:rPr>
                                    <m:t>𝑣</m:t>
                                  </m:r>
                                </m:sup>
                              </m:sSup>
                            </m:sub>
                            <m:sup/>
                            <m:e>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𝑤</m:t>
                                  </m:r>
                                </m:e>
                                <m:sub>
                                  <m:r>
                                    <a:rPr lang="en-US" altLang="zh-CN" b="0" i="1" smtClean="0">
                                      <a:solidFill>
                                        <a:schemeClr val="bg1"/>
                                      </a:solidFill>
                                      <a:latin typeface="Cambria Math" panose="02040503050406030204" pitchFamily="18" charset="0"/>
                                    </a:rPr>
                                    <m:t>𝑥</m:t>
                                  </m:r>
                                </m:sub>
                              </m:sSub>
                            </m:e>
                          </m:nary>
                        </m:num>
                        <m:den>
                          <m:nary>
                            <m:naryPr>
                              <m:chr m:val="∑"/>
                              <m:supHide m:val="on"/>
                              <m:ctrlPr>
                                <a:rPr lang="en-US" altLang="zh-CN" i="1">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rPr>
                                <m:t>𝑥</m:t>
                              </m:r>
                              <m:r>
                                <a:rPr lang="en-US" altLang="zh-CN" i="1">
                                  <a:solidFill>
                                    <a:schemeClr val="bg1"/>
                                  </a:solidFill>
                                  <a:latin typeface="Cambria Math" panose="02040503050406030204" pitchFamily="18" charset="0"/>
                                </a:rPr>
                                <m:t>∈</m:t>
                              </m:r>
                              <m:acc>
                                <m:accPr>
                                  <m:chr m:val="̃"/>
                                  <m:ctrlPr>
                                    <a:rPr lang="en-US" altLang="zh-CN" i="1">
                                      <a:solidFill>
                                        <a:schemeClr val="bg1"/>
                                      </a:solidFill>
                                      <a:latin typeface="Cambria Math" panose="02040503050406030204" pitchFamily="18" charset="0"/>
                                    </a:rPr>
                                  </m:ctrlPr>
                                </m:accPr>
                                <m:e>
                                  <m:r>
                                    <a:rPr lang="en-US" altLang="zh-CN" i="1">
                                      <a:solidFill>
                                        <a:schemeClr val="bg1"/>
                                      </a:solidFill>
                                      <a:latin typeface="Cambria Math" panose="02040503050406030204" pitchFamily="18" charset="0"/>
                                    </a:rPr>
                                    <m:t>𝐷</m:t>
                                  </m:r>
                                </m:e>
                              </m:acc>
                            </m:sub>
                            <m:sup/>
                            <m:e>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𝑤</m:t>
                                  </m:r>
                                </m:e>
                                <m:sub>
                                  <m:r>
                                    <a:rPr lang="en-US" altLang="zh-CN" i="1">
                                      <a:solidFill>
                                        <a:schemeClr val="bg1"/>
                                      </a:solidFill>
                                      <a:latin typeface="Cambria Math" panose="02040503050406030204" pitchFamily="18" charset="0"/>
                                    </a:rPr>
                                    <m:t>𝑥</m:t>
                                  </m:r>
                                </m:sub>
                              </m:sSub>
                            </m:e>
                          </m:nary>
                        </m:den>
                      </m:f>
                    </m:oMath>
                  </m:oMathPara>
                </a14:m>
                <a:endParaRPr lang="zh-CN" altLang="en-US" dirty="0">
                  <a:solidFill>
                    <a:schemeClr val="bg1"/>
                  </a:solidFill>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5521081" y="4414598"/>
                <a:ext cx="1706782" cy="71570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840362" y="3113775"/>
                <a:ext cx="2778004"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Gain</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smtClean="0">
                          <a:latin typeface="Cambria Math" panose="02040503050406030204" pitchFamily="18" charset="0"/>
                        </a:rPr>
                        <m:t>=</m:t>
                      </m:r>
                      <m:r>
                        <a:rPr lang="en-US" altLang="zh-CN" b="0" i="1" smtClean="0">
                          <a:solidFill>
                            <a:srgbClr val="FF0000"/>
                          </a:solidFill>
                          <a:latin typeface="Cambria Math" panose="02040503050406030204" pitchFamily="18" charset="0"/>
                        </a:rPr>
                        <m:t>𝜌</m:t>
                      </m:r>
                      <m:r>
                        <a:rPr lang="en-US" altLang="zh-CN" i="1">
                          <a:latin typeface="Cambria Math" panose="02040503050406030204" pitchFamily="18" charset="0"/>
                        </a:rPr>
                        <m:t>𝐺𝑎𝑖𝑛</m:t>
                      </m:r>
                      <m:d>
                        <m:dPr>
                          <m:ctrlPr>
                            <a:rPr lang="en-US" altLang="zh-CN" i="1">
                              <a:latin typeface="Cambria Math" panose="02040503050406030204" pitchFamily="18" charset="0"/>
                            </a:rPr>
                          </m:ctrlPr>
                        </m:dPr>
                        <m:e>
                          <m:acc>
                            <m:accPr>
                              <m:chr m:val="̃"/>
                              <m:ctrlPr>
                                <a:rPr lang="en-US" altLang="zh-CN" b="0" i="1" smtClean="0">
                                  <a:solidFill>
                                    <a:srgbClr val="FF0000"/>
                                  </a:solidFill>
                                  <a:latin typeface="Cambria Math" panose="02040503050406030204" pitchFamily="18" charset="0"/>
                                </a:rPr>
                              </m:ctrlPr>
                            </m:accPr>
                            <m:e>
                              <m:r>
                                <a:rPr lang="en-US" altLang="zh-CN" b="0" i="1" smtClean="0">
                                  <a:solidFill>
                                    <a:srgbClr val="FF0000"/>
                                  </a:solidFill>
                                  <a:latin typeface="Cambria Math" panose="02040503050406030204" pitchFamily="18" charset="0"/>
                                </a:rPr>
                                <m:t>𝐷</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840362" y="3113775"/>
                <a:ext cx="2778004" cy="404983"/>
              </a:xfrm>
              <a:prstGeom prst="rect">
                <a:avLst/>
              </a:prstGeom>
              <a:blipFill>
                <a:blip r:embed="rId5"/>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2919045" y="3390654"/>
                <a:ext cx="3314112"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m:t>
                      </m:r>
                      <m:r>
                        <a:rPr lang="en-US" altLang="zh-CN" b="0" i="1" smtClean="0">
                          <a:solidFill>
                            <a:srgbClr val="FF0000"/>
                          </a:solidFill>
                          <a:latin typeface="Cambria Math" panose="02040503050406030204" pitchFamily="18" charset="0"/>
                        </a:rPr>
                        <m:t>𝜌</m:t>
                      </m:r>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Ent</m:t>
                          </m:r>
                          <m:d>
                            <m:dPr>
                              <m:ctrlPr>
                                <a:rPr lang="en-US" altLang="zh-CN" i="1">
                                  <a:latin typeface="Cambria Math" panose="02040503050406030204" pitchFamily="18" charset="0"/>
                                </a:rPr>
                              </m:ctrlPr>
                            </m:dPr>
                            <m:e>
                              <m:acc>
                                <m:accPr>
                                  <m:chr m:val="̃"/>
                                  <m:ctrlPr>
                                    <a:rPr lang="en-US" altLang="zh-CN" b="0" i="1" smtClean="0">
                                      <a:solidFill>
                                        <a:srgbClr val="FF0000"/>
                                      </a:solidFill>
                                      <a:latin typeface="Cambria Math" panose="02040503050406030204" pitchFamily="18" charset="0"/>
                                    </a:rPr>
                                  </m:ctrlPr>
                                </m:accPr>
                                <m:e>
                                  <m:r>
                                    <a:rPr lang="en-US" altLang="zh-CN" i="1" smtClean="0">
                                      <a:solidFill>
                                        <a:srgbClr val="FF0000"/>
                                      </a:solidFill>
                                      <a:latin typeface="Cambria Math" panose="02040503050406030204" pitchFamily="18" charset="0"/>
                                    </a:rPr>
                                    <m:t>𝐷</m:t>
                                  </m:r>
                                </m:e>
                              </m:acc>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𝑣</m:t>
                              </m:r>
                              <m:r>
                                <a:rPr lang="en-US" altLang="zh-CN" i="1">
                                  <a:latin typeface="Cambria Math" panose="02040503050406030204" pitchFamily="18" charset="0"/>
                                </a:rPr>
                                <m:t>=1</m:t>
                              </m:r>
                            </m:sub>
                            <m:sup>
                              <m:r>
                                <a:rPr lang="en-US" altLang="zh-CN" i="1">
                                  <a:latin typeface="Cambria Math" panose="02040503050406030204" pitchFamily="18" charset="0"/>
                                </a:rPr>
                                <m:t>𝑉</m:t>
                              </m:r>
                            </m:sup>
                            <m:e>
                              <m:sSub>
                                <m:sSubPr>
                                  <m:ctrlPr>
                                    <a:rPr lang="en-US" altLang="zh-CN" i="1" smtClean="0">
                                      <a:solidFill>
                                        <a:srgbClr val="FF0000"/>
                                      </a:solidFill>
                                      <a:latin typeface="Cambria Math" panose="02040503050406030204" pitchFamily="18" charset="0"/>
                                    </a:rPr>
                                  </m:ctrlPr>
                                </m:sSubPr>
                                <m:e>
                                  <m:acc>
                                    <m:accPr>
                                      <m:chr m:val="̃"/>
                                      <m:ctrlPr>
                                        <a:rPr lang="en-US" altLang="zh-CN"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𝑟</m:t>
                                      </m:r>
                                    </m:e>
                                  </m:acc>
                                </m:e>
                                <m:sub>
                                  <m:r>
                                    <a:rPr lang="en-US" altLang="zh-CN" i="1">
                                      <a:solidFill>
                                        <a:srgbClr val="FF0000"/>
                                      </a:solidFill>
                                      <a:latin typeface="Cambria Math" panose="02040503050406030204" pitchFamily="18" charset="0"/>
                                    </a:rPr>
                                    <m:t>𝑣</m:t>
                                  </m:r>
                                </m:sub>
                              </m:sSub>
                              <m:r>
                                <m:rPr>
                                  <m:sty m:val="p"/>
                                </m:rPr>
                                <a:rPr lang="en-US" altLang="zh-CN">
                                  <a:latin typeface="Cambria Math" panose="02040503050406030204" pitchFamily="18" charset="0"/>
                                </a:rPr>
                                <m:t>Ent</m:t>
                              </m:r>
                              <m:d>
                                <m:dPr>
                                  <m:ctrlPr>
                                    <a:rPr lang="en-US" altLang="zh-CN" i="1">
                                      <a:latin typeface="Cambria Math" panose="02040503050406030204" pitchFamily="18" charset="0"/>
                                    </a:rPr>
                                  </m:ctrlPr>
                                </m:dPr>
                                <m:e>
                                  <m:sSup>
                                    <m:sSupPr>
                                      <m:ctrlPr>
                                        <a:rPr lang="en-US" altLang="zh-CN" i="1" smtClean="0">
                                          <a:solidFill>
                                            <a:srgbClr val="FF0000"/>
                                          </a:solidFill>
                                          <a:latin typeface="Cambria Math" panose="02040503050406030204" pitchFamily="18" charset="0"/>
                                        </a:rPr>
                                      </m:ctrlPr>
                                    </m:sSupPr>
                                    <m:e>
                                      <m:acc>
                                        <m:accPr>
                                          <m:chr m:val="̃"/>
                                          <m:ctrlPr>
                                            <a:rPr lang="en-US" altLang="zh-CN" b="0" i="1" smtClean="0">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𝐷</m:t>
                                          </m:r>
                                        </m:e>
                                      </m:acc>
                                    </m:e>
                                    <m:sup>
                                      <m:r>
                                        <a:rPr lang="en-US" altLang="zh-CN" i="1">
                                          <a:solidFill>
                                            <a:srgbClr val="FF0000"/>
                                          </a:solidFill>
                                          <a:latin typeface="Cambria Math" panose="02040503050406030204" pitchFamily="18" charset="0"/>
                                        </a:rPr>
                                        <m:t>𝑣</m:t>
                                      </m:r>
                                    </m:sup>
                                  </m:sSup>
                                </m:e>
                              </m:d>
                            </m:e>
                          </m:nary>
                        </m:e>
                      </m:d>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2919045" y="3390654"/>
                <a:ext cx="3314112" cy="984052"/>
              </a:xfrm>
              <a:prstGeom prst="rect">
                <a:avLst/>
              </a:prstGeom>
              <a:blipFill>
                <a:blip r:embed="rId6"/>
                <a:stretch>
                  <a:fillRect/>
                </a:stretch>
              </a:blipFill>
            </p:spPr>
            <p:txBody>
              <a:bodyPr/>
              <a:lstStyle/>
              <a:p>
                <a:r>
                  <a:rPr lang="zh-CN" altLang="en-US">
                    <a:noFill/>
                  </a:rPr>
                  <a:t> </a:t>
                </a:r>
              </a:p>
            </p:txBody>
          </p:sp>
        </mc:Fallback>
      </mc:AlternateContent>
      <p:sp>
        <p:nvSpPr>
          <p:cNvPr id="19" name="圆角矩形标注 18"/>
          <p:cNvSpPr/>
          <p:nvPr/>
        </p:nvSpPr>
        <p:spPr>
          <a:xfrm>
            <a:off x="2768600" y="4375631"/>
            <a:ext cx="2540000" cy="544954"/>
          </a:xfrm>
          <a:prstGeom prst="wedgeRoundRectCallout">
            <a:avLst>
              <a:gd name="adj1" fmla="val -2567"/>
              <a:gd name="adj2" fmla="val -904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p:cNvSpPr txBox="1"/>
              <p:nvPr/>
            </p:nvSpPr>
            <p:spPr>
              <a:xfrm>
                <a:off x="2698162" y="4435725"/>
                <a:ext cx="2680875" cy="404983"/>
              </a:xfrm>
              <a:prstGeom prst="rect">
                <a:avLst/>
              </a:prstGeom>
              <a:noFill/>
            </p:spPr>
            <p:txBody>
              <a:bodyPr wrap="square" rtlCol="0">
                <a:spAutoFit/>
              </a:bodyPr>
              <a:lstStyle/>
              <a:p>
                <a:r>
                  <a:rPr lang="en-US" altLang="zh-CN" dirty="0">
                    <a:solidFill>
                      <a:schemeClr val="bg1"/>
                    </a:solidFill>
                  </a:rPr>
                  <a:t> </a:t>
                </a:r>
                <a14:m>
                  <m:oMath xmlns:m="http://schemas.openxmlformats.org/officeDocument/2006/math">
                    <m:r>
                      <m:rPr>
                        <m:sty m:val="p"/>
                      </m:rPr>
                      <a:rPr lang="en-US" altLang="zh-CN" smtClean="0">
                        <a:solidFill>
                          <a:schemeClr val="bg1"/>
                        </a:solidFill>
                        <a:latin typeface="Cambria Math" panose="02040503050406030204" pitchFamily="18" charset="0"/>
                      </a:rPr>
                      <m:t>Ent</m:t>
                    </m:r>
                    <m:d>
                      <m:dPr>
                        <m:ctrlPr>
                          <a:rPr lang="en-US" altLang="zh-CN" i="1">
                            <a:solidFill>
                              <a:schemeClr val="bg1"/>
                            </a:solidFill>
                            <a:latin typeface="Cambria Math" panose="02040503050406030204" pitchFamily="18" charset="0"/>
                          </a:rPr>
                        </m:ctrlPr>
                      </m:dPr>
                      <m:e>
                        <m:acc>
                          <m:accPr>
                            <m:chr m:val="̃"/>
                            <m:ctrlPr>
                              <a:rPr lang="en-US" altLang="zh-CN" i="1">
                                <a:solidFill>
                                  <a:schemeClr val="bg1"/>
                                </a:solidFill>
                                <a:latin typeface="Cambria Math" panose="02040503050406030204" pitchFamily="18" charset="0"/>
                              </a:rPr>
                            </m:ctrlPr>
                          </m:accPr>
                          <m:e>
                            <m:r>
                              <a:rPr lang="en-US" altLang="zh-CN" i="1">
                                <a:solidFill>
                                  <a:schemeClr val="bg1"/>
                                </a:solidFill>
                                <a:latin typeface="Cambria Math" panose="02040503050406030204" pitchFamily="18" charset="0"/>
                              </a:rPr>
                              <m:t>𝐷</m:t>
                            </m:r>
                          </m:e>
                        </m:acc>
                      </m:e>
                    </m:d>
                    <m:r>
                      <a:rPr lang="en-US" altLang="zh-CN" b="0" i="1" smtClean="0">
                        <a:solidFill>
                          <a:schemeClr val="bg1"/>
                        </a:solidFill>
                        <a:latin typeface="Cambria Math" panose="02040503050406030204" pitchFamily="18" charset="0"/>
                      </a:rPr>
                      <m:t>=−</m:t>
                    </m:r>
                    <m:nary>
                      <m:naryPr>
                        <m:chr m:val="∑"/>
                        <m:supHide m:val="on"/>
                        <m:ctrlPr>
                          <a:rPr lang="en-US" altLang="zh-CN" b="0" i="1" smtClean="0">
                            <a:solidFill>
                              <a:schemeClr val="bg1"/>
                            </a:solidFill>
                            <a:latin typeface="Cambria Math" panose="02040503050406030204" pitchFamily="18" charset="0"/>
                          </a:rPr>
                        </m:ctrlPr>
                      </m:naryPr>
                      <m:sub>
                        <m:r>
                          <a:rPr lang="en-US" altLang="zh-CN" b="0" i="1" smtClean="0">
                            <a:solidFill>
                              <a:schemeClr val="bg1"/>
                            </a:solidFill>
                            <a:latin typeface="Cambria Math" panose="02040503050406030204" pitchFamily="18" charset="0"/>
                          </a:rPr>
                          <m:t>𝑖</m:t>
                        </m:r>
                      </m:sub>
                      <m:sup/>
                      <m:e>
                        <m:sSub>
                          <m:sSubPr>
                            <m:ctrlPr>
                              <a:rPr lang="en-US" altLang="zh-CN" b="0" i="1" smtClean="0">
                                <a:solidFill>
                                  <a:schemeClr val="bg1"/>
                                </a:solidFill>
                                <a:latin typeface="Cambria Math" panose="02040503050406030204" pitchFamily="18" charset="0"/>
                              </a:rPr>
                            </m:ctrlPr>
                          </m:sSubPr>
                          <m:e>
                            <m:acc>
                              <m:accPr>
                                <m:chr m:val="̃"/>
                                <m:ctrlPr>
                                  <a:rPr lang="en-US" altLang="zh-CN" b="0" i="1" smtClean="0">
                                    <a:solidFill>
                                      <a:schemeClr val="bg1"/>
                                    </a:solidFill>
                                    <a:latin typeface="Cambria Math" panose="02040503050406030204" pitchFamily="18" charset="0"/>
                                  </a:rPr>
                                </m:ctrlPr>
                              </m:accPr>
                              <m:e>
                                <m:r>
                                  <a:rPr lang="en-US" altLang="zh-CN" b="0" i="1" smtClean="0">
                                    <a:solidFill>
                                      <a:schemeClr val="bg1"/>
                                    </a:solidFill>
                                    <a:latin typeface="Cambria Math" panose="02040503050406030204" pitchFamily="18" charset="0"/>
                                  </a:rPr>
                                  <m:t>𝑝</m:t>
                                </m:r>
                              </m:e>
                            </m:acc>
                          </m:e>
                          <m:sub>
                            <m:r>
                              <a:rPr lang="en-US" altLang="zh-CN" b="0" i="1" smtClean="0">
                                <a:solidFill>
                                  <a:schemeClr val="bg1"/>
                                </a:solidFill>
                                <a:latin typeface="Cambria Math" panose="02040503050406030204" pitchFamily="18" charset="0"/>
                              </a:rPr>
                              <m:t>𝑘</m:t>
                            </m:r>
                          </m:sub>
                        </m:sSub>
                        <m:func>
                          <m:funcPr>
                            <m:ctrlPr>
                              <a:rPr lang="en-US" altLang="zh-CN" b="0" i="1" smtClean="0">
                                <a:solidFill>
                                  <a:schemeClr val="bg1"/>
                                </a:solidFill>
                                <a:latin typeface="Cambria Math" panose="02040503050406030204" pitchFamily="18" charset="0"/>
                              </a:rPr>
                            </m:ctrlPr>
                          </m:funcPr>
                          <m:fName>
                            <m:sSub>
                              <m:sSubPr>
                                <m:ctrlPr>
                                  <a:rPr lang="en-US" altLang="zh-CN" b="0" i="1" smtClean="0">
                                    <a:solidFill>
                                      <a:schemeClr val="bg1"/>
                                    </a:solidFill>
                                    <a:latin typeface="Cambria Math" panose="02040503050406030204" pitchFamily="18" charset="0"/>
                                  </a:rPr>
                                </m:ctrlPr>
                              </m:sSubPr>
                              <m:e>
                                <m:r>
                                  <m:rPr>
                                    <m:sty m:val="p"/>
                                  </m:rPr>
                                  <a:rPr lang="en-US" altLang="zh-CN" b="0" i="0" smtClean="0">
                                    <a:solidFill>
                                      <a:schemeClr val="bg1"/>
                                    </a:solidFill>
                                    <a:latin typeface="Cambria Math" panose="02040503050406030204" pitchFamily="18" charset="0"/>
                                  </a:rPr>
                                  <m:t>log</m:t>
                                </m:r>
                              </m:e>
                              <m:sub>
                                <m:r>
                                  <a:rPr lang="en-US" altLang="zh-CN" b="0" i="1" smtClean="0">
                                    <a:solidFill>
                                      <a:schemeClr val="bg1"/>
                                    </a:solidFill>
                                    <a:latin typeface="Cambria Math" panose="02040503050406030204" pitchFamily="18" charset="0"/>
                                  </a:rPr>
                                  <m:t>2</m:t>
                                </m:r>
                              </m:sub>
                            </m:sSub>
                          </m:fName>
                          <m:e>
                            <m:sSub>
                              <m:sSubPr>
                                <m:ctrlPr>
                                  <a:rPr lang="en-US" altLang="zh-CN" b="0" i="1" smtClean="0">
                                    <a:solidFill>
                                      <a:schemeClr val="bg1"/>
                                    </a:solidFill>
                                    <a:latin typeface="Cambria Math" panose="02040503050406030204" pitchFamily="18" charset="0"/>
                                  </a:rPr>
                                </m:ctrlPr>
                              </m:sSubPr>
                              <m:e>
                                <m:acc>
                                  <m:accPr>
                                    <m:chr m:val="̃"/>
                                    <m:ctrlPr>
                                      <a:rPr lang="en-US" altLang="zh-CN" b="0" i="1" smtClean="0">
                                        <a:solidFill>
                                          <a:schemeClr val="bg1"/>
                                        </a:solidFill>
                                        <a:latin typeface="Cambria Math" panose="02040503050406030204" pitchFamily="18" charset="0"/>
                                      </a:rPr>
                                    </m:ctrlPr>
                                  </m:accPr>
                                  <m:e>
                                    <m:r>
                                      <a:rPr lang="en-US" altLang="zh-CN" b="0" i="1" smtClean="0">
                                        <a:solidFill>
                                          <a:schemeClr val="bg1"/>
                                        </a:solidFill>
                                        <a:latin typeface="Cambria Math" panose="02040503050406030204" pitchFamily="18" charset="0"/>
                                      </a:rPr>
                                      <m:t>𝑝</m:t>
                                    </m:r>
                                  </m:e>
                                </m:acc>
                              </m:e>
                              <m:sub>
                                <m:r>
                                  <a:rPr lang="en-US" altLang="zh-CN" b="0" i="1" smtClean="0">
                                    <a:solidFill>
                                      <a:schemeClr val="bg1"/>
                                    </a:solidFill>
                                    <a:latin typeface="Cambria Math" panose="02040503050406030204" pitchFamily="18" charset="0"/>
                                  </a:rPr>
                                  <m:t>𝑘</m:t>
                                </m:r>
                              </m:sub>
                            </m:sSub>
                          </m:e>
                        </m:func>
                      </m:e>
                    </m:nary>
                  </m:oMath>
                </a14:m>
                <a:endParaRPr lang="zh-CN" altLang="en-US" dirty="0">
                  <a:solidFill>
                    <a:schemeClr val="bg1"/>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2698162" y="4435725"/>
                <a:ext cx="2680875" cy="404983"/>
              </a:xfrm>
              <a:prstGeom prst="rect">
                <a:avLst/>
              </a:prstGeom>
              <a:blipFill>
                <a:blip r:embed="rId7"/>
                <a:stretch>
                  <a:fillRect t="-104545" r="-5467" b="-168182"/>
                </a:stretch>
              </a:blipFill>
            </p:spPr>
            <p:txBody>
              <a:bodyPr/>
              <a:lstStyle/>
              <a:p>
                <a:r>
                  <a:rPr lang="zh-CN" altLang="en-US">
                    <a:noFill/>
                  </a:rPr>
                  <a:t> </a:t>
                </a:r>
              </a:p>
            </p:txBody>
          </p:sp>
        </mc:Fallback>
      </mc:AlternateContent>
      <p:sp>
        <p:nvSpPr>
          <p:cNvPr id="21" name="圆角矩形标注 20"/>
          <p:cNvSpPr/>
          <p:nvPr/>
        </p:nvSpPr>
        <p:spPr>
          <a:xfrm>
            <a:off x="3676650" y="5153172"/>
            <a:ext cx="1702387" cy="778325"/>
          </a:xfrm>
          <a:prstGeom prst="wedgeRoundRectCallout">
            <a:avLst>
              <a:gd name="adj1" fmla="val -5817"/>
              <a:gd name="adj2" fmla="val -912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3470833" y="5152978"/>
                <a:ext cx="2202333" cy="742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bg1"/>
                              </a:solidFill>
                              <a:latin typeface="Cambria Math" panose="02040503050406030204" pitchFamily="18" charset="0"/>
                            </a:rPr>
                          </m:ctrlPr>
                        </m:sSubPr>
                        <m:e>
                          <m:acc>
                            <m:accPr>
                              <m:chr m:val="̃"/>
                              <m:ctrlPr>
                                <a:rPr lang="en-US" altLang="zh-CN" b="0" i="1" smtClean="0">
                                  <a:solidFill>
                                    <a:schemeClr val="bg1"/>
                                  </a:solidFill>
                                  <a:latin typeface="Cambria Math" panose="02040503050406030204" pitchFamily="18" charset="0"/>
                                </a:rPr>
                              </m:ctrlPr>
                            </m:accPr>
                            <m:e>
                              <m:r>
                                <a:rPr lang="en-US" altLang="zh-CN" b="0" i="1" smtClean="0">
                                  <a:solidFill>
                                    <a:schemeClr val="bg1"/>
                                  </a:solidFill>
                                  <a:latin typeface="Cambria Math" panose="02040503050406030204" pitchFamily="18" charset="0"/>
                                </a:rPr>
                                <m:t>𝑝</m:t>
                              </m:r>
                            </m:e>
                          </m:acc>
                        </m:e>
                        <m:sub>
                          <m:r>
                            <a:rPr lang="en-US" altLang="zh-CN" b="0" i="1" smtClean="0">
                              <a:solidFill>
                                <a:schemeClr val="bg1"/>
                              </a:solidFill>
                              <a:latin typeface="Cambria Math" panose="02040503050406030204" pitchFamily="18" charset="0"/>
                            </a:rPr>
                            <m:t>𝑘</m:t>
                          </m:r>
                        </m:sub>
                      </m:sSub>
                      <m:r>
                        <a:rPr lang="en-US" altLang="zh-CN" b="0" i="1" smtClean="0">
                          <a:solidFill>
                            <a:schemeClr val="bg1"/>
                          </a:solidFill>
                          <a:latin typeface="Cambria Math" panose="02040503050406030204" pitchFamily="18" charset="0"/>
                        </a:rPr>
                        <m:t>=</m:t>
                      </m:r>
                      <m:f>
                        <m:fPr>
                          <m:ctrlPr>
                            <a:rPr lang="en-US" altLang="zh-CN" b="0" i="1" smtClean="0">
                              <a:solidFill>
                                <a:schemeClr val="bg1"/>
                              </a:solidFill>
                              <a:latin typeface="Cambria Math" panose="02040503050406030204" pitchFamily="18" charset="0"/>
                            </a:rPr>
                          </m:ctrlPr>
                        </m:fPr>
                        <m:num>
                          <m:nary>
                            <m:naryPr>
                              <m:chr m:val="∑"/>
                              <m:supHide m:val="on"/>
                              <m:ctrlPr>
                                <a:rPr lang="en-US" altLang="zh-CN" b="0" i="1" smtClean="0">
                                  <a:solidFill>
                                    <a:schemeClr val="bg1"/>
                                  </a:solidFill>
                                  <a:latin typeface="Cambria Math" panose="02040503050406030204" pitchFamily="18" charset="0"/>
                                </a:rPr>
                              </m:ctrlPr>
                            </m:naryPr>
                            <m:sub>
                              <m:r>
                                <a:rPr lang="en-US" altLang="zh-CN" b="0" i="1" smtClean="0">
                                  <a:solidFill>
                                    <a:schemeClr val="bg1"/>
                                  </a:solidFill>
                                  <a:latin typeface="Cambria Math" panose="02040503050406030204" pitchFamily="18" charset="0"/>
                                </a:rPr>
                                <m:t>𝑥</m:t>
                              </m:r>
                              <m:r>
                                <a:rPr lang="en-US" altLang="zh-CN" b="0" i="1" smtClean="0">
                                  <a:solidFill>
                                    <a:schemeClr val="bg1"/>
                                  </a:solidFill>
                                  <a:latin typeface="Cambria Math" panose="02040503050406030204" pitchFamily="18" charset="0"/>
                                </a:rPr>
                                <m:t>∈</m:t>
                              </m:r>
                              <m:sSub>
                                <m:sSubPr>
                                  <m:ctrlPr>
                                    <a:rPr lang="en-US" altLang="zh-CN" b="0" i="1" smtClean="0">
                                      <a:solidFill>
                                        <a:schemeClr val="bg1"/>
                                      </a:solidFill>
                                      <a:latin typeface="Cambria Math" panose="02040503050406030204" pitchFamily="18" charset="0"/>
                                    </a:rPr>
                                  </m:ctrlPr>
                                </m:sSubPr>
                                <m:e>
                                  <m:acc>
                                    <m:accPr>
                                      <m:chr m:val="̃"/>
                                      <m:ctrlPr>
                                        <a:rPr lang="en-US" altLang="zh-CN" b="0" i="1" smtClean="0">
                                          <a:solidFill>
                                            <a:schemeClr val="bg1"/>
                                          </a:solidFill>
                                          <a:latin typeface="Cambria Math" panose="02040503050406030204" pitchFamily="18" charset="0"/>
                                        </a:rPr>
                                      </m:ctrlPr>
                                    </m:accPr>
                                    <m:e>
                                      <m:r>
                                        <a:rPr lang="en-US" altLang="zh-CN" b="0" i="1" smtClean="0">
                                          <a:solidFill>
                                            <a:schemeClr val="bg1"/>
                                          </a:solidFill>
                                          <a:latin typeface="Cambria Math" panose="02040503050406030204" pitchFamily="18" charset="0"/>
                                        </a:rPr>
                                        <m:t>𝐷</m:t>
                                      </m:r>
                                    </m:e>
                                  </m:acc>
                                </m:e>
                                <m:sub>
                                  <m:r>
                                    <a:rPr lang="en-US" altLang="zh-CN" b="0" i="1" smtClean="0">
                                      <a:solidFill>
                                        <a:schemeClr val="bg1"/>
                                      </a:solidFill>
                                      <a:latin typeface="Cambria Math" panose="02040503050406030204" pitchFamily="18" charset="0"/>
                                    </a:rPr>
                                    <m:t>𝑘</m:t>
                                  </m:r>
                                </m:sub>
                              </m:sSub>
                            </m:sub>
                            <m:sup/>
                            <m:e>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𝑤</m:t>
                                  </m:r>
                                </m:e>
                                <m:sub>
                                  <m:r>
                                    <a:rPr lang="en-US" altLang="zh-CN" b="0" i="1" smtClean="0">
                                      <a:solidFill>
                                        <a:schemeClr val="bg1"/>
                                      </a:solidFill>
                                      <a:latin typeface="Cambria Math" panose="02040503050406030204" pitchFamily="18" charset="0"/>
                                    </a:rPr>
                                    <m:t>𝑥</m:t>
                                  </m:r>
                                </m:sub>
                              </m:sSub>
                            </m:e>
                          </m:nary>
                        </m:num>
                        <m:den>
                          <m:nary>
                            <m:naryPr>
                              <m:chr m:val="∑"/>
                              <m:supHide m:val="on"/>
                              <m:ctrlPr>
                                <a:rPr lang="en-US" altLang="zh-CN" i="1">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rPr>
                                <m:t>𝑥</m:t>
                              </m:r>
                              <m:r>
                                <a:rPr lang="en-US" altLang="zh-CN" i="1">
                                  <a:solidFill>
                                    <a:schemeClr val="bg1"/>
                                  </a:solidFill>
                                  <a:latin typeface="Cambria Math" panose="02040503050406030204" pitchFamily="18" charset="0"/>
                                </a:rPr>
                                <m:t>∈</m:t>
                              </m:r>
                              <m:acc>
                                <m:accPr>
                                  <m:chr m:val="̃"/>
                                  <m:ctrlPr>
                                    <a:rPr lang="en-US" altLang="zh-CN" i="1">
                                      <a:solidFill>
                                        <a:schemeClr val="bg1"/>
                                      </a:solidFill>
                                      <a:latin typeface="Cambria Math" panose="02040503050406030204" pitchFamily="18" charset="0"/>
                                    </a:rPr>
                                  </m:ctrlPr>
                                </m:accPr>
                                <m:e>
                                  <m:r>
                                    <a:rPr lang="en-US" altLang="zh-CN" i="1">
                                      <a:solidFill>
                                        <a:schemeClr val="bg1"/>
                                      </a:solidFill>
                                      <a:latin typeface="Cambria Math" panose="02040503050406030204" pitchFamily="18" charset="0"/>
                                    </a:rPr>
                                    <m:t>𝐷</m:t>
                                  </m:r>
                                </m:e>
                              </m:acc>
                            </m:sub>
                            <m:sup/>
                            <m:e>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𝑤</m:t>
                                  </m:r>
                                </m:e>
                                <m:sub>
                                  <m:r>
                                    <a:rPr lang="en-US" altLang="zh-CN" i="1">
                                      <a:solidFill>
                                        <a:schemeClr val="bg1"/>
                                      </a:solidFill>
                                      <a:latin typeface="Cambria Math" panose="02040503050406030204" pitchFamily="18" charset="0"/>
                                    </a:rPr>
                                    <m:t>𝑥</m:t>
                                  </m:r>
                                </m:sub>
                              </m:sSub>
                            </m:e>
                          </m:nary>
                        </m:den>
                      </m:f>
                    </m:oMath>
                  </m:oMathPara>
                </a14:m>
                <a:endParaRPr lang="zh-CN" altLang="en-US" dirty="0">
                  <a:solidFill>
                    <a:schemeClr val="bg1"/>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3470833" y="5152978"/>
                <a:ext cx="2202333" cy="7428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944586" y="5438949"/>
                <a:ext cx="2430409" cy="369332"/>
              </a:xfrm>
              <a:prstGeom prst="rect">
                <a:avLst/>
              </a:prstGeom>
            </p:spPr>
            <p:txBody>
              <a:bodyPr wrap="none">
                <a:spAutoFit/>
              </a:bodyPr>
              <a:lstStyle/>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𝑥</m:t>
                        </m:r>
                      </m:sub>
                    </m:sSub>
                  </m:oMath>
                </a14:m>
                <a:r>
                  <a:rPr lang="zh-CN" altLang="en-US" dirty="0"/>
                  <a:t>为每个样本</a:t>
                </a:r>
                <a14:m>
                  <m:oMath xmlns:m="http://schemas.openxmlformats.org/officeDocument/2006/math">
                    <m:r>
                      <a:rPr lang="en-US" altLang="zh-CN" i="1">
                        <a:latin typeface="Cambria Math" panose="02040503050406030204" pitchFamily="18" charset="0"/>
                      </a:rPr>
                      <m:t>𝑥</m:t>
                    </m:r>
                  </m:oMath>
                </a14:m>
                <a:r>
                  <a:rPr lang="zh-CN" altLang="en-US" dirty="0"/>
                  <a:t>的权重</a:t>
                </a:r>
              </a:p>
            </p:txBody>
          </p:sp>
        </mc:Choice>
        <mc:Fallback xmlns="">
          <p:sp>
            <p:nvSpPr>
              <p:cNvPr id="22" name="矩形 21"/>
              <p:cNvSpPr>
                <a:spLocks noRot="1" noChangeAspect="1" noMove="1" noResize="1" noEditPoints="1" noAdjustHandles="1" noChangeArrowheads="1" noChangeShapeType="1" noTextEdit="1"/>
              </p:cNvSpPr>
              <p:nvPr/>
            </p:nvSpPr>
            <p:spPr>
              <a:xfrm>
                <a:off x="944586" y="5438949"/>
                <a:ext cx="2430409" cy="369332"/>
              </a:xfrm>
              <a:prstGeom prst="rect">
                <a:avLst/>
              </a:prstGeom>
              <a:blipFill>
                <a:blip r:embed="rId9"/>
                <a:stretch>
                  <a:fillRect t="-8197" r="-1754"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025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1" grpId="0"/>
      <p:bldP spid="13" grpId="0"/>
      <p:bldP spid="14" grpId="0"/>
      <p:bldP spid="15" grpId="0"/>
      <p:bldP spid="19" grpId="0" animBg="1"/>
      <p:bldP spid="18" grpId="0"/>
      <p:bldP spid="21" grpId="0" animBg="1"/>
      <p:bldP spid="12" grpId="0"/>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缺失值处理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644140"/>
                <a:ext cx="7886700" cy="3770499"/>
              </a:xfrm>
            </p:spPr>
            <p:txBody>
              <a:bodyPr/>
              <a:lstStyle/>
              <a:p>
                <a:r>
                  <a:rPr lang="zh-CN" altLang="en-US" dirty="0"/>
                  <a:t>若样本</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zh-CN" altLang="en-US" dirty="0"/>
                  <a:t>在划分属性</a:t>
                </a:r>
                <a14:m>
                  <m:oMath xmlns:m="http://schemas.openxmlformats.org/officeDocument/2006/math">
                    <m:r>
                      <a:rPr lang="en-US" altLang="zh-CN" i="1" dirty="0" smtClean="0">
                        <a:solidFill>
                          <a:srgbClr val="FF0000"/>
                        </a:solidFill>
                        <a:latin typeface="Cambria Math" panose="02040503050406030204" pitchFamily="18" charset="0"/>
                      </a:rPr>
                      <m:t>𝑎</m:t>
                    </m:r>
                  </m:oMath>
                </a14:m>
                <a:r>
                  <a:rPr lang="zh-CN" altLang="en-US" dirty="0"/>
                  <a:t>上的取值已知，则将</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zh-CN" altLang="en-US" dirty="0"/>
                  <a:t>划入与其取值对应的子结点，且样本权值在子结点中保持为</a:t>
                </a:r>
                <a14:m>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𝑤</m:t>
                        </m:r>
                      </m:e>
                      <m:sub>
                        <m:r>
                          <a:rPr lang="en-US" altLang="zh-CN" b="0" i="1" smtClean="0">
                            <a:solidFill>
                              <a:srgbClr val="FF0000"/>
                            </a:solidFill>
                            <a:latin typeface="Cambria Math" panose="02040503050406030204" pitchFamily="18" charset="0"/>
                          </a:rPr>
                          <m:t>𝑥</m:t>
                        </m:r>
                      </m:sub>
                    </m:sSub>
                  </m:oMath>
                </a14:m>
                <a:endParaRPr lang="zh-CN" altLang="en-US" dirty="0"/>
              </a:p>
              <a:p>
                <a:endParaRPr lang="en-US" altLang="zh-CN" dirty="0"/>
              </a:p>
              <a:p>
                <a:r>
                  <a:rPr lang="zh-CN" altLang="en-US" dirty="0"/>
                  <a:t>若样本</a:t>
                </a:r>
                <a14:m>
                  <m:oMath xmlns:m="http://schemas.openxmlformats.org/officeDocument/2006/math">
                    <m:r>
                      <a:rPr lang="en-US" altLang="zh-CN" i="1" dirty="0">
                        <a:solidFill>
                          <a:srgbClr val="FF0000"/>
                        </a:solidFill>
                        <a:latin typeface="Cambria Math" panose="02040503050406030204" pitchFamily="18" charset="0"/>
                      </a:rPr>
                      <m:t>𝑥</m:t>
                    </m:r>
                  </m:oMath>
                </a14:m>
                <a:r>
                  <a:rPr lang="zh-CN" altLang="en-US" dirty="0"/>
                  <a:t>在划分属性 </a:t>
                </a:r>
                <a14:m>
                  <m:oMath xmlns:m="http://schemas.openxmlformats.org/officeDocument/2006/math">
                    <m:r>
                      <a:rPr lang="en-US" altLang="zh-CN" i="1" dirty="0">
                        <a:solidFill>
                          <a:srgbClr val="FF0000"/>
                        </a:solidFill>
                        <a:latin typeface="Cambria Math" panose="02040503050406030204" pitchFamily="18" charset="0"/>
                      </a:rPr>
                      <m:t>𝑎</m:t>
                    </m:r>
                  </m:oMath>
                </a14:m>
                <a:r>
                  <a:rPr lang="zh-CN" altLang="en-US" dirty="0"/>
                  <a:t>上的取值未知，则将</a:t>
                </a:r>
                <a14:m>
                  <m:oMath xmlns:m="http://schemas.openxmlformats.org/officeDocument/2006/math">
                    <m:r>
                      <a:rPr lang="en-US" altLang="zh-CN" i="1" dirty="0">
                        <a:solidFill>
                          <a:srgbClr val="FF0000"/>
                        </a:solidFill>
                        <a:latin typeface="Cambria Math" panose="02040503050406030204" pitchFamily="18" charset="0"/>
                      </a:rPr>
                      <m:t>𝑥</m:t>
                    </m:r>
                  </m:oMath>
                </a14:m>
                <a:r>
                  <a:rPr lang="zh-CN" altLang="en-US" dirty="0"/>
                  <a:t>同时划入</a:t>
                </a:r>
                <a:r>
                  <a:rPr lang="zh-CN" altLang="en-US" dirty="0">
                    <a:solidFill>
                      <a:srgbClr val="FF0000"/>
                    </a:solidFill>
                  </a:rPr>
                  <a:t>所有子结点</a:t>
                </a:r>
                <a:r>
                  <a:rPr lang="zh-CN" altLang="en-US" dirty="0"/>
                  <a:t>，且样本权值在与属性值</a:t>
                </a:r>
                <a14:m>
                  <m:oMath xmlns:m="http://schemas.openxmlformats.org/officeDocument/2006/math">
                    <m:sSup>
                      <m:sSupPr>
                        <m:ctrlPr>
                          <a:rPr lang="en-US" altLang="zh-CN" b="0" i="1" dirty="0" smtClean="0">
                            <a:solidFill>
                              <a:srgbClr val="FF0000"/>
                            </a:solidFill>
                            <a:latin typeface="Cambria Math" panose="02040503050406030204" pitchFamily="18" charset="0"/>
                          </a:rPr>
                        </m:ctrlPr>
                      </m:sSupPr>
                      <m:e>
                        <m:r>
                          <a:rPr lang="en-US" altLang="zh-CN" b="0" i="1" dirty="0" smtClean="0">
                            <a:solidFill>
                              <a:srgbClr val="FF0000"/>
                            </a:solidFill>
                            <a:latin typeface="Cambria Math" panose="02040503050406030204" pitchFamily="18" charset="0"/>
                          </a:rPr>
                          <m:t>𝑎</m:t>
                        </m:r>
                      </m:e>
                      <m:sup>
                        <m:r>
                          <a:rPr lang="en-US" altLang="zh-CN" b="0" i="1" dirty="0" smtClean="0">
                            <a:solidFill>
                              <a:srgbClr val="FF0000"/>
                            </a:solidFill>
                            <a:latin typeface="Cambria Math" panose="02040503050406030204" pitchFamily="18" charset="0"/>
                          </a:rPr>
                          <m:t>𝑣</m:t>
                        </m:r>
                      </m:sup>
                    </m:sSup>
                  </m:oMath>
                </a14:m>
                <a:r>
                  <a:rPr lang="zh-CN" altLang="en-US" dirty="0"/>
                  <a:t>对应的子结点中调整为 </a:t>
                </a:r>
                <a14:m>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𝑟</m:t>
                        </m:r>
                      </m:e>
                      <m:sub>
                        <m:r>
                          <a:rPr lang="en-US" altLang="zh-CN" b="0" i="1" smtClean="0">
                            <a:solidFill>
                              <a:srgbClr val="FF0000"/>
                            </a:solidFill>
                            <a:latin typeface="Cambria Math" panose="02040503050406030204" pitchFamily="18" charset="0"/>
                          </a:rPr>
                          <m:t>𝑣</m:t>
                        </m:r>
                      </m:sub>
                    </m:sSub>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𝑤</m:t>
                        </m:r>
                      </m:e>
                      <m:sub>
                        <m:r>
                          <a:rPr lang="en-US" altLang="zh-CN" b="0" i="1" smtClean="0">
                            <a:solidFill>
                              <a:srgbClr val="FF0000"/>
                            </a:solidFill>
                            <a:latin typeface="Cambria Math" panose="02040503050406030204" pitchFamily="18" charset="0"/>
                          </a:rPr>
                          <m:t>𝑥</m:t>
                        </m:r>
                      </m:sub>
                    </m:sSub>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644140"/>
                <a:ext cx="7886700" cy="3770499"/>
              </a:xfrm>
              <a:blipFill>
                <a:blip r:embed="rId2"/>
                <a:stretch>
                  <a:fillRect l="-773" t="-1780" r="-425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46</a:t>
            </a:fld>
            <a:endParaRPr lang="zh-CN" altLang="en-US"/>
          </a:p>
        </p:txBody>
      </p:sp>
      <p:grpSp>
        <p:nvGrpSpPr>
          <p:cNvPr id="7" name="组合 6"/>
          <p:cNvGrpSpPr/>
          <p:nvPr/>
        </p:nvGrpSpPr>
        <p:grpSpPr>
          <a:xfrm>
            <a:off x="503126" y="1447692"/>
            <a:ext cx="8305594" cy="653143"/>
            <a:chOff x="420274" y="1306515"/>
            <a:chExt cx="7086187" cy="653143"/>
          </a:xfrm>
        </p:grpSpPr>
        <p:sp>
          <p:nvSpPr>
            <p:cNvPr id="8" name="矩形 7"/>
            <p:cNvSpPr/>
            <p:nvPr/>
          </p:nvSpPr>
          <p:spPr>
            <a:xfrm>
              <a:off x="420274" y="1306515"/>
              <a:ext cx="7086187" cy="653143"/>
            </a:xfrm>
            <a:prstGeom prst="rect">
              <a:avLst/>
            </a:pr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sp>
        <p:sp>
          <p:nvSpPr>
            <p:cNvPr id="9" name="文本框 8"/>
            <p:cNvSpPr txBox="1"/>
            <p:nvPr/>
          </p:nvSpPr>
          <p:spPr>
            <a:xfrm>
              <a:off x="420274" y="1306515"/>
              <a:ext cx="7086187" cy="6531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9600" tIns="40640" rIns="40640" bIns="40640" numCol="1" spcCol="1270" anchor="ctr" anchorCtr="0">
              <a:noAutofit/>
            </a:bodyPr>
            <a:lstStyle/>
            <a:p>
              <a:pPr lvl="0" defTabSz="711200">
                <a:lnSpc>
                  <a:spcPct val="90000"/>
                </a:lnSpc>
                <a:spcBef>
                  <a:spcPct val="0"/>
                </a:spcBef>
                <a:spcAft>
                  <a:spcPct val="35000"/>
                </a:spcAft>
              </a:pPr>
              <a:r>
                <a:rPr lang="en-US" altLang="zh-CN" sz="2100" kern="1200" baseline="0" dirty="0">
                  <a:latin typeface="Times New Roman" panose="02020603050405020304" pitchFamily="18" charset="0"/>
                  <a:ea typeface="微软雅黑" panose="020B0503020204020204" pitchFamily="34" charset="-122"/>
                </a:rPr>
                <a:t>Q2</a:t>
              </a:r>
              <a:r>
                <a:rPr lang="zh-CN" altLang="en-US" sz="2100" kern="1200" baseline="0" dirty="0">
                  <a:latin typeface="Times New Roman" panose="02020603050405020304" pitchFamily="18" charset="0"/>
                  <a:ea typeface="微软雅黑" panose="020B0503020204020204" pitchFamily="34" charset="-122"/>
                </a:rPr>
                <a:t>：给定划分属性</a:t>
              </a:r>
              <a:r>
                <a:rPr lang="en-US" altLang="zh-CN" sz="2100" kern="1200" baseline="0" dirty="0">
                  <a:latin typeface="Times New Roman" panose="02020603050405020304" pitchFamily="18" charset="0"/>
                  <a:ea typeface="微软雅黑" panose="020B0503020204020204" pitchFamily="34" charset="-122"/>
                </a:rPr>
                <a:t>,</a:t>
              </a:r>
              <a:r>
                <a:rPr lang="zh-CN" altLang="en-US" sz="2100" kern="1200" baseline="0" dirty="0">
                  <a:latin typeface="Times New Roman" panose="02020603050405020304" pitchFamily="18" charset="0"/>
                  <a:ea typeface="微软雅黑" panose="020B0503020204020204" pitchFamily="34" charset="-122"/>
                </a:rPr>
                <a:t>若样本在该属性上的值缺失，如何对样本进行划分？</a:t>
              </a:r>
            </a:p>
          </p:txBody>
        </p:sp>
      </p:grpSp>
      <p:sp>
        <p:nvSpPr>
          <p:cNvPr id="13" name="矩形 12"/>
          <p:cNvSpPr/>
          <p:nvPr/>
        </p:nvSpPr>
        <p:spPr>
          <a:xfrm>
            <a:off x="1078230" y="4731584"/>
            <a:ext cx="6987540" cy="369332"/>
          </a:xfrm>
          <a:prstGeom prst="rect">
            <a:avLst/>
          </a:prstGeom>
        </p:spPr>
        <p:txBody>
          <a:bodyPr wrap="square">
            <a:spAutoFit/>
          </a:bodyPr>
          <a:lstStyle/>
          <a:p>
            <a:r>
              <a:rPr lang="zh-CN" altLang="en-US" dirty="0"/>
              <a:t>直观来看，相当于让同一个样本以不同概率划入不同的子结点中去</a:t>
            </a:r>
            <a:endParaRPr lang="en-US" altLang="zh-CN" dirty="0"/>
          </a:p>
        </p:txBody>
      </p:sp>
    </p:spTree>
    <p:extLst>
      <p:ext uri="{BB962C8B-B14F-4D97-AF65-F5344CB8AC3E}">
        <p14:creationId xmlns:p14="http://schemas.microsoft.com/office/powerpoint/2010/main" val="9218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缺失值处理</a:t>
            </a:r>
          </a:p>
        </p:txBody>
      </p:sp>
      <p:sp>
        <p:nvSpPr>
          <p:cNvPr id="3" name="内容占位符 2"/>
          <p:cNvSpPr>
            <a:spLocks noGrp="1"/>
          </p:cNvSpPr>
          <p:nvPr>
            <p:ph idx="1"/>
          </p:nvPr>
        </p:nvSpPr>
        <p:spPr/>
        <p:txBody>
          <a:bodyPr/>
          <a:lstStyle/>
          <a:p>
            <a:r>
              <a:rPr lang="zh-CN" altLang="en-US" dirty="0"/>
              <a:t>缺失值处理实例</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47</a:t>
            </a:fld>
            <a:endParaRPr lang="zh-CN" altLang="en-US"/>
          </a:p>
        </p:txBody>
      </p:sp>
      <p:pic>
        <p:nvPicPr>
          <p:cNvPr id="7" name="内容占位符 3"/>
          <p:cNvPicPr>
            <a:picLocks noChangeAspect="1"/>
          </p:cNvPicPr>
          <p:nvPr/>
        </p:nvPicPr>
        <p:blipFill>
          <a:blip r:embed="rId2"/>
          <a:stretch>
            <a:fillRect/>
          </a:stretch>
        </p:blipFill>
        <p:spPr>
          <a:xfrm>
            <a:off x="347224" y="2030908"/>
            <a:ext cx="5198897" cy="3672063"/>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5477609" y="2471044"/>
                <a:ext cx="3666392" cy="2322046"/>
              </a:xfrm>
              <a:prstGeom prst="rect">
                <a:avLst/>
              </a:prstGeom>
            </p:spPr>
            <p:txBody>
              <a:bodyPr wrap="square">
                <a:spAutoFit/>
              </a:bodyPr>
              <a:lstStyle/>
              <a:p>
                <a:pPr marL="172800" indent="-172800">
                  <a:buFont typeface="Arial" panose="020B0604020202020204" pitchFamily="34" charset="0"/>
                  <a:buChar char="•"/>
                </a:pPr>
                <a:r>
                  <a:rPr lang="zh-CN" altLang="en-US" dirty="0"/>
                  <a:t>学习开始时，根结点包含样本集</a:t>
                </a:r>
                <a14:m>
                  <m:oMath xmlns:m="http://schemas.openxmlformats.org/officeDocument/2006/math">
                    <m:r>
                      <a:rPr lang="en-US" altLang="zh-CN" i="1" dirty="0" smtClean="0">
                        <a:latin typeface="Cambria Math" panose="02040503050406030204" pitchFamily="18" charset="0"/>
                      </a:rPr>
                      <m:t>𝐷</m:t>
                    </m:r>
                  </m:oMath>
                </a14:m>
                <a:r>
                  <a:rPr lang="zh-CN" altLang="en-US" dirty="0"/>
                  <a:t>中全部</a:t>
                </a:r>
                <a:r>
                  <a:rPr lang="en-US" altLang="zh-CN" dirty="0"/>
                  <a:t>17</a:t>
                </a:r>
                <a:r>
                  <a:rPr lang="zh-CN" altLang="en-US" dirty="0"/>
                  <a:t>个样例，各样例的</a:t>
                </a:r>
                <a:r>
                  <a:rPr lang="zh-CN" altLang="en-US" dirty="0">
                    <a:solidFill>
                      <a:srgbClr val="FF0000"/>
                    </a:solidFill>
                  </a:rPr>
                  <a:t>权值</a:t>
                </a:r>
                <a:r>
                  <a:rPr lang="zh-CN" altLang="en-US" dirty="0"/>
                  <a:t>均为</a:t>
                </a:r>
                <a:r>
                  <a:rPr lang="en-US" altLang="zh-CN" dirty="0">
                    <a:solidFill>
                      <a:srgbClr val="FF0000"/>
                    </a:solidFill>
                  </a:rPr>
                  <a:t>1</a:t>
                </a:r>
              </a:p>
              <a:p>
                <a:pPr marL="172800" indent="-172800">
                  <a:buFont typeface="Arial" panose="020B0604020202020204" pitchFamily="34" charset="0"/>
                  <a:buChar char="•"/>
                </a:pPr>
                <a:endParaRPr lang="en-US" altLang="zh-CN" dirty="0">
                  <a:solidFill>
                    <a:srgbClr val="FF0000"/>
                  </a:solidFill>
                </a:endParaRPr>
              </a:p>
              <a:p>
                <a:pPr marL="172800" indent="-172800">
                  <a:buFont typeface="Arial" panose="020B0604020202020204" pitchFamily="34" charset="0"/>
                  <a:buChar char="•"/>
                </a:pPr>
                <a:endParaRPr lang="zh-CN" altLang="en-US" dirty="0">
                  <a:solidFill>
                    <a:srgbClr val="FF0000"/>
                  </a:solidFill>
                </a:endParaRPr>
              </a:p>
              <a:p>
                <a:pPr marL="172800" indent="-172800">
                  <a:buFont typeface="Arial" panose="020B0604020202020204" pitchFamily="34" charset="0"/>
                  <a:buChar char="•"/>
                </a:pPr>
                <a:r>
                  <a:rPr lang="zh-CN" altLang="en-US" dirty="0"/>
                  <a:t>以属性“色泽”为例，该属性上无缺失值的样例子集</a:t>
                </a:r>
                <a14:m>
                  <m:oMath xmlns:m="http://schemas.openxmlformats.org/officeDocument/2006/math">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𝐷</m:t>
                        </m:r>
                      </m:e>
                    </m:acc>
                  </m:oMath>
                </a14:m>
                <a:r>
                  <a:rPr lang="zh-CN" altLang="en-US" dirty="0"/>
                  <a:t>包含 </a:t>
                </a:r>
                <a:r>
                  <a:rPr lang="en-US" altLang="zh-CN" dirty="0">
                    <a:solidFill>
                      <a:srgbClr val="FF0000"/>
                    </a:solidFill>
                  </a:rPr>
                  <a:t>14</a:t>
                </a:r>
                <a:r>
                  <a:rPr lang="zh-CN" altLang="en-US" dirty="0"/>
                  <a:t>个样例</a:t>
                </a:r>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5477609" y="2471044"/>
                <a:ext cx="3666392" cy="2322046"/>
              </a:xfrm>
              <a:prstGeom prst="rect">
                <a:avLst/>
              </a:prstGeom>
              <a:blipFill>
                <a:blip r:embed="rId3"/>
                <a:stretch>
                  <a:fillRect l="-1165" t="-1312" b="-28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561321" y="5910681"/>
                <a:ext cx="4881401"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Ent</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𝐷</m:t>
                              </m:r>
                            </m:e>
                          </m:acc>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6</m:t>
                              </m:r>
                            </m:num>
                            <m:den>
                              <m:r>
                                <a:rPr lang="en-US" altLang="zh-CN" b="0" i="1" smtClean="0">
                                  <a:latin typeface="Cambria Math" panose="02040503050406030204" pitchFamily="18" charset="0"/>
                                </a:rPr>
                                <m:t>14</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6</m:t>
                                  </m:r>
                                </m:num>
                                <m:den>
                                  <m:r>
                                    <a:rPr lang="en-US" altLang="zh-CN" b="0" i="1" smtClean="0">
                                      <a:latin typeface="Cambria Math" panose="02040503050406030204" pitchFamily="18" charset="0"/>
                                    </a:rPr>
                                    <m:t>14</m:t>
                                  </m:r>
                                </m:den>
                              </m:f>
                            </m:e>
                          </m:func>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8</m:t>
                              </m:r>
                            </m:num>
                            <m:den>
                              <m:r>
                                <a:rPr lang="en-US" altLang="zh-CN" i="1">
                                  <a:latin typeface="Cambria Math" panose="02040503050406030204" pitchFamily="18" charset="0"/>
                                </a:rPr>
                                <m:t>14</m:t>
                              </m:r>
                            </m:den>
                          </m:f>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fName>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8</m:t>
                                  </m:r>
                                </m:num>
                                <m:den>
                                  <m:r>
                                    <a:rPr lang="en-US" altLang="zh-CN" i="1">
                                      <a:latin typeface="Cambria Math" panose="02040503050406030204" pitchFamily="18" charset="0"/>
                                    </a:rPr>
                                    <m:t>14</m:t>
                                  </m:r>
                                </m:den>
                              </m:f>
                            </m:e>
                          </m:func>
                        </m:e>
                      </m:d>
                      <m:r>
                        <a:rPr lang="en-US" altLang="zh-CN" b="0" i="1" smtClean="0">
                          <a:latin typeface="Cambria Math" panose="02040503050406030204" pitchFamily="18" charset="0"/>
                        </a:rPr>
                        <m:t>=0.985</m:t>
                      </m:r>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561321" y="5910681"/>
                <a:ext cx="4881401" cy="7146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213664" y="6079925"/>
                <a:ext cx="1275029" cy="376193"/>
              </a:xfrm>
              <a:prstGeom prst="rect">
                <a:avLst/>
              </a:prstGeom>
            </p:spPr>
            <p:txBody>
              <a:bodyPr wrap="none">
                <a:spAutoFit/>
              </a:bodyPr>
              <a:lstStyle/>
              <a:p>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𝐷</m:t>
                        </m:r>
                      </m:e>
                    </m:acc>
                  </m:oMath>
                </a14:m>
                <a:r>
                  <a:rPr lang="zh-CN" altLang="en-US" dirty="0"/>
                  <a:t>的信息熵</a:t>
                </a:r>
                <a:endParaRPr lang="en-US" altLang="zh-CN" dirty="0"/>
              </a:p>
            </p:txBody>
          </p:sp>
        </mc:Choice>
        <mc:Fallback xmlns="">
          <p:sp>
            <p:nvSpPr>
              <p:cNvPr id="11" name="矩形 10"/>
              <p:cNvSpPr>
                <a:spLocks noRot="1" noChangeAspect="1" noMove="1" noResize="1" noEditPoints="1" noAdjustHandles="1" noChangeArrowheads="1" noChangeShapeType="1" noTextEdit="1"/>
              </p:cNvSpPr>
              <p:nvPr/>
            </p:nvSpPr>
            <p:spPr>
              <a:xfrm>
                <a:off x="2213664" y="6079925"/>
                <a:ext cx="1275029" cy="376193"/>
              </a:xfrm>
              <a:prstGeom prst="rect">
                <a:avLst/>
              </a:prstGeom>
              <a:blipFill>
                <a:blip r:embed="rId5"/>
                <a:stretch>
                  <a:fillRect t="-6452" r="-4306" b="-241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5390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缺失值处理</a:t>
            </a:r>
          </a:p>
        </p:txBody>
      </p:sp>
      <p:sp>
        <p:nvSpPr>
          <p:cNvPr id="3" name="内容占位符 2"/>
          <p:cNvSpPr>
            <a:spLocks noGrp="1"/>
          </p:cNvSpPr>
          <p:nvPr>
            <p:ph idx="1"/>
          </p:nvPr>
        </p:nvSpPr>
        <p:spPr/>
        <p:txBody>
          <a:bodyPr/>
          <a:lstStyle/>
          <a:p>
            <a:r>
              <a:rPr lang="zh-CN" altLang="en-US" dirty="0"/>
              <a:t>缺失值处理实例</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48</a:t>
            </a:fld>
            <a:endParaRPr lang="zh-CN" altLang="en-US"/>
          </a:p>
        </p:txBody>
      </p:sp>
      <p:pic>
        <p:nvPicPr>
          <p:cNvPr id="7" name="内容占位符 3"/>
          <p:cNvPicPr>
            <a:picLocks noChangeAspect="1"/>
          </p:cNvPicPr>
          <p:nvPr/>
        </p:nvPicPr>
        <p:blipFill>
          <a:blip r:embed="rId2"/>
          <a:stretch>
            <a:fillRect/>
          </a:stretch>
        </p:blipFill>
        <p:spPr>
          <a:xfrm>
            <a:off x="347224" y="2030908"/>
            <a:ext cx="5198897" cy="3672063"/>
          </a:xfrm>
          <a:prstGeom prst="rect">
            <a:avLst/>
          </a:prstGeom>
        </p:spPr>
      </p:pic>
      <mc:AlternateContent xmlns:mc="http://schemas.openxmlformats.org/markup-compatibility/2006" xmlns:a14="http://schemas.microsoft.com/office/drawing/2010/main">
        <mc:Choice Requires="a14">
          <p:sp>
            <p:nvSpPr>
              <p:cNvPr id="10" name="文本框 9"/>
              <p:cNvSpPr txBox="1"/>
              <p:nvPr/>
            </p:nvSpPr>
            <p:spPr>
              <a:xfrm>
                <a:off x="3200836" y="5550201"/>
                <a:ext cx="4360361" cy="7644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Gain</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𝐷</m:t>
                              </m:r>
                            </m:e>
                          </m:acc>
                          <m:r>
                            <a:rPr lang="en-US" altLang="zh-CN" b="0" i="1" smtClean="0">
                              <a:latin typeface="Cambria Math" panose="02040503050406030204" pitchFamily="18" charset="0"/>
                            </a:rPr>
                            <m:t>,</m:t>
                          </m:r>
                          <m:r>
                            <a:rPr lang="zh-CN" altLang="en-US" i="1">
                              <a:latin typeface="Cambria Math" panose="02040503050406030204" pitchFamily="18" charset="0"/>
                            </a:rPr>
                            <m:t>色泽</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Ent</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𝐷</m:t>
                              </m:r>
                            </m:e>
                          </m:acc>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sub>
                        <m:sup/>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e>
                            <m:sub>
                              <m:r>
                                <a:rPr lang="en-US" altLang="zh-CN" b="0" i="1" smtClean="0">
                                  <a:latin typeface="Cambria Math" panose="02040503050406030204" pitchFamily="18" charset="0"/>
                                </a:rPr>
                                <m:t>𝑣</m:t>
                              </m:r>
                            </m:sub>
                          </m:sSub>
                        </m:e>
                      </m:nary>
                      <m:r>
                        <m:rPr>
                          <m:sty m:val="p"/>
                        </m:rPr>
                        <a:rPr lang="en-US" altLang="zh-CN" b="0" i="0" smtClean="0">
                          <a:latin typeface="Cambria Math" panose="02040503050406030204" pitchFamily="18" charset="0"/>
                        </a:rPr>
                        <m:t>Ent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𝐷</m:t>
                                  </m:r>
                                </m:e>
                              </m:acc>
                            </m:e>
                            <m:sup>
                              <m:r>
                                <a:rPr lang="en-US" altLang="zh-CN" b="0" i="1" smtClean="0">
                                  <a:latin typeface="Cambria Math" panose="02040503050406030204" pitchFamily="18" charset="0"/>
                                </a:rPr>
                                <m:t>𝑣</m:t>
                              </m:r>
                            </m:sup>
                          </m:sSup>
                        </m:e>
                      </m:d>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200836" y="5550201"/>
                <a:ext cx="4360361" cy="7644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62057" y="5772427"/>
                <a:ext cx="3352521" cy="376193"/>
              </a:xfrm>
              <a:prstGeom prst="rect">
                <a:avLst/>
              </a:prstGeom>
            </p:spPr>
            <p:txBody>
              <a:bodyPr wrap="none">
                <a:spAutoFit/>
              </a:bodyPr>
              <a:lstStyle/>
              <a:p>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𝐷</m:t>
                        </m:r>
                      </m:e>
                    </m:acc>
                  </m:oMath>
                </a14:m>
                <a:r>
                  <a:rPr lang="zh-CN" altLang="en-US" dirty="0"/>
                  <a:t>上属性“色泽”的信息增益为</a:t>
                </a:r>
                <a:endParaRPr lang="en-US" altLang="zh-CN" dirty="0"/>
              </a:p>
            </p:txBody>
          </p:sp>
        </mc:Choice>
        <mc:Fallback xmlns="">
          <p:sp>
            <p:nvSpPr>
              <p:cNvPr id="11" name="矩形 10"/>
              <p:cNvSpPr>
                <a:spLocks noRot="1" noChangeAspect="1" noMove="1" noResize="1" noEditPoints="1" noAdjustHandles="1" noChangeArrowheads="1" noChangeShapeType="1" noTextEdit="1"/>
              </p:cNvSpPr>
              <p:nvPr/>
            </p:nvSpPr>
            <p:spPr>
              <a:xfrm>
                <a:off x="62057" y="5772427"/>
                <a:ext cx="3352521" cy="376193"/>
              </a:xfrm>
              <a:prstGeom prst="rect">
                <a:avLst/>
              </a:prstGeom>
              <a:blipFill>
                <a:blip r:embed="rId4"/>
                <a:stretch>
                  <a:fillRect t="-8065" r="-1091" b="-2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15760" y="1261490"/>
                <a:ext cx="5583117" cy="653192"/>
              </a:xfrm>
              <a:prstGeom prst="rect">
                <a:avLst/>
              </a:prstGeom>
            </p:spPr>
            <p:txBody>
              <a:bodyPr wrap="square">
                <a:spAutoFit/>
              </a:bodyPr>
              <a:lstStyle/>
              <a:p>
                <a:r>
                  <a:rPr lang="zh-CN" altLang="en-US" dirty="0"/>
                  <a:t>令 </a:t>
                </a:r>
                <a14:m>
                  <m:oMath xmlns:m="http://schemas.openxmlformats.org/officeDocument/2006/math">
                    <m:sSup>
                      <m:sSupPr>
                        <m:ctrlPr>
                          <a:rPr lang="en-US" altLang="zh-CN" b="0" i="1" dirty="0" smtClean="0">
                            <a:latin typeface="Cambria Math" panose="02040503050406030204" pitchFamily="18" charset="0"/>
                          </a:rPr>
                        </m:ctrlPr>
                      </m:sSupPr>
                      <m:e>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𝐷</m:t>
                            </m:r>
                          </m:e>
                        </m:acc>
                      </m:e>
                      <m:sup>
                        <m:r>
                          <a:rPr lang="en-US" altLang="zh-CN" b="0" i="1" dirty="0" smtClean="0">
                            <a:latin typeface="Cambria Math" panose="02040503050406030204" pitchFamily="18" charset="0"/>
                          </a:rPr>
                          <m:t>1</m:t>
                        </m:r>
                      </m:sup>
                    </m:sSup>
                  </m:oMath>
                </a14:m>
                <a:r>
                  <a:rPr lang="zh-CN" altLang="en-US" dirty="0"/>
                  <a:t>，</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𝐷</m:t>
                            </m:r>
                          </m:e>
                        </m:acc>
                      </m:e>
                      <m:sup>
                        <m:r>
                          <a:rPr lang="en-US" altLang="zh-CN" b="0" i="1" dirty="0" smtClean="0">
                            <a:latin typeface="Cambria Math" panose="02040503050406030204" pitchFamily="18" charset="0"/>
                          </a:rPr>
                          <m:t>2</m:t>
                        </m:r>
                      </m:sup>
                    </m:sSup>
                  </m:oMath>
                </a14:m>
                <a:r>
                  <a:rPr lang="zh-CN" altLang="en-US" dirty="0"/>
                  <a:t>，</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𝐷</m:t>
                            </m:r>
                          </m:e>
                        </m:acc>
                      </m:e>
                      <m:sup>
                        <m:r>
                          <a:rPr lang="en-US" altLang="zh-CN" b="0" i="1" dirty="0" smtClean="0">
                            <a:latin typeface="Cambria Math" panose="02040503050406030204" pitchFamily="18" charset="0"/>
                          </a:rPr>
                          <m:t>3</m:t>
                        </m:r>
                      </m:sup>
                    </m:sSup>
                  </m:oMath>
                </a14:m>
                <a:r>
                  <a:rPr lang="zh-CN" altLang="en-US" dirty="0"/>
                  <a:t>分别表示在属性“色泽”上取值为“青绿”“乌黑”以及“浅白”的样本子集</a:t>
                </a:r>
              </a:p>
            </p:txBody>
          </p:sp>
        </mc:Choice>
        <mc:Fallback xmlns="">
          <p:sp>
            <p:nvSpPr>
              <p:cNvPr id="8" name="矩形 7"/>
              <p:cNvSpPr>
                <a:spLocks noRot="1" noChangeAspect="1" noMove="1" noResize="1" noEditPoints="1" noAdjustHandles="1" noChangeArrowheads="1" noChangeShapeType="1" noTextEdit="1"/>
              </p:cNvSpPr>
              <p:nvPr/>
            </p:nvSpPr>
            <p:spPr>
              <a:xfrm>
                <a:off x="3015760" y="1261490"/>
                <a:ext cx="5583117" cy="653192"/>
              </a:xfrm>
              <a:prstGeom prst="rect">
                <a:avLst/>
              </a:prstGeom>
              <a:blipFill>
                <a:blip r:embed="rId5"/>
                <a:stretch>
                  <a:fillRect l="-983" t="-4673" b="-140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037994" y="2375859"/>
                <a:ext cx="4062046" cy="6455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smtClean="0">
                          <a:latin typeface="Cambria Math" panose="02040503050406030204" pitchFamily="18" charset="0"/>
                        </a:rPr>
                        <m:t>Ent</m:t>
                      </m:r>
                      <m:d>
                        <m:dPr>
                          <m:ctrlPr>
                            <a:rPr lang="en-US" altLang="zh-CN" sz="1600" i="1">
                              <a:latin typeface="Cambria Math" panose="02040503050406030204" pitchFamily="18" charset="0"/>
                            </a:rPr>
                          </m:ctrlPr>
                        </m:dPr>
                        <m:e>
                          <m:sSup>
                            <m:sSupPr>
                              <m:ctrlPr>
                                <a:rPr lang="en-US" altLang="zh-CN" sz="1600" b="0" i="1" smtClean="0">
                                  <a:latin typeface="Cambria Math" panose="02040503050406030204" pitchFamily="18" charset="0"/>
                                </a:rPr>
                              </m:ctrlPr>
                            </m:sSup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𝐷</m:t>
                                  </m:r>
                                </m:e>
                              </m:acc>
                            </m:e>
                            <m:sup>
                              <m:r>
                                <a:rPr lang="en-US" altLang="zh-CN" sz="1600" b="0" i="1" smtClean="0">
                                  <a:latin typeface="Cambria Math" panose="02040503050406030204" pitchFamily="18" charset="0"/>
                                </a:rPr>
                                <m:t>1</m:t>
                              </m:r>
                            </m:sup>
                          </m:sSup>
                        </m:e>
                      </m:d>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2</m:t>
                              </m:r>
                            </m:num>
                            <m:den>
                              <m:r>
                                <a:rPr lang="en-US" altLang="zh-CN" sz="1600" b="0" i="1" smtClean="0">
                                  <a:latin typeface="Cambria Math" panose="02040503050406030204" pitchFamily="18" charset="0"/>
                                </a:rPr>
                                <m:t>4</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2</m:t>
                                  </m:r>
                                </m:num>
                                <m:den>
                                  <m:r>
                                    <a:rPr lang="en-US" altLang="zh-CN" sz="1600" i="1">
                                      <a:latin typeface="Cambria Math" panose="02040503050406030204" pitchFamily="18" charset="0"/>
                                    </a:rPr>
                                    <m:t>4</m:t>
                                  </m:r>
                                </m:den>
                              </m:f>
                            </m:e>
                          </m:func>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2</m:t>
                              </m:r>
                            </m:num>
                            <m:den>
                              <m:r>
                                <a:rPr lang="en-US" altLang="zh-CN" sz="1600" i="1">
                                  <a:latin typeface="Cambria Math" panose="02040503050406030204" pitchFamily="18" charset="0"/>
                                </a:rPr>
                                <m:t>4</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2</m:t>
                                  </m:r>
                                </m:num>
                                <m:den>
                                  <m:r>
                                    <a:rPr lang="en-US" altLang="zh-CN" sz="1600" i="1">
                                      <a:latin typeface="Cambria Math" panose="02040503050406030204" pitchFamily="18" charset="0"/>
                                    </a:rPr>
                                    <m:t>4</m:t>
                                  </m:r>
                                </m:den>
                              </m:f>
                            </m:e>
                          </m:func>
                        </m:e>
                      </m:d>
                      <m:r>
                        <a:rPr lang="en-US" altLang="zh-CN" sz="1600" i="1">
                          <a:latin typeface="Cambria Math" panose="02040503050406030204" pitchFamily="18" charset="0"/>
                        </a:rPr>
                        <m:t>=</m:t>
                      </m:r>
                      <m:r>
                        <a:rPr lang="en-US" altLang="zh-CN" sz="1600" b="0" i="1" smtClean="0">
                          <a:latin typeface="Cambria Math" panose="02040503050406030204" pitchFamily="18" charset="0"/>
                        </a:rPr>
                        <m:t>1</m:t>
                      </m:r>
                    </m:oMath>
                  </m:oMathPara>
                </a14:m>
                <a:endParaRPr lang="zh-CN" altLang="en-US" sz="1600" dirty="0"/>
              </a:p>
            </p:txBody>
          </p:sp>
        </mc:Choice>
        <mc:Fallback xmlns="">
          <p:sp>
            <p:nvSpPr>
              <p:cNvPr id="12" name="矩形 11"/>
              <p:cNvSpPr>
                <a:spLocks noRot="1" noChangeAspect="1" noMove="1" noResize="1" noEditPoints="1" noAdjustHandles="1" noChangeArrowheads="1" noChangeShapeType="1" noTextEdit="1"/>
              </p:cNvSpPr>
              <p:nvPr/>
            </p:nvSpPr>
            <p:spPr>
              <a:xfrm>
                <a:off x="5037994" y="2375859"/>
                <a:ext cx="4062046" cy="64556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231423" y="3102823"/>
                <a:ext cx="4062046" cy="6455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smtClean="0">
                          <a:latin typeface="Cambria Math" panose="02040503050406030204" pitchFamily="18" charset="0"/>
                        </a:rPr>
                        <m:t>Ent</m:t>
                      </m:r>
                      <m:d>
                        <m:dPr>
                          <m:ctrlPr>
                            <a:rPr lang="en-US" altLang="zh-CN" sz="1600" i="1">
                              <a:latin typeface="Cambria Math" panose="02040503050406030204" pitchFamily="18" charset="0"/>
                            </a:rPr>
                          </m:ctrlPr>
                        </m:dPr>
                        <m:e>
                          <m:sSup>
                            <m:sSupPr>
                              <m:ctrlPr>
                                <a:rPr lang="en-US" altLang="zh-CN" sz="1600" b="0" i="1" smtClean="0">
                                  <a:latin typeface="Cambria Math" panose="02040503050406030204" pitchFamily="18" charset="0"/>
                                </a:rPr>
                              </m:ctrlPr>
                            </m:sSup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𝐷</m:t>
                                  </m:r>
                                </m:e>
                              </m:acc>
                            </m:e>
                            <m:sup>
                              <m:r>
                                <a:rPr lang="en-US" altLang="zh-CN" sz="1600" b="0" i="1" smtClean="0">
                                  <a:latin typeface="Cambria Math" panose="02040503050406030204" pitchFamily="18" charset="0"/>
                                </a:rPr>
                                <m:t>2</m:t>
                              </m:r>
                            </m:sup>
                          </m:sSup>
                        </m:e>
                      </m:d>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4</m:t>
                              </m:r>
                            </m:num>
                            <m:den>
                              <m:r>
                                <a:rPr lang="en-US" altLang="zh-CN" sz="1600" b="0" i="1" smtClean="0">
                                  <a:latin typeface="Cambria Math" panose="02040503050406030204" pitchFamily="18" charset="0"/>
                                </a:rPr>
                                <m:t>6</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4</m:t>
                                  </m:r>
                                </m:num>
                                <m:den>
                                  <m:r>
                                    <a:rPr lang="en-US" altLang="zh-CN" sz="1600" b="0" i="1" smtClean="0">
                                      <a:latin typeface="Cambria Math" panose="02040503050406030204" pitchFamily="18" charset="0"/>
                                    </a:rPr>
                                    <m:t>6</m:t>
                                  </m:r>
                                </m:den>
                              </m:f>
                            </m:e>
                          </m:func>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2</m:t>
                              </m:r>
                            </m:num>
                            <m:den>
                              <m:r>
                                <a:rPr lang="en-US" altLang="zh-CN" sz="1600" b="0" i="1" smtClean="0">
                                  <a:latin typeface="Cambria Math" panose="02040503050406030204" pitchFamily="18" charset="0"/>
                                </a:rPr>
                                <m:t>6</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2</m:t>
                                  </m:r>
                                </m:num>
                                <m:den>
                                  <m:r>
                                    <a:rPr lang="en-US" altLang="zh-CN" sz="1600" b="0" i="1" smtClean="0">
                                      <a:latin typeface="Cambria Math" panose="02040503050406030204" pitchFamily="18" charset="0"/>
                                    </a:rPr>
                                    <m:t>6</m:t>
                                  </m:r>
                                </m:den>
                              </m:f>
                            </m:e>
                          </m:func>
                        </m:e>
                      </m:d>
                      <m:r>
                        <a:rPr lang="en-US" altLang="zh-CN" sz="1600" i="1">
                          <a:latin typeface="Cambria Math" panose="02040503050406030204" pitchFamily="18" charset="0"/>
                        </a:rPr>
                        <m:t>=</m:t>
                      </m:r>
                      <m:r>
                        <a:rPr lang="en-US" altLang="zh-CN" sz="1600" b="0" i="1" smtClean="0">
                          <a:latin typeface="Cambria Math" panose="02040503050406030204" pitchFamily="18" charset="0"/>
                        </a:rPr>
                        <m:t>0.918</m:t>
                      </m:r>
                    </m:oMath>
                  </m:oMathPara>
                </a14:m>
                <a:endParaRPr lang="zh-CN" altLang="en-US" sz="1600" dirty="0"/>
              </a:p>
            </p:txBody>
          </p:sp>
        </mc:Choice>
        <mc:Fallback xmlns="">
          <p:sp>
            <p:nvSpPr>
              <p:cNvPr id="13" name="矩形 12"/>
              <p:cNvSpPr>
                <a:spLocks noRot="1" noChangeAspect="1" noMove="1" noResize="1" noEditPoints="1" noAdjustHandles="1" noChangeArrowheads="1" noChangeShapeType="1" noTextEdit="1"/>
              </p:cNvSpPr>
              <p:nvPr/>
            </p:nvSpPr>
            <p:spPr>
              <a:xfrm>
                <a:off x="5231423" y="3102823"/>
                <a:ext cx="4062046" cy="64556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5055578" y="3829787"/>
                <a:ext cx="4062046" cy="6455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smtClean="0">
                          <a:latin typeface="Cambria Math" panose="02040503050406030204" pitchFamily="18" charset="0"/>
                        </a:rPr>
                        <m:t>Ent</m:t>
                      </m:r>
                      <m:d>
                        <m:dPr>
                          <m:ctrlPr>
                            <a:rPr lang="en-US" altLang="zh-CN" sz="1600" i="1">
                              <a:latin typeface="Cambria Math" panose="02040503050406030204" pitchFamily="18" charset="0"/>
                            </a:rPr>
                          </m:ctrlPr>
                        </m:dPr>
                        <m:e>
                          <m:sSup>
                            <m:sSupPr>
                              <m:ctrlPr>
                                <a:rPr lang="en-US" altLang="zh-CN" sz="1600" b="0" i="1" smtClean="0">
                                  <a:latin typeface="Cambria Math" panose="02040503050406030204" pitchFamily="18" charset="0"/>
                                </a:rPr>
                              </m:ctrlPr>
                            </m:sSup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𝐷</m:t>
                                  </m:r>
                                </m:e>
                              </m:acc>
                            </m:e>
                            <m:sup>
                              <m:r>
                                <a:rPr lang="en-US" altLang="zh-CN" sz="1600" b="0" i="1" smtClean="0">
                                  <a:latin typeface="Cambria Math" panose="02040503050406030204" pitchFamily="18" charset="0"/>
                                </a:rPr>
                                <m:t>3</m:t>
                              </m:r>
                            </m:sup>
                          </m:sSup>
                        </m:e>
                      </m:d>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0</m:t>
                              </m:r>
                            </m:num>
                            <m:den>
                              <m:r>
                                <a:rPr lang="en-US" altLang="zh-CN" sz="1600" b="0" i="1" smtClean="0">
                                  <a:latin typeface="Cambria Math" panose="02040503050406030204" pitchFamily="18" charset="0"/>
                                </a:rPr>
                                <m:t>4</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0</m:t>
                                  </m:r>
                                </m:num>
                                <m:den>
                                  <m:r>
                                    <a:rPr lang="en-US" altLang="zh-CN" sz="1600" i="1">
                                      <a:latin typeface="Cambria Math" panose="02040503050406030204" pitchFamily="18" charset="0"/>
                                    </a:rPr>
                                    <m:t>4</m:t>
                                  </m:r>
                                </m:den>
                              </m:f>
                            </m:e>
                          </m:func>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4</m:t>
                              </m:r>
                            </m:num>
                            <m:den>
                              <m:r>
                                <a:rPr lang="en-US" altLang="zh-CN" sz="1600" i="1">
                                  <a:latin typeface="Cambria Math" panose="02040503050406030204" pitchFamily="18" charset="0"/>
                                </a:rPr>
                                <m:t>4</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4</m:t>
                                  </m:r>
                                </m:num>
                                <m:den>
                                  <m:r>
                                    <a:rPr lang="en-US" altLang="zh-CN" sz="1600" i="1">
                                      <a:latin typeface="Cambria Math" panose="02040503050406030204" pitchFamily="18" charset="0"/>
                                    </a:rPr>
                                    <m:t>4</m:t>
                                  </m:r>
                                </m:den>
                              </m:f>
                            </m:e>
                          </m:func>
                        </m:e>
                      </m:d>
                      <m:r>
                        <a:rPr lang="en-US" altLang="zh-CN" sz="1600" i="1">
                          <a:latin typeface="Cambria Math" panose="02040503050406030204" pitchFamily="18" charset="0"/>
                        </a:rPr>
                        <m:t>=</m:t>
                      </m:r>
                      <m:r>
                        <a:rPr lang="en-US" altLang="zh-CN" sz="1600" b="0" i="1" smtClean="0">
                          <a:latin typeface="Cambria Math" panose="02040503050406030204" pitchFamily="18" charset="0"/>
                        </a:rPr>
                        <m:t>0</m:t>
                      </m:r>
                    </m:oMath>
                  </m:oMathPara>
                </a14:m>
                <a:endParaRPr lang="zh-CN" altLang="en-US" sz="1600" dirty="0"/>
              </a:p>
            </p:txBody>
          </p:sp>
        </mc:Choice>
        <mc:Fallback xmlns="">
          <p:sp>
            <p:nvSpPr>
              <p:cNvPr id="14" name="矩形 13"/>
              <p:cNvSpPr>
                <a:spLocks noRot="1" noChangeAspect="1" noMove="1" noResize="1" noEditPoints="1" noAdjustHandles="1" noChangeArrowheads="1" noChangeShapeType="1" noTextEdit="1"/>
              </p:cNvSpPr>
              <p:nvPr/>
            </p:nvSpPr>
            <p:spPr>
              <a:xfrm>
                <a:off x="5055578" y="3829787"/>
                <a:ext cx="4062046" cy="64556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4668718" y="6165974"/>
                <a:ext cx="4522713"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b="0" i="1" smtClean="0">
                          <a:latin typeface="Cambria Math" panose="02040503050406030204" pitchFamily="18" charset="0"/>
                        </a:rPr>
                        <m:t>0.985−</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14</m:t>
                              </m:r>
                            </m:den>
                          </m:f>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6</m:t>
                              </m:r>
                            </m:num>
                            <m:den>
                              <m:r>
                                <a:rPr lang="en-US" altLang="zh-CN" b="0" i="1" smtClean="0">
                                  <a:latin typeface="Cambria Math" panose="02040503050406030204" pitchFamily="18" charset="0"/>
                                </a:rPr>
                                <m:t>14</m:t>
                              </m:r>
                            </m:den>
                          </m:f>
                          <m:r>
                            <a:rPr lang="en-US" altLang="zh-CN" b="0" i="1" smtClean="0">
                              <a:latin typeface="Cambria Math" panose="02040503050406030204" pitchFamily="18" charset="0"/>
                            </a:rPr>
                            <m:t>×0.918+</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14</m:t>
                              </m:r>
                            </m:den>
                          </m:f>
                          <m:r>
                            <a:rPr lang="en-US" altLang="zh-CN" b="0" i="1" smtClean="0">
                              <a:latin typeface="Cambria Math" panose="02040503050406030204" pitchFamily="18" charset="0"/>
                            </a:rPr>
                            <m:t>×0</m:t>
                          </m:r>
                        </m:e>
                      </m:d>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4668718" y="6165974"/>
                <a:ext cx="4522713" cy="714683"/>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287776" y="4645279"/>
                <a:ext cx="3743332"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0" smtClean="0">
                          <a:latin typeface="Cambria Math" panose="02040503050406030204" pitchFamily="18" charset="0"/>
                        </a:rPr>
                        <m:t>Gain</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𝐷</m:t>
                          </m:r>
                          <m:r>
                            <a:rPr lang="en-US" altLang="zh-CN" i="1">
                              <a:latin typeface="Cambria Math" panose="02040503050406030204" pitchFamily="18" charset="0"/>
                            </a:rPr>
                            <m:t>,</m:t>
                          </m:r>
                          <m:r>
                            <a:rPr lang="zh-CN" altLang="en-US" i="1">
                              <a:latin typeface="Cambria Math" panose="02040503050406030204" pitchFamily="18" charset="0"/>
                            </a:rPr>
                            <m:t>色泽</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𝜌</m:t>
                      </m:r>
                      <m:r>
                        <a:rPr lang="en-US" altLang="zh-CN" b="0" i="1" smtClean="0">
                          <a:latin typeface="Cambria Math" panose="02040503050406030204" pitchFamily="18" charset="0"/>
                        </a:rPr>
                        <m:t>×</m:t>
                      </m:r>
                      <m:r>
                        <m:rPr>
                          <m:sty m:val="p"/>
                        </m:rPr>
                        <a:rPr lang="en-US" altLang="zh-CN" i="0">
                          <a:latin typeface="Cambria Math" panose="02040503050406030204" pitchFamily="18" charset="0"/>
                        </a:rPr>
                        <m:t>Gain</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𝐷</m:t>
                              </m:r>
                            </m:e>
                          </m:acc>
                          <m:r>
                            <a:rPr lang="en-US" altLang="zh-CN" i="1">
                              <a:latin typeface="Cambria Math" panose="02040503050406030204" pitchFamily="18" charset="0"/>
                            </a:rPr>
                            <m:t>,</m:t>
                          </m:r>
                          <m:r>
                            <a:rPr lang="zh-CN" altLang="en-US" i="1">
                              <a:latin typeface="Cambria Math" panose="02040503050406030204" pitchFamily="18" charset="0"/>
                            </a:rPr>
                            <m:t>色泽</m:t>
                          </m:r>
                        </m:e>
                      </m:d>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5287776" y="4645279"/>
                <a:ext cx="3743332" cy="404983"/>
              </a:xfrm>
              <a:prstGeom prst="rect">
                <a:avLst/>
              </a:prstGeom>
              <a:blipFill>
                <a:blip r:embed="rId10"/>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6736040" y="4993602"/>
                <a:ext cx="1564852" cy="6117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14</m:t>
                          </m:r>
                        </m:num>
                        <m:den>
                          <m:r>
                            <a:rPr lang="en-US" altLang="zh-CN" b="0" i="1" smtClean="0">
                              <a:latin typeface="Cambria Math" panose="02040503050406030204" pitchFamily="18" charset="0"/>
                            </a:rPr>
                            <m:t>17</m:t>
                          </m:r>
                        </m:den>
                      </m:f>
                      <m:r>
                        <a:rPr lang="en-US" altLang="zh-CN" b="0" i="1" smtClean="0">
                          <a:latin typeface="Cambria Math" panose="02040503050406030204" pitchFamily="18" charset="0"/>
                        </a:rPr>
                        <m:t>×0.306</m:t>
                      </m:r>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6736040" y="4993602"/>
                <a:ext cx="1564852" cy="611771"/>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8086203" y="5137353"/>
                <a:ext cx="10406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b="0" i="1" smtClean="0">
                          <a:latin typeface="Cambria Math" panose="02040503050406030204" pitchFamily="18" charset="0"/>
                        </a:rPr>
                        <m:t>0.252</m:t>
                      </m:r>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8086203" y="5137353"/>
                <a:ext cx="1040670" cy="369332"/>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783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7" grpId="0"/>
      <p:bldP spid="18" grpId="0"/>
      <p:bldP spid="19" grpId="0"/>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缺失值处理</a:t>
            </a:r>
          </a:p>
        </p:txBody>
      </p:sp>
      <p:sp>
        <p:nvSpPr>
          <p:cNvPr id="3" name="内容占位符 2"/>
          <p:cNvSpPr>
            <a:spLocks noGrp="1"/>
          </p:cNvSpPr>
          <p:nvPr>
            <p:ph idx="1"/>
          </p:nvPr>
        </p:nvSpPr>
        <p:spPr/>
        <p:txBody>
          <a:bodyPr/>
          <a:lstStyle/>
          <a:p>
            <a:r>
              <a:rPr lang="zh-CN" altLang="en-US" dirty="0"/>
              <a:t>类似地可计算出所有属性在数据集上的信息增益</a:t>
            </a:r>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49</a:t>
            </a:fld>
            <a:endParaRPr lang="zh-CN" altLang="en-US"/>
          </a:p>
        </p:txBody>
      </p:sp>
      <mc:AlternateContent xmlns:mc="http://schemas.openxmlformats.org/markup-compatibility/2006" xmlns:a14="http://schemas.microsoft.com/office/drawing/2010/main">
        <mc:Choice Requires="a14">
          <p:sp>
            <p:nvSpPr>
              <p:cNvPr id="8" name="矩形 7"/>
              <p:cNvSpPr/>
              <p:nvPr/>
            </p:nvSpPr>
            <p:spPr>
              <a:xfrm>
                <a:off x="874618" y="2198356"/>
                <a:ext cx="2450864" cy="648896"/>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色泽</m:t>
                          </m:r>
                        </m:e>
                      </m:d>
                      <m:r>
                        <a:rPr lang="en-US" altLang="zh-CN" i="1" dirty="0">
                          <a:latin typeface="Cambria Math" panose="02040503050406030204" pitchFamily="18" charset="0"/>
                        </a:rPr>
                        <m:t>=0.</m:t>
                      </m:r>
                      <m:r>
                        <a:rPr lang="en-US" altLang="zh-CN" i="1" dirty="0" smtClean="0">
                          <a:latin typeface="Cambria Math" panose="02040503050406030204" pitchFamily="18" charset="0"/>
                        </a:rPr>
                        <m:t>2</m:t>
                      </m:r>
                      <m:r>
                        <a:rPr lang="en-US" altLang="zh-CN" b="0" i="1" dirty="0" smtClean="0">
                          <a:latin typeface="Cambria Math" panose="02040503050406030204" pitchFamily="18" charset="0"/>
                        </a:rPr>
                        <m:t>52</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根蒂</m:t>
                          </m:r>
                        </m:e>
                      </m:d>
                      <m:r>
                        <a:rPr lang="en-US" altLang="zh-CN" b="0" i="1" dirty="0" smtClean="0">
                          <a:latin typeface="Cambria Math" panose="02040503050406030204" pitchFamily="18" charset="0"/>
                        </a:rPr>
                        <m:t>=0.171</m:t>
                      </m:r>
                    </m:oMath>
                  </m:oMathPara>
                </a14:m>
                <a:endParaRPr lang="en-US" altLang="zh-CN" i="1" dirty="0">
                  <a:latin typeface="Cambria Math" panose="020405030504060302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874618" y="2198356"/>
                <a:ext cx="2450864" cy="648896"/>
              </a:xfrm>
              <a:prstGeom prst="rect">
                <a:avLst/>
              </a:prstGeom>
              <a:blipFill>
                <a:blip r:embed="rId2"/>
                <a:stretch>
                  <a:fillRect b="-84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363465" y="2197459"/>
                <a:ext cx="2459904" cy="649793"/>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敲声</m:t>
                          </m:r>
                        </m:e>
                      </m:d>
                      <m:r>
                        <a:rPr lang="en-US" altLang="zh-CN" i="1" dirty="0">
                          <a:latin typeface="Cambria Math" panose="02040503050406030204" pitchFamily="18" charset="0"/>
                        </a:rPr>
                        <m:t>=0.145</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纹理</m:t>
                          </m:r>
                        </m:e>
                      </m:d>
                      <m:r>
                        <a:rPr lang="en-US" altLang="zh-CN" i="1" dirty="0">
                          <a:latin typeface="Cambria Math" panose="02040503050406030204" pitchFamily="18" charset="0"/>
                        </a:rPr>
                        <m:t>=0.424</m:t>
                      </m:r>
                    </m:oMath>
                  </m:oMathPara>
                </a14:m>
                <a:endParaRPr lang="en-US" altLang="zh-CN" i="1" dirty="0">
                  <a:latin typeface="Cambria Math" panose="020405030504060302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3363465" y="2197459"/>
                <a:ext cx="2459904" cy="649793"/>
              </a:xfrm>
              <a:prstGeom prst="rect">
                <a:avLst/>
              </a:prstGeom>
              <a:blipFill>
                <a:blip r:embed="rId3"/>
                <a:stretch>
                  <a:fillRect b="-46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871071" y="2198356"/>
                <a:ext cx="2450864" cy="648896"/>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脐部</m:t>
                          </m:r>
                        </m:e>
                      </m:d>
                      <m:r>
                        <a:rPr lang="en-US" altLang="zh-CN" i="1" dirty="0">
                          <a:latin typeface="Cambria Math" panose="02040503050406030204" pitchFamily="18" charset="0"/>
                        </a:rPr>
                        <m:t>=0.289</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触感</m:t>
                          </m:r>
                        </m:e>
                      </m:d>
                      <m:r>
                        <a:rPr lang="en-US" altLang="zh-CN" i="1" dirty="0">
                          <a:latin typeface="Cambria Math" panose="02040503050406030204" pitchFamily="18" charset="0"/>
                        </a:rPr>
                        <m:t>=0.006</m:t>
                      </m:r>
                    </m:oMath>
                  </m:oMathPara>
                </a14:m>
                <a:endParaRPr lang="en-US" altLang="zh-CN" i="1" dirty="0">
                  <a:latin typeface="Cambria Math" panose="020405030504060302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5871071" y="2198356"/>
                <a:ext cx="2450864" cy="648896"/>
              </a:xfrm>
              <a:prstGeom prst="rect">
                <a:avLst/>
              </a:prstGeom>
              <a:blipFill>
                <a:blip r:embed="rId4"/>
                <a:stretch>
                  <a:fillRect b="-6604"/>
                </a:stretch>
              </a:blipFill>
            </p:spPr>
            <p:txBody>
              <a:bodyPr/>
              <a:lstStyle/>
              <a:p>
                <a:r>
                  <a:rPr lang="zh-CN" altLang="en-US">
                    <a:noFill/>
                  </a:rPr>
                  <a:t> </a:t>
                </a:r>
              </a:p>
            </p:txBody>
          </p:sp>
        </mc:Fallback>
      </mc:AlternateContent>
      <p:pic>
        <p:nvPicPr>
          <p:cNvPr id="11" name="内容占位符 3"/>
          <p:cNvPicPr>
            <a:picLocks noChangeAspect="1"/>
          </p:cNvPicPr>
          <p:nvPr/>
        </p:nvPicPr>
        <p:blipFill>
          <a:blip r:embed="rId5"/>
          <a:stretch>
            <a:fillRect/>
          </a:stretch>
        </p:blipFill>
        <p:spPr>
          <a:xfrm>
            <a:off x="4113052" y="3188879"/>
            <a:ext cx="4567023" cy="3225760"/>
          </a:xfrm>
          <a:prstGeom prst="rect">
            <a:avLst/>
          </a:prstGeom>
        </p:spPr>
      </p:pic>
      <p:sp>
        <p:nvSpPr>
          <p:cNvPr id="12" name="矩形 11"/>
          <p:cNvSpPr/>
          <p:nvPr/>
        </p:nvSpPr>
        <p:spPr>
          <a:xfrm>
            <a:off x="4032140" y="3495598"/>
            <a:ext cx="4680000" cy="985944"/>
          </a:xfrm>
          <a:prstGeom prst="rect">
            <a:avLst/>
          </a:prstGeom>
          <a:solidFill>
            <a:srgbClr val="DAE3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032140" y="5853095"/>
            <a:ext cx="4680000" cy="161614"/>
          </a:xfrm>
          <a:prstGeom prst="rect">
            <a:avLst/>
          </a:prstGeom>
          <a:solidFill>
            <a:srgbClr val="DAE3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032140" y="4477420"/>
            <a:ext cx="4680000" cy="160642"/>
          </a:xfrm>
          <a:prstGeom prst="rect">
            <a:avLst/>
          </a:prstGeom>
          <a:solidFill>
            <a:srgbClr val="E2F0D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032140" y="4815176"/>
            <a:ext cx="4680000" cy="205950"/>
          </a:xfrm>
          <a:prstGeom prst="rect">
            <a:avLst/>
          </a:prstGeom>
          <a:solidFill>
            <a:srgbClr val="E2F0D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2140" y="5535986"/>
            <a:ext cx="4680000" cy="305396"/>
          </a:xfrm>
          <a:prstGeom prst="rect">
            <a:avLst/>
          </a:prstGeom>
          <a:solidFill>
            <a:srgbClr val="E2F0D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4032140" y="6166182"/>
            <a:ext cx="4680000" cy="160642"/>
          </a:xfrm>
          <a:prstGeom prst="rect">
            <a:avLst/>
          </a:prstGeom>
          <a:solidFill>
            <a:srgbClr val="E2F0D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032140" y="5198234"/>
            <a:ext cx="4680000" cy="321275"/>
          </a:xfrm>
          <a:prstGeom prst="rect">
            <a:avLst/>
          </a:prstGeom>
          <a:solidFill>
            <a:srgbClr val="FFF2CC">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032140" y="6020089"/>
            <a:ext cx="4680000" cy="135924"/>
          </a:xfrm>
          <a:prstGeom prst="rect">
            <a:avLst/>
          </a:prstGeom>
          <a:solidFill>
            <a:srgbClr val="FFF2CC">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032140" y="5029360"/>
            <a:ext cx="4680000" cy="160642"/>
          </a:xfrm>
          <a:prstGeom prst="rect">
            <a:avLst/>
          </a:prstGeom>
          <a:solidFill>
            <a:srgbClr val="FBE5D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032140" y="4649771"/>
            <a:ext cx="4680000" cy="160642"/>
          </a:xfrm>
          <a:prstGeom prst="rect">
            <a:avLst/>
          </a:prstGeom>
          <a:solidFill>
            <a:srgbClr val="FBE5D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485722" y="3245867"/>
            <a:ext cx="411892" cy="31139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49207" y="3093479"/>
            <a:ext cx="439693" cy="203396"/>
          </a:xfrm>
          <a:prstGeom prst="rect">
            <a:avLst/>
          </a:prstGeom>
          <a:solidFill>
            <a:srgbClr val="DAE3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692781" y="2997716"/>
            <a:ext cx="2864964" cy="369332"/>
          </a:xfrm>
          <a:prstGeom prst="rect">
            <a:avLst/>
          </a:prstGeom>
          <a:noFill/>
        </p:spPr>
        <p:txBody>
          <a:bodyPr wrap="square" rtlCol="0">
            <a:spAutoFit/>
          </a:bodyPr>
          <a:lstStyle/>
          <a:p>
            <a:r>
              <a:rPr lang="zh-CN" altLang="en-US" dirty="0">
                <a:solidFill>
                  <a:schemeClr val="accent5"/>
                </a:solidFill>
              </a:rPr>
              <a:t>进入“纹理</a:t>
            </a:r>
            <a:r>
              <a:rPr lang="en-US" altLang="zh-CN" dirty="0">
                <a:solidFill>
                  <a:schemeClr val="accent5"/>
                </a:solidFill>
              </a:rPr>
              <a:t>=</a:t>
            </a:r>
            <a:r>
              <a:rPr lang="zh-CN" altLang="en-US" dirty="0">
                <a:solidFill>
                  <a:schemeClr val="accent5"/>
                </a:solidFill>
              </a:rPr>
              <a:t>清晰”分支</a:t>
            </a:r>
          </a:p>
        </p:txBody>
      </p:sp>
      <p:sp>
        <p:nvSpPr>
          <p:cNvPr id="25" name="矩形 24"/>
          <p:cNvSpPr/>
          <p:nvPr/>
        </p:nvSpPr>
        <p:spPr>
          <a:xfrm>
            <a:off x="236847" y="3435353"/>
            <a:ext cx="439693" cy="203396"/>
          </a:xfrm>
          <a:prstGeom prst="rect">
            <a:avLst/>
          </a:prstGeom>
          <a:solidFill>
            <a:srgbClr val="E2F0D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88659" y="3339589"/>
            <a:ext cx="2864964" cy="369332"/>
          </a:xfrm>
          <a:prstGeom prst="rect">
            <a:avLst/>
          </a:prstGeom>
          <a:noFill/>
        </p:spPr>
        <p:txBody>
          <a:bodyPr wrap="square" rtlCol="0">
            <a:spAutoFit/>
          </a:bodyPr>
          <a:lstStyle/>
          <a:p>
            <a:r>
              <a:rPr lang="zh-CN" altLang="en-US" dirty="0">
                <a:solidFill>
                  <a:schemeClr val="accent6"/>
                </a:solidFill>
              </a:rPr>
              <a:t>进入“纹理</a:t>
            </a:r>
            <a:r>
              <a:rPr lang="en-US" altLang="zh-CN" dirty="0">
                <a:solidFill>
                  <a:schemeClr val="accent6"/>
                </a:solidFill>
              </a:rPr>
              <a:t>=</a:t>
            </a:r>
            <a:r>
              <a:rPr lang="zh-CN" altLang="en-US" dirty="0">
                <a:solidFill>
                  <a:schemeClr val="accent6"/>
                </a:solidFill>
              </a:rPr>
              <a:t>稍糊”分支</a:t>
            </a:r>
          </a:p>
        </p:txBody>
      </p:sp>
      <p:sp>
        <p:nvSpPr>
          <p:cNvPr id="27" name="矩形 26"/>
          <p:cNvSpPr/>
          <p:nvPr/>
        </p:nvSpPr>
        <p:spPr>
          <a:xfrm>
            <a:off x="232725" y="3785464"/>
            <a:ext cx="439693" cy="203396"/>
          </a:xfrm>
          <a:prstGeom prst="rect">
            <a:avLst/>
          </a:prstGeom>
          <a:solidFill>
            <a:srgbClr val="FFF2CC">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684537" y="3697937"/>
            <a:ext cx="2864964" cy="369332"/>
          </a:xfrm>
          <a:prstGeom prst="rect">
            <a:avLst/>
          </a:prstGeom>
          <a:noFill/>
        </p:spPr>
        <p:txBody>
          <a:bodyPr wrap="square" rtlCol="0">
            <a:spAutoFit/>
          </a:bodyPr>
          <a:lstStyle/>
          <a:p>
            <a:r>
              <a:rPr lang="zh-CN" altLang="en-US" dirty="0">
                <a:solidFill>
                  <a:schemeClr val="accent4"/>
                </a:solidFill>
              </a:rPr>
              <a:t>进入“纹理</a:t>
            </a:r>
            <a:r>
              <a:rPr lang="en-US" altLang="zh-CN" dirty="0">
                <a:solidFill>
                  <a:schemeClr val="accent4"/>
                </a:solidFill>
              </a:rPr>
              <a:t>=</a:t>
            </a:r>
            <a:r>
              <a:rPr lang="zh-CN" altLang="en-US" dirty="0">
                <a:solidFill>
                  <a:schemeClr val="accent4"/>
                </a:solidFill>
              </a:rPr>
              <a:t>模糊”分支</a:t>
            </a:r>
          </a:p>
        </p:txBody>
      </p:sp>
      <p:sp>
        <p:nvSpPr>
          <p:cNvPr id="29" name="文本框 28"/>
          <p:cNvSpPr txBox="1"/>
          <p:nvPr/>
        </p:nvSpPr>
        <p:spPr>
          <a:xfrm>
            <a:off x="382124" y="4135575"/>
            <a:ext cx="3018829" cy="369332"/>
          </a:xfrm>
          <a:prstGeom prst="rect">
            <a:avLst/>
          </a:prstGeom>
          <a:noFill/>
        </p:spPr>
        <p:txBody>
          <a:bodyPr wrap="square" rtlCol="0">
            <a:spAutoFit/>
          </a:bodyPr>
          <a:lstStyle/>
          <a:p>
            <a:r>
              <a:rPr lang="zh-CN" altLang="en-US" dirty="0"/>
              <a:t>样本权重在各子结点仍为</a:t>
            </a:r>
            <a:r>
              <a:rPr lang="en-US" altLang="zh-CN" dirty="0"/>
              <a:t>1</a:t>
            </a:r>
            <a:endParaRPr lang="zh-CN" altLang="en-US" dirty="0"/>
          </a:p>
        </p:txBody>
      </p:sp>
      <p:sp>
        <p:nvSpPr>
          <p:cNvPr id="30" name="矩形 29"/>
          <p:cNvSpPr/>
          <p:nvPr/>
        </p:nvSpPr>
        <p:spPr>
          <a:xfrm>
            <a:off x="228283" y="4784650"/>
            <a:ext cx="439693" cy="203396"/>
          </a:xfrm>
          <a:prstGeom prst="rect">
            <a:avLst/>
          </a:prstGeom>
          <a:solidFill>
            <a:srgbClr val="FBE5D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74436" y="4682073"/>
            <a:ext cx="2680797" cy="1477328"/>
          </a:xfrm>
          <a:prstGeom prst="rect">
            <a:avLst/>
          </a:prstGeom>
          <a:noFill/>
        </p:spPr>
        <p:txBody>
          <a:bodyPr wrap="square" rtlCol="0">
            <a:spAutoFit/>
          </a:bodyPr>
          <a:lstStyle/>
          <a:p>
            <a:r>
              <a:rPr lang="zh-CN" altLang="en-US" dirty="0">
                <a:solidFill>
                  <a:schemeClr val="accent2"/>
                </a:solidFill>
              </a:rPr>
              <a:t>在属性“纹理”上出现缺失值，样本</a:t>
            </a:r>
            <a:r>
              <a:rPr lang="en-US" altLang="zh-CN" dirty="0">
                <a:solidFill>
                  <a:schemeClr val="accent2"/>
                </a:solidFill>
              </a:rPr>
              <a:t>8</a:t>
            </a:r>
            <a:r>
              <a:rPr lang="zh-CN" altLang="en-US" dirty="0">
                <a:solidFill>
                  <a:schemeClr val="accent2"/>
                </a:solidFill>
              </a:rPr>
              <a:t>和</a:t>
            </a:r>
            <a:r>
              <a:rPr lang="en-US" altLang="zh-CN" dirty="0">
                <a:solidFill>
                  <a:schemeClr val="accent2"/>
                </a:solidFill>
              </a:rPr>
              <a:t>10</a:t>
            </a:r>
            <a:r>
              <a:rPr lang="zh-CN" altLang="en-US" dirty="0">
                <a:solidFill>
                  <a:schemeClr val="accent2"/>
                </a:solidFill>
              </a:rPr>
              <a:t>同时进入</a:t>
            </a:r>
            <a:r>
              <a:rPr lang="en-US" altLang="zh-CN" dirty="0">
                <a:solidFill>
                  <a:schemeClr val="accent2"/>
                </a:solidFill>
              </a:rPr>
              <a:t>3</a:t>
            </a:r>
            <a:r>
              <a:rPr lang="zh-CN" altLang="en-US" dirty="0">
                <a:solidFill>
                  <a:schemeClr val="accent2"/>
                </a:solidFill>
              </a:rPr>
              <a:t>个分支，调整</a:t>
            </a:r>
            <a:r>
              <a:rPr lang="en-US" altLang="zh-CN" dirty="0">
                <a:solidFill>
                  <a:schemeClr val="accent2"/>
                </a:solidFill>
              </a:rPr>
              <a:t>8</a:t>
            </a:r>
            <a:r>
              <a:rPr lang="zh-CN" altLang="en-US" dirty="0">
                <a:solidFill>
                  <a:schemeClr val="accent2"/>
                </a:solidFill>
              </a:rPr>
              <a:t>和</a:t>
            </a:r>
            <a:r>
              <a:rPr lang="en-US" altLang="zh-CN" dirty="0">
                <a:solidFill>
                  <a:schemeClr val="accent2"/>
                </a:solidFill>
              </a:rPr>
              <a:t>10</a:t>
            </a:r>
            <a:r>
              <a:rPr lang="zh-CN" altLang="en-US" dirty="0">
                <a:solidFill>
                  <a:schemeClr val="accent2"/>
                </a:solidFill>
              </a:rPr>
              <a:t>在</a:t>
            </a:r>
            <a:r>
              <a:rPr lang="en-US" altLang="zh-CN" dirty="0">
                <a:solidFill>
                  <a:schemeClr val="accent2"/>
                </a:solidFill>
              </a:rPr>
              <a:t>3</a:t>
            </a:r>
            <a:r>
              <a:rPr lang="zh-CN" altLang="en-US" dirty="0">
                <a:solidFill>
                  <a:schemeClr val="accent2"/>
                </a:solidFill>
              </a:rPr>
              <a:t>分分支权值分别为</a:t>
            </a:r>
            <a:r>
              <a:rPr lang="en-US" altLang="zh-CN" dirty="0">
                <a:solidFill>
                  <a:schemeClr val="accent2"/>
                </a:solidFill>
              </a:rPr>
              <a:t>7/15</a:t>
            </a:r>
            <a:r>
              <a:rPr lang="zh-CN" altLang="en-US" dirty="0">
                <a:solidFill>
                  <a:schemeClr val="accent2"/>
                </a:solidFill>
              </a:rPr>
              <a:t>，</a:t>
            </a:r>
            <a:r>
              <a:rPr lang="en-US" altLang="zh-CN" dirty="0">
                <a:solidFill>
                  <a:schemeClr val="accent2"/>
                </a:solidFill>
              </a:rPr>
              <a:t>5/15</a:t>
            </a:r>
            <a:r>
              <a:rPr lang="zh-CN" altLang="en-US" dirty="0">
                <a:solidFill>
                  <a:schemeClr val="accent2"/>
                </a:solidFill>
              </a:rPr>
              <a:t>，</a:t>
            </a:r>
            <a:r>
              <a:rPr lang="en-US" altLang="zh-CN" dirty="0">
                <a:solidFill>
                  <a:schemeClr val="accent2"/>
                </a:solidFill>
              </a:rPr>
              <a:t>3/15</a:t>
            </a:r>
            <a:endParaRPr lang="zh-CN" altLang="en-US" dirty="0">
              <a:solidFill>
                <a:schemeClr val="accent2"/>
              </a:solidFill>
            </a:endParaRPr>
          </a:p>
        </p:txBody>
      </p:sp>
      <p:sp>
        <p:nvSpPr>
          <p:cNvPr id="32" name="矩形 31"/>
          <p:cNvSpPr/>
          <p:nvPr/>
        </p:nvSpPr>
        <p:spPr>
          <a:xfrm>
            <a:off x="3180001" y="3012236"/>
            <a:ext cx="902811" cy="338554"/>
          </a:xfrm>
          <a:prstGeom prst="rect">
            <a:avLst/>
          </a:prstGeom>
        </p:spPr>
        <p:txBody>
          <a:bodyPr wrap="none">
            <a:spAutoFit/>
          </a:bodyPr>
          <a:lstStyle/>
          <a:p>
            <a:r>
              <a:rPr lang="en-US" altLang="zh-CN" sz="1600" b="1" dirty="0">
                <a:solidFill>
                  <a:schemeClr val="accent5"/>
                </a:solidFill>
              </a:rPr>
              <a:t>7</a:t>
            </a:r>
            <a:r>
              <a:rPr lang="zh-CN" altLang="en-US" sz="1600" dirty="0">
                <a:solidFill>
                  <a:schemeClr val="accent5"/>
                </a:solidFill>
              </a:rPr>
              <a:t>个样本</a:t>
            </a:r>
          </a:p>
        </p:txBody>
      </p:sp>
      <p:sp>
        <p:nvSpPr>
          <p:cNvPr id="33" name="矩形 32"/>
          <p:cNvSpPr/>
          <p:nvPr/>
        </p:nvSpPr>
        <p:spPr>
          <a:xfrm>
            <a:off x="3171611" y="3355028"/>
            <a:ext cx="902811" cy="338554"/>
          </a:xfrm>
          <a:prstGeom prst="rect">
            <a:avLst/>
          </a:prstGeom>
        </p:spPr>
        <p:txBody>
          <a:bodyPr wrap="none">
            <a:spAutoFit/>
          </a:bodyPr>
          <a:lstStyle/>
          <a:p>
            <a:r>
              <a:rPr lang="en-US" altLang="zh-CN" sz="1600" b="1" dirty="0">
                <a:solidFill>
                  <a:schemeClr val="accent6"/>
                </a:solidFill>
              </a:rPr>
              <a:t>5</a:t>
            </a:r>
            <a:r>
              <a:rPr lang="zh-CN" altLang="en-US" sz="1600" dirty="0">
                <a:solidFill>
                  <a:schemeClr val="accent6"/>
                </a:solidFill>
              </a:rPr>
              <a:t>个样本</a:t>
            </a:r>
          </a:p>
        </p:txBody>
      </p:sp>
      <p:sp>
        <p:nvSpPr>
          <p:cNvPr id="34" name="矩形 33"/>
          <p:cNvSpPr/>
          <p:nvPr/>
        </p:nvSpPr>
        <p:spPr>
          <a:xfrm>
            <a:off x="3158456" y="3713159"/>
            <a:ext cx="902811" cy="338554"/>
          </a:xfrm>
          <a:prstGeom prst="rect">
            <a:avLst/>
          </a:prstGeom>
        </p:spPr>
        <p:txBody>
          <a:bodyPr wrap="none">
            <a:spAutoFit/>
          </a:bodyPr>
          <a:lstStyle/>
          <a:p>
            <a:r>
              <a:rPr lang="en-US" altLang="zh-CN" sz="1600" b="1" dirty="0">
                <a:solidFill>
                  <a:schemeClr val="accent4"/>
                </a:solidFill>
              </a:rPr>
              <a:t>3</a:t>
            </a:r>
            <a:r>
              <a:rPr lang="zh-CN" altLang="en-US" sz="1600" dirty="0">
                <a:solidFill>
                  <a:schemeClr val="accent4"/>
                </a:solidFill>
              </a:rPr>
              <a:t>个样本</a:t>
            </a:r>
          </a:p>
        </p:txBody>
      </p:sp>
    </p:spTree>
    <p:extLst>
      <p:ext uri="{BB962C8B-B14F-4D97-AF65-F5344CB8AC3E}">
        <p14:creationId xmlns:p14="http://schemas.microsoft.com/office/powerpoint/2010/main" val="260948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9">
                                            <p:txEl>
                                              <p:pRg st="1" end="1"/>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7" grpId="0" animBg="1"/>
      <p:bldP spid="18" grpId="0" animBg="1"/>
      <p:bldP spid="19" grpId="0" animBg="1"/>
      <p:bldP spid="20" grpId="0" animBg="1"/>
      <p:bldP spid="21" grpId="0" animBg="1"/>
      <p:bldP spid="22" grpId="0" animBg="1"/>
      <p:bldP spid="14" grpId="0" animBg="1"/>
      <p:bldP spid="23" grpId="0" animBg="1"/>
      <p:bldP spid="24" grpId="0"/>
      <p:bldP spid="25" grpId="0" animBg="1"/>
      <p:bldP spid="26" grpId="0"/>
      <p:bldP spid="27" grpId="0" animBg="1"/>
      <p:bldP spid="28" grpId="0"/>
      <p:bldP spid="29" grpId="0"/>
      <p:bldP spid="30" grpId="0" animBg="1"/>
      <p:bldP spid="31" grpId="0"/>
      <p:bldP spid="32"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p:txBody>
          <a:bodyPr/>
          <a:lstStyle/>
          <a:p>
            <a:r>
              <a:rPr lang="zh-CN" altLang="en-US" dirty="0"/>
              <a:t>“</a:t>
            </a:r>
            <a:r>
              <a:rPr lang="zh-CN" altLang="en-US" dirty="0">
                <a:solidFill>
                  <a:srgbClr val="C00000"/>
                </a:solidFill>
              </a:rPr>
              <a:t>信息熵</a:t>
            </a:r>
            <a:r>
              <a:rPr lang="zh-CN" altLang="en-US" dirty="0"/>
              <a:t>”是</a:t>
            </a:r>
            <a:r>
              <a:rPr lang="zh-CN" altLang="en-US" dirty="0">
                <a:solidFill>
                  <a:srgbClr val="C00000"/>
                </a:solidFill>
              </a:rPr>
              <a:t>度量样本集合纯度最常用的一种指标</a:t>
            </a:r>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10" name="矩形 9"/>
          <p:cNvSpPr/>
          <p:nvPr/>
        </p:nvSpPr>
        <p:spPr>
          <a:xfrm>
            <a:off x="1327638" y="2214310"/>
            <a:ext cx="6858000" cy="1317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327638" y="2235396"/>
                <a:ext cx="6858000" cy="1318502"/>
              </a:xfrm>
              <a:prstGeom prst="rect">
                <a:avLst/>
              </a:prstGeom>
              <a:noFill/>
              <a:ln w="28575">
                <a:noFill/>
              </a:ln>
            </p:spPr>
            <p:txBody>
              <a:bodyPr wrap="square">
                <a:spAutoFit/>
              </a:bodyPr>
              <a:lstStyle/>
              <a:p>
                <a:r>
                  <a:rPr lang="zh-CN" altLang="en-US" dirty="0"/>
                  <a:t>假定当前样本集合</a:t>
                </a:r>
                <a14:m>
                  <m:oMath xmlns:m="http://schemas.openxmlformats.org/officeDocument/2006/math">
                    <m:r>
                      <a:rPr lang="en-US" altLang="zh-CN" i="1" dirty="0" smtClean="0">
                        <a:latin typeface="Cambria Math" panose="02040503050406030204" pitchFamily="18" charset="0"/>
                      </a:rPr>
                      <m:t>𝐷</m:t>
                    </m:r>
                  </m:oMath>
                </a14:m>
                <a:r>
                  <a:rPr lang="zh-CN" altLang="en-US" dirty="0"/>
                  <a:t>中第</a:t>
                </a:r>
                <a14:m>
                  <m:oMath xmlns:m="http://schemas.openxmlformats.org/officeDocument/2006/math">
                    <m:r>
                      <a:rPr lang="en-US" altLang="zh-CN" b="0" i="1" smtClean="0">
                        <a:latin typeface="Cambria Math" panose="02040503050406030204" pitchFamily="18" charset="0"/>
                      </a:rPr>
                      <m:t>𝑘</m:t>
                    </m:r>
                  </m:oMath>
                </a14:m>
                <a:r>
                  <a:rPr lang="zh-CN" altLang="en-US" dirty="0"/>
                  <a:t>类样本所占的比例为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k</m:t>
                        </m:r>
                        <m:r>
                          <a:rPr lang="en-US" altLang="zh-CN" b="0" i="0" smtClean="0">
                            <a:latin typeface="Cambria Math" panose="02040503050406030204" pitchFamily="18" charset="0"/>
                          </a:rPr>
                          <m:t>=1,2,</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e>
                    </m:d>
                  </m:oMath>
                </a14:m>
                <a:r>
                  <a:rPr lang="zh-CN" altLang="en-US" dirty="0"/>
                  <a:t>，则</a:t>
                </a:r>
                <a14:m>
                  <m:oMath xmlns:m="http://schemas.openxmlformats.org/officeDocument/2006/math">
                    <m:r>
                      <a:rPr lang="en-US" altLang="zh-CN" b="0" i="1" smtClean="0">
                        <a:latin typeface="Cambria Math" panose="02040503050406030204" pitchFamily="18" charset="0"/>
                      </a:rPr>
                      <m:t>𝐷</m:t>
                    </m:r>
                  </m:oMath>
                </a14:m>
                <a:r>
                  <a:rPr lang="zh-CN" altLang="en-US" dirty="0"/>
                  <a:t>的信息熵定义为</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func>
                        </m:e>
                      </m:nary>
                    </m:oMath>
                  </m:oMathPara>
                </a14:m>
                <a:endParaRPr lang="en-US" altLang="zh-CN" dirty="0"/>
              </a:p>
            </p:txBody>
          </p:sp>
        </mc:Choice>
        <mc:Fallback xmlns="">
          <p:sp>
            <p:nvSpPr>
              <p:cNvPr id="7" name="矩形 6"/>
              <p:cNvSpPr>
                <a:spLocks noRot="1" noChangeAspect="1" noMove="1" noResize="1" noEditPoints="1" noAdjustHandles="1" noChangeArrowheads="1" noChangeShapeType="1" noTextEdit="1"/>
              </p:cNvSpPr>
              <p:nvPr/>
            </p:nvSpPr>
            <p:spPr>
              <a:xfrm>
                <a:off x="1327638" y="2235396"/>
                <a:ext cx="6858000" cy="1318502"/>
              </a:xfrm>
              <a:prstGeom prst="rect">
                <a:avLst/>
              </a:prstGeom>
              <a:blipFill>
                <a:blip r:embed="rId2"/>
                <a:stretch>
                  <a:fillRect l="-800" t="-2778" r="-4000"/>
                </a:stretch>
              </a:blipFill>
              <a:ln w="28575">
                <a:noFill/>
              </a:ln>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758333" y="3873387"/>
            <a:ext cx="3420215" cy="2541252"/>
          </a:xfrm>
          <a:prstGeom prst="rect">
            <a:avLst/>
          </a:prstGeom>
        </p:spPr>
      </p:pic>
      <mc:AlternateContent xmlns:mc="http://schemas.openxmlformats.org/markup-compatibility/2006" xmlns:a14="http://schemas.microsoft.com/office/drawing/2010/main">
        <mc:Choice Requires="a14">
          <p:sp>
            <p:nvSpPr>
              <p:cNvPr id="9" name="文本框 8"/>
              <p:cNvSpPr txBox="1"/>
              <p:nvPr/>
            </p:nvSpPr>
            <p:spPr>
              <a:xfrm>
                <a:off x="4308231" y="4522603"/>
                <a:ext cx="4615961" cy="923330"/>
              </a:xfrm>
              <a:prstGeom prst="rect">
                <a:avLst/>
              </a:prstGeom>
              <a:noFill/>
            </p:spPr>
            <p:txBody>
              <a:bodyPr wrap="square" rtlCol="0">
                <a:spAutoFit/>
              </a:bodyPr>
              <a:lstStyle/>
              <a:p>
                <a:pPr algn="ctr"/>
                <a:r>
                  <a:rPr lang="zh-CN" altLang="en-US" dirty="0"/>
                  <a:t>二分类：</a:t>
                </a:r>
                <a:endParaRPr lang="en-US" altLang="zh-CN" dirty="0"/>
              </a:p>
              <a:p>
                <a:pPr algn="ctr"/>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𝐸𝑛𝑡</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d>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e>
                      </m:func>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e>
                          </m:d>
                        </m:e>
                      </m:func>
                    </m:oMath>
                  </m:oMathPara>
                </a14:m>
                <a:endParaRPr lang="en-US" altLang="zh-CN" dirty="0"/>
              </a:p>
            </p:txBody>
          </p:sp>
        </mc:Choice>
        <mc:Fallback xmlns="">
          <p:sp>
            <p:nvSpPr>
              <p:cNvPr id="9" name="文本框 8"/>
              <p:cNvSpPr txBox="1">
                <a:spLocks noRot="1" noChangeAspect="1" noMove="1" noResize="1" noEditPoints="1" noAdjustHandles="1" noChangeArrowheads="1" noChangeShapeType="1" noTextEdit="1"/>
              </p:cNvSpPr>
              <p:nvPr/>
            </p:nvSpPr>
            <p:spPr>
              <a:xfrm>
                <a:off x="4308231" y="4522603"/>
                <a:ext cx="4615961" cy="923330"/>
              </a:xfrm>
              <a:prstGeom prst="rect">
                <a:avLst/>
              </a:prstGeom>
              <a:blipFill>
                <a:blip r:embed="rId4"/>
                <a:stretch>
                  <a:fillRect t="-3974" b="-52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482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6393870" y="5036464"/>
            <a:ext cx="938864" cy="13689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568929" y="6110053"/>
            <a:ext cx="5765042" cy="341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回归树</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50</a:t>
            </a:fld>
            <a:endParaRPr lang="zh-CN" altLang="en-US"/>
          </a:p>
        </p:txBody>
      </p:sp>
      <p:grpSp>
        <p:nvGrpSpPr>
          <p:cNvPr id="7" name="组合 6"/>
          <p:cNvGrpSpPr/>
          <p:nvPr/>
        </p:nvGrpSpPr>
        <p:grpSpPr>
          <a:xfrm>
            <a:off x="1568929" y="3320670"/>
            <a:ext cx="5765042" cy="2539312"/>
            <a:chOff x="2900964" y="2436309"/>
            <a:chExt cx="5765042" cy="2539312"/>
          </a:xfrm>
        </p:grpSpPr>
        <p:cxnSp>
          <p:nvCxnSpPr>
            <p:cNvPr id="8" name="直接连接符 7"/>
            <p:cNvCxnSpPr>
              <a:endCxn id="15" idx="0"/>
            </p:cNvCxnSpPr>
            <p:nvPr/>
          </p:nvCxnSpPr>
          <p:spPr>
            <a:xfrm>
              <a:off x="5922809" y="2838528"/>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endCxn id="14" idx="0"/>
            </p:cNvCxnSpPr>
            <p:nvPr/>
          </p:nvCxnSpPr>
          <p:spPr>
            <a:xfrm flipH="1">
              <a:off x="4200852" y="2868309"/>
              <a:ext cx="1056954" cy="601722"/>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stCxn id="16" idx="2"/>
              <a:endCxn id="26" idx="0"/>
            </p:cNvCxnSpPr>
            <p:nvPr/>
          </p:nvCxnSpPr>
          <p:spPr>
            <a:xfrm>
              <a:off x="5659911" y="2868309"/>
              <a:ext cx="761995" cy="595157"/>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4075093" y="298450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sp>
          <p:nvSpPr>
            <p:cNvPr id="12" name="文本框 11"/>
            <p:cNvSpPr txBox="1"/>
            <p:nvPr/>
          </p:nvSpPr>
          <p:spPr>
            <a:xfrm>
              <a:off x="5338511" y="2994487"/>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3" name="文本框 12"/>
            <p:cNvSpPr txBox="1"/>
            <p:nvPr/>
          </p:nvSpPr>
          <p:spPr>
            <a:xfrm>
              <a:off x="7571028" y="2994487"/>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mc:AlternateContent xmlns:mc="http://schemas.openxmlformats.org/markup-compatibility/2006" xmlns:a14="http://schemas.microsoft.com/office/drawing/2010/main">
          <mc:Choice Requires="a14">
            <p:sp>
              <p:nvSpPr>
                <p:cNvPr id="14" name="圆角矩形 13"/>
                <p:cNvSpPr/>
                <p:nvPr/>
              </p:nvSpPr>
              <p:spPr>
                <a:xfrm>
                  <a:off x="3271406" y="3470031"/>
                  <a:ext cx="185889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密度</a:t>
                  </a:r>
                  <a14:m>
                    <m:oMath xmlns:m="http://schemas.openxmlformats.org/officeDocument/2006/math">
                      <m:r>
                        <a:rPr lang="en-US" altLang="zh-CN" sz="2200" b="0" i="1" smtClean="0">
                          <a:latin typeface="Cambria Math" panose="02040503050406030204" pitchFamily="18" charset="0"/>
                        </a:rPr>
                        <m:t>≤</m:t>
                      </m:r>
                    </m:oMath>
                  </a14:m>
                  <a:r>
                    <a:rPr lang="en-US" altLang="zh-CN" sz="2200" dirty="0">
                      <a:latin typeface="+mj-lt"/>
                    </a:rPr>
                    <a:t>0.381?</a:t>
                  </a:r>
                  <a:r>
                    <a:rPr lang="en-US" altLang="zh-CN" sz="1600" dirty="0">
                      <a:latin typeface="+mj-lt"/>
                    </a:rPr>
                    <a:t> </a:t>
                  </a:r>
                  <a:endParaRPr lang="zh-CN" altLang="en-US" sz="2200" dirty="0">
                    <a:latin typeface="+mj-lt"/>
                  </a:endParaRPr>
                </a:p>
              </p:txBody>
            </p:sp>
          </mc:Choice>
          <mc:Fallback xmlns="">
            <p:sp>
              <p:nvSpPr>
                <p:cNvPr id="18" name="圆角矩形 17"/>
                <p:cNvSpPr>
                  <a:spLocks noRot="1" noChangeAspect="1" noMove="1" noResize="1" noEditPoints="1" noAdjustHandles="1" noChangeArrowheads="1" noChangeShapeType="1" noTextEdit="1"/>
                </p:cNvSpPr>
                <p:nvPr/>
              </p:nvSpPr>
              <p:spPr>
                <a:xfrm>
                  <a:off x="3271406" y="3470031"/>
                  <a:ext cx="1858891" cy="432000"/>
                </a:xfrm>
                <a:prstGeom prst="roundRect">
                  <a:avLst/>
                </a:prstGeom>
                <a:blipFill>
                  <a:blip r:embed="rId4"/>
                  <a:stretch>
                    <a:fillRect t="-6849" b="-26027"/>
                  </a:stretch>
                </a:blipFill>
              </p:spPr>
              <p:txBody>
                <a:bodyPr/>
                <a:lstStyle/>
                <a:p>
                  <a:r>
                    <a:rPr lang="zh-CN" altLang="en-US">
                      <a:noFill/>
                    </a:rPr>
                    <a:t> </a:t>
                  </a:r>
                </a:p>
              </p:txBody>
            </p:sp>
          </mc:Fallback>
        </mc:AlternateContent>
        <p:sp>
          <p:nvSpPr>
            <p:cNvPr id="15" name="椭圆 14"/>
            <p:cNvSpPr/>
            <p:nvPr/>
          </p:nvSpPr>
          <p:spPr>
            <a:xfrm>
              <a:off x="7586006" y="347003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6" name="圆角矩形 15"/>
            <p:cNvSpPr/>
            <p:nvPr/>
          </p:nvSpPr>
          <p:spPr>
            <a:xfrm>
              <a:off x="4939911" y="2436309"/>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7" name="椭圆 16"/>
            <p:cNvSpPr/>
            <p:nvPr/>
          </p:nvSpPr>
          <p:spPr>
            <a:xfrm>
              <a:off x="4121602" y="454362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8" name="椭圆 17"/>
            <p:cNvSpPr/>
            <p:nvPr/>
          </p:nvSpPr>
          <p:spPr>
            <a:xfrm>
              <a:off x="2900964" y="454362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19" name="直接连接符 18"/>
            <p:cNvCxnSpPr>
              <a:endCxn id="18" idx="0"/>
            </p:cNvCxnSpPr>
            <p:nvPr/>
          </p:nvCxnSpPr>
          <p:spPr>
            <a:xfrm flipH="1">
              <a:off x="3440964" y="3895466"/>
              <a:ext cx="361567" cy="648155"/>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a:endCxn id="17" idx="0"/>
            </p:cNvCxnSpPr>
            <p:nvPr/>
          </p:nvCxnSpPr>
          <p:spPr>
            <a:xfrm>
              <a:off x="4481449" y="3902031"/>
              <a:ext cx="180153" cy="641590"/>
            </a:xfrm>
            <a:prstGeom prst="line">
              <a:avLst/>
            </a:prstGeom>
          </p:spPr>
          <p:style>
            <a:lnRef idx="1">
              <a:schemeClr val="dk1"/>
            </a:lnRef>
            <a:fillRef idx="0">
              <a:schemeClr val="dk1"/>
            </a:fillRef>
            <a:effectRef idx="0">
              <a:schemeClr val="dk1"/>
            </a:effectRef>
            <a:fontRef idx="minor">
              <a:schemeClr val="tx1"/>
            </a:fontRef>
          </p:style>
        </p:cxnSp>
        <p:sp>
          <p:nvSpPr>
            <p:cNvPr id="21" name="文本框 37"/>
            <p:cNvSpPr txBox="1"/>
            <p:nvPr/>
          </p:nvSpPr>
          <p:spPr>
            <a:xfrm>
              <a:off x="3248980" y="4021789"/>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sp>
          <p:nvSpPr>
            <p:cNvPr id="22" name="文本框 39"/>
            <p:cNvSpPr txBox="1"/>
            <p:nvPr/>
          </p:nvSpPr>
          <p:spPr>
            <a:xfrm>
              <a:off x="4215894" y="4021789"/>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grpSp>
          <p:nvGrpSpPr>
            <p:cNvPr id="23" name="组合 22"/>
            <p:cNvGrpSpPr/>
            <p:nvPr/>
          </p:nvGrpSpPr>
          <p:grpSpPr>
            <a:xfrm>
              <a:off x="5340520" y="4543621"/>
              <a:ext cx="2286066" cy="432000"/>
              <a:chOff x="5861816" y="2353958"/>
              <a:chExt cx="2286066" cy="432000"/>
            </a:xfrm>
          </p:grpSpPr>
          <p:sp>
            <p:nvSpPr>
              <p:cNvPr id="29" name="椭圆 28"/>
              <p:cNvSpPr/>
              <p:nvPr/>
            </p:nvSpPr>
            <p:spPr>
              <a:xfrm>
                <a:off x="5861816"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0" name="椭圆 29"/>
              <p:cNvSpPr/>
              <p:nvPr/>
            </p:nvSpPr>
            <p:spPr>
              <a:xfrm>
                <a:off x="7067882"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grpSp>
        <p:cxnSp>
          <p:nvCxnSpPr>
            <p:cNvPr id="24" name="直接连接符 23"/>
            <p:cNvCxnSpPr>
              <a:endCxn id="29" idx="0"/>
            </p:cNvCxnSpPr>
            <p:nvPr/>
          </p:nvCxnSpPr>
          <p:spPr>
            <a:xfrm flipH="1">
              <a:off x="5880520" y="3823140"/>
              <a:ext cx="431813" cy="720481"/>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30" idx="0"/>
            </p:cNvCxnSpPr>
            <p:nvPr/>
          </p:nvCxnSpPr>
          <p:spPr>
            <a:xfrm>
              <a:off x="6601146" y="3823140"/>
              <a:ext cx="485440" cy="720481"/>
            </a:xfrm>
            <a:prstGeom prst="line">
              <a:avLst/>
            </a:prstGeom>
          </p:spPr>
          <p:style>
            <a:lnRef idx="1">
              <a:schemeClr val="dk1"/>
            </a:lnRef>
            <a:fillRef idx="0">
              <a:schemeClr val="dk1"/>
            </a:fillRef>
            <a:effectRef idx="0">
              <a:schemeClr val="dk1"/>
            </a:effectRef>
            <a:fontRef idx="minor">
              <a:schemeClr val="tx1"/>
            </a:fontRef>
          </p:style>
        </p:cxnSp>
        <p:sp>
          <p:nvSpPr>
            <p:cNvPr id="26" name="圆角矩形 25"/>
            <p:cNvSpPr/>
            <p:nvPr/>
          </p:nvSpPr>
          <p:spPr>
            <a:xfrm>
              <a:off x="5881906" y="3463466"/>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27" name="文本框 40"/>
            <p:cNvSpPr txBox="1"/>
            <p:nvPr/>
          </p:nvSpPr>
          <p:spPr>
            <a:xfrm>
              <a:off x="5453376" y="402178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硬滑</a:t>
              </a:r>
            </a:p>
          </p:txBody>
        </p:sp>
        <p:sp>
          <p:nvSpPr>
            <p:cNvPr id="28" name="文本框 42"/>
            <p:cNvSpPr txBox="1"/>
            <p:nvPr/>
          </p:nvSpPr>
          <p:spPr>
            <a:xfrm>
              <a:off x="6954770" y="402862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软粘</a:t>
              </a:r>
            </a:p>
          </p:txBody>
        </p:sp>
      </p:grpSp>
      <p:sp>
        <p:nvSpPr>
          <p:cNvPr id="31" name="文本框 30"/>
          <p:cNvSpPr txBox="1"/>
          <p:nvPr/>
        </p:nvSpPr>
        <p:spPr>
          <a:xfrm>
            <a:off x="1801395" y="6087097"/>
            <a:ext cx="583375" cy="369332"/>
          </a:xfrm>
          <a:prstGeom prst="rect">
            <a:avLst/>
          </a:prstGeom>
          <a:noFill/>
        </p:spPr>
        <p:txBody>
          <a:bodyPr wrap="square" rtlCol="0">
            <a:spAutoFit/>
          </a:bodyPr>
          <a:lstStyle/>
          <a:p>
            <a:pPr algn="ctr"/>
            <a:r>
              <a:rPr lang="en-US" altLang="zh-CN" b="1" dirty="0">
                <a:solidFill>
                  <a:schemeClr val="bg1"/>
                </a:solidFill>
              </a:rPr>
              <a:t>0.9</a:t>
            </a:r>
            <a:endParaRPr lang="zh-CN" altLang="en-US" b="1" dirty="0">
              <a:solidFill>
                <a:schemeClr val="bg1"/>
              </a:solidFill>
            </a:endParaRPr>
          </a:p>
        </p:txBody>
      </p:sp>
      <p:sp>
        <p:nvSpPr>
          <p:cNvPr id="32" name="文本框 31"/>
          <p:cNvSpPr txBox="1"/>
          <p:nvPr/>
        </p:nvSpPr>
        <p:spPr>
          <a:xfrm>
            <a:off x="3078485" y="6087097"/>
            <a:ext cx="500815" cy="369332"/>
          </a:xfrm>
          <a:prstGeom prst="rect">
            <a:avLst/>
          </a:prstGeom>
          <a:noFill/>
        </p:spPr>
        <p:txBody>
          <a:bodyPr wrap="square" rtlCol="0">
            <a:spAutoFit/>
          </a:bodyPr>
          <a:lstStyle/>
          <a:p>
            <a:pPr algn="ctr"/>
            <a:r>
              <a:rPr lang="en-US" altLang="zh-CN" b="1" dirty="0">
                <a:solidFill>
                  <a:schemeClr val="bg1"/>
                </a:solidFill>
              </a:rPr>
              <a:t>0.2</a:t>
            </a:r>
            <a:endParaRPr lang="zh-CN" altLang="en-US" b="1" dirty="0">
              <a:solidFill>
                <a:schemeClr val="bg1"/>
              </a:solidFill>
            </a:endParaRPr>
          </a:p>
        </p:txBody>
      </p:sp>
      <p:sp>
        <p:nvSpPr>
          <p:cNvPr id="33" name="文本框 32"/>
          <p:cNvSpPr txBox="1"/>
          <p:nvPr/>
        </p:nvSpPr>
        <p:spPr>
          <a:xfrm>
            <a:off x="4251413" y="6087097"/>
            <a:ext cx="624109" cy="369332"/>
          </a:xfrm>
          <a:prstGeom prst="rect">
            <a:avLst/>
          </a:prstGeom>
          <a:noFill/>
        </p:spPr>
        <p:txBody>
          <a:bodyPr wrap="square" rtlCol="0">
            <a:spAutoFit/>
          </a:bodyPr>
          <a:lstStyle/>
          <a:p>
            <a:pPr algn="ctr"/>
            <a:r>
              <a:rPr lang="en-US" altLang="zh-CN" b="1" dirty="0">
                <a:solidFill>
                  <a:schemeClr val="bg1"/>
                </a:solidFill>
              </a:rPr>
              <a:t>0.8</a:t>
            </a:r>
            <a:endParaRPr lang="zh-CN" altLang="en-US" b="1" dirty="0">
              <a:solidFill>
                <a:schemeClr val="bg1"/>
              </a:solidFill>
            </a:endParaRPr>
          </a:p>
        </p:txBody>
      </p:sp>
      <p:sp>
        <p:nvSpPr>
          <p:cNvPr id="34" name="文本框 33"/>
          <p:cNvSpPr txBox="1"/>
          <p:nvPr/>
        </p:nvSpPr>
        <p:spPr>
          <a:xfrm>
            <a:off x="5561302" y="6087097"/>
            <a:ext cx="534698" cy="369332"/>
          </a:xfrm>
          <a:prstGeom prst="rect">
            <a:avLst/>
          </a:prstGeom>
          <a:noFill/>
        </p:spPr>
        <p:txBody>
          <a:bodyPr wrap="square" rtlCol="0">
            <a:spAutoFit/>
          </a:bodyPr>
          <a:lstStyle/>
          <a:p>
            <a:pPr algn="ctr"/>
            <a:r>
              <a:rPr lang="en-US" altLang="zh-CN" b="1" dirty="0">
                <a:solidFill>
                  <a:schemeClr val="bg1"/>
                </a:solidFill>
              </a:rPr>
              <a:t>0.3</a:t>
            </a:r>
            <a:endParaRPr lang="zh-CN" altLang="en-US" b="1" dirty="0">
              <a:solidFill>
                <a:schemeClr val="bg1"/>
              </a:solidFill>
            </a:endParaRPr>
          </a:p>
        </p:txBody>
      </p:sp>
      <p:sp>
        <p:nvSpPr>
          <p:cNvPr id="35" name="文本框 34"/>
          <p:cNvSpPr txBox="1"/>
          <p:nvPr/>
        </p:nvSpPr>
        <p:spPr>
          <a:xfrm>
            <a:off x="6648420" y="5042750"/>
            <a:ext cx="384592" cy="369332"/>
          </a:xfrm>
          <a:prstGeom prst="rect">
            <a:avLst/>
          </a:prstGeom>
          <a:noFill/>
        </p:spPr>
        <p:txBody>
          <a:bodyPr wrap="square" rtlCol="0">
            <a:spAutoFit/>
          </a:bodyPr>
          <a:lstStyle/>
          <a:p>
            <a:pPr algn="ctr"/>
            <a:r>
              <a:rPr lang="en-US" altLang="zh-CN" b="1" dirty="0">
                <a:solidFill>
                  <a:schemeClr val="bg1"/>
                </a:solidFill>
              </a:rPr>
              <a:t>0</a:t>
            </a:r>
            <a:endParaRPr lang="zh-CN" altLang="en-US" b="1" dirty="0">
              <a:solidFill>
                <a:schemeClr val="bg1"/>
              </a:solidFill>
            </a:endParaRPr>
          </a:p>
        </p:txBody>
      </p:sp>
      <p:sp>
        <p:nvSpPr>
          <p:cNvPr id="36" name="文本框 35"/>
          <p:cNvSpPr txBox="1"/>
          <p:nvPr/>
        </p:nvSpPr>
        <p:spPr>
          <a:xfrm>
            <a:off x="5945894" y="6082674"/>
            <a:ext cx="1786941" cy="369332"/>
          </a:xfrm>
          <a:prstGeom prst="rect">
            <a:avLst/>
          </a:prstGeom>
          <a:noFill/>
        </p:spPr>
        <p:txBody>
          <a:bodyPr wrap="square" rtlCol="0">
            <a:spAutoFit/>
          </a:bodyPr>
          <a:lstStyle/>
          <a:p>
            <a:pPr algn="ctr"/>
            <a:r>
              <a:rPr lang="zh-CN" altLang="en-US" dirty="0">
                <a:solidFill>
                  <a:schemeClr val="bg1"/>
                </a:solidFill>
              </a:rPr>
              <a:t>成熟度</a:t>
            </a:r>
          </a:p>
        </p:txBody>
      </p:sp>
      <p:sp>
        <p:nvSpPr>
          <p:cNvPr id="37" name="下箭头 36"/>
          <p:cNvSpPr/>
          <p:nvPr/>
        </p:nvSpPr>
        <p:spPr>
          <a:xfrm>
            <a:off x="1994638" y="5887361"/>
            <a:ext cx="169558" cy="222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38" name="下箭头 37"/>
          <p:cNvSpPr/>
          <p:nvPr/>
        </p:nvSpPr>
        <p:spPr>
          <a:xfrm>
            <a:off x="3222242" y="5887361"/>
            <a:ext cx="169558" cy="222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39" name="下箭头 38"/>
          <p:cNvSpPr/>
          <p:nvPr/>
        </p:nvSpPr>
        <p:spPr>
          <a:xfrm>
            <a:off x="4464437" y="5887361"/>
            <a:ext cx="169558" cy="222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40" name="下箭头 39"/>
          <p:cNvSpPr/>
          <p:nvPr/>
        </p:nvSpPr>
        <p:spPr>
          <a:xfrm>
            <a:off x="5655971" y="5887361"/>
            <a:ext cx="169558" cy="222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41" name="下箭头 40"/>
          <p:cNvSpPr/>
          <p:nvPr/>
        </p:nvSpPr>
        <p:spPr>
          <a:xfrm>
            <a:off x="6754585" y="4813854"/>
            <a:ext cx="169558" cy="222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990600" y="1343025"/>
            <a:ext cx="6915150" cy="1708160"/>
          </a:xfrm>
          <a:prstGeom prst="rect">
            <a:avLst/>
          </a:prstGeom>
          <a:noFill/>
        </p:spPr>
        <p:txBody>
          <a:bodyPr wrap="square" rtlCol="0">
            <a:spAutoFit/>
          </a:bodyPr>
          <a:lstStyle/>
          <a:p>
            <a:r>
              <a:rPr lang="zh-CN" altLang="en-US" sz="2100" dirty="0"/>
              <a:t>当标记为离散值时，叶子节点标记为数量最多的类别</a:t>
            </a:r>
            <a:endParaRPr lang="en-US" altLang="zh-CN" sz="2100" dirty="0"/>
          </a:p>
          <a:p>
            <a:endParaRPr lang="en-US" altLang="zh-CN" sz="2100" dirty="0"/>
          </a:p>
          <a:p>
            <a:r>
              <a:rPr lang="zh-CN" altLang="en-US" sz="2100" dirty="0"/>
              <a:t>若标记为连续值时，叶子节点应该如何标记？</a:t>
            </a:r>
            <a:endParaRPr lang="en-US" altLang="zh-CN" sz="2100" dirty="0"/>
          </a:p>
          <a:p>
            <a:endParaRPr lang="en-US" altLang="zh-CN" sz="2100" dirty="0"/>
          </a:p>
          <a:p>
            <a:r>
              <a:rPr lang="en-US" altLang="zh-CN" sz="2100" dirty="0"/>
              <a:t>                                    </a:t>
            </a:r>
            <a:r>
              <a:rPr lang="zh-CN" altLang="en-US" sz="2100" dirty="0"/>
              <a:t>如何选择划分节点？</a:t>
            </a:r>
          </a:p>
        </p:txBody>
      </p:sp>
      <p:sp>
        <p:nvSpPr>
          <p:cNvPr id="45" name="矩形 44"/>
          <p:cNvSpPr/>
          <p:nvPr/>
        </p:nvSpPr>
        <p:spPr>
          <a:xfrm>
            <a:off x="6253192" y="1965169"/>
            <a:ext cx="2608406" cy="415498"/>
          </a:xfrm>
          <a:prstGeom prst="rect">
            <a:avLst/>
          </a:prstGeom>
        </p:spPr>
        <p:txBody>
          <a:bodyPr wrap="none">
            <a:spAutoFit/>
          </a:bodyPr>
          <a:lstStyle/>
          <a:p>
            <a:r>
              <a:rPr lang="zh-CN" altLang="en-US" sz="2100" dirty="0"/>
              <a:t>（均值？中位数？）</a:t>
            </a:r>
          </a:p>
        </p:txBody>
      </p:sp>
    </p:spTree>
    <p:extLst>
      <p:ext uri="{BB962C8B-B14F-4D97-AF65-F5344CB8AC3E}">
        <p14:creationId xmlns:p14="http://schemas.microsoft.com/office/powerpoint/2010/main" val="360362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2" grpId="0" animBg="1"/>
      <p:bldP spid="31" grpId="0"/>
      <p:bldP spid="32" grpId="0"/>
      <p:bldP spid="33" grpId="0"/>
      <p:bldP spid="34" grpId="0"/>
      <p:bldP spid="35" grpId="0"/>
      <p:bldP spid="36" grpId="0"/>
      <p:bldP spid="37" grpId="0" animBg="1"/>
      <p:bldP spid="38" grpId="0" animBg="1"/>
      <p:bldP spid="39" grpId="0" animBg="1"/>
      <p:bldP spid="40" grpId="0" animBg="1"/>
      <p:bldP spid="41" grpId="0" animBg="1"/>
      <p:bldP spid="4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回归树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假设待划分节点中的数据为 </a:t>
                </a:r>
                <a14:m>
                  <m:oMath xmlns:m="http://schemas.openxmlformats.org/officeDocument/2006/math">
                    <m:r>
                      <a:rPr lang="en-US" altLang="zh-CN" b="0" i="1" smtClean="0">
                        <a:latin typeface="Cambria Math" panose="02040503050406030204" pitchFamily="18" charset="0"/>
                      </a:rPr>
                      <m:t>𝐷</m:t>
                    </m:r>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0" i="1" smtClean="0">
                                    <a:latin typeface="Cambria Math" panose="02040503050406030204" pitchFamily="18" charset="0"/>
                                  </a:rPr>
                                  <m:t>𝑚</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𝑚</m:t>
                                </m:r>
                              </m:sub>
                            </m:sSub>
                          </m:e>
                        </m:d>
                      </m:e>
                    </m:d>
                  </m:oMath>
                </a14:m>
                <a:endParaRPr lang="en-US" altLang="zh-CN" dirty="0"/>
              </a:p>
              <a:p>
                <a:r>
                  <a:rPr lang="zh-CN" altLang="en-US" dirty="0"/>
                  <a:t>离散属性</a:t>
                </a:r>
                <a14:m>
                  <m:oMath xmlns:m="http://schemas.openxmlformats.org/officeDocument/2006/math">
                    <m:r>
                      <a:rPr lang="en-US" altLang="zh-CN" i="1" dirty="0">
                        <a:latin typeface="Cambria Math" panose="02040503050406030204" pitchFamily="18" charset="0"/>
                      </a:rPr>
                      <m:t>𝑎</m:t>
                    </m:r>
                  </m:oMath>
                </a14:m>
                <a:r>
                  <a:rPr lang="zh-CN" altLang="en-US" dirty="0"/>
                  <a:t>有</a:t>
                </a:r>
                <a14:m>
                  <m:oMath xmlns:m="http://schemas.openxmlformats.org/officeDocument/2006/math">
                    <m:r>
                      <a:rPr lang="en-US" altLang="zh-CN" i="1" dirty="0">
                        <a:solidFill>
                          <a:srgbClr val="FF0000"/>
                        </a:solidFill>
                        <a:latin typeface="Cambria Math" panose="02040503050406030204" pitchFamily="18" charset="0"/>
                      </a:rPr>
                      <m:t>𝑉</m:t>
                    </m:r>
                  </m:oMath>
                </a14:m>
                <a:r>
                  <a:rPr lang="zh-CN" altLang="en-US" dirty="0"/>
                  <a:t>个可能的取值</a:t>
                </a:r>
                <a14:m>
                  <m:oMath xmlns:m="http://schemas.openxmlformats.org/officeDocument/2006/math">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𝑎</m:t>
                            </m:r>
                          </m:e>
                          <m:sup>
                            <m:r>
                              <a:rPr lang="en-US" altLang="zh-CN" i="1" dirty="0">
                                <a:latin typeface="Cambria Math" panose="02040503050406030204" pitchFamily="18" charset="0"/>
                              </a:rPr>
                              <m:t>1</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𝑎</m:t>
                            </m:r>
                          </m:e>
                          <m:sup>
                            <m:r>
                              <a:rPr lang="en-US" altLang="zh-CN" i="1" dirty="0">
                                <a:latin typeface="Cambria Math" panose="02040503050406030204" pitchFamily="18" charset="0"/>
                              </a:rPr>
                              <m:t>2</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𝑎</m:t>
                            </m:r>
                          </m:e>
                          <m:sup>
                            <m:r>
                              <a:rPr lang="en-US" altLang="zh-CN" i="1" dirty="0">
                                <a:latin typeface="Cambria Math" panose="02040503050406030204" pitchFamily="18" charset="0"/>
                              </a:rPr>
                              <m:t>𝑉</m:t>
                            </m:r>
                          </m:sup>
                        </m:sSup>
                      </m:e>
                    </m:d>
                  </m:oMath>
                </a14:m>
                <a:endParaRPr lang="en-US" altLang="zh-CN" dirty="0"/>
              </a:p>
              <a:p>
                <a:r>
                  <a:rPr lang="zh-CN" altLang="en-US" dirty="0"/>
                  <a:t>若用</a:t>
                </a:r>
                <a14:m>
                  <m:oMath xmlns:m="http://schemas.openxmlformats.org/officeDocument/2006/math">
                    <m:r>
                      <a:rPr lang="en-US" altLang="zh-CN" i="1" dirty="0">
                        <a:latin typeface="Cambria Math" panose="02040503050406030204" pitchFamily="18" charset="0"/>
                      </a:rPr>
                      <m:t>𝑎</m:t>
                    </m:r>
                  </m:oMath>
                </a14:m>
                <a:r>
                  <a:rPr lang="zh-CN" altLang="en-US" dirty="0"/>
                  <a:t>来进行划分，则会产生</a:t>
                </a:r>
                <a14:m>
                  <m:oMath xmlns:m="http://schemas.openxmlformats.org/officeDocument/2006/math">
                    <m:r>
                      <a:rPr lang="en-US" altLang="zh-CN" i="1" dirty="0">
                        <a:solidFill>
                          <a:srgbClr val="FF0000"/>
                        </a:solidFill>
                        <a:latin typeface="Cambria Math" panose="02040503050406030204" pitchFamily="18" charset="0"/>
                      </a:rPr>
                      <m:t>𝑉</m:t>
                    </m:r>
                  </m:oMath>
                </a14:m>
                <a:r>
                  <a:rPr lang="zh-CN" altLang="en-US" dirty="0"/>
                  <a:t>个分支结点；第</a:t>
                </a:r>
                <a14:m>
                  <m:oMath xmlns:m="http://schemas.openxmlformats.org/officeDocument/2006/math">
                    <m:r>
                      <a:rPr lang="en-US" altLang="zh-CN" i="1" dirty="0">
                        <a:latin typeface="Cambria Math" panose="02040503050406030204" pitchFamily="18" charset="0"/>
                      </a:rPr>
                      <m:t>𝑣</m:t>
                    </m:r>
                  </m:oMath>
                </a14:m>
                <a:r>
                  <a:rPr lang="zh-CN" altLang="en-US" dirty="0"/>
                  <a:t>个分支结点包含</a:t>
                </a:r>
                <a14:m>
                  <m:oMath xmlns:m="http://schemas.openxmlformats.org/officeDocument/2006/math">
                    <m:r>
                      <a:rPr lang="en-US" altLang="zh-CN" i="1" dirty="0">
                        <a:latin typeface="Cambria Math" panose="02040503050406030204" pitchFamily="18" charset="0"/>
                      </a:rPr>
                      <m:t>𝐷</m:t>
                    </m:r>
                  </m:oMath>
                </a14:m>
                <a:r>
                  <a:rPr lang="zh-CN" altLang="en-US" dirty="0"/>
                  <a:t>中所有在属性</a:t>
                </a:r>
                <a14:m>
                  <m:oMath xmlns:m="http://schemas.openxmlformats.org/officeDocument/2006/math">
                    <m:r>
                      <a:rPr lang="en-US" altLang="zh-CN" i="1" dirty="0">
                        <a:latin typeface="Cambria Math" panose="02040503050406030204" pitchFamily="18" charset="0"/>
                      </a:rPr>
                      <m:t>𝑎</m:t>
                    </m:r>
                  </m:oMath>
                </a14:m>
                <a:r>
                  <a:rPr lang="zh-CN" altLang="en-US" dirty="0"/>
                  <a:t>上取值为</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𝑣</m:t>
                        </m:r>
                      </m:sup>
                    </m:sSup>
                  </m:oMath>
                </a14:m>
                <a:r>
                  <a:rPr lang="zh-CN" altLang="en-US" dirty="0"/>
                  <a:t>的样本，记为</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oMath>
                </a14:m>
                <a:endParaRPr lang="en-US" altLang="zh-CN" dirty="0"/>
              </a:p>
              <a:p>
                <a:endParaRPr lang="en-US" altLang="zh-CN" dirty="0"/>
              </a:p>
              <a:p>
                <a:r>
                  <a:rPr lang="zh-CN" altLang="en-US" dirty="0"/>
                  <a:t>若优化均方误差，</a:t>
                </a:r>
                <a:endParaRPr lang="en-US" altLang="zh-CN" dirty="0"/>
              </a:p>
              <a:p>
                <a:endParaRPr lang="en-US" altLang="zh-CN" dirty="0"/>
              </a:p>
              <a:p>
                <a:endParaRPr lang="en-US" altLang="zh-CN" dirty="0"/>
              </a:p>
              <a:p>
                <a:endParaRPr lang="en-US" altLang="zh-CN" dirty="0"/>
              </a:p>
              <a:p>
                <a:endParaRPr lang="en-US" altLang="zh-CN" dirty="0"/>
              </a:p>
              <a:p>
                <a:r>
                  <a:rPr lang="zh-CN" altLang="en-US" dirty="0"/>
                  <a:t>选择划分后误差最小的属性作为最优划分属性</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51</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534854" y="4336754"/>
                <a:ext cx="4199355" cy="9086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0" smtClean="0">
                          <a:latin typeface="Cambria Math" panose="02040503050406030204" pitchFamily="18" charset="0"/>
                        </a:rPr>
                        <m:t>e</m:t>
                      </m:r>
                      <m:r>
                        <m:rPr>
                          <m:sty m:val="p"/>
                        </m:rPr>
                        <a:rPr lang="en-US" altLang="zh-CN" b="0" i="0" smtClean="0">
                          <a:latin typeface="Cambria Math" panose="02040503050406030204" pitchFamily="18" charset="0"/>
                        </a:rPr>
                        <m:t>rror</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D</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a</m:t>
                          </m:r>
                        </m:e>
                      </m:d>
                      <m:r>
                        <a:rPr lang="en-US" altLang="zh-CN" b="0" i="0"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a:rPr lang="en-US" altLang="zh-CN" i="1">
                              <a:latin typeface="Cambria Math" panose="02040503050406030204" pitchFamily="18" charset="0"/>
                            </a:rPr>
                            <m:t>𝑣</m:t>
                          </m:r>
                          <m:r>
                            <a:rPr lang="en-US" altLang="zh-CN" i="1">
                              <a:latin typeface="Cambria Math" panose="02040503050406030204" pitchFamily="18" charset="0"/>
                            </a:rPr>
                            <m:t>=1</m:t>
                          </m:r>
                        </m:sub>
                        <m:sup>
                          <m:r>
                            <a:rPr lang="en-US" altLang="zh-CN" i="1">
                              <a:latin typeface="Cambria Math" panose="02040503050406030204" pitchFamily="18" charset="0"/>
                            </a:rPr>
                            <m:t>𝑉</m:t>
                          </m:r>
                        </m:sup>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sSup>
                                    <m:sSupPr>
                                      <m:ctrlPr>
                                        <a:rPr lang="en-US" altLang="zh-CN" i="1">
                                          <a:latin typeface="Cambria Math" panose="02040503050406030204" pitchFamily="18" charset="0"/>
                                        </a:rPr>
                                      </m:ctrlPr>
                                    </m:sSupPr>
                                    <m:e>
                                      <m:r>
                                        <a:rPr lang="en-US" altLang="zh-CN" i="1">
                                          <a:latin typeface="Cambria Math" panose="02040503050406030204" pitchFamily="18" charset="0"/>
                                        </a:rPr>
                                        <m:t>𝑐</m:t>
                                      </m:r>
                                    </m:e>
                                    <m:sup>
                                      <m:r>
                                        <a:rPr lang="en-US" altLang="zh-CN" i="1">
                                          <a:latin typeface="Cambria Math" panose="02040503050406030204" pitchFamily="18" charset="0"/>
                                        </a:rPr>
                                        <m:t>𝑣</m:t>
                                      </m:r>
                                    </m:sup>
                                  </m:sSup>
                                </m:lim>
                              </m:limLow>
                            </m:fName>
                            <m:e>
                              <m:nary>
                                <m:naryPr>
                                  <m:chr m:val="∑"/>
                                  <m:supHide m:val="on"/>
                                  <m:ctrlPr>
                                    <a:rPr lang="en-US" altLang="zh-CN" i="1">
                                      <a:latin typeface="Cambria Math" panose="02040503050406030204" pitchFamily="18" charset="0"/>
                                    </a:rPr>
                                  </m:ctrlPr>
                                </m:naryPr>
                                <m: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brk m:alnAt="7"/>
                                            </m:rPr>
                                            <a:rPr lang="en-US" altLang="zh-CN" b="1" i="1">
                                              <a:latin typeface="Cambria Math" panose="02040503050406030204" pitchFamily="18" charset="0"/>
                                            </a:rPr>
                                            <m:t>𝒙</m:t>
                                          </m:r>
                                        </m:e>
                                        <m:sub>
                                          <m:r>
                                            <m:rPr>
                                              <m:brk m:alnAt="7"/>
                                            </m:rPr>
                                            <a:rPr lang="en-US" altLang="zh-CN" i="1">
                                              <a:latin typeface="Cambria Math" panose="02040503050406030204" pitchFamily="18" charset="0"/>
                                            </a:rPr>
                                            <m:t>𝑖</m:t>
                                          </m:r>
                                        </m:sub>
                                      </m:sSub>
                                      <m:r>
                                        <m:rPr>
                                          <m:brk m:alnAt="7"/>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brk m:alnAt="7"/>
                                            </m:rPr>
                                            <a:rPr lang="en-US" altLang="zh-CN" i="1">
                                              <a:latin typeface="Cambria Math" panose="02040503050406030204" pitchFamily="18" charset="0"/>
                                            </a:rPr>
                                            <m:t>𝑦</m:t>
                                          </m:r>
                                        </m:e>
                                        <m:sub>
                                          <m:r>
                                            <m:rPr>
                                              <m:brk m:alnAt="7"/>
                                            </m:rPr>
                                            <a:rPr lang="en-US" altLang="zh-CN" i="1">
                                              <a:latin typeface="Cambria Math" panose="02040503050406030204" pitchFamily="18" charset="0"/>
                                            </a:rPr>
                                            <m:t>𝑖</m:t>
                                          </m:r>
                                        </m:sub>
                                      </m:sSub>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sub>
                                <m:sup/>
                                <m:e>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𝑐</m:t>
                                              </m:r>
                                            </m:e>
                                            <m:sup>
                                              <m:r>
                                                <a:rPr lang="en-US" altLang="zh-CN" i="1">
                                                  <a:latin typeface="Cambria Math" panose="02040503050406030204" pitchFamily="18" charset="0"/>
                                                </a:rPr>
                                                <m:t>𝑣</m:t>
                                              </m:r>
                                            </m:sup>
                                          </m:sSup>
                                        </m:e>
                                      </m:d>
                                    </m:e>
                                    <m:sup>
                                      <m:r>
                                        <a:rPr lang="en-US" altLang="zh-CN" b="0" i="1" smtClean="0">
                                          <a:latin typeface="Cambria Math" panose="02040503050406030204" pitchFamily="18" charset="0"/>
                                        </a:rPr>
                                        <m:t>2</m:t>
                                      </m:r>
                                    </m:sup>
                                  </m:sSup>
                                </m:e>
                              </m:nary>
                            </m:e>
                          </m:func>
                        </m:e>
                      </m:nary>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534854" y="4336754"/>
                <a:ext cx="4199355" cy="90864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154127" y="3723142"/>
                <a:ext cx="1856790"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m:rPr>
                                  <m:sty m:val="p"/>
                                </m:rPr>
                                <a:rPr lang="en-US" altLang="zh-CN">
                                  <a:latin typeface="Cambria Math" panose="02040503050406030204" pitchFamily="18" charset="0"/>
                                </a:rPr>
                                <m:t>c</m:t>
                              </m:r>
                            </m:lim>
                          </m:limLow>
                        </m:fName>
                        <m:e>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𝑖</m:t>
                              </m:r>
                            </m:sub>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𝑐</m:t>
                                      </m:r>
                                    </m:e>
                                  </m:d>
                                </m:e>
                                <m:sup>
                                  <m:r>
                                    <a:rPr lang="en-US" altLang="zh-CN" i="1">
                                      <a:latin typeface="Cambria Math" panose="02040503050406030204" pitchFamily="18" charset="0"/>
                                    </a:rPr>
                                    <m:t>2</m:t>
                                  </m:r>
                                </m:sup>
                              </m:sSup>
                            </m:e>
                          </m:nary>
                        </m:e>
                      </m:func>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2154127" y="3723142"/>
                <a:ext cx="1856790" cy="76456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867400" y="4606411"/>
                <a:ext cx="29130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𝑐</m:t>
                          </m:r>
                        </m:e>
                        <m:sup>
                          <m:r>
                            <a:rPr lang="en-US" altLang="zh-CN" b="0" i="1" smtClean="0">
                              <a:latin typeface="Cambria Math" panose="02040503050406030204" pitchFamily="18" charset="0"/>
                            </a:rPr>
                            <m:t>𝑣</m:t>
                          </m:r>
                        </m:sup>
                      </m:sSup>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avg</m:t>
                      </m:r>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e>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𝑣</m:t>
                                  </m:r>
                                </m:sup>
                              </m:sSup>
                            </m:e>
                          </m:d>
                        </m:e>
                      </m:d>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5867400" y="4606411"/>
                <a:ext cx="2913025" cy="369332"/>
              </a:xfrm>
              <a:prstGeom prst="rect">
                <a:avLst/>
              </a:prstGeom>
              <a:blipFill>
                <a:blip r:embed="rId5"/>
                <a:stretch>
                  <a:fillRect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438652" y="3859216"/>
                <a:ext cx="2590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m:rPr>
                          <m:sty m:val="p"/>
                        </m:rPr>
                        <a:rPr lang="en-US" altLang="zh-CN">
                          <a:latin typeface="Cambria Math" panose="02040503050406030204" pitchFamily="18" charset="0"/>
                        </a:rPr>
                        <m:t>avg</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𝑦</m:t>
                              </m:r>
                            </m:e>
                            <m:e>
                              <m:d>
                                <m:dPr>
                                  <m:ctrlPr>
                                    <a:rPr lang="en-US" altLang="zh-CN" i="1">
                                      <a:latin typeface="Cambria Math" panose="02040503050406030204" pitchFamily="18" charset="0"/>
                                    </a:rPr>
                                  </m:ctrlPr>
                                </m:dPr>
                                <m:e>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r>
                                <a:rPr lang="en-US" altLang="zh-CN" i="1">
                                  <a:latin typeface="Cambria Math" panose="02040503050406030204" pitchFamily="18" charset="0"/>
                                </a:rPr>
                                <m:t>𝐷</m:t>
                              </m:r>
                            </m:e>
                          </m:d>
                        </m:e>
                      </m:d>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4438652" y="3859216"/>
                <a:ext cx="2590800" cy="369332"/>
              </a:xfrm>
              <a:prstGeom prst="rect">
                <a:avLst/>
              </a:prstGeom>
              <a:blipFill>
                <a:blip r:embed="rId6"/>
                <a:stretch>
                  <a:fillRect b="-8197"/>
                </a:stretch>
              </a:blipFill>
            </p:spPr>
            <p:txBody>
              <a:bodyPr/>
              <a:lstStyle/>
              <a:p>
                <a:r>
                  <a:rPr lang="zh-CN" altLang="en-US">
                    <a:noFill/>
                  </a:rPr>
                  <a:t> </a:t>
                </a:r>
              </a:p>
            </p:txBody>
          </p:sp>
        </mc:Fallback>
      </mc:AlternateContent>
      <p:sp>
        <p:nvSpPr>
          <p:cNvPr id="11" name="右箭头 10"/>
          <p:cNvSpPr/>
          <p:nvPr/>
        </p:nvSpPr>
        <p:spPr>
          <a:xfrm>
            <a:off x="5655077" y="4686300"/>
            <a:ext cx="322225"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4116427" y="3961956"/>
            <a:ext cx="322225"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矩形 13"/>
              <p:cNvSpPr/>
              <p:nvPr/>
            </p:nvSpPr>
            <p:spPr>
              <a:xfrm>
                <a:off x="2631298" y="5865289"/>
                <a:ext cx="2693173" cy="4529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arg</m:t>
                          </m:r>
                        </m:fName>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𝐴</m:t>
                                  </m:r>
                                </m:lim>
                              </m:limLow>
                            </m:fName>
                            <m:e>
                              <m:r>
                                <m:rPr>
                                  <m:sty m:val="p"/>
                                </m:rPr>
                                <a:rPr lang="en-US" altLang="zh-CN" i="0">
                                  <a:latin typeface="Cambria Math" panose="02040503050406030204" pitchFamily="18" charset="0"/>
                                </a:rPr>
                                <m:t>er</m:t>
                              </m:r>
                              <m:r>
                                <m:rPr>
                                  <m:sty m:val="p"/>
                                </m:rPr>
                                <a:rPr lang="en-US" altLang="zh-CN" b="0" i="0" smtClean="0">
                                  <a:latin typeface="Cambria Math" panose="02040503050406030204" pitchFamily="18" charset="0"/>
                                </a:rPr>
                                <m:t>ror</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e>
                              </m:d>
                            </m:e>
                          </m:func>
                        </m:e>
                      </m:func>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2631298" y="5865289"/>
                <a:ext cx="2693173" cy="452945"/>
              </a:xfrm>
              <a:prstGeom prst="rect">
                <a:avLst/>
              </a:prstGeom>
              <a:blipFill>
                <a:blip r:embed="rId7"/>
                <a:stretch>
                  <a:fillRect b="-2703"/>
                </a:stretch>
              </a:blipFill>
            </p:spPr>
            <p:txBody>
              <a:bodyPr/>
              <a:lstStyle/>
              <a:p>
                <a:r>
                  <a:rPr lang="zh-CN" altLang="en-US">
                    <a:noFill/>
                  </a:rPr>
                  <a:t> </a:t>
                </a:r>
              </a:p>
            </p:txBody>
          </p:sp>
        </mc:Fallback>
      </mc:AlternateContent>
      <p:sp>
        <p:nvSpPr>
          <p:cNvPr id="15" name="矩形 14"/>
          <p:cNvSpPr/>
          <p:nvPr/>
        </p:nvSpPr>
        <p:spPr>
          <a:xfrm>
            <a:off x="196026" y="3878954"/>
            <a:ext cx="1338828" cy="369332"/>
          </a:xfrm>
          <a:prstGeom prst="rect">
            <a:avLst/>
          </a:prstGeom>
        </p:spPr>
        <p:txBody>
          <a:bodyPr wrap="none">
            <a:spAutoFit/>
          </a:bodyPr>
          <a:lstStyle/>
          <a:p>
            <a:r>
              <a:rPr lang="zh-CN" altLang="en-US" dirty="0"/>
              <a:t>划分前误差</a:t>
            </a:r>
          </a:p>
        </p:txBody>
      </p:sp>
      <p:sp>
        <p:nvSpPr>
          <p:cNvPr id="16" name="矩形 15"/>
          <p:cNvSpPr/>
          <p:nvPr/>
        </p:nvSpPr>
        <p:spPr>
          <a:xfrm>
            <a:off x="196026" y="4606411"/>
            <a:ext cx="1338828" cy="369332"/>
          </a:xfrm>
          <a:prstGeom prst="rect">
            <a:avLst/>
          </a:prstGeom>
        </p:spPr>
        <p:txBody>
          <a:bodyPr wrap="none">
            <a:spAutoFit/>
          </a:bodyPr>
          <a:lstStyle/>
          <a:p>
            <a:r>
              <a:rPr lang="zh-CN" altLang="en-US" dirty="0"/>
              <a:t>划分后误差</a:t>
            </a:r>
            <a:endParaRPr lang="en-US" altLang="zh-CN" dirty="0"/>
          </a:p>
        </p:txBody>
      </p:sp>
    </p:spTree>
    <p:extLst>
      <p:ext uri="{BB962C8B-B14F-4D97-AF65-F5344CB8AC3E}">
        <p14:creationId xmlns:p14="http://schemas.microsoft.com/office/powerpoint/2010/main" val="341274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animBg="1"/>
      <p:bldP spid="12" grpId="0" animBg="1"/>
      <p:bldP spid="14" grpId="0"/>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多变量决策树</a:t>
            </a:r>
          </a:p>
        </p:txBody>
      </p:sp>
      <p:sp>
        <p:nvSpPr>
          <p:cNvPr id="3" name="内容占位符 2"/>
          <p:cNvSpPr>
            <a:spLocks noGrp="1"/>
          </p:cNvSpPr>
          <p:nvPr>
            <p:ph idx="1"/>
          </p:nvPr>
        </p:nvSpPr>
        <p:spPr/>
        <p:txBody>
          <a:bodyPr/>
          <a:lstStyle/>
          <a:p>
            <a:r>
              <a:rPr lang="zh-CN" altLang="en-US" dirty="0"/>
              <a:t>单变量决策树分类边界</a:t>
            </a:r>
            <a:r>
              <a:rPr lang="en-US" altLang="zh-CN" dirty="0"/>
              <a:t>:</a:t>
            </a:r>
            <a:r>
              <a:rPr lang="zh-CN" altLang="en-US" dirty="0"/>
              <a:t>轴平行</a:t>
            </a:r>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52</a:t>
            </a:fld>
            <a:endParaRPr lang="zh-CN" altLang="en-US"/>
          </a:p>
        </p:txBody>
      </p:sp>
      <p:sp>
        <p:nvSpPr>
          <p:cNvPr id="7" name="圆角矩形 6"/>
          <p:cNvSpPr/>
          <p:nvPr/>
        </p:nvSpPr>
        <p:spPr>
          <a:xfrm>
            <a:off x="625753" y="1909298"/>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含糖率</a:t>
            </a:r>
            <a:r>
              <a:rPr lang="en-US" altLang="zh-CN" sz="2200" dirty="0">
                <a:latin typeface="Palatino" panose="02040502050505030304" pitchFamily="18" charset="0"/>
              </a:rPr>
              <a:t>≤</a:t>
            </a:r>
            <a:r>
              <a:rPr lang="en-US" altLang="zh-CN" sz="2200" dirty="0">
                <a:latin typeface="Times" panose="02020603060405020304" pitchFamily="18" charset="0"/>
              </a:rPr>
              <a:t>0.126?</a:t>
            </a:r>
            <a:endParaRPr lang="zh-CN" altLang="en-US" sz="2200" dirty="0">
              <a:latin typeface="Times" panose="02020603060405020304" pitchFamily="18" charset="0"/>
            </a:endParaRPr>
          </a:p>
        </p:txBody>
      </p:sp>
      <p:sp>
        <p:nvSpPr>
          <p:cNvPr id="8" name="圆角矩形 7"/>
          <p:cNvSpPr/>
          <p:nvPr/>
        </p:nvSpPr>
        <p:spPr>
          <a:xfrm>
            <a:off x="1828639" y="2929515"/>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密度</a:t>
            </a:r>
            <a:r>
              <a:rPr lang="en-US" altLang="zh-CN" sz="2200" dirty="0">
                <a:latin typeface="Palatino" panose="02040502050505030304" pitchFamily="18" charset="0"/>
              </a:rPr>
              <a:t>≤</a:t>
            </a:r>
            <a:r>
              <a:rPr lang="en-US" altLang="zh-CN" sz="2200" dirty="0">
                <a:latin typeface="Times" panose="02020603060405020304" pitchFamily="18" charset="0"/>
              </a:rPr>
              <a:t>0.381?</a:t>
            </a:r>
            <a:endParaRPr lang="zh-CN" altLang="en-US" sz="2200" dirty="0">
              <a:latin typeface="Times" panose="02020603060405020304" pitchFamily="18" charset="0"/>
            </a:endParaRPr>
          </a:p>
        </p:txBody>
      </p:sp>
      <p:sp>
        <p:nvSpPr>
          <p:cNvPr id="9" name="椭圆 8"/>
          <p:cNvSpPr/>
          <p:nvPr/>
        </p:nvSpPr>
        <p:spPr>
          <a:xfrm>
            <a:off x="1458287" y="398105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0" name="圆角矩形 9"/>
          <p:cNvSpPr/>
          <p:nvPr/>
        </p:nvSpPr>
        <p:spPr>
          <a:xfrm>
            <a:off x="1643561" y="5046357"/>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密度</a:t>
            </a:r>
            <a:r>
              <a:rPr lang="en-US" altLang="zh-CN" sz="2200" dirty="0">
                <a:latin typeface="Palatino" panose="02040502050505030304" pitchFamily="18" charset="0"/>
              </a:rPr>
              <a:t>≤</a:t>
            </a:r>
            <a:r>
              <a:rPr lang="en-US" altLang="zh-CN" sz="2200" dirty="0">
                <a:latin typeface="Times" panose="02020603060405020304" pitchFamily="18" charset="0"/>
              </a:rPr>
              <a:t>0.560?</a:t>
            </a:r>
            <a:endParaRPr lang="zh-CN" altLang="en-US" sz="2200" dirty="0">
              <a:latin typeface="Times" panose="02020603060405020304" pitchFamily="18" charset="0"/>
            </a:endParaRPr>
          </a:p>
        </p:txBody>
      </p:sp>
      <p:grpSp>
        <p:nvGrpSpPr>
          <p:cNvPr id="11" name="组合 10"/>
          <p:cNvGrpSpPr/>
          <p:nvPr/>
        </p:nvGrpSpPr>
        <p:grpSpPr>
          <a:xfrm>
            <a:off x="1320110" y="6084130"/>
            <a:ext cx="2446902" cy="432000"/>
            <a:chOff x="4279045" y="4439240"/>
            <a:chExt cx="2446902" cy="432000"/>
          </a:xfrm>
        </p:grpSpPr>
        <p:sp>
          <p:nvSpPr>
            <p:cNvPr id="12" name="椭圆 11"/>
            <p:cNvSpPr/>
            <p:nvPr/>
          </p:nvSpPr>
          <p:spPr>
            <a:xfrm>
              <a:off x="5645947"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3" name="椭圆 12"/>
            <p:cNvSpPr/>
            <p:nvPr/>
          </p:nvSpPr>
          <p:spPr>
            <a:xfrm>
              <a:off x="4279045"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grpSp>
      <p:sp>
        <p:nvSpPr>
          <p:cNvPr id="14" name="文本框 10"/>
          <p:cNvSpPr txBox="1"/>
          <p:nvPr/>
        </p:nvSpPr>
        <p:spPr>
          <a:xfrm>
            <a:off x="1651013" y="5597419"/>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15" name="直接连接符 14"/>
          <p:cNvCxnSpPr/>
          <p:nvPr/>
        </p:nvCxnSpPr>
        <p:spPr>
          <a:xfrm flipH="1">
            <a:off x="1898541" y="5478357"/>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2806398" y="5476409"/>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17" name="文本框 13"/>
          <p:cNvSpPr txBox="1"/>
          <p:nvPr/>
        </p:nvSpPr>
        <p:spPr>
          <a:xfrm>
            <a:off x="3021246" y="5595603"/>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
        <p:nvSpPr>
          <p:cNvPr id="18" name="椭圆 17"/>
          <p:cNvSpPr/>
          <p:nvPr/>
        </p:nvSpPr>
        <p:spPr>
          <a:xfrm>
            <a:off x="3819767" y="504040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19" name="文本框 15"/>
          <p:cNvSpPr txBox="1"/>
          <p:nvPr/>
        </p:nvSpPr>
        <p:spPr>
          <a:xfrm>
            <a:off x="2792003" y="4551741"/>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20" name="直接连接符 19"/>
          <p:cNvCxnSpPr/>
          <p:nvPr/>
        </p:nvCxnSpPr>
        <p:spPr>
          <a:xfrm flipH="1">
            <a:off x="3039531" y="4432679"/>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3947388" y="4430731"/>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22" name="圆角矩形 21"/>
          <p:cNvSpPr/>
          <p:nvPr/>
        </p:nvSpPr>
        <p:spPr>
          <a:xfrm>
            <a:off x="2654642" y="3981053"/>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含糖率</a:t>
            </a:r>
            <a:r>
              <a:rPr lang="en-US" altLang="zh-CN" sz="2200" dirty="0">
                <a:latin typeface="Palatino" panose="02040502050505030304" pitchFamily="18" charset="0"/>
              </a:rPr>
              <a:t>≤</a:t>
            </a:r>
            <a:r>
              <a:rPr lang="en-US" altLang="zh-CN" sz="2200" dirty="0">
                <a:latin typeface="Times" panose="02020603060405020304" pitchFamily="18" charset="0"/>
              </a:rPr>
              <a:t>0.205?</a:t>
            </a:r>
            <a:endParaRPr lang="zh-CN" altLang="en-US" sz="2200" dirty="0">
              <a:latin typeface="Times" panose="02020603060405020304" pitchFamily="18" charset="0"/>
            </a:endParaRPr>
          </a:p>
        </p:txBody>
      </p:sp>
      <p:sp>
        <p:nvSpPr>
          <p:cNvPr id="23" name="文本框 20"/>
          <p:cNvSpPr txBox="1"/>
          <p:nvPr/>
        </p:nvSpPr>
        <p:spPr>
          <a:xfrm>
            <a:off x="1731968" y="3499423"/>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24" name="直接连接符 23"/>
          <p:cNvCxnSpPr/>
          <p:nvPr/>
        </p:nvCxnSpPr>
        <p:spPr>
          <a:xfrm flipH="1">
            <a:off x="1979496" y="3380361"/>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a:xfrm>
            <a:off x="2887353" y="3378413"/>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26" name="文本框 23"/>
          <p:cNvSpPr txBox="1"/>
          <p:nvPr/>
        </p:nvSpPr>
        <p:spPr>
          <a:xfrm>
            <a:off x="3102201" y="3497607"/>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
        <p:nvSpPr>
          <p:cNvPr id="27" name="椭圆 26"/>
          <p:cNvSpPr/>
          <p:nvPr/>
        </p:nvSpPr>
        <p:spPr>
          <a:xfrm>
            <a:off x="378287" y="292951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28" name="文本框 25"/>
          <p:cNvSpPr txBox="1"/>
          <p:nvPr/>
        </p:nvSpPr>
        <p:spPr>
          <a:xfrm>
            <a:off x="765243" y="2451633"/>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29" name="直接连接符 28"/>
          <p:cNvCxnSpPr/>
          <p:nvPr/>
        </p:nvCxnSpPr>
        <p:spPr>
          <a:xfrm flipH="1">
            <a:off x="1012771" y="2332571"/>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1920628" y="2330623"/>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31" name="文本框 28"/>
          <p:cNvSpPr txBox="1"/>
          <p:nvPr/>
        </p:nvSpPr>
        <p:spPr>
          <a:xfrm>
            <a:off x="2135476" y="2449817"/>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
        <p:nvSpPr>
          <p:cNvPr id="32" name="文本框 13"/>
          <p:cNvSpPr txBox="1"/>
          <p:nvPr/>
        </p:nvSpPr>
        <p:spPr>
          <a:xfrm>
            <a:off x="4228805" y="4527167"/>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cxnSp>
        <p:nvCxnSpPr>
          <p:cNvPr id="94" name="直接连接符 93"/>
          <p:cNvCxnSpPr/>
          <p:nvPr/>
        </p:nvCxnSpPr>
        <p:spPr>
          <a:xfrm>
            <a:off x="7055091" y="4209221"/>
            <a:ext cx="468000" cy="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7057797" y="2746136"/>
            <a:ext cx="2194" cy="1476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504671" y="3927226"/>
            <a:ext cx="1152000" cy="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5249495" y="2079729"/>
            <a:ext cx="3728145" cy="3009987"/>
            <a:chOff x="5249495" y="2079729"/>
            <a:chExt cx="3728145" cy="3009987"/>
          </a:xfrm>
        </p:grpSpPr>
        <p:cxnSp>
          <p:nvCxnSpPr>
            <p:cNvPr id="33" name="直接箭头连接符 32"/>
            <p:cNvCxnSpPr/>
            <p:nvPr/>
          </p:nvCxnSpPr>
          <p:spPr>
            <a:xfrm flipH="1" flipV="1">
              <a:off x="5925837" y="2079729"/>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5917640" y="4599789"/>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35" name="文本框 11"/>
            <p:cNvSpPr txBox="1"/>
            <p:nvPr/>
          </p:nvSpPr>
          <p:spPr>
            <a:xfrm>
              <a:off x="5735741" y="4518262"/>
              <a:ext cx="274434" cy="307777"/>
            </a:xfrm>
            <a:prstGeom prst="rect">
              <a:avLst/>
            </a:prstGeom>
            <a:noFill/>
          </p:spPr>
          <p:txBody>
            <a:bodyPr wrap="none" rtlCol="0">
              <a:spAutoFit/>
            </a:bodyPr>
            <a:lstStyle/>
            <a:p>
              <a:r>
                <a:rPr lang="en-US" altLang="zh-CN" sz="1400" dirty="0">
                  <a:latin typeface="Times "/>
                </a:rPr>
                <a:t>0</a:t>
              </a:r>
              <a:endParaRPr lang="zh-CN" altLang="en-US" sz="1400" dirty="0">
                <a:latin typeface="Times "/>
              </a:endParaRPr>
            </a:p>
          </p:txBody>
        </p:sp>
        <p:cxnSp>
          <p:nvCxnSpPr>
            <p:cNvPr id="36" name="直接连接符 35"/>
            <p:cNvCxnSpPr/>
            <p:nvPr/>
          </p:nvCxnSpPr>
          <p:spPr>
            <a:xfrm>
              <a:off x="655564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717783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780002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8422217" y="4528229"/>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40" name="文本框 40"/>
            <p:cNvSpPr txBox="1"/>
            <p:nvPr/>
          </p:nvSpPr>
          <p:spPr>
            <a:xfrm>
              <a:off x="6327050" y="4556804"/>
              <a:ext cx="453970" cy="307777"/>
            </a:xfrm>
            <a:prstGeom prst="rect">
              <a:avLst/>
            </a:prstGeom>
            <a:noFill/>
          </p:spPr>
          <p:txBody>
            <a:bodyPr wrap="none" rtlCol="0">
              <a:spAutoFit/>
            </a:bodyPr>
            <a:lstStyle/>
            <a:p>
              <a:r>
                <a:rPr lang="en-US" altLang="zh-CN" sz="1400" dirty="0">
                  <a:latin typeface="Times "/>
                </a:rPr>
                <a:t>0.2</a:t>
              </a:r>
              <a:endParaRPr lang="zh-CN" altLang="en-US" sz="1400" dirty="0">
                <a:latin typeface="Times "/>
              </a:endParaRPr>
            </a:p>
          </p:txBody>
        </p:sp>
        <p:sp>
          <p:nvSpPr>
            <p:cNvPr id="41" name="文本框 41"/>
            <p:cNvSpPr txBox="1"/>
            <p:nvPr/>
          </p:nvSpPr>
          <p:spPr>
            <a:xfrm>
              <a:off x="6949471" y="4556804"/>
              <a:ext cx="453970" cy="307777"/>
            </a:xfrm>
            <a:prstGeom prst="rect">
              <a:avLst/>
            </a:prstGeom>
            <a:noFill/>
          </p:spPr>
          <p:txBody>
            <a:bodyPr wrap="none" rtlCol="0">
              <a:spAutoFit/>
            </a:bodyPr>
            <a:lstStyle/>
            <a:p>
              <a:r>
                <a:rPr lang="en-US" altLang="zh-CN" sz="1400" dirty="0">
                  <a:latin typeface="Times "/>
                </a:rPr>
                <a:t>0.4</a:t>
              </a:r>
              <a:endParaRPr lang="zh-CN" altLang="en-US" sz="1400" dirty="0">
                <a:latin typeface="Times "/>
              </a:endParaRPr>
            </a:p>
          </p:txBody>
        </p:sp>
        <p:sp>
          <p:nvSpPr>
            <p:cNvPr id="42" name="文本框 42"/>
            <p:cNvSpPr txBox="1"/>
            <p:nvPr/>
          </p:nvSpPr>
          <p:spPr>
            <a:xfrm>
              <a:off x="7571892" y="4556804"/>
              <a:ext cx="453970" cy="307777"/>
            </a:xfrm>
            <a:prstGeom prst="rect">
              <a:avLst/>
            </a:prstGeom>
            <a:noFill/>
          </p:spPr>
          <p:txBody>
            <a:bodyPr wrap="none" rtlCol="0">
              <a:spAutoFit/>
            </a:bodyPr>
            <a:lstStyle/>
            <a:p>
              <a:r>
                <a:rPr lang="en-US" altLang="zh-CN" sz="1400" dirty="0">
                  <a:latin typeface="Times "/>
                </a:rPr>
                <a:t>0.6</a:t>
              </a:r>
              <a:endParaRPr lang="zh-CN" altLang="en-US" sz="1400" dirty="0">
                <a:latin typeface="Times "/>
              </a:endParaRPr>
            </a:p>
          </p:txBody>
        </p:sp>
        <p:sp>
          <p:nvSpPr>
            <p:cNvPr id="43" name="文本框 43"/>
            <p:cNvSpPr txBox="1"/>
            <p:nvPr/>
          </p:nvSpPr>
          <p:spPr>
            <a:xfrm>
              <a:off x="8194313" y="4556804"/>
              <a:ext cx="453970" cy="307777"/>
            </a:xfrm>
            <a:prstGeom prst="rect">
              <a:avLst/>
            </a:prstGeom>
            <a:noFill/>
          </p:spPr>
          <p:txBody>
            <a:bodyPr wrap="none" rtlCol="0">
              <a:spAutoFit/>
            </a:bodyPr>
            <a:lstStyle/>
            <a:p>
              <a:r>
                <a:rPr lang="en-US" altLang="zh-CN" sz="1400" dirty="0">
                  <a:latin typeface="Times "/>
                </a:rPr>
                <a:t>0.8</a:t>
              </a:r>
              <a:endParaRPr lang="zh-CN" altLang="en-US" sz="1400" dirty="0">
                <a:latin typeface="Times "/>
              </a:endParaRPr>
            </a:p>
          </p:txBody>
        </p:sp>
        <p:cxnSp>
          <p:nvCxnSpPr>
            <p:cNvPr id="44" name="直接连接符 43"/>
            <p:cNvCxnSpPr/>
            <p:nvPr/>
          </p:nvCxnSpPr>
          <p:spPr>
            <a:xfrm rot="5400000">
              <a:off x="5962197" y="2693060"/>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rot="5400000">
              <a:off x="5962197" y="3316636"/>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rot="5400000">
              <a:off x="5962197" y="3940212"/>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47" name="文本框 52"/>
            <p:cNvSpPr txBox="1"/>
            <p:nvPr/>
          </p:nvSpPr>
          <p:spPr>
            <a:xfrm>
              <a:off x="5505240" y="3822323"/>
              <a:ext cx="453970" cy="307777"/>
            </a:xfrm>
            <a:prstGeom prst="rect">
              <a:avLst/>
            </a:prstGeom>
            <a:noFill/>
          </p:spPr>
          <p:txBody>
            <a:bodyPr wrap="none" rtlCol="0">
              <a:spAutoFit/>
            </a:bodyPr>
            <a:lstStyle/>
            <a:p>
              <a:r>
                <a:rPr lang="en-US" altLang="zh-CN" sz="1400" dirty="0">
                  <a:latin typeface="Times "/>
                </a:rPr>
                <a:t>0.2</a:t>
              </a:r>
              <a:endParaRPr lang="zh-CN" altLang="en-US" sz="1400" dirty="0">
                <a:latin typeface="Times "/>
              </a:endParaRPr>
            </a:p>
          </p:txBody>
        </p:sp>
        <p:sp>
          <p:nvSpPr>
            <p:cNvPr id="48" name="文本框 53"/>
            <p:cNvSpPr txBox="1"/>
            <p:nvPr/>
          </p:nvSpPr>
          <p:spPr>
            <a:xfrm>
              <a:off x="5505240" y="3198747"/>
              <a:ext cx="453970" cy="307777"/>
            </a:xfrm>
            <a:prstGeom prst="rect">
              <a:avLst/>
            </a:prstGeom>
            <a:noFill/>
          </p:spPr>
          <p:txBody>
            <a:bodyPr wrap="none" rtlCol="0">
              <a:spAutoFit/>
            </a:bodyPr>
            <a:lstStyle/>
            <a:p>
              <a:r>
                <a:rPr lang="en-US" altLang="zh-CN" sz="1400" dirty="0">
                  <a:latin typeface="Times "/>
                </a:rPr>
                <a:t>0.4</a:t>
              </a:r>
              <a:endParaRPr lang="zh-CN" altLang="en-US" sz="1400" dirty="0">
                <a:latin typeface="Times "/>
              </a:endParaRPr>
            </a:p>
          </p:txBody>
        </p:sp>
        <p:sp>
          <p:nvSpPr>
            <p:cNvPr id="49" name="文本框 54"/>
            <p:cNvSpPr txBox="1"/>
            <p:nvPr/>
          </p:nvSpPr>
          <p:spPr>
            <a:xfrm>
              <a:off x="5505240" y="2575171"/>
              <a:ext cx="453970" cy="307777"/>
            </a:xfrm>
            <a:prstGeom prst="rect">
              <a:avLst/>
            </a:prstGeom>
            <a:noFill/>
          </p:spPr>
          <p:txBody>
            <a:bodyPr wrap="none" rtlCol="0">
              <a:spAutoFit/>
            </a:bodyPr>
            <a:lstStyle/>
            <a:p>
              <a:r>
                <a:rPr lang="en-US" altLang="zh-CN" sz="1400" dirty="0">
                  <a:latin typeface="Times "/>
                </a:rPr>
                <a:t>0.6</a:t>
              </a:r>
              <a:endParaRPr lang="zh-CN" altLang="en-US" sz="1400" dirty="0">
                <a:latin typeface="Times "/>
              </a:endParaRPr>
            </a:p>
          </p:txBody>
        </p:sp>
        <p:grpSp>
          <p:nvGrpSpPr>
            <p:cNvPr id="50" name="组合 49"/>
            <p:cNvGrpSpPr/>
            <p:nvPr/>
          </p:nvGrpSpPr>
          <p:grpSpPr>
            <a:xfrm>
              <a:off x="6026986" y="2316117"/>
              <a:ext cx="953322" cy="597182"/>
              <a:chOff x="2902949" y="2313167"/>
              <a:chExt cx="953322" cy="597182"/>
            </a:xfrm>
          </p:grpSpPr>
          <p:grpSp>
            <p:nvGrpSpPr>
              <p:cNvPr id="51" name="组合 50"/>
              <p:cNvGrpSpPr/>
              <p:nvPr/>
            </p:nvGrpSpPr>
            <p:grpSpPr>
              <a:xfrm>
                <a:off x="2902949" y="2313167"/>
                <a:ext cx="953322" cy="597182"/>
                <a:chOff x="5860991" y="1513622"/>
                <a:chExt cx="953322" cy="597182"/>
              </a:xfrm>
            </p:grpSpPr>
            <p:sp>
              <p:nvSpPr>
                <p:cNvPr id="55" name="矩形 54"/>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6" name="文本框 59"/>
                <p:cNvSpPr txBox="1"/>
                <p:nvPr/>
              </p:nvSpPr>
              <p:spPr>
                <a:xfrm>
                  <a:off x="6219278" y="1513622"/>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好瓜</a:t>
                  </a:r>
                </a:p>
              </p:txBody>
            </p:sp>
            <p:sp>
              <p:nvSpPr>
                <p:cNvPr id="57" name="文本框 60"/>
                <p:cNvSpPr txBox="1"/>
                <p:nvPr/>
              </p:nvSpPr>
              <p:spPr>
                <a:xfrm>
                  <a:off x="6219278" y="1772250"/>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坏瓜</a:t>
                  </a:r>
                </a:p>
              </p:txBody>
            </p:sp>
            <p:cxnSp>
              <p:nvCxnSpPr>
                <p:cNvPr id="58" name="直接连接符 57"/>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2" name="组合 51"/>
              <p:cNvGrpSpPr/>
              <p:nvPr/>
            </p:nvGrpSpPr>
            <p:grpSpPr>
              <a:xfrm>
                <a:off x="3043927" y="2444745"/>
                <a:ext cx="108000" cy="108000"/>
                <a:chOff x="5476803" y="2392530"/>
                <a:chExt cx="108000" cy="108000"/>
              </a:xfrm>
            </p:grpSpPr>
            <p:cxnSp>
              <p:nvCxnSpPr>
                <p:cNvPr id="53" name="直接连接符 5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59" name="组合 58"/>
            <p:cNvGrpSpPr/>
            <p:nvPr/>
          </p:nvGrpSpPr>
          <p:grpSpPr>
            <a:xfrm>
              <a:off x="8074715" y="3092607"/>
              <a:ext cx="108000" cy="108000"/>
              <a:chOff x="5476803" y="2392530"/>
              <a:chExt cx="108000" cy="108000"/>
            </a:xfrm>
          </p:grpSpPr>
          <p:cxnSp>
            <p:nvCxnSpPr>
              <p:cNvPr id="60" name="直接连接符 5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直接连接符 6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2" name="组合 61"/>
            <p:cNvGrpSpPr/>
            <p:nvPr/>
          </p:nvGrpSpPr>
          <p:grpSpPr>
            <a:xfrm>
              <a:off x="8265215" y="3454557"/>
              <a:ext cx="108000" cy="108000"/>
              <a:chOff x="5476803" y="2392530"/>
              <a:chExt cx="108000" cy="108000"/>
            </a:xfrm>
          </p:grpSpPr>
          <p:cxnSp>
            <p:nvCxnSpPr>
              <p:cNvPr id="63" name="直接连接符 6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直接连接符 6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5" name="组合 64"/>
            <p:cNvGrpSpPr/>
            <p:nvPr/>
          </p:nvGrpSpPr>
          <p:grpSpPr>
            <a:xfrm>
              <a:off x="7947915" y="3742456"/>
              <a:ext cx="108000" cy="108000"/>
              <a:chOff x="5476803" y="2392530"/>
              <a:chExt cx="108000" cy="108000"/>
            </a:xfrm>
          </p:grpSpPr>
          <p:cxnSp>
            <p:nvCxnSpPr>
              <p:cNvPr id="66" name="直接连接符 65"/>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8" name="组合 67"/>
            <p:cNvGrpSpPr/>
            <p:nvPr/>
          </p:nvGrpSpPr>
          <p:grpSpPr>
            <a:xfrm>
              <a:off x="7773341" y="3584552"/>
              <a:ext cx="108000" cy="108000"/>
              <a:chOff x="5476803" y="2392530"/>
              <a:chExt cx="108000" cy="108000"/>
            </a:xfrm>
          </p:grpSpPr>
          <p:cxnSp>
            <p:nvCxnSpPr>
              <p:cNvPr id="69" name="直接连接符 6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0" name="直接连接符 6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1" name="组合 70"/>
            <p:cNvGrpSpPr/>
            <p:nvPr/>
          </p:nvGrpSpPr>
          <p:grpSpPr>
            <a:xfrm>
              <a:off x="7412414" y="3826901"/>
              <a:ext cx="108000" cy="108000"/>
              <a:chOff x="5476803" y="2392530"/>
              <a:chExt cx="108000" cy="108000"/>
            </a:xfrm>
          </p:grpSpPr>
          <p:cxnSp>
            <p:nvCxnSpPr>
              <p:cNvPr id="72" name="直接连接符 7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3" name="直接连接符 7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4" name="组合 73"/>
            <p:cNvGrpSpPr/>
            <p:nvPr/>
          </p:nvGrpSpPr>
          <p:grpSpPr>
            <a:xfrm>
              <a:off x="7131726" y="3744230"/>
              <a:ext cx="108000" cy="108000"/>
              <a:chOff x="5476803" y="2392530"/>
              <a:chExt cx="108000" cy="108000"/>
            </a:xfrm>
          </p:grpSpPr>
          <p:cxnSp>
            <p:nvCxnSpPr>
              <p:cNvPr id="75" name="直接连接符 7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7" name="组合 76"/>
            <p:cNvGrpSpPr/>
            <p:nvPr/>
          </p:nvGrpSpPr>
          <p:grpSpPr>
            <a:xfrm>
              <a:off x="7382519" y="4092869"/>
              <a:ext cx="108000" cy="108000"/>
              <a:chOff x="5476803" y="2392530"/>
              <a:chExt cx="108000" cy="108000"/>
            </a:xfrm>
          </p:grpSpPr>
          <p:cxnSp>
            <p:nvCxnSpPr>
              <p:cNvPr id="78" name="直接连接符 7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0" name="组合 79"/>
            <p:cNvGrpSpPr/>
            <p:nvPr/>
          </p:nvGrpSpPr>
          <p:grpSpPr>
            <a:xfrm>
              <a:off x="7239644" y="3837599"/>
              <a:ext cx="108000" cy="108000"/>
              <a:chOff x="5476803" y="2392530"/>
              <a:chExt cx="108000" cy="108000"/>
            </a:xfrm>
          </p:grpSpPr>
          <p:cxnSp>
            <p:nvCxnSpPr>
              <p:cNvPr id="81" name="直接连接符 8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83" name="直接连接符 82"/>
            <p:cNvCxnSpPr/>
            <p:nvPr/>
          </p:nvCxnSpPr>
          <p:spPr>
            <a:xfrm>
              <a:off x="8001915" y="430746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6727020" y="377704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a:off x="6752445" y="443427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6" name="直接连接符 85"/>
            <p:cNvCxnSpPr/>
            <p:nvPr/>
          </p:nvCxnSpPr>
          <p:spPr>
            <a:xfrm>
              <a:off x="6924706" y="427073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直接连接符 86"/>
            <p:cNvCxnSpPr/>
            <p:nvPr/>
          </p:nvCxnSpPr>
          <p:spPr>
            <a:xfrm>
              <a:off x="7917862" y="411867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a:off x="7963565" y="398824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直接连接符 88"/>
            <p:cNvCxnSpPr/>
            <p:nvPr/>
          </p:nvCxnSpPr>
          <p:spPr>
            <a:xfrm>
              <a:off x="6920896" y="359255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a:off x="7736690" y="448189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a:off x="8084124" y="4262587"/>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92" name="文本框 104"/>
            <p:cNvSpPr txBox="1"/>
            <p:nvPr/>
          </p:nvSpPr>
          <p:spPr>
            <a:xfrm>
              <a:off x="7154901" y="4751162"/>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密度</a:t>
              </a:r>
            </a:p>
          </p:txBody>
        </p:sp>
        <p:sp>
          <p:nvSpPr>
            <p:cNvPr id="93" name="文本框 105"/>
            <p:cNvSpPr txBox="1"/>
            <p:nvPr/>
          </p:nvSpPr>
          <p:spPr>
            <a:xfrm>
              <a:off x="5249495" y="2765238"/>
              <a:ext cx="430887" cy="707886"/>
            </a:xfrm>
            <a:prstGeom prst="rect">
              <a:avLst/>
            </a:prstGeom>
            <a:noFill/>
          </p:spPr>
          <p:txBody>
            <a:bodyPr vert="eaVert" wrap="none" rtlCol="0">
              <a:spAutoFit/>
            </a:bodyPr>
            <a:lstStyle/>
            <a:p>
              <a:r>
                <a:rPr lang="zh-CN" altLang="en-US" sz="1600" dirty="0">
                  <a:latin typeface="楷体" panose="02010609060101010101" pitchFamily="49" charset="-122"/>
                  <a:ea typeface="楷体" panose="02010609060101010101" pitchFamily="49" charset="-122"/>
                </a:rPr>
                <a:t>含糖率</a:t>
              </a:r>
            </a:p>
          </p:txBody>
        </p:sp>
      </p:grpSp>
      <p:cxnSp>
        <p:nvCxnSpPr>
          <p:cNvPr id="97" name="直接连接符 96"/>
          <p:cNvCxnSpPr/>
          <p:nvPr/>
        </p:nvCxnSpPr>
        <p:spPr>
          <a:xfrm>
            <a:off x="7514616" y="3929007"/>
            <a:ext cx="2194" cy="288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右箭头 98"/>
          <p:cNvSpPr/>
          <p:nvPr/>
        </p:nvSpPr>
        <p:spPr>
          <a:xfrm>
            <a:off x="4644303" y="3214325"/>
            <a:ext cx="499197" cy="313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835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32" presetClass="emph" presetSubtype="0" fill="hold" grpId="0" nodeType="withEffect">
                                  <p:stCondLst>
                                    <p:cond delay="0"/>
                                  </p:stCondLst>
                                  <p:childTnLst>
                                    <p:animRot by="120000">
                                      <p:cBhvr>
                                        <p:cTn id="16" dur="100" fill="hold">
                                          <p:stCondLst>
                                            <p:cond delay="0"/>
                                          </p:stCondLst>
                                        </p:cTn>
                                        <p:tgtEl>
                                          <p:spTgt spid="7"/>
                                        </p:tgtEl>
                                        <p:attrNameLst>
                                          <p:attrName>r</p:attrName>
                                        </p:attrNameLst>
                                      </p:cBhvr>
                                    </p:animRot>
                                    <p:animRot by="-240000">
                                      <p:cBhvr>
                                        <p:cTn id="17" dur="200" fill="hold">
                                          <p:stCondLst>
                                            <p:cond delay="200"/>
                                          </p:stCondLst>
                                        </p:cTn>
                                        <p:tgtEl>
                                          <p:spTgt spid="7"/>
                                        </p:tgtEl>
                                        <p:attrNameLst>
                                          <p:attrName>r</p:attrName>
                                        </p:attrNameLst>
                                      </p:cBhvr>
                                    </p:animRot>
                                    <p:animRot by="240000">
                                      <p:cBhvr>
                                        <p:cTn id="18" dur="200" fill="hold">
                                          <p:stCondLst>
                                            <p:cond delay="400"/>
                                          </p:stCondLst>
                                        </p:cTn>
                                        <p:tgtEl>
                                          <p:spTgt spid="7"/>
                                        </p:tgtEl>
                                        <p:attrNameLst>
                                          <p:attrName>r</p:attrName>
                                        </p:attrNameLst>
                                      </p:cBhvr>
                                    </p:animRot>
                                    <p:animRot by="-240000">
                                      <p:cBhvr>
                                        <p:cTn id="19" dur="200" fill="hold">
                                          <p:stCondLst>
                                            <p:cond delay="600"/>
                                          </p:stCondLst>
                                        </p:cTn>
                                        <p:tgtEl>
                                          <p:spTgt spid="7"/>
                                        </p:tgtEl>
                                        <p:attrNameLst>
                                          <p:attrName>r</p:attrName>
                                        </p:attrNameLst>
                                      </p:cBhvr>
                                    </p:animRot>
                                    <p:animRot by="120000">
                                      <p:cBhvr>
                                        <p:cTn id="20" dur="200" fill="hold">
                                          <p:stCondLst>
                                            <p:cond delay="800"/>
                                          </p:stCondLst>
                                        </p:cTn>
                                        <p:tgtEl>
                                          <p:spTgt spid="7"/>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32" presetClass="emph" presetSubtype="0" fill="hold" grpId="0" nodeType="withEffect">
                                  <p:stCondLst>
                                    <p:cond delay="0"/>
                                  </p:stCondLst>
                                  <p:childTnLst>
                                    <p:animRot by="120000">
                                      <p:cBhvr>
                                        <p:cTn id="26" dur="100" fill="hold">
                                          <p:stCondLst>
                                            <p:cond delay="0"/>
                                          </p:stCondLst>
                                        </p:cTn>
                                        <p:tgtEl>
                                          <p:spTgt spid="8"/>
                                        </p:tgtEl>
                                        <p:attrNameLst>
                                          <p:attrName>r</p:attrName>
                                        </p:attrNameLst>
                                      </p:cBhvr>
                                    </p:animRot>
                                    <p:animRot by="-240000">
                                      <p:cBhvr>
                                        <p:cTn id="27" dur="200" fill="hold">
                                          <p:stCondLst>
                                            <p:cond delay="200"/>
                                          </p:stCondLst>
                                        </p:cTn>
                                        <p:tgtEl>
                                          <p:spTgt spid="8"/>
                                        </p:tgtEl>
                                        <p:attrNameLst>
                                          <p:attrName>r</p:attrName>
                                        </p:attrNameLst>
                                      </p:cBhvr>
                                    </p:animRot>
                                    <p:animRot by="240000">
                                      <p:cBhvr>
                                        <p:cTn id="28" dur="200" fill="hold">
                                          <p:stCondLst>
                                            <p:cond delay="400"/>
                                          </p:stCondLst>
                                        </p:cTn>
                                        <p:tgtEl>
                                          <p:spTgt spid="8"/>
                                        </p:tgtEl>
                                        <p:attrNameLst>
                                          <p:attrName>r</p:attrName>
                                        </p:attrNameLst>
                                      </p:cBhvr>
                                    </p:animRot>
                                    <p:animRot by="-240000">
                                      <p:cBhvr>
                                        <p:cTn id="29" dur="200" fill="hold">
                                          <p:stCondLst>
                                            <p:cond delay="600"/>
                                          </p:stCondLst>
                                        </p:cTn>
                                        <p:tgtEl>
                                          <p:spTgt spid="8"/>
                                        </p:tgtEl>
                                        <p:attrNameLst>
                                          <p:attrName>r</p:attrName>
                                        </p:attrNameLst>
                                      </p:cBhvr>
                                    </p:animRot>
                                    <p:animRot by="120000">
                                      <p:cBhvr>
                                        <p:cTn id="30" dur="200" fill="hold">
                                          <p:stCondLst>
                                            <p:cond delay="800"/>
                                          </p:stCondLst>
                                        </p:cTn>
                                        <p:tgtEl>
                                          <p:spTgt spid="8"/>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6"/>
                                        </p:tgtEl>
                                        <p:attrNameLst>
                                          <p:attrName>style.visibility</p:attrName>
                                        </p:attrNameLst>
                                      </p:cBhvr>
                                      <p:to>
                                        <p:strVal val="visible"/>
                                      </p:to>
                                    </p:set>
                                  </p:childTnLst>
                                </p:cTn>
                              </p:par>
                              <p:par>
                                <p:cTn id="35" presetID="32" presetClass="emph" presetSubtype="0" fill="hold" grpId="0" nodeType="withEffect">
                                  <p:stCondLst>
                                    <p:cond delay="0"/>
                                  </p:stCondLst>
                                  <p:childTnLst>
                                    <p:animRot by="120000">
                                      <p:cBhvr>
                                        <p:cTn id="36" dur="100" fill="hold">
                                          <p:stCondLst>
                                            <p:cond delay="0"/>
                                          </p:stCondLst>
                                        </p:cTn>
                                        <p:tgtEl>
                                          <p:spTgt spid="22"/>
                                        </p:tgtEl>
                                        <p:attrNameLst>
                                          <p:attrName>r</p:attrName>
                                        </p:attrNameLst>
                                      </p:cBhvr>
                                    </p:animRot>
                                    <p:animRot by="-240000">
                                      <p:cBhvr>
                                        <p:cTn id="37" dur="200" fill="hold">
                                          <p:stCondLst>
                                            <p:cond delay="200"/>
                                          </p:stCondLst>
                                        </p:cTn>
                                        <p:tgtEl>
                                          <p:spTgt spid="22"/>
                                        </p:tgtEl>
                                        <p:attrNameLst>
                                          <p:attrName>r</p:attrName>
                                        </p:attrNameLst>
                                      </p:cBhvr>
                                    </p:animRot>
                                    <p:animRot by="240000">
                                      <p:cBhvr>
                                        <p:cTn id="38" dur="200" fill="hold">
                                          <p:stCondLst>
                                            <p:cond delay="400"/>
                                          </p:stCondLst>
                                        </p:cTn>
                                        <p:tgtEl>
                                          <p:spTgt spid="22"/>
                                        </p:tgtEl>
                                        <p:attrNameLst>
                                          <p:attrName>r</p:attrName>
                                        </p:attrNameLst>
                                      </p:cBhvr>
                                    </p:animRot>
                                    <p:animRot by="-240000">
                                      <p:cBhvr>
                                        <p:cTn id="39" dur="200" fill="hold">
                                          <p:stCondLst>
                                            <p:cond delay="600"/>
                                          </p:stCondLst>
                                        </p:cTn>
                                        <p:tgtEl>
                                          <p:spTgt spid="22"/>
                                        </p:tgtEl>
                                        <p:attrNameLst>
                                          <p:attrName>r</p:attrName>
                                        </p:attrNameLst>
                                      </p:cBhvr>
                                    </p:animRot>
                                    <p:animRot by="120000">
                                      <p:cBhvr>
                                        <p:cTn id="40" dur="200" fill="hold">
                                          <p:stCondLst>
                                            <p:cond delay="800"/>
                                          </p:stCondLst>
                                        </p:cTn>
                                        <p:tgtEl>
                                          <p:spTgt spid="22"/>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7"/>
                                        </p:tgtEl>
                                        <p:attrNameLst>
                                          <p:attrName>style.visibility</p:attrName>
                                        </p:attrNameLst>
                                      </p:cBhvr>
                                      <p:to>
                                        <p:strVal val="visible"/>
                                      </p:to>
                                    </p:set>
                                  </p:childTnLst>
                                </p:cTn>
                              </p:par>
                              <p:par>
                                <p:cTn id="45" presetID="32" presetClass="emph" presetSubtype="0" fill="hold" grpId="0" nodeType="withEffect">
                                  <p:stCondLst>
                                    <p:cond delay="0"/>
                                  </p:stCondLst>
                                  <p:childTnLst>
                                    <p:animRot by="120000">
                                      <p:cBhvr>
                                        <p:cTn id="46" dur="100" fill="hold">
                                          <p:stCondLst>
                                            <p:cond delay="0"/>
                                          </p:stCondLst>
                                        </p:cTn>
                                        <p:tgtEl>
                                          <p:spTgt spid="10"/>
                                        </p:tgtEl>
                                        <p:attrNameLst>
                                          <p:attrName>r</p:attrName>
                                        </p:attrNameLst>
                                      </p:cBhvr>
                                    </p:animRot>
                                    <p:animRot by="-240000">
                                      <p:cBhvr>
                                        <p:cTn id="47" dur="200" fill="hold">
                                          <p:stCondLst>
                                            <p:cond delay="200"/>
                                          </p:stCondLst>
                                        </p:cTn>
                                        <p:tgtEl>
                                          <p:spTgt spid="10"/>
                                        </p:tgtEl>
                                        <p:attrNameLst>
                                          <p:attrName>r</p:attrName>
                                        </p:attrNameLst>
                                      </p:cBhvr>
                                    </p:animRot>
                                    <p:animRot by="240000">
                                      <p:cBhvr>
                                        <p:cTn id="48" dur="200" fill="hold">
                                          <p:stCondLst>
                                            <p:cond delay="400"/>
                                          </p:stCondLst>
                                        </p:cTn>
                                        <p:tgtEl>
                                          <p:spTgt spid="10"/>
                                        </p:tgtEl>
                                        <p:attrNameLst>
                                          <p:attrName>r</p:attrName>
                                        </p:attrNameLst>
                                      </p:cBhvr>
                                    </p:animRot>
                                    <p:animRot by="-240000">
                                      <p:cBhvr>
                                        <p:cTn id="49" dur="200" fill="hold">
                                          <p:stCondLst>
                                            <p:cond delay="600"/>
                                          </p:stCondLst>
                                        </p:cTn>
                                        <p:tgtEl>
                                          <p:spTgt spid="10"/>
                                        </p:tgtEl>
                                        <p:attrNameLst>
                                          <p:attrName>r</p:attrName>
                                        </p:attrNameLst>
                                      </p:cBhvr>
                                    </p:animRot>
                                    <p:animRot by="120000">
                                      <p:cBhvr>
                                        <p:cTn id="50"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22" grpId="0" animBg="1"/>
      <p:bldP spid="9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多变量决策树</a:t>
            </a:r>
          </a:p>
        </p:txBody>
      </p:sp>
      <p:sp>
        <p:nvSpPr>
          <p:cNvPr id="3" name="内容占位符 2"/>
          <p:cNvSpPr>
            <a:spLocks noGrp="1"/>
          </p:cNvSpPr>
          <p:nvPr>
            <p:ph idx="1"/>
          </p:nvPr>
        </p:nvSpPr>
        <p:spPr>
          <a:xfrm>
            <a:off x="628650" y="1482106"/>
            <a:ext cx="7886700" cy="4932534"/>
          </a:xfrm>
        </p:spPr>
        <p:txBody>
          <a:bodyPr>
            <a:normAutofit/>
          </a:bodyPr>
          <a:lstStyle/>
          <a:p>
            <a:r>
              <a:rPr lang="zh-CN" altLang="en-US" dirty="0"/>
              <a:t>单变量决策树分类边界</a:t>
            </a:r>
            <a:r>
              <a:rPr lang="en-US" altLang="zh-CN" dirty="0"/>
              <a:t>:</a:t>
            </a:r>
            <a:r>
              <a:rPr lang="zh-CN" altLang="en-US" dirty="0"/>
              <a:t>轴平行</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多变量决策树</a:t>
            </a:r>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53</a:t>
            </a:fld>
            <a:endParaRPr lang="zh-CN" altLang="en-US"/>
          </a:p>
        </p:txBody>
      </p:sp>
      <p:sp>
        <p:nvSpPr>
          <p:cNvPr id="104" name="矩形 103"/>
          <p:cNvSpPr/>
          <p:nvPr/>
        </p:nvSpPr>
        <p:spPr>
          <a:xfrm>
            <a:off x="4588883" y="2509490"/>
            <a:ext cx="4102758" cy="646331"/>
          </a:xfrm>
          <a:prstGeom prst="rect">
            <a:avLst/>
          </a:prstGeom>
        </p:spPr>
        <p:txBody>
          <a:bodyPr wrap="square">
            <a:spAutoFit/>
          </a:bodyPr>
          <a:lstStyle/>
          <a:p>
            <a:r>
              <a:rPr lang="zh-CN" altLang="en-US" dirty="0">
                <a:latin typeface="+mn-ea"/>
              </a:rPr>
              <a:t>非叶节点不再是仅对某个属性，而是</a:t>
            </a:r>
            <a:r>
              <a:rPr lang="zh-CN" altLang="en-US" dirty="0">
                <a:solidFill>
                  <a:srgbClr val="FF0000"/>
                </a:solidFill>
                <a:latin typeface="+mn-ea"/>
              </a:rPr>
              <a:t>对属性的线性组合</a:t>
            </a:r>
            <a:r>
              <a:rPr lang="zh-CN" altLang="en-US" dirty="0">
                <a:latin typeface="+mn-ea"/>
              </a:rPr>
              <a:t> 进行测试</a:t>
            </a:r>
          </a:p>
        </p:txBody>
      </p:sp>
      <mc:AlternateContent xmlns:mc="http://schemas.openxmlformats.org/markup-compatibility/2006" xmlns:a14="http://schemas.microsoft.com/office/drawing/2010/main">
        <mc:Choice Requires="a14">
          <p:sp>
            <p:nvSpPr>
              <p:cNvPr id="105" name="矩形 104"/>
              <p:cNvSpPr/>
              <p:nvPr/>
            </p:nvSpPr>
            <p:spPr>
              <a:xfrm>
                <a:off x="4588884" y="4051117"/>
                <a:ext cx="4102758" cy="1222579"/>
              </a:xfrm>
              <a:prstGeom prst="rect">
                <a:avLst/>
              </a:prstGeom>
            </p:spPr>
            <p:txBody>
              <a:bodyPr wrap="square">
                <a:spAutoFit/>
              </a:bodyPr>
              <a:lstStyle/>
              <a:p>
                <a:r>
                  <a:rPr lang="zh-CN" altLang="en-US" dirty="0">
                    <a:latin typeface="+mn-ea"/>
                  </a:rPr>
                  <a:t>每个非叶结点是一个形如</a:t>
                </a:r>
                <a14:m>
                  <m:oMath xmlns:m="http://schemas.openxmlformats.org/officeDocument/2006/math">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𝑑</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latin typeface="+mn-ea"/>
                  </a:rPr>
                  <a:t>          的线性分类器，其中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latin typeface="+mn-ea"/>
                  </a:rPr>
                  <a:t>是属性</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𝑖</m:t>
                        </m:r>
                      </m:sub>
                    </m:sSub>
                  </m:oMath>
                </a14:m>
                <a:r>
                  <a:rPr lang="zh-CN" altLang="en-US" dirty="0">
                    <a:latin typeface="+mn-ea"/>
                  </a:rPr>
                  <a:t>的权值，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latin typeface="+mn-ea"/>
                  </a:rPr>
                  <a:t>和</a:t>
                </a:r>
                <a14:m>
                  <m:oMath xmlns:m="http://schemas.openxmlformats.org/officeDocument/2006/math">
                    <m:r>
                      <a:rPr lang="en-US" altLang="zh-CN" b="0" i="1" dirty="0" smtClean="0">
                        <a:latin typeface="Cambria Math" panose="02040503050406030204" pitchFamily="18" charset="0"/>
                      </a:rPr>
                      <m:t>𝑡</m:t>
                    </m:r>
                  </m:oMath>
                </a14:m>
                <a:r>
                  <a:rPr lang="zh-CN" altLang="en-US" dirty="0">
                    <a:latin typeface="+mn-ea"/>
                  </a:rPr>
                  <a:t>可在该结点所含的样本集和属性集上学得</a:t>
                </a:r>
                <a:endParaRPr lang="en-US" altLang="zh-CN" dirty="0">
                  <a:latin typeface="+mn-ea"/>
                </a:endParaRPr>
              </a:p>
            </p:txBody>
          </p:sp>
        </mc:Choice>
        <mc:Fallback xmlns="">
          <p:sp>
            <p:nvSpPr>
              <p:cNvPr id="105" name="矩形 104"/>
              <p:cNvSpPr>
                <a:spLocks noRot="1" noChangeAspect="1" noMove="1" noResize="1" noEditPoints="1" noAdjustHandles="1" noChangeArrowheads="1" noChangeShapeType="1" noTextEdit="1"/>
              </p:cNvSpPr>
              <p:nvPr/>
            </p:nvSpPr>
            <p:spPr>
              <a:xfrm>
                <a:off x="4588884" y="4051117"/>
                <a:ext cx="4102758" cy="1222579"/>
              </a:xfrm>
              <a:prstGeom prst="rect">
                <a:avLst/>
              </a:prstGeom>
              <a:blipFill>
                <a:blip r:embed="rId3"/>
                <a:stretch>
                  <a:fillRect l="-1337" t="-34500" r="-6835" b="-7500"/>
                </a:stretch>
              </a:blipFill>
            </p:spPr>
            <p:txBody>
              <a:bodyPr/>
              <a:lstStyle/>
              <a:p>
                <a:r>
                  <a:rPr lang="zh-CN" altLang="en-US">
                    <a:noFill/>
                  </a:rPr>
                  <a:t> </a:t>
                </a:r>
              </a:p>
            </p:txBody>
          </p:sp>
        </mc:Fallback>
      </mc:AlternateContent>
      <p:sp>
        <p:nvSpPr>
          <p:cNvPr id="7" name="任意多边形 6"/>
          <p:cNvSpPr/>
          <p:nvPr/>
        </p:nvSpPr>
        <p:spPr>
          <a:xfrm>
            <a:off x="1170099" y="3215122"/>
            <a:ext cx="2757388" cy="1875934"/>
          </a:xfrm>
          <a:custGeom>
            <a:avLst/>
            <a:gdLst>
              <a:gd name="connsiteX0" fmla="*/ 0 w 2181225"/>
              <a:gd name="connsiteY0" fmla="*/ 1514475 h 1514475"/>
              <a:gd name="connsiteX1" fmla="*/ 904875 w 2181225"/>
              <a:gd name="connsiteY1" fmla="*/ 1257300 h 1514475"/>
              <a:gd name="connsiteX2" fmla="*/ 1581150 w 2181225"/>
              <a:gd name="connsiteY2" fmla="*/ 266700 h 1514475"/>
              <a:gd name="connsiteX3" fmla="*/ 2181225 w 2181225"/>
              <a:gd name="connsiteY3" fmla="*/ 0 h 1514475"/>
              <a:gd name="connsiteX0" fmla="*/ 0 w 2355393"/>
              <a:gd name="connsiteY0" fmla="*/ 1519781 h 1519781"/>
              <a:gd name="connsiteX1" fmla="*/ 904875 w 2355393"/>
              <a:gd name="connsiteY1" fmla="*/ 1262606 h 1519781"/>
              <a:gd name="connsiteX2" fmla="*/ 1581150 w 2355393"/>
              <a:gd name="connsiteY2" fmla="*/ 272006 h 1519781"/>
              <a:gd name="connsiteX3" fmla="*/ 2355393 w 2355393"/>
              <a:gd name="connsiteY3" fmla="*/ 0 h 1519781"/>
              <a:gd name="connsiteX0" fmla="*/ 0 w 2355393"/>
              <a:gd name="connsiteY0" fmla="*/ 1519781 h 1519781"/>
              <a:gd name="connsiteX1" fmla="*/ 904875 w 2355393"/>
              <a:gd name="connsiteY1" fmla="*/ 1262606 h 1519781"/>
              <a:gd name="connsiteX2" fmla="*/ 1581150 w 2355393"/>
              <a:gd name="connsiteY2" fmla="*/ 272006 h 1519781"/>
              <a:gd name="connsiteX3" fmla="*/ 2355393 w 2355393"/>
              <a:gd name="connsiteY3" fmla="*/ 0 h 1519781"/>
              <a:gd name="connsiteX0" fmla="*/ 0 w 2422813"/>
              <a:gd name="connsiteY0" fmla="*/ 1519781 h 1519781"/>
              <a:gd name="connsiteX1" fmla="*/ 972295 w 2422813"/>
              <a:gd name="connsiteY1" fmla="*/ 1262606 h 1519781"/>
              <a:gd name="connsiteX2" fmla="*/ 1648570 w 2422813"/>
              <a:gd name="connsiteY2" fmla="*/ 272006 h 1519781"/>
              <a:gd name="connsiteX3" fmla="*/ 2422813 w 2422813"/>
              <a:gd name="connsiteY3" fmla="*/ 0 h 1519781"/>
              <a:gd name="connsiteX0" fmla="*/ 0 w 2422813"/>
              <a:gd name="connsiteY0" fmla="*/ 1519781 h 1519781"/>
              <a:gd name="connsiteX1" fmla="*/ 972295 w 2422813"/>
              <a:gd name="connsiteY1" fmla="*/ 1262606 h 1519781"/>
              <a:gd name="connsiteX2" fmla="*/ 1648570 w 2422813"/>
              <a:gd name="connsiteY2" fmla="*/ 272006 h 1519781"/>
              <a:gd name="connsiteX3" fmla="*/ 2422813 w 2422813"/>
              <a:gd name="connsiteY3" fmla="*/ 0 h 1519781"/>
              <a:gd name="connsiteX0" fmla="*/ 0 w 2532370"/>
              <a:gd name="connsiteY0" fmla="*/ 1479985 h 1479985"/>
              <a:gd name="connsiteX1" fmla="*/ 972295 w 2532370"/>
              <a:gd name="connsiteY1" fmla="*/ 1222810 h 1479985"/>
              <a:gd name="connsiteX2" fmla="*/ 1648570 w 2532370"/>
              <a:gd name="connsiteY2" fmla="*/ 232210 h 1479985"/>
              <a:gd name="connsiteX3" fmla="*/ 2532370 w 2532370"/>
              <a:gd name="connsiteY3" fmla="*/ 0 h 1479985"/>
              <a:gd name="connsiteX0" fmla="*/ 0 w 2532370"/>
              <a:gd name="connsiteY0" fmla="*/ 1480593 h 1480593"/>
              <a:gd name="connsiteX1" fmla="*/ 972295 w 2532370"/>
              <a:gd name="connsiteY1" fmla="*/ 1223418 h 1480593"/>
              <a:gd name="connsiteX2" fmla="*/ 1648570 w 2532370"/>
              <a:gd name="connsiteY2" fmla="*/ 232818 h 1480593"/>
              <a:gd name="connsiteX3" fmla="*/ 2532370 w 2532370"/>
              <a:gd name="connsiteY3" fmla="*/ 608 h 1480593"/>
              <a:gd name="connsiteX0" fmla="*/ 0 w 2431240"/>
              <a:gd name="connsiteY0" fmla="*/ 1496376 h 1496376"/>
              <a:gd name="connsiteX1" fmla="*/ 972295 w 2431240"/>
              <a:gd name="connsiteY1" fmla="*/ 1239201 h 1496376"/>
              <a:gd name="connsiteX2" fmla="*/ 1648570 w 2431240"/>
              <a:gd name="connsiteY2" fmla="*/ 248601 h 1496376"/>
              <a:gd name="connsiteX3" fmla="*/ 2431240 w 2431240"/>
              <a:gd name="connsiteY3" fmla="*/ 473 h 1496376"/>
              <a:gd name="connsiteX0" fmla="*/ 0 w 2431240"/>
              <a:gd name="connsiteY0" fmla="*/ 1496376 h 1496376"/>
              <a:gd name="connsiteX1" fmla="*/ 972295 w 2431240"/>
              <a:gd name="connsiteY1" fmla="*/ 1239201 h 1496376"/>
              <a:gd name="connsiteX2" fmla="*/ 1648570 w 2431240"/>
              <a:gd name="connsiteY2" fmla="*/ 248601 h 1496376"/>
              <a:gd name="connsiteX3" fmla="*/ 2431240 w 2431240"/>
              <a:gd name="connsiteY3" fmla="*/ 473 h 1496376"/>
              <a:gd name="connsiteX0" fmla="*/ 0 w 2431240"/>
              <a:gd name="connsiteY0" fmla="*/ 1535999 h 1535999"/>
              <a:gd name="connsiteX1" fmla="*/ 972295 w 2431240"/>
              <a:gd name="connsiteY1" fmla="*/ 1278824 h 1535999"/>
              <a:gd name="connsiteX2" fmla="*/ 1648570 w 2431240"/>
              <a:gd name="connsiteY2" fmla="*/ 288224 h 1535999"/>
              <a:gd name="connsiteX3" fmla="*/ 2431240 w 2431240"/>
              <a:gd name="connsiteY3" fmla="*/ 300 h 1535999"/>
              <a:gd name="connsiteX0" fmla="*/ 0 w 2431240"/>
              <a:gd name="connsiteY0" fmla="*/ 1535699 h 1535699"/>
              <a:gd name="connsiteX1" fmla="*/ 972295 w 2431240"/>
              <a:gd name="connsiteY1" fmla="*/ 1278524 h 1535699"/>
              <a:gd name="connsiteX2" fmla="*/ 1648570 w 2431240"/>
              <a:gd name="connsiteY2" fmla="*/ 287924 h 1535699"/>
              <a:gd name="connsiteX3" fmla="*/ 2431240 w 2431240"/>
              <a:gd name="connsiteY3" fmla="*/ 0 h 1535699"/>
              <a:gd name="connsiteX0" fmla="*/ 0 w 2464950"/>
              <a:gd name="connsiteY0" fmla="*/ 1559576 h 1559576"/>
              <a:gd name="connsiteX1" fmla="*/ 972295 w 2464950"/>
              <a:gd name="connsiteY1" fmla="*/ 1302401 h 1559576"/>
              <a:gd name="connsiteX2" fmla="*/ 1648570 w 2464950"/>
              <a:gd name="connsiteY2" fmla="*/ 311801 h 1559576"/>
              <a:gd name="connsiteX3" fmla="*/ 2464950 w 2464950"/>
              <a:gd name="connsiteY3" fmla="*/ 0 h 1559576"/>
              <a:gd name="connsiteX0" fmla="*/ 0 w 2439668"/>
              <a:gd name="connsiteY0" fmla="*/ 1567535 h 1567535"/>
              <a:gd name="connsiteX1" fmla="*/ 972295 w 2439668"/>
              <a:gd name="connsiteY1" fmla="*/ 1310360 h 1567535"/>
              <a:gd name="connsiteX2" fmla="*/ 1648570 w 2439668"/>
              <a:gd name="connsiteY2" fmla="*/ 319760 h 1567535"/>
              <a:gd name="connsiteX3" fmla="*/ 2439668 w 2439668"/>
              <a:gd name="connsiteY3" fmla="*/ 0 h 1567535"/>
            </a:gdLst>
            <a:ahLst/>
            <a:cxnLst>
              <a:cxn ang="0">
                <a:pos x="connsiteX0" y="connsiteY0"/>
              </a:cxn>
              <a:cxn ang="0">
                <a:pos x="connsiteX1" y="connsiteY1"/>
              </a:cxn>
              <a:cxn ang="0">
                <a:pos x="connsiteX2" y="connsiteY2"/>
              </a:cxn>
              <a:cxn ang="0">
                <a:pos x="connsiteX3" y="connsiteY3"/>
              </a:cxn>
            </a:cxnLst>
            <a:rect l="l" t="t" r="r" b="b"/>
            <a:pathLst>
              <a:path w="2439668" h="1567535">
                <a:moveTo>
                  <a:pt x="0" y="1567535"/>
                </a:moveTo>
                <a:cubicBezTo>
                  <a:pt x="331912" y="1564152"/>
                  <a:pt x="697533" y="1518323"/>
                  <a:pt x="972295" y="1310360"/>
                </a:cubicBezTo>
                <a:cubicBezTo>
                  <a:pt x="1247057" y="1102397"/>
                  <a:pt x="1404008" y="538153"/>
                  <a:pt x="1648570" y="319760"/>
                </a:cubicBezTo>
                <a:cubicBezTo>
                  <a:pt x="1893132" y="101367"/>
                  <a:pt x="1936986" y="73677"/>
                  <a:pt x="2439668" y="0"/>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flipV="1">
            <a:off x="1103160" y="2740105"/>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1094963" y="5260165"/>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10" name="文本框 11"/>
          <p:cNvSpPr txBox="1"/>
          <p:nvPr/>
        </p:nvSpPr>
        <p:spPr>
          <a:xfrm>
            <a:off x="913064" y="5197688"/>
            <a:ext cx="274434" cy="307777"/>
          </a:xfrm>
          <a:prstGeom prst="rect">
            <a:avLst/>
          </a:prstGeom>
          <a:noFill/>
        </p:spPr>
        <p:txBody>
          <a:bodyPr wrap="none" rtlCol="0">
            <a:spAutoFit/>
          </a:bodyPr>
          <a:lstStyle/>
          <a:p>
            <a:r>
              <a:rPr lang="en-US" altLang="zh-CN" sz="1400" dirty="0">
                <a:latin typeface="Times "/>
              </a:rPr>
              <a:t>0</a:t>
            </a:r>
            <a:endParaRPr lang="zh-CN" altLang="en-US" sz="1400" dirty="0">
              <a:latin typeface="Times "/>
            </a:endParaRPr>
          </a:p>
        </p:txBody>
      </p:sp>
      <p:cxnSp>
        <p:nvCxnSpPr>
          <p:cNvPr id="11" name="直接连接符 10"/>
          <p:cNvCxnSpPr/>
          <p:nvPr/>
        </p:nvCxnSpPr>
        <p:spPr>
          <a:xfrm>
            <a:off x="1732970" y="518860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2355160" y="518860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2977350" y="518860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3599540" y="518860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rot="5400000">
            <a:off x="1139520" y="3353436"/>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rot="5400000">
            <a:off x="1139520" y="3977012"/>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rot="5400000">
            <a:off x="1139520" y="4600588"/>
            <a:ext cx="0" cy="72000"/>
          </a:xfrm>
          <a:prstGeom prst="line">
            <a:avLst/>
          </a:prstGeom>
          <a:ln w="12700"/>
        </p:spPr>
        <p:style>
          <a:lnRef idx="1">
            <a:schemeClr val="dk1"/>
          </a:lnRef>
          <a:fillRef idx="0">
            <a:schemeClr val="dk1"/>
          </a:fillRef>
          <a:effectRef idx="0">
            <a:schemeClr val="dk1"/>
          </a:effectRef>
          <a:fontRef idx="minor">
            <a:schemeClr val="tx1"/>
          </a:fontRef>
        </p:style>
      </p:cxnSp>
      <p:grpSp>
        <p:nvGrpSpPr>
          <p:cNvPr id="18" name="组合 17"/>
          <p:cNvGrpSpPr/>
          <p:nvPr/>
        </p:nvGrpSpPr>
        <p:grpSpPr>
          <a:xfrm>
            <a:off x="1891005" y="4175075"/>
            <a:ext cx="108000" cy="108000"/>
            <a:chOff x="5476803" y="2392530"/>
            <a:chExt cx="108000" cy="108000"/>
          </a:xfrm>
        </p:grpSpPr>
        <p:cxnSp>
          <p:nvCxnSpPr>
            <p:cNvPr id="19" name="直接连接符 1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1" name="组合 20"/>
          <p:cNvGrpSpPr/>
          <p:nvPr/>
        </p:nvGrpSpPr>
        <p:grpSpPr>
          <a:xfrm>
            <a:off x="1408464" y="4526902"/>
            <a:ext cx="108000" cy="108000"/>
            <a:chOff x="5476803" y="2392530"/>
            <a:chExt cx="108000" cy="108000"/>
          </a:xfrm>
        </p:grpSpPr>
        <p:cxnSp>
          <p:nvCxnSpPr>
            <p:cNvPr id="22" name="直接连接符 2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4" name="组合 23"/>
          <p:cNvGrpSpPr/>
          <p:nvPr/>
        </p:nvGrpSpPr>
        <p:grpSpPr>
          <a:xfrm>
            <a:off x="2502943" y="3898386"/>
            <a:ext cx="108000" cy="108000"/>
            <a:chOff x="5476803" y="2392530"/>
            <a:chExt cx="108000" cy="108000"/>
          </a:xfrm>
        </p:grpSpPr>
        <p:cxnSp>
          <p:nvCxnSpPr>
            <p:cNvPr id="25" name="直接连接符 2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7" name="组合 26"/>
          <p:cNvGrpSpPr/>
          <p:nvPr/>
        </p:nvGrpSpPr>
        <p:grpSpPr>
          <a:xfrm>
            <a:off x="2213685" y="3943117"/>
            <a:ext cx="108000" cy="108000"/>
            <a:chOff x="5476803" y="2392530"/>
            <a:chExt cx="108000" cy="108000"/>
          </a:xfrm>
        </p:grpSpPr>
        <p:cxnSp>
          <p:nvCxnSpPr>
            <p:cNvPr id="28" name="直接连接符 2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 name="组合 29"/>
          <p:cNvGrpSpPr/>
          <p:nvPr/>
        </p:nvGrpSpPr>
        <p:grpSpPr>
          <a:xfrm>
            <a:off x="2132843" y="4667962"/>
            <a:ext cx="108000" cy="108000"/>
            <a:chOff x="5476803" y="2392530"/>
            <a:chExt cx="108000" cy="108000"/>
          </a:xfrm>
        </p:grpSpPr>
        <p:cxnSp>
          <p:nvCxnSpPr>
            <p:cNvPr id="31" name="直接连接符 3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3" name="组合 32"/>
          <p:cNvGrpSpPr/>
          <p:nvPr/>
        </p:nvGrpSpPr>
        <p:grpSpPr>
          <a:xfrm>
            <a:off x="1396653" y="3954638"/>
            <a:ext cx="108000" cy="108000"/>
            <a:chOff x="5476803" y="2392530"/>
            <a:chExt cx="108000" cy="108000"/>
          </a:xfrm>
        </p:grpSpPr>
        <p:cxnSp>
          <p:nvCxnSpPr>
            <p:cNvPr id="34" name="直接连接符 3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6" name="组合 35"/>
          <p:cNvGrpSpPr/>
          <p:nvPr/>
        </p:nvGrpSpPr>
        <p:grpSpPr>
          <a:xfrm>
            <a:off x="1647446" y="4303277"/>
            <a:ext cx="108000" cy="108000"/>
            <a:chOff x="5476803" y="2392530"/>
            <a:chExt cx="108000" cy="108000"/>
          </a:xfrm>
        </p:grpSpPr>
        <p:cxnSp>
          <p:nvCxnSpPr>
            <p:cNvPr id="37" name="直接连接符 3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9" name="组合 38"/>
          <p:cNvGrpSpPr/>
          <p:nvPr/>
        </p:nvGrpSpPr>
        <p:grpSpPr>
          <a:xfrm>
            <a:off x="1567178" y="4868963"/>
            <a:ext cx="108000" cy="108000"/>
            <a:chOff x="5476803" y="2392530"/>
            <a:chExt cx="108000" cy="108000"/>
          </a:xfrm>
        </p:grpSpPr>
        <p:cxnSp>
          <p:nvCxnSpPr>
            <p:cNvPr id="40" name="直接连接符 3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42" name="直接连接符 41"/>
          <p:cNvCxnSpPr/>
          <p:nvPr/>
        </p:nvCxnSpPr>
        <p:spPr>
          <a:xfrm>
            <a:off x="2539368" y="476369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a:off x="2024843" y="509105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2301037" y="494549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3095185" y="477904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2733244" y="457920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914013" y="514227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3261447" y="4922963"/>
            <a:ext cx="108000"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49" name="对象 48"/>
          <p:cNvGraphicFramePr>
            <a:graphicFrameLocks noChangeAspect="1"/>
          </p:cNvGraphicFramePr>
          <p:nvPr>
            <p:extLst>
              <p:ext uri="{D42A27DB-BD31-4B8C-83A1-F6EECF244321}">
                <p14:modId xmlns:p14="http://schemas.microsoft.com/office/powerpoint/2010/main" val="3655948340"/>
              </p:ext>
            </p:extLst>
          </p:nvPr>
        </p:nvGraphicFramePr>
        <p:xfrm>
          <a:off x="3826069" y="5317684"/>
          <a:ext cx="141791" cy="216000"/>
        </p:xfrm>
        <a:graphic>
          <a:graphicData uri="http://schemas.openxmlformats.org/presentationml/2006/ole">
            <mc:AlternateContent xmlns:mc="http://schemas.openxmlformats.org/markup-compatibility/2006">
              <mc:Choice xmlns:v="urn:schemas-microsoft-com:vml" Requires="v">
                <p:oleObj name="Formula" r:id="rId4" imgW="86400" imgH="129600" progId="Equation.Ribbit">
                  <p:embed/>
                </p:oleObj>
              </mc:Choice>
              <mc:Fallback>
                <p:oleObj name="Formula" r:id="rId4" imgW="86400" imgH="129600" progId="Equation.Ribbit">
                  <p:embed/>
                  <p:pic>
                    <p:nvPicPr>
                      <p:cNvPr id="49" name="对象 48"/>
                      <p:cNvPicPr/>
                      <p:nvPr/>
                    </p:nvPicPr>
                    <p:blipFill>
                      <a:blip r:embed="rId5"/>
                      <a:stretch>
                        <a:fillRect/>
                      </a:stretch>
                    </p:blipFill>
                    <p:spPr>
                      <a:xfrm>
                        <a:off x="3826069" y="5317684"/>
                        <a:ext cx="141791" cy="216000"/>
                      </a:xfrm>
                      <a:prstGeom prst="rect">
                        <a:avLst/>
                      </a:prstGeom>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1232488601"/>
              </p:ext>
            </p:extLst>
          </p:nvPr>
        </p:nvGraphicFramePr>
        <p:xfrm>
          <a:off x="890689" y="2832656"/>
          <a:ext cx="133350" cy="219075"/>
        </p:xfrm>
        <a:graphic>
          <a:graphicData uri="http://schemas.openxmlformats.org/presentationml/2006/ole">
            <mc:AlternateContent xmlns:mc="http://schemas.openxmlformats.org/markup-compatibility/2006">
              <mc:Choice xmlns:v="urn:schemas-microsoft-com:vml" Requires="v">
                <p:oleObj name="Formula" r:id="rId6" imgW="81360" imgH="131040" progId="Equation.Ribbit">
                  <p:embed/>
                </p:oleObj>
              </mc:Choice>
              <mc:Fallback>
                <p:oleObj name="Formula" r:id="rId6" imgW="81360" imgH="131040" progId="Equation.Ribbit">
                  <p:embed/>
                  <p:pic>
                    <p:nvPicPr>
                      <p:cNvPr id="50" name="对象 49"/>
                      <p:cNvPicPr/>
                      <p:nvPr/>
                    </p:nvPicPr>
                    <p:blipFill>
                      <a:blip r:embed="rId7"/>
                      <a:stretch>
                        <a:fillRect/>
                      </a:stretch>
                    </p:blipFill>
                    <p:spPr>
                      <a:xfrm>
                        <a:off x="890689" y="2832656"/>
                        <a:ext cx="133350" cy="219075"/>
                      </a:xfrm>
                      <a:prstGeom prst="rect">
                        <a:avLst/>
                      </a:prstGeom>
                    </p:spPr>
                  </p:pic>
                </p:oleObj>
              </mc:Fallback>
            </mc:AlternateContent>
          </a:graphicData>
        </a:graphic>
      </p:graphicFrame>
      <p:grpSp>
        <p:nvGrpSpPr>
          <p:cNvPr id="51" name="组合 50"/>
          <p:cNvGrpSpPr/>
          <p:nvPr/>
        </p:nvGrpSpPr>
        <p:grpSpPr>
          <a:xfrm>
            <a:off x="2206537" y="4340343"/>
            <a:ext cx="108000" cy="108000"/>
            <a:chOff x="5476803" y="2392530"/>
            <a:chExt cx="108000" cy="108000"/>
          </a:xfrm>
        </p:grpSpPr>
        <p:cxnSp>
          <p:nvCxnSpPr>
            <p:cNvPr id="52" name="直接连接符 5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4" name="组合 53"/>
          <p:cNvGrpSpPr/>
          <p:nvPr/>
        </p:nvGrpSpPr>
        <p:grpSpPr>
          <a:xfrm>
            <a:off x="1837694" y="4671046"/>
            <a:ext cx="108000" cy="108000"/>
            <a:chOff x="5476803" y="2392530"/>
            <a:chExt cx="108000" cy="108000"/>
          </a:xfrm>
        </p:grpSpPr>
        <p:cxnSp>
          <p:nvCxnSpPr>
            <p:cNvPr id="55" name="直接连接符 5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直接连接符 5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7" name="组合 56"/>
          <p:cNvGrpSpPr/>
          <p:nvPr/>
        </p:nvGrpSpPr>
        <p:grpSpPr>
          <a:xfrm>
            <a:off x="1938822" y="3855874"/>
            <a:ext cx="108000" cy="108000"/>
            <a:chOff x="5476803" y="2392530"/>
            <a:chExt cx="108000" cy="108000"/>
          </a:xfrm>
        </p:grpSpPr>
        <p:cxnSp>
          <p:nvCxnSpPr>
            <p:cNvPr id="58" name="直接连接符 5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60" name="直接连接符 59"/>
          <p:cNvCxnSpPr/>
          <p:nvPr/>
        </p:nvCxnSpPr>
        <p:spPr>
          <a:xfrm>
            <a:off x="2812272" y="4283075"/>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1" name="组合 60"/>
          <p:cNvGrpSpPr/>
          <p:nvPr/>
        </p:nvGrpSpPr>
        <p:grpSpPr>
          <a:xfrm>
            <a:off x="2382369" y="4130806"/>
            <a:ext cx="108000" cy="108000"/>
            <a:chOff x="5476803" y="2392530"/>
            <a:chExt cx="108000" cy="108000"/>
          </a:xfrm>
        </p:grpSpPr>
        <p:cxnSp>
          <p:nvCxnSpPr>
            <p:cNvPr id="62" name="直接连接符 6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直接连接符 6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4" name="组合 63"/>
          <p:cNvGrpSpPr/>
          <p:nvPr/>
        </p:nvGrpSpPr>
        <p:grpSpPr>
          <a:xfrm>
            <a:off x="1525423" y="3546679"/>
            <a:ext cx="108000" cy="108000"/>
            <a:chOff x="5476803" y="2392530"/>
            <a:chExt cx="108000" cy="108000"/>
          </a:xfrm>
        </p:grpSpPr>
        <p:cxnSp>
          <p:nvCxnSpPr>
            <p:cNvPr id="65" name="直接连接符 6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7" name="组合 66"/>
          <p:cNvGrpSpPr/>
          <p:nvPr/>
        </p:nvGrpSpPr>
        <p:grpSpPr>
          <a:xfrm>
            <a:off x="2579606" y="3684694"/>
            <a:ext cx="108000" cy="108000"/>
            <a:chOff x="5476803" y="2392530"/>
            <a:chExt cx="108000" cy="108000"/>
          </a:xfrm>
        </p:grpSpPr>
        <p:cxnSp>
          <p:nvCxnSpPr>
            <p:cNvPr id="68" name="直接连接符 6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0" name="组合 69"/>
          <p:cNvGrpSpPr/>
          <p:nvPr/>
        </p:nvGrpSpPr>
        <p:grpSpPr>
          <a:xfrm>
            <a:off x="2228958" y="3491892"/>
            <a:ext cx="108000" cy="108000"/>
            <a:chOff x="5476803" y="2392530"/>
            <a:chExt cx="108000" cy="108000"/>
          </a:xfrm>
        </p:grpSpPr>
        <p:cxnSp>
          <p:nvCxnSpPr>
            <p:cNvPr id="71" name="直接连接符 7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73" name="直接连接符 72"/>
          <p:cNvCxnSpPr/>
          <p:nvPr/>
        </p:nvCxnSpPr>
        <p:spPr>
          <a:xfrm>
            <a:off x="2566262" y="493740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a:off x="3420388" y="384311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3558441" y="451594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a:off x="3474388" y="432714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接连接符 76"/>
          <p:cNvCxnSpPr/>
          <p:nvPr/>
        </p:nvCxnSpPr>
        <p:spPr>
          <a:xfrm>
            <a:off x="3112447" y="412730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接连接符 77"/>
          <p:cNvCxnSpPr/>
          <p:nvPr/>
        </p:nvCxnSpPr>
        <p:spPr>
          <a:xfrm>
            <a:off x="3049975" y="395317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a:off x="3027674" y="4440626"/>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80" name="组合 79"/>
          <p:cNvGrpSpPr/>
          <p:nvPr/>
        </p:nvGrpSpPr>
        <p:grpSpPr>
          <a:xfrm>
            <a:off x="2976262" y="3303207"/>
            <a:ext cx="108000" cy="108000"/>
            <a:chOff x="5476803" y="2392530"/>
            <a:chExt cx="108000" cy="108000"/>
          </a:xfrm>
        </p:grpSpPr>
        <p:cxnSp>
          <p:nvCxnSpPr>
            <p:cNvPr id="81" name="直接连接符 8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3" name="组合 82"/>
          <p:cNvGrpSpPr/>
          <p:nvPr/>
        </p:nvGrpSpPr>
        <p:grpSpPr>
          <a:xfrm>
            <a:off x="2679244" y="3058114"/>
            <a:ext cx="108000" cy="108000"/>
            <a:chOff x="5476803" y="2392530"/>
            <a:chExt cx="108000" cy="108000"/>
          </a:xfrm>
        </p:grpSpPr>
        <p:cxnSp>
          <p:nvCxnSpPr>
            <p:cNvPr id="84" name="直接连接符 8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6" name="组合 85"/>
          <p:cNvGrpSpPr/>
          <p:nvPr/>
        </p:nvGrpSpPr>
        <p:grpSpPr>
          <a:xfrm>
            <a:off x="1890855" y="3256621"/>
            <a:ext cx="108000" cy="108000"/>
            <a:chOff x="5476803" y="2392530"/>
            <a:chExt cx="108000" cy="108000"/>
          </a:xfrm>
        </p:grpSpPr>
        <p:cxnSp>
          <p:nvCxnSpPr>
            <p:cNvPr id="87" name="直接连接符 8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9" name="组合 88"/>
          <p:cNvGrpSpPr/>
          <p:nvPr/>
        </p:nvGrpSpPr>
        <p:grpSpPr>
          <a:xfrm>
            <a:off x="2558825" y="3360676"/>
            <a:ext cx="108000" cy="108000"/>
            <a:chOff x="5476803" y="2392530"/>
            <a:chExt cx="108000" cy="108000"/>
          </a:xfrm>
        </p:grpSpPr>
        <p:cxnSp>
          <p:nvCxnSpPr>
            <p:cNvPr id="90" name="直接连接符 8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92" name="直接连接符 91"/>
          <p:cNvCxnSpPr/>
          <p:nvPr/>
        </p:nvCxnSpPr>
        <p:spPr>
          <a:xfrm>
            <a:off x="3240841" y="362612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a:off x="1606118" y="5124634"/>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94" name="组合 93"/>
          <p:cNvGrpSpPr/>
          <p:nvPr/>
        </p:nvGrpSpPr>
        <p:grpSpPr>
          <a:xfrm>
            <a:off x="2828694" y="3453781"/>
            <a:ext cx="108000" cy="108000"/>
            <a:chOff x="5476803" y="2392530"/>
            <a:chExt cx="108000" cy="108000"/>
          </a:xfrm>
        </p:grpSpPr>
        <p:cxnSp>
          <p:nvCxnSpPr>
            <p:cNvPr id="95" name="直接连接符 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接连接符 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3491540" y="3137043"/>
            <a:ext cx="108000" cy="108000"/>
            <a:chOff x="5476803" y="2392530"/>
            <a:chExt cx="108000" cy="108000"/>
          </a:xfrm>
        </p:grpSpPr>
        <p:cxnSp>
          <p:nvCxnSpPr>
            <p:cNvPr id="98" name="直接连接符 9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接连接符 9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00" name="直接连接符 99"/>
          <p:cNvCxnSpPr/>
          <p:nvPr/>
        </p:nvCxnSpPr>
        <p:spPr>
          <a:xfrm>
            <a:off x="3459606" y="340517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1" name="直接连接符 100"/>
          <p:cNvCxnSpPr/>
          <p:nvPr/>
        </p:nvCxnSpPr>
        <p:spPr>
          <a:xfrm>
            <a:off x="3004447" y="3764016"/>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102" name="任意多边形 101"/>
          <p:cNvSpPr/>
          <p:nvPr/>
        </p:nvSpPr>
        <p:spPr>
          <a:xfrm>
            <a:off x="1218885" y="3267331"/>
            <a:ext cx="2671763" cy="1728787"/>
          </a:xfrm>
          <a:custGeom>
            <a:avLst/>
            <a:gdLst>
              <a:gd name="connsiteX0" fmla="*/ 0 w 2671763"/>
              <a:gd name="connsiteY0" fmla="*/ 1728787 h 1728787"/>
              <a:gd name="connsiteX1" fmla="*/ 1033463 w 2671763"/>
              <a:gd name="connsiteY1" fmla="*/ 1714500 h 1728787"/>
              <a:gd name="connsiteX2" fmla="*/ 1033463 w 2671763"/>
              <a:gd name="connsiteY2" fmla="*/ 1233487 h 1728787"/>
              <a:gd name="connsiteX3" fmla="*/ 1404938 w 2671763"/>
              <a:gd name="connsiteY3" fmla="*/ 1238250 h 1728787"/>
              <a:gd name="connsiteX4" fmla="*/ 1409700 w 2671763"/>
              <a:gd name="connsiteY4" fmla="*/ 738187 h 1728787"/>
              <a:gd name="connsiteX5" fmla="*/ 1738313 w 2671763"/>
              <a:gd name="connsiteY5" fmla="*/ 738187 h 1728787"/>
              <a:gd name="connsiteX6" fmla="*/ 1733550 w 2671763"/>
              <a:gd name="connsiteY6" fmla="*/ 276225 h 1728787"/>
              <a:gd name="connsiteX7" fmla="*/ 2185988 w 2671763"/>
              <a:gd name="connsiteY7" fmla="*/ 271462 h 1728787"/>
              <a:gd name="connsiteX8" fmla="*/ 2190750 w 2671763"/>
              <a:gd name="connsiteY8" fmla="*/ 0 h 1728787"/>
              <a:gd name="connsiteX9" fmla="*/ 2671763 w 2671763"/>
              <a:gd name="connsiteY9" fmla="*/ 0 h 172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763" h="1728787">
                <a:moveTo>
                  <a:pt x="0" y="1728787"/>
                </a:moveTo>
                <a:lnTo>
                  <a:pt x="1033463" y="1714500"/>
                </a:lnTo>
                <a:lnTo>
                  <a:pt x="1033463" y="1233487"/>
                </a:lnTo>
                <a:lnTo>
                  <a:pt x="1404938" y="1238250"/>
                </a:lnTo>
                <a:cubicBezTo>
                  <a:pt x="1406525" y="1071562"/>
                  <a:pt x="1408113" y="904875"/>
                  <a:pt x="1409700" y="738187"/>
                </a:cubicBezTo>
                <a:lnTo>
                  <a:pt x="1738313" y="738187"/>
                </a:lnTo>
                <a:cubicBezTo>
                  <a:pt x="1736725" y="584200"/>
                  <a:pt x="1735138" y="430212"/>
                  <a:pt x="1733550" y="276225"/>
                </a:cubicBezTo>
                <a:lnTo>
                  <a:pt x="2185988" y="271462"/>
                </a:lnTo>
                <a:cubicBezTo>
                  <a:pt x="2187575" y="180975"/>
                  <a:pt x="2189163" y="90487"/>
                  <a:pt x="2190750" y="0"/>
                </a:cubicBezTo>
                <a:lnTo>
                  <a:pt x="2671763" y="0"/>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1256983" y="3175256"/>
            <a:ext cx="2540000" cy="1955800"/>
          </a:xfrm>
          <a:custGeom>
            <a:avLst/>
            <a:gdLst>
              <a:gd name="connsiteX0" fmla="*/ 0 w 2540000"/>
              <a:gd name="connsiteY0" fmla="*/ 1955800 h 1955800"/>
              <a:gd name="connsiteX1" fmla="*/ 1104900 w 2540000"/>
              <a:gd name="connsiteY1" fmla="*/ 1638300 h 1955800"/>
              <a:gd name="connsiteX2" fmla="*/ 1663700 w 2540000"/>
              <a:gd name="connsiteY2" fmla="*/ 444500 h 1955800"/>
              <a:gd name="connsiteX3" fmla="*/ 2540000 w 2540000"/>
              <a:gd name="connsiteY3" fmla="*/ 0 h 1955800"/>
              <a:gd name="connsiteX4" fmla="*/ 2540000 w 2540000"/>
              <a:gd name="connsiteY4" fmla="*/ 0 h 195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00" h="1955800">
                <a:moveTo>
                  <a:pt x="0" y="1955800"/>
                </a:moveTo>
                <a:lnTo>
                  <a:pt x="1104900" y="1638300"/>
                </a:lnTo>
                <a:lnTo>
                  <a:pt x="1663700" y="444500"/>
                </a:lnTo>
                <a:lnTo>
                  <a:pt x="2540000" y="0"/>
                </a:lnTo>
                <a:lnTo>
                  <a:pt x="2540000"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544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7" grpId="0" animBg="1"/>
      <p:bldP spid="102" grpId="0" animBg="1"/>
      <p:bldP spid="10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多变量决策树</a:t>
            </a:r>
          </a:p>
        </p:txBody>
      </p:sp>
      <p:sp>
        <p:nvSpPr>
          <p:cNvPr id="3" name="内容占位符 2"/>
          <p:cNvSpPr>
            <a:spLocks noGrp="1"/>
          </p:cNvSpPr>
          <p:nvPr>
            <p:ph idx="1"/>
          </p:nvPr>
        </p:nvSpPr>
        <p:spPr/>
        <p:txBody>
          <a:bodyPr/>
          <a:lstStyle/>
          <a:p>
            <a:r>
              <a:rPr lang="zh-CN" altLang="en-US" dirty="0"/>
              <a:t>多变量决策树</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54</a:t>
            </a:fld>
            <a:endParaRPr lang="zh-CN" altLang="en-US"/>
          </a:p>
        </p:txBody>
      </p:sp>
      <p:sp>
        <p:nvSpPr>
          <p:cNvPr id="7" name="圆角矩形 6"/>
          <p:cNvSpPr/>
          <p:nvPr/>
        </p:nvSpPr>
        <p:spPr>
          <a:xfrm>
            <a:off x="1008301" y="2345257"/>
            <a:ext cx="3543178"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panose="02020603060405020304" pitchFamily="18" charset="0"/>
              <a:cs typeface="Times New Roman" panose="02020603050405020304" pitchFamily="18" charset="0"/>
            </a:endParaRPr>
          </a:p>
        </p:txBody>
      </p:sp>
      <p:sp>
        <p:nvSpPr>
          <p:cNvPr id="8" name="椭圆 7"/>
          <p:cNvSpPr/>
          <p:nvPr/>
        </p:nvSpPr>
        <p:spPr>
          <a:xfrm>
            <a:off x="4304432" y="3475732"/>
            <a:ext cx="912135"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坏瓜</a:t>
            </a:r>
          </a:p>
        </p:txBody>
      </p:sp>
      <p:sp>
        <p:nvSpPr>
          <p:cNvPr id="9" name="文本框 6"/>
          <p:cNvSpPr txBox="1"/>
          <p:nvPr/>
        </p:nvSpPr>
        <p:spPr>
          <a:xfrm>
            <a:off x="2004859" y="2898267"/>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是</a:t>
            </a:r>
          </a:p>
        </p:txBody>
      </p:sp>
      <p:cxnSp>
        <p:nvCxnSpPr>
          <p:cNvPr id="10" name="直接连接符 9"/>
          <p:cNvCxnSpPr>
            <a:endCxn id="22" idx="0"/>
          </p:cNvCxnSpPr>
          <p:nvPr/>
        </p:nvCxnSpPr>
        <p:spPr>
          <a:xfrm flipH="1">
            <a:off x="1838304" y="2792159"/>
            <a:ext cx="880633" cy="648876"/>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342871" y="2761371"/>
            <a:ext cx="1434701" cy="714361"/>
          </a:xfrm>
          <a:prstGeom prst="line">
            <a:avLst/>
          </a:prstGeom>
        </p:spPr>
        <p:style>
          <a:lnRef idx="1">
            <a:schemeClr val="dk1"/>
          </a:lnRef>
          <a:fillRef idx="0">
            <a:schemeClr val="dk1"/>
          </a:fillRef>
          <a:effectRef idx="0">
            <a:schemeClr val="dk1"/>
          </a:effectRef>
          <a:fontRef idx="minor">
            <a:schemeClr val="tx1"/>
          </a:fontRef>
        </p:style>
      </p:cxnSp>
      <p:sp>
        <p:nvSpPr>
          <p:cNvPr id="12" name="文本框 9"/>
          <p:cNvSpPr txBox="1"/>
          <p:nvPr/>
        </p:nvSpPr>
        <p:spPr>
          <a:xfrm>
            <a:off x="4162400" y="2898267"/>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否</a:t>
            </a:r>
          </a:p>
        </p:txBody>
      </p:sp>
      <p:sp>
        <p:nvSpPr>
          <p:cNvPr id="13" name="椭圆 12"/>
          <p:cNvSpPr/>
          <p:nvPr/>
        </p:nvSpPr>
        <p:spPr>
          <a:xfrm>
            <a:off x="355020" y="4453535"/>
            <a:ext cx="912135"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坏瓜</a:t>
            </a:r>
          </a:p>
        </p:txBody>
      </p:sp>
      <p:sp>
        <p:nvSpPr>
          <p:cNvPr id="14" name="椭圆 13"/>
          <p:cNvSpPr/>
          <p:nvPr/>
        </p:nvSpPr>
        <p:spPr>
          <a:xfrm>
            <a:off x="2262870" y="4453535"/>
            <a:ext cx="912135"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好瓜</a:t>
            </a:r>
          </a:p>
        </p:txBody>
      </p:sp>
      <p:sp>
        <p:nvSpPr>
          <p:cNvPr id="15" name="文本框 15"/>
          <p:cNvSpPr txBox="1"/>
          <p:nvPr/>
        </p:nvSpPr>
        <p:spPr>
          <a:xfrm>
            <a:off x="786306" y="3944570"/>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是</a:t>
            </a:r>
          </a:p>
        </p:txBody>
      </p:sp>
      <p:cxnSp>
        <p:nvCxnSpPr>
          <p:cNvPr id="16" name="直接连接符 15"/>
          <p:cNvCxnSpPr>
            <a:endCxn id="13" idx="0"/>
          </p:cNvCxnSpPr>
          <p:nvPr/>
        </p:nvCxnSpPr>
        <p:spPr>
          <a:xfrm flipH="1">
            <a:off x="811088" y="3873035"/>
            <a:ext cx="761568" cy="58050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a:endCxn id="14" idx="0"/>
          </p:cNvCxnSpPr>
          <p:nvPr/>
        </p:nvCxnSpPr>
        <p:spPr>
          <a:xfrm>
            <a:off x="2131123" y="3873035"/>
            <a:ext cx="587815" cy="580500"/>
          </a:xfrm>
          <a:prstGeom prst="line">
            <a:avLst/>
          </a:prstGeom>
        </p:spPr>
        <p:style>
          <a:lnRef idx="1">
            <a:schemeClr val="dk1"/>
          </a:lnRef>
          <a:fillRef idx="0">
            <a:schemeClr val="dk1"/>
          </a:fillRef>
          <a:effectRef idx="0">
            <a:schemeClr val="dk1"/>
          </a:effectRef>
          <a:fontRef idx="minor">
            <a:schemeClr val="tx1"/>
          </a:fontRef>
        </p:style>
      </p:cxnSp>
      <p:sp>
        <p:nvSpPr>
          <p:cNvPr id="18" name="文本框 18"/>
          <p:cNvSpPr txBox="1"/>
          <p:nvPr/>
        </p:nvSpPr>
        <p:spPr>
          <a:xfrm>
            <a:off x="2449623" y="3969591"/>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否</a:t>
            </a:r>
          </a:p>
        </p:txBody>
      </p:sp>
      <p:graphicFrame>
        <p:nvGraphicFramePr>
          <p:cNvPr id="20" name="对象 19"/>
          <p:cNvGraphicFramePr>
            <a:graphicFrameLocks noChangeAspect="1"/>
          </p:cNvGraphicFramePr>
          <p:nvPr>
            <p:extLst>
              <p:ext uri="{D42A27DB-BD31-4B8C-83A1-F6EECF244321}">
                <p14:modId xmlns:p14="http://schemas.microsoft.com/office/powerpoint/2010/main" val="3502734325"/>
              </p:ext>
            </p:extLst>
          </p:nvPr>
        </p:nvGraphicFramePr>
        <p:xfrm>
          <a:off x="2144918" y="3562169"/>
          <a:ext cx="135158" cy="216000"/>
        </p:xfrm>
        <a:graphic>
          <a:graphicData uri="http://schemas.openxmlformats.org/presentationml/2006/ole">
            <mc:AlternateContent xmlns:mc="http://schemas.openxmlformats.org/markup-compatibility/2006">
              <mc:Choice xmlns:v="urn:schemas-microsoft-com:vml" Requires="v">
                <p:oleObj name="Formula" r:id="rId2" imgW="86400" imgH="137160" progId="Equation.Ribbit">
                  <p:embed/>
                </p:oleObj>
              </mc:Choice>
              <mc:Fallback>
                <p:oleObj name="Formula" r:id="rId2" imgW="86400" imgH="137160" progId="Equation.Ribbit">
                  <p:embed/>
                  <p:pic>
                    <p:nvPicPr>
                      <p:cNvPr id="266" name="对象 265"/>
                      <p:cNvPicPr/>
                      <p:nvPr/>
                    </p:nvPicPr>
                    <p:blipFill>
                      <a:blip r:embed="rId3"/>
                      <a:stretch>
                        <a:fillRect/>
                      </a:stretch>
                    </p:blipFill>
                    <p:spPr>
                      <a:xfrm>
                        <a:off x="2144918" y="3562169"/>
                        <a:ext cx="135158" cy="21600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100009215"/>
              </p:ext>
            </p:extLst>
          </p:nvPr>
        </p:nvGraphicFramePr>
        <p:xfrm>
          <a:off x="436521" y="3555904"/>
          <a:ext cx="135158" cy="216000"/>
        </p:xfrm>
        <a:graphic>
          <a:graphicData uri="http://schemas.openxmlformats.org/presentationml/2006/ole">
            <mc:AlternateContent xmlns:mc="http://schemas.openxmlformats.org/markup-compatibility/2006">
              <mc:Choice xmlns:v="urn:schemas-microsoft-com:vml" Requires="v">
                <p:oleObj name="Formula" r:id="rId4" imgW="86400" imgH="137160" progId="Equation.Ribbit">
                  <p:embed/>
                </p:oleObj>
              </mc:Choice>
              <mc:Fallback>
                <p:oleObj name="Formula" r:id="rId4" imgW="86400" imgH="137160" progId="Equation.Ribbit">
                  <p:embed/>
                  <p:pic>
                    <p:nvPicPr>
                      <p:cNvPr id="267" name="对象 266"/>
                      <p:cNvPicPr/>
                      <p:nvPr/>
                    </p:nvPicPr>
                    <p:blipFill>
                      <a:blip r:embed="rId3"/>
                      <a:stretch>
                        <a:fillRect/>
                      </a:stretch>
                    </p:blipFill>
                    <p:spPr>
                      <a:xfrm>
                        <a:off x="436521" y="3555904"/>
                        <a:ext cx="135158" cy="216000"/>
                      </a:xfrm>
                      <a:prstGeom prst="rect">
                        <a:avLst/>
                      </a:prstGeom>
                    </p:spPr>
                  </p:pic>
                </p:oleObj>
              </mc:Fallback>
            </mc:AlternateContent>
          </a:graphicData>
        </a:graphic>
      </p:graphicFrame>
      <p:sp>
        <p:nvSpPr>
          <p:cNvPr id="22" name="圆角矩形 21"/>
          <p:cNvSpPr/>
          <p:nvPr/>
        </p:nvSpPr>
        <p:spPr>
          <a:xfrm>
            <a:off x="33279" y="3441035"/>
            <a:ext cx="36100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panose="02020603060405020304" pitchFamily="18" charset="0"/>
              <a:cs typeface="Times New Roman" panose="02020603050405020304" pitchFamily="18" charset="0"/>
            </a:endParaRPr>
          </a:p>
        </p:txBody>
      </p:sp>
      <p:sp>
        <p:nvSpPr>
          <p:cNvPr id="23" name="右箭头 22"/>
          <p:cNvSpPr/>
          <p:nvPr/>
        </p:nvSpPr>
        <p:spPr>
          <a:xfrm>
            <a:off x="4619600" y="4226277"/>
            <a:ext cx="565247" cy="402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p:cNvGrpSpPr/>
          <p:nvPr/>
        </p:nvGrpSpPr>
        <p:grpSpPr>
          <a:xfrm>
            <a:off x="5351313" y="2813877"/>
            <a:ext cx="3824159" cy="3009987"/>
            <a:chOff x="5351313" y="2813877"/>
            <a:chExt cx="3824159" cy="3009987"/>
          </a:xfrm>
        </p:grpSpPr>
        <p:cxnSp>
          <p:nvCxnSpPr>
            <p:cNvPr id="33" name="直接箭头连接符 32"/>
            <p:cNvCxnSpPr/>
            <p:nvPr/>
          </p:nvCxnSpPr>
          <p:spPr>
            <a:xfrm flipH="1" flipV="1">
              <a:off x="6123669" y="2813877"/>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6115472" y="5333937"/>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35" name="文本框 5"/>
            <p:cNvSpPr txBox="1"/>
            <p:nvPr/>
          </p:nvSpPr>
          <p:spPr>
            <a:xfrm>
              <a:off x="5933573" y="5252410"/>
              <a:ext cx="274434" cy="307777"/>
            </a:xfrm>
            <a:prstGeom prst="rect">
              <a:avLst/>
            </a:prstGeom>
            <a:noFill/>
          </p:spPr>
          <p:txBody>
            <a:bodyPr wrap="none" rtlCol="0">
              <a:spAutoFit/>
            </a:bodyPr>
            <a:lstStyle/>
            <a:p>
              <a:r>
                <a:rPr lang="en-US" altLang="zh-CN" sz="1400" dirty="0">
                  <a:latin typeface="Times "/>
                </a:rPr>
                <a:t>0</a:t>
              </a:r>
              <a:endParaRPr lang="zh-CN" altLang="en-US" sz="1400" dirty="0">
                <a:latin typeface="Times "/>
              </a:endParaRPr>
            </a:p>
          </p:txBody>
        </p:sp>
        <p:cxnSp>
          <p:nvCxnSpPr>
            <p:cNvPr id="36" name="直接连接符 35"/>
            <p:cNvCxnSpPr/>
            <p:nvPr/>
          </p:nvCxnSpPr>
          <p:spPr>
            <a:xfrm>
              <a:off x="675347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737566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799785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8620049" y="5262377"/>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40" name="文本框 10"/>
            <p:cNvSpPr txBox="1"/>
            <p:nvPr/>
          </p:nvSpPr>
          <p:spPr>
            <a:xfrm>
              <a:off x="6524882" y="5290952"/>
              <a:ext cx="453970" cy="307777"/>
            </a:xfrm>
            <a:prstGeom prst="rect">
              <a:avLst/>
            </a:prstGeom>
            <a:noFill/>
          </p:spPr>
          <p:txBody>
            <a:bodyPr wrap="none" rtlCol="0">
              <a:spAutoFit/>
            </a:bodyPr>
            <a:lstStyle/>
            <a:p>
              <a:r>
                <a:rPr lang="en-US" altLang="zh-CN" sz="1400" dirty="0">
                  <a:latin typeface="Times "/>
                </a:rPr>
                <a:t>0.2</a:t>
              </a:r>
              <a:endParaRPr lang="zh-CN" altLang="en-US" sz="1400" dirty="0">
                <a:latin typeface="Times "/>
              </a:endParaRPr>
            </a:p>
          </p:txBody>
        </p:sp>
        <p:sp>
          <p:nvSpPr>
            <p:cNvPr id="41" name="文本框 11"/>
            <p:cNvSpPr txBox="1"/>
            <p:nvPr/>
          </p:nvSpPr>
          <p:spPr>
            <a:xfrm>
              <a:off x="7147303" y="5290952"/>
              <a:ext cx="453970" cy="307777"/>
            </a:xfrm>
            <a:prstGeom prst="rect">
              <a:avLst/>
            </a:prstGeom>
            <a:noFill/>
          </p:spPr>
          <p:txBody>
            <a:bodyPr wrap="none" rtlCol="0">
              <a:spAutoFit/>
            </a:bodyPr>
            <a:lstStyle/>
            <a:p>
              <a:r>
                <a:rPr lang="en-US" altLang="zh-CN" sz="1400" dirty="0">
                  <a:latin typeface="Times "/>
                </a:rPr>
                <a:t>0.4</a:t>
              </a:r>
              <a:endParaRPr lang="zh-CN" altLang="en-US" sz="1400" dirty="0">
                <a:latin typeface="Times "/>
              </a:endParaRPr>
            </a:p>
          </p:txBody>
        </p:sp>
        <p:sp>
          <p:nvSpPr>
            <p:cNvPr id="42" name="文本框 12"/>
            <p:cNvSpPr txBox="1"/>
            <p:nvPr/>
          </p:nvSpPr>
          <p:spPr>
            <a:xfrm>
              <a:off x="7769724" y="5290952"/>
              <a:ext cx="453970" cy="307777"/>
            </a:xfrm>
            <a:prstGeom prst="rect">
              <a:avLst/>
            </a:prstGeom>
            <a:noFill/>
          </p:spPr>
          <p:txBody>
            <a:bodyPr wrap="none" rtlCol="0">
              <a:spAutoFit/>
            </a:bodyPr>
            <a:lstStyle/>
            <a:p>
              <a:r>
                <a:rPr lang="en-US" altLang="zh-CN" sz="1400" dirty="0">
                  <a:latin typeface="Times "/>
                </a:rPr>
                <a:t>0.6</a:t>
              </a:r>
              <a:endParaRPr lang="zh-CN" altLang="en-US" sz="1400" dirty="0">
                <a:latin typeface="Times "/>
              </a:endParaRPr>
            </a:p>
          </p:txBody>
        </p:sp>
        <p:sp>
          <p:nvSpPr>
            <p:cNvPr id="43" name="文本框 13"/>
            <p:cNvSpPr txBox="1"/>
            <p:nvPr/>
          </p:nvSpPr>
          <p:spPr>
            <a:xfrm>
              <a:off x="8392145" y="5290952"/>
              <a:ext cx="453970" cy="307777"/>
            </a:xfrm>
            <a:prstGeom prst="rect">
              <a:avLst/>
            </a:prstGeom>
            <a:noFill/>
          </p:spPr>
          <p:txBody>
            <a:bodyPr wrap="none" rtlCol="0">
              <a:spAutoFit/>
            </a:bodyPr>
            <a:lstStyle/>
            <a:p>
              <a:r>
                <a:rPr lang="en-US" altLang="zh-CN" sz="1400" dirty="0">
                  <a:latin typeface="Times "/>
                </a:rPr>
                <a:t>0.8</a:t>
              </a:r>
              <a:endParaRPr lang="zh-CN" altLang="en-US" sz="1400" dirty="0">
                <a:latin typeface="Times "/>
              </a:endParaRPr>
            </a:p>
          </p:txBody>
        </p:sp>
        <p:cxnSp>
          <p:nvCxnSpPr>
            <p:cNvPr id="44" name="直接连接符 43"/>
            <p:cNvCxnSpPr/>
            <p:nvPr/>
          </p:nvCxnSpPr>
          <p:spPr>
            <a:xfrm rot="5400000">
              <a:off x="6160029" y="3427208"/>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rot="5400000">
              <a:off x="6160029" y="4050784"/>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rot="5400000">
              <a:off x="6160029" y="4674360"/>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47" name="文本框 17"/>
            <p:cNvSpPr txBox="1"/>
            <p:nvPr/>
          </p:nvSpPr>
          <p:spPr>
            <a:xfrm>
              <a:off x="5703072" y="4556471"/>
              <a:ext cx="453970" cy="307777"/>
            </a:xfrm>
            <a:prstGeom prst="rect">
              <a:avLst/>
            </a:prstGeom>
            <a:noFill/>
          </p:spPr>
          <p:txBody>
            <a:bodyPr wrap="none" rtlCol="0">
              <a:spAutoFit/>
            </a:bodyPr>
            <a:lstStyle/>
            <a:p>
              <a:r>
                <a:rPr lang="en-US" altLang="zh-CN" sz="1400" dirty="0">
                  <a:latin typeface="Times "/>
                </a:rPr>
                <a:t>0.2</a:t>
              </a:r>
              <a:endParaRPr lang="zh-CN" altLang="en-US" sz="1400" dirty="0">
                <a:latin typeface="Times "/>
              </a:endParaRPr>
            </a:p>
          </p:txBody>
        </p:sp>
        <p:sp>
          <p:nvSpPr>
            <p:cNvPr id="48" name="文本框 18"/>
            <p:cNvSpPr txBox="1"/>
            <p:nvPr/>
          </p:nvSpPr>
          <p:spPr>
            <a:xfrm>
              <a:off x="5703072" y="3932895"/>
              <a:ext cx="453970" cy="307777"/>
            </a:xfrm>
            <a:prstGeom prst="rect">
              <a:avLst/>
            </a:prstGeom>
            <a:noFill/>
          </p:spPr>
          <p:txBody>
            <a:bodyPr wrap="none" rtlCol="0">
              <a:spAutoFit/>
            </a:bodyPr>
            <a:lstStyle/>
            <a:p>
              <a:r>
                <a:rPr lang="en-US" altLang="zh-CN" sz="1400" dirty="0">
                  <a:latin typeface="Times "/>
                </a:rPr>
                <a:t>0.4</a:t>
              </a:r>
              <a:endParaRPr lang="zh-CN" altLang="en-US" sz="1400" dirty="0">
                <a:latin typeface="Times "/>
              </a:endParaRPr>
            </a:p>
          </p:txBody>
        </p:sp>
        <p:sp>
          <p:nvSpPr>
            <p:cNvPr id="49" name="文本框 19"/>
            <p:cNvSpPr txBox="1"/>
            <p:nvPr/>
          </p:nvSpPr>
          <p:spPr>
            <a:xfrm>
              <a:off x="5703072" y="3309319"/>
              <a:ext cx="453970" cy="307777"/>
            </a:xfrm>
            <a:prstGeom prst="rect">
              <a:avLst/>
            </a:prstGeom>
            <a:noFill/>
          </p:spPr>
          <p:txBody>
            <a:bodyPr wrap="none" rtlCol="0">
              <a:spAutoFit/>
            </a:bodyPr>
            <a:lstStyle/>
            <a:p>
              <a:r>
                <a:rPr lang="en-US" altLang="zh-CN" sz="1400" dirty="0">
                  <a:latin typeface="Times "/>
                </a:rPr>
                <a:t>0.6</a:t>
              </a:r>
              <a:endParaRPr lang="zh-CN" altLang="en-US" sz="1400" dirty="0">
                <a:latin typeface="Times "/>
              </a:endParaRPr>
            </a:p>
          </p:txBody>
        </p:sp>
        <p:grpSp>
          <p:nvGrpSpPr>
            <p:cNvPr id="50" name="组合 49"/>
            <p:cNvGrpSpPr/>
            <p:nvPr/>
          </p:nvGrpSpPr>
          <p:grpSpPr>
            <a:xfrm>
              <a:off x="6224818" y="3050265"/>
              <a:ext cx="953322" cy="597182"/>
              <a:chOff x="2902949" y="2313167"/>
              <a:chExt cx="953322" cy="597182"/>
            </a:xfrm>
          </p:grpSpPr>
          <p:grpSp>
            <p:nvGrpSpPr>
              <p:cNvPr id="51" name="组合 50"/>
              <p:cNvGrpSpPr/>
              <p:nvPr/>
            </p:nvGrpSpPr>
            <p:grpSpPr>
              <a:xfrm>
                <a:off x="2902949" y="2313167"/>
                <a:ext cx="953322" cy="597182"/>
                <a:chOff x="5860991" y="1513622"/>
                <a:chExt cx="953322" cy="597182"/>
              </a:xfrm>
            </p:grpSpPr>
            <p:sp>
              <p:nvSpPr>
                <p:cNvPr id="55" name="矩形 54"/>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6" name="文本框 26"/>
                <p:cNvSpPr txBox="1"/>
                <p:nvPr/>
              </p:nvSpPr>
              <p:spPr>
                <a:xfrm>
                  <a:off x="6219278" y="1513622"/>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好瓜</a:t>
                  </a:r>
                </a:p>
              </p:txBody>
            </p:sp>
            <p:sp>
              <p:nvSpPr>
                <p:cNvPr id="57" name="文本框 27"/>
                <p:cNvSpPr txBox="1"/>
                <p:nvPr/>
              </p:nvSpPr>
              <p:spPr>
                <a:xfrm>
                  <a:off x="6219278" y="1772250"/>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坏瓜</a:t>
                  </a:r>
                </a:p>
              </p:txBody>
            </p:sp>
            <p:cxnSp>
              <p:nvCxnSpPr>
                <p:cNvPr id="58" name="直接连接符 57"/>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2" name="组合 51"/>
              <p:cNvGrpSpPr/>
              <p:nvPr/>
            </p:nvGrpSpPr>
            <p:grpSpPr>
              <a:xfrm>
                <a:off x="3043927" y="2444745"/>
                <a:ext cx="108000" cy="108000"/>
                <a:chOff x="5476803" y="2392530"/>
                <a:chExt cx="108000" cy="108000"/>
              </a:xfrm>
            </p:grpSpPr>
            <p:cxnSp>
              <p:nvCxnSpPr>
                <p:cNvPr id="53" name="直接连接符 5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59" name="组合 58"/>
            <p:cNvGrpSpPr/>
            <p:nvPr/>
          </p:nvGrpSpPr>
          <p:grpSpPr>
            <a:xfrm>
              <a:off x="8272547" y="3826755"/>
              <a:ext cx="108000" cy="108000"/>
              <a:chOff x="5476803" y="2392530"/>
              <a:chExt cx="108000" cy="108000"/>
            </a:xfrm>
          </p:grpSpPr>
          <p:cxnSp>
            <p:nvCxnSpPr>
              <p:cNvPr id="60" name="直接连接符 5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直接连接符 6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2" name="组合 61"/>
            <p:cNvGrpSpPr/>
            <p:nvPr/>
          </p:nvGrpSpPr>
          <p:grpSpPr>
            <a:xfrm>
              <a:off x="8463047" y="4188705"/>
              <a:ext cx="108000" cy="108000"/>
              <a:chOff x="5476803" y="2392530"/>
              <a:chExt cx="108000" cy="108000"/>
            </a:xfrm>
          </p:grpSpPr>
          <p:cxnSp>
            <p:nvCxnSpPr>
              <p:cNvPr id="63" name="直接连接符 6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直接连接符 6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5" name="组合 64"/>
            <p:cNvGrpSpPr/>
            <p:nvPr/>
          </p:nvGrpSpPr>
          <p:grpSpPr>
            <a:xfrm>
              <a:off x="8145747" y="4476604"/>
              <a:ext cx="108000" cy="108000"/>
              <a:chOff x="5476803" y="2392530"/>
              <a:chExt cx="108000" cy="108000"/>
            </a:xfrm>
          </p:grpSpPr>
          <p:cxnSp>
            <p:nvCxnSpPr>
              <p:cNvPr id="66" name="直接连接符 65"/>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8" name="组合 67"/>
            <p:cNvGrpSpPr/>
            <p:nvPr/>
          </p:nvGrpSpPr>
          <p:grpSpPr>
            <a:xfrm>
              <a:off x="7971173" y="4318700"/>
              <a:ext cx="108000" cy="108000"/>
              <a:chOff x="5476803" y="2392530"/>
              <a:chExt cx="108000" cy="108000"/>
            </a:xfrm>
          </p:grpSpPr>
          <p:cxnSp>
            <p:nvCxnSpPr>
              <p:cNvPr id="69" name="直接连接符 6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0" name="直接连接符 6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1" name="组合 70"/>
            <p:cNvGrpSpPr/>
            <p:nvPr/>
          </p:nvGrpSpPr>
          <p:grpSpPr>
            <a:xfrm>
              <a:off x="7610246" y="4561049"/>
              <a:ext cx="108000" cy="108000"/>
              <a:chOff x="5476803" y="2392530"/>
              <a:chExt cx="108000" cy="108000"/>
            </a:xfrm>
          </p:grpSpPr>
          <p:cxnSp>
            <p:nvCxnSpPr>
              <p:cNvPr id="72" name="直接连接符 7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3" name="直接连接符 7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4" name="组合 73"/>
            <p:cNvGrpSpPr/>
            <p:nvPr/>
          </p:nvGrpSpPr>
          <p:grpSpPr>
            <a:xfrm>
              <a:off x="7329558" y="4478378"/>
              <a:ext cx="108000" cy="108000"/>
              <a:chOff x="5476803" y="2392530"/>
              <a:chExt cx="108000" cy="108000"/>
            </a:xfrm>
          </p:grpSpPr>
          <p:cxnSp>
            <p:nvCxnSpPr>
              <p:cNvPr id="75" name="直接连接符 7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7" name="组合 76"/>
            <p:cNvGrpSpPr/>
            <p:nvPr/>
          </p:nvGrpSpPr>
          <p:grpSpPr>
            <a:xfrm>
              <a:off x="7580351" y="4827017"/>
              <a:ext cx="108000" cy="108000"/>
              <a:chOff x="5476803" y="2392530"/>
              <a:chExt cx="108000" cy="108000"/>
            </a:xfrm>
          </p:grpSpPr>
          <p:cxnSp>
            <p:nvCxnSpPr>
              <p:cNvPr id="78" name="直接连接符 7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0" name="组合 79"/>
            <p:cNvGrpSpPr/>
            <p:nvPr/>
          </p:nvGrpSpPr>
          <p:grpSpPr>
            <a:xfrm>
              <a:off x="7437476" y="4571747"/>
              <a:ext cx="108000" cy="108000"/>
              <a:chOff x="5476803" y="2392530"/>
              <a:chExt cx="108000" cy="108000"/>
            </a:xfrm>
          </p:grpSpPr>
          <p:cxnSp>
            <p:nvCxnSpPr>
              <p:cNvPr id="81" name="直接连接符 8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83" name="直接连接符 82"/>
            <p:cNvCxnSpPr/>
            <p:nvPr/>
          </p:nvCxnSpPr>
          <p:spPr>
            <a:xfrm>
              <a:off x="8199747" y="504161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6924852" y="451119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a:off x="6950277" y="51684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6" name="直接连接符 85"/>
            <p:cNvCxnSpPr/>
            <p:nvPr/>
          </p:nvCxnSpPr>
          <p:spPr>
            <a:xfrm>
              <a:off x="7122538" y="500488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直接连接符 86"/>
            <p:cNvCxnSpPr/>
            <p:nvPr/>
          </p:nvCxnSpPr>
          <p:spPr>
            <a:xfrm>
              <a:off x="8115694" y="48528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a:off x="8161397" y="472238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直接连接符 88"/>
            <p:cNvCxnSpPr/>
            <p:nvPr/>
          </p:nvCxnSpPr>
          <p:spPr>
            <a:xfrm>
              <a:off x="7118728" y="432670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a:off x="7934522" y="521604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a:off x="8281956" y="4996735"/>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92" name="文本框 62"/>
            <p:cNvSpPr txBox="1"/>
            <p:nvPr/>
          </p:nvSpPr>
          <p:spPr>
            <a:xfrm>
              <a:off x="7352733" y="5485310"/>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密度</a:t>
              </a:r>
            </a:p>
          </p:txBody>
        </p:sp>
        <p:sp>
          <p:nvSpPr>
            <p:cNvPr id="93" name="文本框 63"/>
            <p:cNvSpPr txBox="1"/>
            <p:nvPr/>
          </p:nvSpPr>
          <p:spPr>
            <a:xfrm>
              <a:off x="5351313" y="3792905"/>
              <a:ext cx="430887" cy="707886"/>
            </a:xfrm>
            <a:prstGeom prst="rect">
              <a:avLst/>
            </a:prstGeom>
            <a:noFill/>
          </p:spPr>
          <p:txBody>
            <a:bodyPr vert="eaVert" wrap="none" rtlCol="0">
              <a:spAutoFit/>
            </a:bodyPr>
            <a:lstStyle/>
            <a:p>
              <a:r>
                <a:rPr lang="zh-CN" altLang="en-US" sz="1600" dirty="0">
                  <a:latin typeface="楷体" panose="02010609060101010101" pitchFamily="49" charset="-122"/>
                  <a:ea typeface="楷体" panose="02010609060101010101" pitchFamily="49" charset="-122"/>
                </a:rPr>
                <a:t>含糖率</a:t>
              </a:r>
            </a:p>
          </p:txBody>
        </p:sp>
      </p:grpSp>
      <p:cxnSp>
        <p:nvCxnSpPr>
          <p:cNvPr id="94" name="直接连接符 93"/>
          <p:cNvCxnSpPr/>
          <p:nvPr/>
        </p:nvCxnSpPr>
        <p:spPr>
          <a:xfrm>
            <a:off x="7178154" y="3662394"/>
            <a:ext cx="158535" cy="16852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7521457" y="3890970"/>
            <a:ext cx="1454484" cy="14490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文本框 96"/>
              <p:cNvSpPr txBox="1"/>
              <p:nvPr/>
            </p:nvSpPr>
            <p:spPr>
              <a:xfrm>
                <a:off x="1006604" y="2417672"/>
                <a:ext cx="3544876" cy="3097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r>
                        <a:rPr lang="en-US" altLang="zh-CN" sz="1400" b="0" i="1" smtClean="0">
                          <a:latin typeface="Cambria Math" panose="02040503050406030204" pitchFamily="18" charset="0"/>
                        </a:rPr>
                        <m:t>0.800×</m:t>
                      </m:r>
                      <m:r>
                        <a:rPr lang="zh-CN" altLang="en-US" sz="1400" i="1">
                          <a:latin typeface="Cambria Math" panose="02040503050406030204" pitchFamily="18" charset="0"/>
                        </a:rPr>
                        <m:t>密度</m:t>
                      </m:r>
                      <m:r>
                        <a:rPr lang="en-US" altLang="zh-CN" sz="1400" b="0" i="1" smtClean="0">
                          <a:latin typeface="Cambria Math" panose="02040503050406030204" pitchFamily="18" charset="0"/>
                        </a:rPr>
                        <m:t>−0.044×</m:t>
                      </m:r>
                      <m:r>
                        <a:rPr lang="zh-CN" altLang="en-US" sz="1400" i="1">
                          <a:latin typeface="Cambria Math" panose="02040503050406030204" pitchFamily="18" charset="0"/>
                        </a:rPr>
                        <m:t>含糖</m:t>
                      </m:r>
                      <m:r>
                        <a:rPr lang="zh-CN" altLang="en-US" sz="1400" i="1" smtClean="0">
                          <a:latin typeface="Cambria Math" panose="02040503050406030204" pitchFamily="18" charset="0"/>
                        </a:rPr>
                        <m:t>量</m:t>
                      </m:r>
                      <m:r>
                        <a:rPr lang="en-US" altLang="zh-CN" sz="1400" b="0" i="1" smtClean="0">
                          <a:latin typeface="Cambria Math" panose="02040503050406030204" pitchFamily="18" charset="0"/>
                        </a:rPr>
                        <m:t>≤−0.313</m:t>
                      </m:r>
                    </m:oMath>
                  </m:oMathPara>
                </a14:m>
                <a:endParaRPr lang="zh-CN" altLang="en-US" sz="1400" dirty="0"/>
              </a:p>
            </p:txBody>
          </p:sp>
        </mc:Choice>
        <mc:Fallback xmlns="">
          <p:sp>
            <p:nvSpPr>
              <p:cNvPr id="97" name="文本框 96"/>
              <p:cNvSpPr txBox="1">
                <a:spLocks noRot="1" noChangeAspect="1" noMove="1" noResize="1" noEditPoints="1" noAdjustHandles="1" noChangeArrowheads="1" noChangeShapeType="1" noTextEdit="1"/>
              </p:cNvSpPr>
              <p:nvPr/>
            </p:nvSpPr>
            <p:spPr>
              <a:xfrm>
                <a:off x="1006604" y="2417672"/>
                <a:ext cx="3544876" cy="309700"/>
              </a:xfrm>
              <a:prstGeom prst="rect">
                <a:avLst/>
              </a:prstGeom>
              <a:blipFill>
                <a:blip r:embed="rId6"/>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文本框 97"/>
              <p:cNvSpPr txBox="1"/>
              <p:nvPr/>
            </p:nvSpPr>
            <p:spPr>
              <a:xfrm>
                <a:off x="73428" y="3507358"/>
                <a:ext cx="3544876" cy="3097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m:t>
                      </m:r>
                      <m:r>
                        <a:rPr lang="en-US" altLang="zh-CN" sz="1400" b="0" i="1" smtClean="0">
                          <a:latin typeface="Cambria Math" panose="02040503050406030204" pitchFamily="18" charset="0"/>
                        </a:rPr>
                        <m:t>0.365×</m:t>
                      </m:r>
                      <m:r>
                        <a:rPr lang="zh-CN" altLang="en-US" sz="1400" i="1">
                          <a:latin typeface="Cambria Math" panose="02040503050406030204" pitchFamily="18" charset="0"/>
                        </a:rPr>
                        <m:t>密度</m:t>
                      </m:r>
                      <m:r>
                        <a:rPr lang="en-US" altLang="zh-CN" sz="1400" b="0" i="1" smtClean="0">
                          <a:latin typeface="Cambria Math" panose="02040503050406030204" pitchFamily="18" charset="0"/>
                        </a:rPr>
                        <m:t>+0.366×</m:t>
                      </m:r>
                      <m:r>
                        <a:rPr lang="zh-CN" altLang="en-US" sz="1400" i="1">
                          <a:latin typeface="Cambria Math" panose="02040503050406030204" pitchFamily="18" charset="0"/>
                        </a:rPr>
                        <m:t>含糖</m:t>
                      </m:r>
                      <m:r>
                        <a:rPr lang="zh-CN" altLang="en-US" sz="1400" i="1" smtClean="0">
                          <a:latin typeface="Cambria Math" panose="02040503050406030204" pitchFamily="18" charset="0"/>
                        </a:rPr>
                        <m:t>量</m:t>
                      </m:r>
                      <m:r>
                        <a:rPr lang="en-US" altLang="zh-CN" sz="1400" b="0" i="1" smtClean="0">
                          <a:latin typeface="Cambria Math" panose="02040503050406030204" pitchFamily="18" charset="0"/>
                        </a:rPr>
                        <m:t>≤−0.158</m:t>
                      </m:r>
                    </m:oMath>
                  </m:oMathPara>
                </a14:m>
                <a:endParaRPr lang="zh-CN" altLang="en-US" sz="1400" dirty="0"/>
              </a:p>
            </p:txBody>
          </p:sp>
        </mc:Choice>
        <mc:Fallback xmlns="">
          <p:sp>
            <p:nvSpPr>
              <p:cNvPr id="98" name="文本框 97"/>
              <p:cNvSpPr txBox="1">
                <a:spLocks noRot="1" noChangeAspect="1" noMove="1" noResize="1" noEditPoints="1" noAdjustHandles="1" noChangeArrowheads="1" noChangeShapeType="1" noTextEdit="1"/>
              </p:cNvSpPr>
              <p:nvPr/>
            </p:nvSpPr>
            <p:spPr>
              <a:xfrm>
                <a:off x="73428" y="3507358"/>
                <a:ext cx="3544876" cy="309700"/>
              </a:xfrm>
              <a:prstGeom prst="rect">
                <a:avLst/>
              </a:prstGeom>
              <a:blipFill>
                <a:blip r:embed="rId7"/>
                <a:stretch>
                  <a:fillRect b="-78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465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32" presetClass="emph" presetSubtype="0" fill="hold" grpId="0" nodeType="withEffect">
                                  <p:stCondLst>
                                    <p:cond delay="0"/>
                                  </p:stCondLst>
                                  <p:childTnLst>
                                    <p:animRot by="120000">
                                      <p:cBhvr>
                                        <p:cTn id="12" dur="100" fill="hold">
                                          <p:stCondLst>
                                            <p:cond delay="0"/>
                                          </p:stCondLst>
                                        </p:cTn>
                                        <p:tgtEl>
                                          <p:spTgt spid="97"/>
                                        </p:tgtEl>
                                        <p:attrNameLst>
                                          <p:attrName>r</p:attrName>
                                        </p:attrNameLst>
                                      </p:cBhvr>
                                    </p:animRot>
                                    <p:animRot by="-240000">
                                      <p:cBhvr>
                                        <p:cTn id="13" dur="200" fill="hold">
                                          <p:stCondLst>
                                            <p:cond delay="200"/>
                                          </p:stCondLst>
                                        </p:cTn>
                                        <p:tgtEl>
                                          <p:spTgt spid="97"/>
                                        </p:tgtEl>
                                        <p:attrNameLst>
                                          <p:attrName>r</p:attrName>
                                        </p:attrNameLst>
                                      </p:cBhvr>
                                    </p:animRot>
                                    <p:animRot by="240000">
                                      <p:cBhvr>
                                        <p:cTn id="14" dur="200" fill="hold">
                                          <p:stCondLst>
                                            <p:cond delay="400"/>
                                          </p:stCondLst>
                                        </p:cTn>
                                        <p:tgtEl>
                                          <p:spTgt spid="97"/>
                                        </p:tgtEl>
                                        <p:attrNameLst>
                                          <p:attrName>r</p:attrName>
                                        </p:attrNameLst>
                                      </p:cBhvr>
                                    </p:animRot>
                                    <p:animRot by="-240000">
                                      <p:cBhvr>
                                        <p:cTn id="15" dur="200" fill="hold">
                                          <p:stCondLst>
                                            <p:cond delay="600"/>
                                          </p:stCondLst>
                                        </p:cTn>
                                        <p:tgtEl>
                                          <p:spTgt spid="97"/>
                                        </p:tgtEl>
                                        <p:attrNameLst>
                                          <p:attrName>r</p:attrName>
                                        </p:attrNameLst>
                                      </p:cBhvr>
                                    </p:animRot>
                                    <p:animRot by="120000">
                                      <p:cBhvr>
                                        <p:cTn id="16" dur="200" fill="hold">
                                          <p:stCondLst>
                                            <p:cond delay="800"/>
                                          </p:stCondLst>
                                        </p:cTn>
                                        <p:tgtEl>
                                          <p:spTgt spid="97"/>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par>
                                <p:cTn id="21" presetID="32" presetClass="emph" presetSubtype="0" fill="hold" grpId="0" nodeType="withEffect">
                                  <p:stCondLst>
                                    <p:cond delay="0"/>
                                  </p:stCondLst>
                                  <p:childTnLst>
                                    <p:animRot by="120000">
                                      <p:cBhvr>
                                        <p:cTn id="22" dur="100" fill="hold">
                                          <p:stCondLst>
                                            <p:cond delay="0"/>
                                          </p:stCondLst>
                                        </p:cTn>
                                        <p:tgtEl>
                                          <p:spTgt spid="98"/>
                                        </p:tgtEl>
                                        <p:attrNameLst>
                                          <p:attrName>r</p:attrName>
                                        </p:attrNameLst>
                                      </p:cBhvr>
                                    </p:animRot>
                                    <p:animRot by="-240000">
                                      <p:cBhvr>
                                        <p:cTn id="23" dur="200" fill="hold">
                                          <p:stCondLst>
                                            <p:cond delay="200"/>
                                          </p:stCondLst>
                                        </p:cTn>
                                        <p:tgtEl>
                                          <p:spTgt spid="98"/>
                                        </p:tgtEl>
                                        <p:attrNameLst>
                                          <p:attrName>r</p:attrName>
                                        </p:attrNameLst>
                                      </p:cBhvr>
                                    </p:animRot>
                                    <p:animRot by="240000">
                                      <p:cBhvr>
                                        <p:cTn id="24" dur="200" fill="hold">
                                          <p:stCondLst>
                                            <p:cond delay="400"/>
                                          </p:stCondLst>
                                        </p:cTn>
                                        <p:tgtEl>
                                          <p:spTgt spid="98"/>
                                        </p:tgtEl>
                                        <p:attrNameLst>
                                          <p:attrName>r</p:attrName>
                                        </p:attrNameLst>
                                      </p:cBhvr>
                                    </p:animRot>
                                    <p:animRot by="-240000">
                                      <p:cBhvr>
                                        <p:cTn id="25" dur="200" fill="hold">
                                          <p:stCondLst>
                                            <p:cond delay="600"/>
                                          </p:stCondLst>
                                        </p:cTn>
                                        <p:tgtEl>
                                          <p:spTgt spid="98"/>
                                        </p:tgtEl>
                                        <p:attrNameLst>
                                          <p:attrName>r</p:attrName>
                                        </p:attrNameLst>
                                      </p:cBhvr>
                                    </p:animRot>
                                    <p:animRot by="120000">
                                      <p:cBhvr>
                                        <p:cTn id="26" dur="200" fill="hold">
                                          <p:stCondLst>
                                            <p:cond delay="800"/>
                                          </p:stCondLst>
                                        </p:cTn>
                                        <p:tgtEl>
                                          <p:spTgt spid="9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4.1</a:t>
                </a:r>
              </a:p>
              <a:p>
                <a:endParaRPr lang="en-US" altLang="zh-CN" dirty="0"/>
              </a:p>
              <a:p>
                <a:r>
                  <a:rPr lang="en-US" altLang="zh-CN" dirty="0"/>
                  <a:t>4.9</a:t>
                </a:r>
              </a:p>
              <a:p>
                <a:endParaRPr lang="en-US" altLang="zh-CN" dirty="0"/>
              </a:p>
              <a:p>
                <a:r>
                  <a:rPr lang="zh-CN" altLang="en-US" dirty="0"/>
                  <a:t>假设离散随机变量</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𝐾</m:t>
                        </m:r>
                      </m:e>
                    </m:d>
                  </m:oMath>
                </a14:m>
                <a:r>
                  <a:rPr lang="zh-CN" altLang="en-US" dirty="0"/>
                  <a:t>，其取值为</a:t>
                </a:r>
                <a14:m>
                  <m:oMath xmlns:m="http://schemas.openxmlformats.org/officeDocument/2006/math">
                    <m:r>
                      <a:rPr lang="en-US" altLang="zh-CN" i="1" dirty="0" smtClean="0">
                        <a:latin typeface="Cambria Math" panose="02040503050406030204" pitchFamily="18" charset="0"/>
                      </a:rPr>
                      <m:t>𝑘</m:t>
                    </m:r>
                  </m:oMath>
                </a14:m>
                <a:r>
                  <a:rPr lang="zh-CN" altLang="en-US" dirty="0"/>
                  <a:t>的概率</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oMath>
                </a14:m>
                <a:r>
                  <a:rPr lang="en-US" altLang="zh-CN" dirty="0"/>
                  <a:t> </a:t>
                </a:r>
                <a:r>
                  <a:rPr lang="zh-CN" altLang="en-US" dirty="0"/>
                  <a:t>，其熵为</a:t>
                </a:r>
                <a14:m>
                  <m:oMath xmlns:m="http://schemas.openxmlformats.org/officeDocument/2006/math">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b="1" i="1">
                            <a:latin typeface="Cambria Math" panose="02040503050406030204" pitchFamily="18" charset="0"/>
                          </a:rPr>
                          <m:t>𝒑</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𝑘</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sub>
                        </m:sSub>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sub>
                            </m:sSub>
                          </m:e>
                        </m:func>
                      </m:e>
                    </m:nary>
                  </m:oMath>
                </a14:m>
                <a:r>
                  <a:rPr lang="zh-CN" altLang="en-US" dirty="0"/>
                  <a:t>，试用朗格朗日乘子法证明熵最大的分布为均匀分布</a:t>
                </a:r>
                <a:endParaRPr lang="en-US" altLang="zh-CN" dirty="0"/>
              </a:p>
              <a:p>
                <a:endParaRPr lang="en-US" altLang="zh-CN"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55</a:t>
            </a:fld>
            <a:endParaRPr lang="zh-CN" altLang="en-US"/>
          </a:p>
        </p:txBody>
      </p:sp>
    </p:spTree>
    <p:extLst>
      <p:ext uri="{BB962C8B-B14F-4D97-AF65-F5344CB8AC3E}">
        <p14:creationId xmlns:p14="http://schemas.microsoft.com/office/powerpoint/2010/main" val="38244095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p:txBody>
          <a:bodyPr/>
          <a:lstStyle/>
          <a:p>
            <a:r>
              <a:rPr lang="zh-CN" altLang="zh-CN" dirty="0"/>
              <a:t>下表表示的二分类数据集，具有三个属性</a:t>
            </a:r>
            <a:r>
              <a:rPr lang="en-US" altLang="zh-CN" dirty="0"/>
              <a:t>A,B,C</a:t>
            </a:r>
            <a:r>
              <a:rPr lang="zh-CN" altLang="zh-CN" dirty="0"/>
              <a:t>，样本标记为两类“</a:t>
            </a:r>
            <a:r>
              <a:rPr lang="en-US" altLang="zh-CN" dirty="0"/>
              <a:t>+</a:t>
            </a:r>
            <a:r>
              <a:rPr lang="zh-CN" altLang="zh-CN" dirty="0"/>
              <a:t>”，“</a:t>
            </a:r>
            <a:r>
              <a:rPr lang="en-US" altLang="zh-CN" dirty="0"/>
              <a:t>-</a:t>
            </a:r>
            <a:r>
              <a:rPr lang="zh-CN" altLang="zh-CN" dirty="0"/>
              <a:t>”。请运用你学过的知识完成如下问题：</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56</a:t>
            </a:fld>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2885902346"/>
              </p:ext>
            </p:extLst>
          </p:nvPr>
        </p:nvGraphicFramePr>
        <p:xfrm>
          <a:off x="1738318" y="2301809"/>
          <a:ext cx="5038725" cy="2243813"/>
        </p:xfrm>
        <a:graphic>
          <a:graphicData uri="http://schemas.openxmlformats.org/drawingml/2006/table">
            <a:tbl>
              <a:tblPr firstRow="1" firstCol="1" bandRow="1">
                <a:tableStyleId>{5C22544A-7EE6-4342-B048-85BDC9FD1C3A}</a:tableStyleId>
              </a:tblPr>
              <a:tblGrid>
                <a:gridCol w="1007745">
                  <a:extLst>
                    <a:ext uri="{9D8B030D-6E8A-4147-A177-3AD203B41FA5}">
                      <a16:colId xmlns:a16="http://schemas.microsoft.com/office/drawing/2014/main" val="888117648"/>
                    </a:ext>
                  </a:extLst>
                </a:gridCol>
                <a:gridCol w="1007745">
                  <a:extLst>
                    <a:ext uri="{9D8B030D-6E8A-4147-A177-3AD203B41FA5}">
                      <a16:colId xmlns:a16="http://schemas.microsoft.com/office/drawing/2014/main" val="3239026325"/>
                    </a:ext>
                  </a:extLst>
                </a:gridCol>
                <a:gridCol w="1007745">
                  <a:extLst>
                    <a:ext uri="{9D8B030D-6E8A-4147-A177-3AD203B41FA5}">
                      <a16:colId xmlns:a16="http://schemas.microsoft.com/office/drawing/2014/main" val="2709047041"/>
                    </a:ext>
                  </a:extLst>
                </a:gridCol>
                <a:gridCol w="1007745">
                  <a:extLst>
                    <a:ext uri="{9D8B030D-6E8A-4147-A177-3AD203B41FA5}">
                      <a16:colId xmlns:a16="http://schemas.microsoft.com/office/drawing/2014/main" val="3985606525"/>
                    </a:ext>
                  </a:extLst>
                </a:gridCol>
                <a:gridCol w="1007745">
                  <a:extLst>
                    <a:ext uri="{9D8B030D-6E8A-4147-A177-3AD203B41FA5}">
                      <a16:colId xmlns:a16="http://schemas.microsoft.com/office/drawing/2014/main" val="3829456710"/>
                    </a:ext>
                  </a:extLst>
                </a:gridCol>
              </a:tblGrid>
              <a:tr h="203983">
                <a:tc>
                  <a:txBody>
                    <a:bodyPr/>
                    <a:lstStyle/>
                    <a:p>
                      <a:pPr indent="266700" algn="l">
                        <a:spcAft>
                          <a:spcPts val="0"/>
                        </a:spcAft>
                      </a:pPr>
                      <a:r>
                        <a:rPr lang="zh-CN" sz="1000" kern="100">
                          <a:effectLst/>
                        </a:rPr>
                        <a:t>实例</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B</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C</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zh-CN" sz="1000" kern="100">
                          <a:effectLst/>
                        </a:rPr>
                        <a:t>类别</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571069393"/>
                  </a:ext>
                </a:extLst>
              </a:tr>
              <a:tr h="203983">
                <a:tc>
                  <a:txBody>
                    <a:bodyPr/>
                    <a:lstStyle/>
                    <a:p>
                      <a:pPr indent="266700" algn="l">
                        <a:spcAft>
                          <a:spcPts val="0"/>
                        </a:spcAft>
                      </a:pPr>
                      <a:r>
                        <a:rPr lang="en-US" sz="1000" kern="100">
                          <a:effectLst/>
                        </a:rPr>
                        <a:t>1</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1.0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552070553"/>
                  </a:ext>
                </a:extLst>
              </a:tr>
              <a:tr h="203983">
                <a:tc>
                  <a:txBody>
                    <a:bodyPr/>
                    <a:lstStyle/>
                    <a:p>
                      <a:pPr indent="266700" algn="l">
                        <a:spcAft>
                          <a:spcPts val="0"/>
                        </a:spcAft>
                      </a:pPr>
                      <a:r>
                        <a:rPr lang="en-US" sz="1000" kern="100">
                          <a:effectLst/>
                        </a:rPr>
                        <a:t>2</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6.0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873796311"/>
                  </a:ext>
                </a:extLst>
              </a:tr>
              <a:tr h="203983">
                <a:tc>
                  <a:txBody>
                    <a:bodyPr/>
                    <a:lstStyle/>
                    <a:p>
                      <a:pPr indent="266700" algn="l">
                        <a:spcAft>
                          <a:spcPts val="0"/>
                        </a:spcAft>
                      </a:pPr>
                      <a:r>
                        <a:rPr lang="en-US" sz="1000" kern="100">
                          <a:effectLst/>
                        </a:rPr>
                        <a:t>3</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5.0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982349100"/>
                  </a:ext>
                </a:extLst>
              </a:tr>
              <a:tr h="203983">
                <a:tc>
                  <a:txBody>
                    <a:bodyPr/>
                    <a:lstStyle/>
                    <a:p>
                      <a:pPr indent="266700" algn="l">
                        <a:spcAft>
                          <a:spcPts val="0"/>
                        </a:spcAft>
                      </a:pPr>
                      <a:r>
                        <a:rPr lang="en-US" sz="1000" kern="100">
                          <a:effectLst/>
                        </a:rPr>
                        <a:t>4</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4.0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474486527"/>
                  </a:ext>
                </a:extLst>
              </a:tr>
              <a:tr h="203983">
                <a:tc>
                  <a:txBody>
                    <a:bodyPr/>
                    <a:lstStyle/>
                    <a:p>
                      <a:pPr indent="266700" algn="l">
                        <a:spcAft>
                          <a:spcPts val="0"/>
                        </a:spcAft>
                      </a:pPr>
                      <a:r>
                        <a:rPr lang="en-US" sz="1000" kern="100">
                          <a:effectLst/>
                        </a:rPr>
                        <a:t>5</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7.0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227956964"/>
                  </a:ext>
                </a:extLst>
              </a:tr>
              <a:tr h="203983">
                <a:tc>
                  <a:txBody>
                    <a:bodyPr/>
                    <a:lstStyle/>
                    <a:p>
                      <a:pPr indent="266700" algn="l">
                        <a:spcAft>
                          <a:spcPts val="0"/>
                        </a:spcAft>
                      </a:pPr>
                      <a:r>
                        <a:rPr lang="en-US" sz="1000" kern="100">
                          <a:effectLst/>
                        </a:rPr>
                        <a:t>6</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3.0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974349457"/>
                  </a:ext>
                </a:extLst>
              </a:tr>
              <a:tr h="203983">
                <a:tc>
                  <a:txBody>
                    <a:bodyPr/>
                    <a:lstStyle/>
                    <a:p>
                      <a:pPr indent="266700" algn="l">
                        <a:spcAft>
                          <a:spcPts val="0"/>
                        </a:spcAft>
                      </a:pPr>
                      <a:r>
                        <a:rPr lang="en-US" sz="1000" kern="100">
                          <a:effectLst/>
                        </a:rPr>
                        <a:t>7</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8.0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415924760"/>
                  </a:ext>
                </a:extLst>
              </a:tr>
              <a:tr h="203983">
                <a:tc>
                  <a:txBody>
                    <a:bodyPr/>
                    <a:lstStyle/>
                    <a:p>
                      <a:pPr indent="266700" algn="l">
                        <a:spcAft>
                          <a:spcPts val="0"/>
                        </a:spcAft>
                      </a:pPr>
                      <a:r>
                        <a:rPr lang="en-US" sz="1000" kern="100">
                          <a:effectLst/>
                        </a:rPr>
                        <a:t>8</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7.0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411989789"/>
                  </a:ext>
                </a:extLst>
              </a:tr>
              <a:tr h="203983">
                <a:tc>
                  <a:txBody>
                    <a:bodyPr/>
                    <a:lstStyle/>
                    <a:p>
                      <a:pPr indent="266700" algn="l">
                        <a:spcAft>
                          <a:spcPts val="0"/>
                        </a:spcAft>
                      </a:pPr>
                      <a:r>
                        <a:rPr lang="en-US" sz="1000" kern="100">
                          <a:effectLst/>
                        </a:rPr>
                        <a:t>9</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5.0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56082985"/>
                  </a:ext>
                </a:extLst>
              </a:tr>
              <a:tr h="203983">
                <a:tc>
                  <a:txBody>
                    <a:bodyPr/>
                    <a:lstStyle/>
                    <a:p>
                      <a:pPr indent="266700" algn="l">
                        <a:spcAft>
                          <a:spcPts val="0"/>
                        </a:spcAft>
                      </a:pPr>
                      <a:r>
                        <a:rPr lang="en-US" sz="1000" kern="100">
                          <a:effectLst/>
                        </a:rPr>
                        <a:t>10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2.0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dirty="0">
                          <a:effectLst/>
                        </a:rPr>
                        <a:t>+</a:t>
                      </a:r>
                      <a:endParaRPr lang="zh-CN" sz="1400" kern="100" dirty="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930501265"/>
                  </a:ext>
                </a:extLst>
              </a:tr>
            </a:tbl>
          </a:graphicData>
        </a:graphic>
      </p:graphicFrame>
      <p:sp>
        <p:nvSpPr>
          <p:cNvPr id="10" name="矩形 9"/>
          <p:cNvSpPr/>
          <p:nvPr/>
        </p:nvSpPr>
        <p:spPr>
          <a:xfrm>
            <a:off x="1820008" y="4741466"/>
            <a:ext cx="5310554" cy="1477328"/>
          </a:xfrm>
          <a:prstGeom prst="rect">
            <a:avLst/>
          </a:prstGeom>
        </p:spPr>
        <p:txBody>
          <a:bodyPr wrap="square">
            <a:spAutoFit/>
          </a:bodyPr>
          <a:lstStyle/>
          <a:p>
            <a:pPr marL="342900" lvl="0" indent="-342900" algn="just">
              <a:spcAft>
                <a:spcPts val="0"/>
              </a:spcAft>
              <a:buFont typeface="+mj-lt"/>
              <a:buAutoNum type="alphaLcParenBoth"/>
            </a:pPr>
            <a:r>
              <a:rPr lang="zh-CN" altLang="zh-CN" kern="100" dirty="0">
                <a:latin typeface="Calibri" panose="020F0502020204030204" pitchFamily="34" charset="0"/>
                <a:ea typeface="楷体" panose="02010609060101010101" pitchFamily="49" charset="-122"/>
                <a:cs typeface="Times New Roman" panose="02020603050405020304" pitchFamily="18" charset="0"/>
              </a:rPr>
              <a:t>整个训练样本关于类属性的熵是多少</a:t>
            </a:r>
            <a:endParaRPr lang="zh-CN" altLang="zh-CN" sz="2000" kern="100" dirty="0">
              <a:latin typeface="Calibri" panose="020F0502020204030204" pitchFamily="34" charset="0"/>
              <a:ea typeface="楷体" panose="02010609060101010101" pitchFamily="49" charset="-122"/>
              <a:cs typeface="Times New Roman" panose="02020603050405020304" pitchFamily="18" charset="0"/>
            </a:endParaRPr>
          </a:p>
          <a:p>
            <a:pPr marL="342900" lvl="0" indent="-342900" algn="just">
              <a:spcAft>
                <a:spcPts val="0"/>
              </a:spcAft>
              <a:buFont typeface="+mj-lt"/>
              <a:buAutoNum type="alphaLcParenBoth"/>
            </a:pPr>
            <a:r>
              <a:rPr lang="zh-CN" altLang="zh-CN" kern="100" dirty="0">
                <a:latin typeface="Calibri" panose="020F0502020204030204" pitchFamily="34" charset="0"/>
                <a:ea typeface="楷体" panose="02010609060101010101" pitchFamily="49" charset="-122"/>
                <a:cs typeface="Times New Roman" panose="02020603050405020304" pitchFamily="18" charset="0"/>
              </a:rPr>
              <a:t>数据集中</a:t>
            </a:r>
            <a:r>
              <a:rPr lang="en-US" altLang="zh-CN" kern="100" dirty="0">
                <a:latin typeface="Calibri" panose="020F0502020204030204" pitchFamily="34" charset="0"/>
                <a:ea typeface="楷体" panose="02010609060101010101" pitchFamily="49" charset="-122"/>
                <a:cs typeface="Times New Roman" panose="02020603050405020304" pitchFamily="18" charset="0"/>
              </a:rPr>
              <a:t>A</a:t>
            </a:r>
            <a:r>
              <a:rPr lang="zh-CN" altLang="zh-CN" kern="100" dirty="0">
                <a:latin typeface="Calibri" panose="020F0502020204030204" pitchFamily="34" charset="0"/>
                <a:ea typeface="楷体" panose="02010609060101010101" pitchFamily="49" charset="-122"/>
                <a:cs typeface="Times New Roman" panose="02020603050405020304" pitchFamily="18" charset="0"/>
              </a:rPr>
              <a:t>，</a:t>
            </a:r>
            <a:r>
              <a:rPr lang="en-US" altLang="zh-CN" kern="100" dirty="0">
                <a:latin typeface="Calibri" panose="020F0502020204030204" pitchFamily="34" charset="0"/>
                <a:ea typeface="楷体" panose="02010609060101010101" pitchFamily="49" charset="-122"/>
                <a:cs typeface="Times New Roman" panose="02020603050405020304" pitchFamily="18" charset="0"/>
              </a:rPr>
              <a:t>B</a:t>
            </a:r>
            <a:r>
              <a:rPr lang="zh-CN" altLang="zh-CN" kern="100" dirty="0">
                <a:latin typeface="Calibri" panose="020F0502020204030204" pitchFamily="34" charset="0"/>
                <a:ea typeface="楷体" panose="02010609060101010101" pitchFamily="49" charset="-122"/>
                <a:cs typeface="Times New Roman" panose="02020603050405020304" pitchFamily="18" charset="0"/>
              </a:rPr>
              <a:t>两个属性的信息增益各是多少</a:t>
            </a:r>
            <a:endParaRPr lang="zh-CN" altLang="zh-CN" sz="2000" kern="100" dirty="0">
              <a:latin typeface="Calibri" panose="020F0502020204030204" pitchFamily="34" charset="0"/>
              <a:ea typeface="楷体" panose="02010609060101010101" pitchFamily="49" charset="-122"/>
              <a:cs typeface="Times New Roman" panose="02020603050405020304" pitchFamily="18" charset="0"/>
            </a:endParaRPr>
          </a:p>
          <a:p>
            <a:pPr marL="342900" lvl="0" indent="-342900" algn="just">
              <a:spcAft>
                <a:spcPts val="0"/>
              </a:spcAft>
              <a:buFont typeface="+mj-lt"/>
              <a:buAutoNum type="alphaLcParenBoth"/>
            </a:pPr>
            <a:r>
              <a:rPr lang="zh-CN" altLang="zh-CN" kern="100" dirty="0">
                <a:latin typeface="Calibri" panose="020F0502020204030204" pitchFamily="34" charset="0"/>
                <a:ea typeface="楷体" panose="02010609060101010101" pitchFamily="49" charset="-122"/>
                <a:cs typeface="Times New Roman" panose="02020603050405020304" pitchFamily="18" charset="0"/>
              </a:rPr>
              <a:t>对于属性</a:t>
            </a:r>
            <a:r>
              <a:rPr lang="en-US" altLang="zh-CN" kern="100" dirty="0">
                <a:latin typeface="Calibri" panose="020F0502020204030204" pitchFamily="34" charset="0"/>
                <a:ea typeface="楷体" panose="02010609060101010101" pitchFamily="49" charset="-122"/>
                <a:cs typeface="Times New Roman" panose="02020603050405020304" pitchFamily="18" charset="0"/>
              </a:rPr>
              <a:t>C</a:t>
            </a:r>
            <a:r>
              <a:rPr lang="zh-CN" altLang="zh-CN" kern="100" dirty="0">
                <a:latin typeface="Calibri" panose="020F0502020204030204" pitchFamily="34" charset="0"/>
                <a:ea typeface="楷体" panose="02010609060101010101" pitchFamily="49" charset="-122"/>
                <a:cs typeface="Times New Roman" panose="02020603050405020304" pitchFamily="18" charset="0"/>
              </a:rPr>
              <a:t>，计算所有可能划分的信息增益</a:t>
            </a:r>
            <a:endParaRPr lang="zh-CN" altLang="zh-CN" sz="2000" kern="100" dirty="0">
              <a:latin typeface="Calibri" panose="020F0502020204030204" pitchFamily="34" charset="0"/>
              <a:ea typeface="楷体" panose="02010609060101010101" pitchFamily="49" charset="-122"/>
              <a:cs typeface="Times New Roman" panose="02020603050405020304" pitchFamily="18" charset="0"/>
            </a:endParaRPr>
          </a:p>
          <a:p>
            <a:pPr marL="342900" lvl="0" indent="-342900" algn="just">
              <a:spcAft>
                <a:spcPts val="0"/>
              </a:spcAft>
              <a:buFont typeface="+mj-lt"/>
              <a:buAutoNum type="alphaLcParenBoth"/>
            </a:pPr>
            <a:r>
              <a:rPr lang="zh-CN" altLang="zh-CN" kern="100" dirty="0">
                <a:latin typeface="Calibri" panose="020F0502020204030204" pitchFamily="34" charset="0"/>
                <a:ea typeface="楷体" panose="02010609060101010101" pitchFamily="49" charset="-122"/>
                <a:cs typeface="Times New Roman" panose="02020603050405020304" pitchFamily="18" charset="0"/>
              </a:rPr>
              <a:t>根据</a:t>
            </a:r>
            <a:r>
              <a:rPr lang="en-US" altLang="zh-CN" kern="100" dirty="0">
                <a:latin typeface="Calibri" panose="020F0502020204030204" pitchFamily="34" charset="0"/>
                <a:ea typeface="楷体" panose="02010609060101010101" pitchFamily="49" charset="-122"/>
                <a:cs typeface="Times New Roman" panose="02020603050405020304" pitchFamily="18" charset="0"/>
              </a:rPr>
              <a:t>Gini</a:t>
            </a:r>
            <a:r>
              <a:rPr lang="zh-CN" altLang="zh-CN" kern="100" dirty="0">
                <a:latin typeface="Calibri" panose="020F0502020204030204" pitchFamily="34" charset="0"/>
                <a:ea typeface="楷体" panose="02010609060101010101" pitchFamily="49" charset="-122"/>
                <a:cs typeface="Times New Roman" panose="02020603050405020304" pitchFamily="18" charset="0"/>
              </a:rPr>
              <a:t>指数，</a:t>
            </a:r>
            <a:r>
              <a:rPr lang="en-US" altLang="zh-CN" kern="100" dirty="0">
                <a:latin typeface="Calibri" panose="020F0502020204030204" pitchFamily="34" charset="0"/>
                <a:ea typeface="楷体" panose="02010609060101010101" pitchFamily="49" charset="-122"/>
                <a:cs typeface="Times New Roman" panose="02020603050405020304" pitchFamily="18" charset="0"/>
              </a:rPr>
              <a:t>A</a:t>
            </a:r>
            <a:r>
              <a:rPr lang="zh-CN" altLang="zh-CN" kern="100" dirty="0">
                <a:latin typeface="Calibri" panose="020F0502020204030204" pitchFamily="34" charset="0"/>
                <a:ea typeface="楷体" panose="02010609060101010101" pitchFamily="49" charset="-122"/>
                <a:cs typeface="Times New Roman" panose="02020603050405020304" pitchFamily="18" charset="0"/>
              </a:rPr>
              <a:t>和</a:t>
            </a:r>
            <a:r>
              <a:rPr lang="en-US" altLang="zh-CN" kern="100" dirty="0">
                <a:latin typeface="Calibri" panose="020F0502020204030204" pitchFamily="34" charset="0"/>
                <a:ea typeface="楷体" panose="02010609060101010101" pitchFamily="49" charset="-122"/>
                <a:cs typeface="Times New Roman" panose="02020603050405020304" pitchFamily="18" charset="0"/>
              </a:rPr>
              <a:t>B</a:t>
            </a:r>
            <a:r>
              <a:rPr lang="zh-CN" altLang="zh-CN" kern="100" dirty="0">
                <a:latin typeface="Calibri" panose="020F0502020204030204" pitchFamily="34" charset="0"/>
                <a:ea typeface="楷体" panose="02010609060101010101" pitchFamily="49" charset="-122"/>
                <a:cs typeface="Times New Roman" panose="02020603050405020304" pitchFamily="18" charset="0"/>
              </a:rPr>
              <a:t>两个属性哪个是最优划分</a:t>
            </a:r>
            <a:endParaRPr lang="zh-CN" altLang="zh-CN" sz="2000" kern="100" dirty="0">
              <a:latin typeface="Calibri" panose="020F0502020204030204" pitchFamily="34" charset="0"/>
              <a:ea typeface="楷体" panose="02010609060101010101" pitchFamily="49" charset="-122"/>
              <a:cs typeface="Times New Roman" panose="02020603050405020304" pitchFamily="18" charset="0"/>
            </a:endParaRPr>
          </a:p>
          <a:p>
            <a:pPr marL="342900" lvl="0" indent="-342900" algn="just">
              <a:spcAft>
                <a:spcPts val="0"/>
              </a:spcAft>
              <a:buFont typeface="+mj-lt"/>
              <a:buAutoNum type="alphaLcParenBoth"/>
            </a:pPr>
            <a:r>
              <a:rPr lang="zh-CN" altLang="zh-CN" kern="100" dirty="0">
                <a:latin typeface="Calibri" panose="020F0502020204030204" pitchFamily="34" charset="0"/>
                <a:ea typeface="楷体" panose="02010609060101010101" pitchFamily="49" charset="-122"/>
                <a:cs typeface="Times New Roman" panose="02020603050405020304" pitchFamily="18" charset="0"/>
              </a:rPr>
              <a:t>采用算法</a:t>
            </a:r>
            <a:r>
              <a:rPr lang="en-US" altLang="zh-CN" kern="100" dirty="0">
                <a:latin typeface="Calibri" panose="020F0502020204030204" pitchFamily="34" charset="0"/>
                <a:ea typeface="楷体" panose="02010609060101010101" pitchFamily="49" charset="-122"/>
                <a:cs typeface="Times New Roman" panose="02020603050405020304" pitchFamily="18" charset="0"/>
              </a:rPr>
              <a:t>C4.5</a:t>
            </a:r>
            <a:r>
              <a:rPr lang="zh-CN" altLang="zh-CN" kern="100" dirty="0">
                <a:latin typeface="Calibri" panose="020F0502020204030204" pitchFamily="34" charset="0"/>
                <a:ea typeface="楷体" panose="02010609060101010101" pitchFamily="49" charset="-122"/>
                <a:cs typeface="Times New Roman" panose="02020603050405020304" pitchFamily="18" charset="0"/>
              </a:rPr>
              <a:t>，构造决策树</a:t>
            </a:r>
            <a:endParaRPr lang="zh-CN" altLang="zh-CN" sz="2000" kern="100" dirty="0">
              <a:effectLst/>
              <a:latin typeface="Calibri" panose="020F0502020204030204" pitchFamily="34"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5228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327638" y="2337177"/>
            <a:ext cx="6858000" cy="18720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27638" y="4350934"/>
            <a:ext cx="6858000" cy="2160000"/>
          </a:xfrm>
          <a:prstGeom prst="rect">
            <a:avLst/>
          </a:prstGeom>
          <a:solidFill>
            <a:schemeClr val="accent5">
              <a:lumMod val="20000"/>
              <a:lumOff val="80000"/>
            </a:schemeClr>
          </a:solidFill>
          <a:ln w="28575">
            <a:solidFill>
              <a:schemeClr val="accent5"/>
            </a:solidFill>
          </a:ln>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对于任意一个离散随机变量</a:t>
                </a:r>
                <a14:m>
                  <m:oMath xmlns:m="http://schemas.openxmlformats.org/officeDocument/2006/math">
                    <m:r>
                      <a:rPr lang="en-US" altLang="zh-CN" i="1" dirty="0">
                        <a:latin typeface="Cambria Math" panose="02040503050406030204" pitchFamily="18" charset="0"/>
                      </a:rPr>
                      <m:t>𝑌</m:t>
                    </m:r>
                  </m:oMath>
                </a14:m>
                <a:r>
                  <a:rPr lang="zh-CN" altLang="en-US" dirty="0"/>
                  <a:t>，</a:t>
                </a:r>
                <a:r>
                  <a:rPr lang="zh-CN" altLang="en-US" dirty="0">
                    <a:solidFill>
                      <a:srgbClr val="C00000"/>
                    </a:solidFill>
                  </a:rPr>
                  <a:t>信息熵</a:t>
                </a:r>
                <a:endParaRPr lang="en-US" altLang="zh-CN" dirty="0"/>
              </a:p>
              <a:p>
                <a:r>
                  <a:rPr lang="zh-CN" altLang="en-US" dirty="0">
                    <a:solidFill>
                      <a:srgbClr val="C00000"/>
                    </a:solidFill>
                  </a:rPr>
                  <a:t>信息熵</a:t>
                </a:r>
                <a:r>
                  <a:rPr lang="zh-CN" altLang="en-US" dirty="0"/>
                  <a:t>是</a:t>
                </a:r>
                <a:r>
                  <a:rPr lang="zh-CN" altLang="en-US" dirty="0">
                    <a:solidFill>
                      <a:srgbClr val="C00000"/>
                    </a:solidFill>
                  </a:rPr>
                  <a:t>度量样本集合纯度最常用的一种指标</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6</a:t>
            </a:fld>
            <a:endParaRPr lang="zh-CN" altLang="en-US"/>
          </a:p>
        </p:txBody>
      </p:sp>
      <mc:AlternateContent xmlns:mc="http://schemas.openxmlformats.org/markup-compatibility/2006" xmlns:a14="http://schemas.microsoft.com/office/drawing/2010/main">
        <mc:Choice Requires="a14">
          <p:sp>
            <p:nvSpPr>
              <p:cNvPr id="10" name="矩形 9"/>
              <p:cNvSpPr/>
              <p:nvPr/>
            </p:nvSpPr>
            <p:spPr>
              <a:xfrm>
                <a:off x="1327638" y="2367280"/>
                <a:ext cx="6858000" cy="1872500"/>
              </a:xfrm>
              <a:prstGeom prst="rect">
                <a:avLst/>
              </a:prstGeom>
              <a:noFill/>
              <a:ln w="28575">
                <a:noFill/>
              </a:ln>
            </p:spPr>
            <p:txBody>
              <a:bodyPr wrap="square">
                <a:spAutoFit/>
              </a:bodyPr>
              <a:lstStyle/>
              <a:p>
                <a:r>
                  <a:rPr lang="zh-CN" altLang="en-US" dirty="0"/>
                  <a:t>假定当前样本集合</a:t>
                </a:r>
                <a14:m>
                  <m:oMath xmlns:m="http://schemas.openxmlformats.org/officeDocument/2006/math">
                    <m:r>
                      <a:rPr lang="en-US" altLang="zh-CN" i="1" dirty="0" smtClean="0">
                        <a:latin typeface="Cambria Math" panose="02040503050406030204" pitchFamily="18" charset="0"/>
                      </a:rPr>
                      <m:t>𝐷</m:t>
                    </m:r>
                  </m:oMath>
                </a14:m>
                <a:r>
                  <a:rPr lang="zh-CN" altLang="en-US" dirty="0"/>
                  <a:t>中第</a:t>
                </a:r>
                <a14:m>
                  <m:oMath xmlns:m="http://schemas.openxmlformats.org/officeDocument/2006/math">
                    <m:r>
                      <a:rPr lang="en-US" altLang="zh-CN" b="0" i="1" smtClean="0">
                        <a:latin typeface="Cambria Math" panose="02040503050406030204" pitchFamily="18" charset="0"/>
                      </a:rPr>
                      <m:t>𝑘</m:t>
                    </m:r>
                  </m:oMath>
                </a14:m>
                <a:r>
                  <a:rPr lang="zh-CN" altLang="en-US" dirty="0"/>
                  <a:t>类样本所占的比例为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k</m:t>
                        </m:r>
                        <m:r>
                          <a:rPr lang="en-US" altLang="zh-CN" b="0" i="0" smtClean="0">
                            <a:latin typeface="Cambria Math" panose="02040503050406030204" pitchFamily="18" charset="0"/>
                          </a:rPr>
                          <m:t>=1,2,</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e>
                    </m:d>
                  </m:oMath>
                </a14:m>
                <a:r>
                  <a:rPr lang="zh-CN" altLang="en-US" dirty="0"/>
                  <a:t>，则</a:t>
                </a:r>
                <a14:m>
                  <m:oMath xmlns:m="http://schemas.openxmlformats.org/officeDocument/2006/math">
                    <m:r>
                      <a:rPr lang="en-US" altLang="zh-CN" b="0" i="1" smtClean="0">
                        <a:latin typeface="Cambria Math" panose="02040503050406030204" pitchFamily="18" charset="0"/>
                      </a:rPr>
                      <m:t>𝐷</m:t>
                    </m:r>
                  </m:oMath>
                </a14:m>
                <a:r>
                  <a:rPr lang="zh-CN" altLang="en-US" dirty="0"/>
                  <a:t>的信息熵定义为</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func>
                        </m:e>
                      </m:nary>
                    </m:oMath>
                  </m:oMathPara>
                </a14:m>
                <a:endParaRPr lang="en-US" altLang="zh-CN" dirty="0"/>
              </a:p>
              <a:p>
                <a:r>
                  <a:rPr lang="zh-CN" altLang="en-US" dirty="0"/>
                  <a:t> </a:t>
                </a:r>
                <a:endParaRPr lang="en-US" altLang="zh-CN" dirty="0"/>
              </a:p>
              <a:p>
                <a14:m>
                  <m:oMath xmlns:m="http://schemas.openxmlformats.org/officeDocument/2006/math">
                    <m:r>
                      <a:rPr lang="en-US" altLang="zh-CN" i="1">
                        <a:latin typeface="Cambria Math" panose="02040503050406030204" pitchFamily="18" charset="0"/>
                      </a:rPr>
                      <m:t>𝐸𝑛𝑡</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d>
                  </m:oMath>
                </a14:m>
                <a:r>
                  <a:rPr lang="zh-CN" altLang="en-US" dirty="0"/>
                  <a:t>的值越小，则 </a:t>
                </a:r>
                <a14:m>
                  <m:oMath xmlns:m="http://schemas.openxmlformats.org/officeDocument/2006/math">
                    <m:r>
                      <a:rPr lang="en-US" altLang="zh-CN" b="0" i="1" smtClean="0">
                        <a:latin typeface="Cambria Math" panose="02040503050406030204" pitchFamily="18" charset="0"/>
                      </a:rPr>
                      <m:t>𝐷</m:t>
                    </m:r>
                  </m:oMath>
                </a14:m>
                <a:r>
                  <a:rPr lang="zh-CN" altLang="en-US" dirty="0"/>
                  <a:t>的纯度越高</a:t>
                </a:r>
                <a:endParaRPr lang="en-US" altLang="zh-CN" dirty="0"/>
              </a:p>
            </p:txBody>
          </p:sp>
        </mc:Choice>
        <mc:Fallback xmlns="">
          <p:sp>
            <p:nvSpPr>
              <p:cNvPr id="10" name="矩形 9"/>
              <p:cNvSpPr>
                <a:spLocks noRot="1" noChangeAspect="1" noMove="1" noResize="1" noEditPoints="1" noAdjustHandles="1" noChangeArrowheads="1" noChangeShapeType="1" noTextEdit="1"/>
              </p:cNvSpPr>
              <p:nvPr/>
            </p:nvSpPr>
            <p:spPr>
              <a:xfrm>
                <a:off x="1327638" y="2367280"/>
                <a:ext cx="6858000" cy="1872500"/>
              </a:xfrm>
              <a:prstGeom prst="rect">
                <a:avLst/>
              </a:prstGeom>
              <a:blipFill>
                <a:blip r:embed="rId3"/>
                <a:stretch>
                  <a:fillRect l="-800" t="-1623" r="-4000" b="-3896"/>
                </a:stretch>
              </a:blipFill>
              <a:ln w="2857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761161" y="4831044"/>
                <a:ext cx="3210815" cy="520079"/>
              </a:xfrm>
              <a:prstGeom prst="rect">
                <a:avLst/>
              </a:prstGeom>
            </p:spPr>
            <p:txBody>
              <a:bodyPr wrap="none">
                <a:spAutoFit/>
              </a:bodyPr>
              <a:lstStyle/>
              <a:p>
                <a:r>
                  <a:rPr lang="zh-CN" altLang="en-US" dirty="0"/>
                  <a:t>易证：</a:t>
                </a:r>
                <a:r>
                  <a:rPr lang="en-US" altLang="zh-CN" dirty="0"/>
                  <a:t> </a:t>
                </a:r>
                <a14:m>
                  <m:oMath xmlns:m="http://schemas.openxmlformats.org/officeDocument/2006/math">
                    <m:r>
                      <a:rPr lang="en-US" altLang="zh-CN" i="1">
                        <a:latin typeface="Cambria Math" panose="02040503050406030204" pitchFamily="18" charset="0"/>
                      </a:rPr>
                      <m:t>𝐸𝑛𝑡</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d>
                    <m:r>
                      <a:rPr lang="en-US" altLang="zh-CN"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sub>
                                </m:sSub>
                              </m:den>
                            </m:f>
                          </m:e>
                        </m:func>
                      </m:e>
                    </m:nary>
                  </m:oMath>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761161" y="4831044"/>
                <a:ext cx="3210815" cy="520079"/>
              </a:xfrm>
              <a:prstGeom prst="rect">
                <a:avLst/>
              </a:prstGeom>
              <a:blipFill>
                <a:blip r:embed="rId4"/>
                <a:stretch>
                  <a:fillRect l="-1708" t="-73256" b="-1127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963337" y="4740552"/>
                <a:ext cx="1791580" cy="764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nary>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en>
                          </m:f>
                        </m:e>
                      </m:func>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4963337" y="4740552"/>
                <a:ext cx="1791580" cy="76450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671485" y="4863470"/>
                <a:ext cx="12174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a:latin typeface="Cambria Math" panose="02040503050406030204" pitchFamily="18" charset="0"/>
                                </a:rPr>
                                <m:t>2</m:t>
                              </m:r>
                            </m:sub>
                          </m:sSub>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𝒴</m:t>
                              </m:r>
                            </m:e>
                          </m:d>
                        </m:e>
                      </m:func>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671485" y="4863470"/>
                <a:ext cx="1217449" cy="369332"/>
              </a:xfrm>
              <a:prstGeom prst="rect">
                <a:avLst/>
              </a:prstGeom>
              <a:blipFill>
                <a:blip r:embed="rId6"/>
                <a:stretch>
                  <a:fillRect b="-15000"/>
                </a:stretch>
              </a:blipFill>
            </p:spPr>
            <p:txBody>
              <a:bodyPr/>
              <a:lstStyle/>
              <a:p>
                <a:r>
                  <a:rPr lang="zh-CN" altLang="en-US">
                    <a:noFill/>
                  </a:rPr>
                  <a:t> </a:t>
                </a:r>
              </a:p>
            </p:txBody>
          </p:sp>
        </mc:Fallback>
      </mc:AlternateContent>
      <p:sp>
        <p:nvSpPr>
          <p:cNvPr id="15" name="文本框 14"/>
          <p:cNvSpPr txBox="1"/>
          <p:nvPr/>
        </p:nvSpPr>
        <p:spPr>
          <a:xfrm>
            <a:off x="3708464" y="5493723"/>
            <a:ext cx="2702872" cy="369332"/>
          </a:xfrm>
          <a:prstGeom prst="rect">
            <a:avLst/>
          </a:prstGeom>
          <a:noFill/>
        </p:spPr>
        <p:txBody>
          <a:bodyPr wrap="square" rtlCol="0">
            <a:spAutoFit/>
          </a:bodyPr>
          <a:lstStyle/>
          <a:p>
            <a:pPr algn="ctr"/>
            <a:r>
              <a:rPr lang="zh-CN" altLang="en-US" dirty="0">
                <a:solidFill>
                  <a:srgbClr val="FF0000"/>
                </a:solidFill>
              </a:rPr>
              <a:t>均匀分布的熵最大</a:t>
            </a:r>
          </a:p>
        </p:txBody>
      </p:sp>
      <mc:AlternateContent xmlns:mc="http://schemas.openxmlformats.org/markup-compatibility/2006" xmlns:a14="http://schemas.microsoft.com/office/drawing/2010/main">
        <mc:Choice Requires="a14">
          <p:sp>
            <p:nvSpPr>
              <p:cNvPr id="16" name="文本框 15"/>
              <p:cNvSpPr txBox="1"/>
              <p:nvPr/>
            </p:nvSpPr>
            <p:spPr>
              <a:xfrm>
                <a:off x="2523319" y="6005655"/>
                <a:ext cx="4897315" cy="369332"/>
              </a:xfrm>
              <a:prstGeom prst="rect">
                <a:avLst/>
              </a:prstGeom>
              <a:noFill/>
            </p:spPr>
            <p:txBody>
              <a:bodyPr wrap="square" rtlCol="0">
                <a:spAutoFit/>
              </a:bodyPr>
              <a:lstStyle/>
              <a:p>
                <a:r>
                  <a:rPr lang="zh-CN" altLang="en-US" dirty="0"/>
                  <a:t>计算信息熵时约定：若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=0</m:t>
                    </m:r>
                  </m:oMath>
                </a14:m>
                <a:r>
                  <a:rPr lang="zh-CN" altLang="en-US" dirty="0"/>
                  <a:t>，则 </a:t>
                </a:r>
                <a14:m>
                  <m:oMath xmlns:m="http://schemas.openxmlformats.org/officeDocument/2006/math">
                    <m:r>
                      <a:rPr lang="en-US" altLang="zh-CN" b="0" i="1" smtClean="0">
                        <a:latin typeface="Cambria Math" panose="02040503050406030204" pitchFamily="18" charset="0"/>
                      </a:rPr>
                      <m:t>𝑝</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𝑝</m:t>
                        </m:r>
                      </m:e>
                    </m:func>
                    <m:r>
                      <a:rPr lang="en-US" altLang="zh-CN" b="0" i="1" smtClean="0">
                        <a:latin typeface="Cambria Math" panose="02040503050406030204" pitchFamily="18" charset="0"/>
                      </a:rPr>
                      <m:t>=0</m:t>
                    </m:r>
                  </m:oMath>
                </a14:m>
                <a:endParaRPr lang="en-US" altLang="zh-CN"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523319" y="6005655"/>
                <a:ext cx="4897315" cy="369332"/>
              </a:xfrm>
              <a:prstGeom prst="rect">
                <a:avLst/>
              </a:prstGeom>
              <a:blipFill>
                <a:blip r:embed="rId7"/>
                <a:stretch>
                  <a:fillRect l="-1121"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3828119" y="4392326"/>
                <a:ext cx="4304767" cy="375103"/>
              </a:xfrm>
              <a:prstGeom prst="rect">
                <a:avLst/>
              </a:prstGeom>
              <a:solidFill>
                <a:schemeClr val="accent5"/>
              </a:solidFill>
            </p:spPr>
            <p:txBody>
              <a:bodyPr wrap="square" rtlCol="0">
                <a:spAutoFit/>
              </a:bodyPr>
              <a:lstStyle/>
              <a:p>
                <a:r>
                  <a:rPr lang="zh-CN" altLang="en-US" dirty="0">
                    <a:solidFill>
                      <a:schemeClr val="bg1"/>
                    </a:solidFill>
                  </a:rPr>
                  <a:t>若</a:t>
                </a:r>
                <a14:m>
                  <m:oMath xmlns:m="http://schemas.openxmlformats.org/officeDocument/2006/math">
                    <m:r>
                      <a:rPr lang="en-US" altLang="zh-CN" b="0" i="1" smtClean="0">
                        <a:solidFill>
                          <a:schemeClr val="bg1"/>
                        </a:solidFill>
                        <a:latin typeface="Cambria Math" panose="02040503050406030204" pitchFamily="18" charset="0"/>
                      </a:rPr>
                      <m:t>𝑓</m:t>
                    </m:r>
                  </m:oMath>
                </a14:m>
                <a:r>
                  <a:rPr lang="zh-CN" altLang="en-US" dirty="0">
                    <a:solidFill>
                      <a:schemeClr val="bg1"/>
                    </a:solidFill>
                  </a:rPr>
                  <a:t>为凹函数，则 </a:t>
                </a:r>
                <a14:m>
                  <m:oMath xmlns:m="http://schemas.openxmlformats.org/officeDocument/2006/math">
                    <m:nary>
                      <m:naryPr>
                        <m:chr m:val="∑"/>
                        <m:supHide m:val="on"/>
                        <m:ctrlPr>
                          <a:rPr lang="en-US" altLang="zh-CN" b="0" i="1" smtClean="0">
                            <a:solidFill>
                              <a:schemeClr val="bg1"/>
                            </a:solidFill>
                            <a:latin typeface="Cambria Math" panose="02040503050406030204" pitchFamily="18" charset="0"/>
                          </a:rPr>
                        </m:ctrlPr>
                      </m:naryPr>
                      <m:sub>
                        <m:r>
                          <a:rPr lang="en-US" altLang="zh-CN" b="0" i="1" smtClean="0">
                            <a:solidFill>
                              <a:schemeClr val="bg1"/>
                            </a:solidFill>
                            <a:latin typeface="Cambria Math" panose="02040503050406030204" pitchFamily="18" charset="0"/>
                          </a:rPr>
                          <m:t>𝑖</m:t>
                        </m:r>
                      </m:sub>
                      <m:sup/>
                      <m:e>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𝛼</m:t>
                            </m:r>
                          </m:e>
                          <m:sub>
                            <m:r>
                              <a:rPr lang="en-US" altLang="zh-CN" b="0" i="1" smtClean="0">
                                <a:solidFill>
                                  <a:schemeClr val="bg1"/>
                                </a:solidFill>
                                <a:latin typeface="Cambria Math" panose="02040503050406030204" pitchFamily="18" charset="0"/>
                              </a:rPr>
                              <m:t>𝑖</m:t>
                            </m:r>
                          </m:sub>
                        </m:sSub>
                        <m:r>
                          <a:rPr lang="en-US" altLang="zh-CN" b="0" i="1" smtClean="0">
                            <a:solidFill>
                              <a:schemeClr val="bg1"/>
                            </a:solidFill>
                            <a:latin typeface="Cambria Math" panose="02040503050406030204" pitchFamily="18" charset="0"/>
                          </a:rPr>
                          <m:t>𝑓</m:t>
                        </m:r>
                        <m:d>
                          <m:dPr>
                            <m:ctrlPr>
                              <a:rPr lang="en-US" altLang="zh-CN" b="0" i="1" smtClean="0">
                                <a:solidFill>
                                  <a:schemeClr val="bg1"/>
                                </a:solidFill>
                                <a:latin typeface="Cambria Math" panose="02040503050406030204" pitchFamily="18" charset="0"/>
                              </a:rPr>
                            </m:ctrlPr>
                          </m:dPr>
                          <m:e>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𝑥</m:t>
                                </m:r>
                              </m:e>
                              <m:sub>
                                <m:r>
                                  <a:rPr lang="en-US" altLang="zh-CN" b="0" i="1" smtClean="0">
                                    <a:solidFill>
                                      <a:schemeClr val="bg1"/>
                                    </a:solidFill>
                                    <a:latin typeface="Cambria Math" panose="02040503050406030204" pitchFamily="18" charset="0"/>
                                  </a:rPr>
                                  <m:t>𝑖</m:t>
                                </m:r>
                              </m:sub>
                            </m:sSub>
                          </m:e>
                        </m:d>
                      </m:e>
                    </m:nary>
                    <m:r>
                      <a:rPr lang="en-US" altLang="zh-CN" b="0" i="1" smtClean="0">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𝑓</m:t>
                    </m:r>
                    <m:d>
                      <m:dPr>
                        <m:ctrlPr>
                          <a:rPr lang="en-US" altLang="zh-CN" i="1">
                            <a:solidFill>
                              <a:schemeClr val="bg1"/>
                            </a:solidFill>
                            <a:latin typeface="Cambria Math" panose="02040503050406030204" pitchFamily="18" charset="0"/>
                          </a:rPr>
                        </m:ctrlPr>
                      </m:dPr>
                      <m:e>
                        <m:nary>
                          <m:naryPr>
                            <m:chr m:val="∑"/>
                            <m:supHide m:val="on"/>
                            <m:ctrlPr>
                              <a:rPr lang="en-US" altLang="zh-CN" i="1">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rPr>
                              <m:t>𝑖</m:t>
                            </m:r>
                          </m:sub>
                          <m:sup/>
                          <m:e>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𝛼</m:t>
                                </m:r>
                              </m:e>
                              <m:sub>
                                <m:r>
                                  <a:rPr lang="en-US" altLang="zh-CN" i="1">
                                    <a:solidFill>
                                      <a:schemeClr val="bg1"/>
                                    </a:solidFill>
                                    <a:latin typeface="Cambria Math" panose="02040503050406030204" pitchFamily="18" charset="0"/>
                                  </a:rPr>
                                  <m:t>𝑖</m:t>
                                </m:r>
                              </m:sub>
                            </m:sSub>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𝑥</m:t>
                                </m:r>
                              </m:e>
                              <m:sub>
                                <m:r>
                                  <a:rPr lang="en-US" altLang="zh-CN" i="1">
                                    <a:solidFill>
                                      <a:schemeClr val="bg1"/>
                                    </a:solidFill>
                                    <a:latin typeface="Cambria Math" panose="02040503050406030204" pitchFamily="18" charset="0"/>
                                  </a:rPr>
                                  <m:t>𝑖</m:t>
                                </m:r>
                              </m:sub>
                            </m:sSub>
                          </m:e>
                        </m:nary>
                      </m:e>
                    </m:d>
                  </m:oMath>
                </a14:m>
                <a:endParaRPr lang="zh-CN" altLang="en-US" dirty="0">
                  <a:solidFill>
                    <a:schemeClr val="bg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3828119" y="4392326"/>
                <a:ext cx="4304767" cy="375103"/>
              </a:xfrm>
              <a:prstGeom prst="rect">
                <a:avLst/>
              </a:prstGeom>
              <a:blipFill>
                <a:blip r:embed="rId8"/>
                <a:stretch>
                  <a:fillRect l="-1275" t="-118033" r="-3116" b="-185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351577" y="1483731"/>
                <a:ext cx="3644139" cy="369653"/>
              </a:xfrm>
              <a:prstGeom prst="rect">
                <a:avLst/>
              </a:prstGeom>
            </p:spPr>
            <p:txBody>
              <a:bodyPr wrap="none">
                <a:spAutoFit/>
              </a:bodyPr>
              <a:lstStyle/>
              <a:p>
                <a:r>
                  <a:rPr lang="zh-CN" altLang="en-US" dirty="0"/>
                  <a:t> </a:t>
                </a:r>
                <a14:m>
                  <m:oMath xmlns:m="http://schemas.openxmlformats.org/officeDocument/2006/math">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𝑖</m:t>
                        </m:r>
                      </m:sub>
                      <m:sup/>
                      <m:e>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𝑖</m:t>
                            </m:r>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𝑖</m:t>
                                </m:r>
                              </m:e>
                            </m:d>
                          </m:e>
                        </m:func>
                      </m:e>
                    </m:nary>
                  </m:oMath>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5351577" y="1483731"/>
                <a:ext cx="3644139" cy="369653"/>
              </a:xfrm>
              <a:prstGeom prst="rect">
                <a:avLst/>
              </a:prstGeom>
              <a:blipFill>
                <a:blip r:embed="rId9"/>
                <a:stretch>
                  <a:fillRect t="-118033" b="-1852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498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1" grpId="0"/>
      <p:bldP spid="12" grpId="0"/>
      <p:bldP spid="13" grpId="0"/>
      <p:bldP spid="15" grpId="0"/>
      <p:bldP spid="16"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p:txBody>
          <a:bodyPr/>
          <a:lstStyle/>
          <a:p>
            <a:r>
              <a:rPr lang="zh-CN" altLang="en-US" dirty="0"/>
              <a:t>信息增益是是变量间相互依赖性的度量，是联合分布和边缘分布乘积的相似程度度量</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7</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2283561" y="4152436"/>
                <a:ext cx="20072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d>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𝑋</m:t>
                          </m:r>
                        </m:e>
                      </m: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283561" y="4152436"/>
                <a:ext cx="2007280" cy="369332"/>
              </a:xfrm>
              <a:prstGeom prst="rect">
                <a:avLst/>
              </a:prstGeom>
              <a:blipFill>
                <a:blip r:embed="rId2"/>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536214" y="2477718"/>
                <a:ext cx="5721053" cy="800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𝐼</m:t>
                      </m:r>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e>
                      </m:d>
                      <m:r>
                        <a:rPr lang="en-US" altLang="zh-CN" i="1">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sub>
                        <m:sup/>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𝑥</m:t>
                              </m:r>
                            </m:sub>
                            <m:sup/>
                            <m:e>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num>
                                    <m:den>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den>
                                  </m:f>
                                </m:e>
                              </m:func>
                            </m:e>
                          </m:nary>
                        </m:e>
                      </m:nary>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1536214" y="2477718"/>
                <a:ext cx="5721053" cy="80034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283561" y="3387931"/>
                <a:ext cx="3709221" cy="764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b="0" i="1" smtClean="0">
                              <a:latin typeface="Cambria Math" panose="02040503050406030204" pitchFamily="18" charset="0"/>
                            </a:rPr>
                            <m:t>𝑥</m:t>
                          </m:r>
                        </m:sub>
                        <m:sup/>
                        <m:e>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b="0" i="1" smtClean="0">
                                  <a:latin typeface="Cambria Math" panose="02040503050406030204" pitchFamily="18" charset="0"/>
                                </a:rPr>
                                <m:t>𝑥</m:t>
                              </m:r>
                            </m:e>
                          </m:d>
                        </m:e>
                      </m:nary>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283561" y="3387931"/>
                <a:ext cx="3709221" cy="76450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283561" y="4737559"/>
                <a:ext cx="20168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𝐻</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𝑋</m:t>
                          </m:r>
                        </m:e>
                      </m:d>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𝑋</m:t>
                          </m:r>
                          <m:r>
                            <a:rPr lang="en-US" altLang="zh-CN" i="1">
                              <a:latin typeface="Cambria Math" panose="02040503050406030204" pitchFamily="18" charset="0"/>
                            </a:rPr>
                            <m:t>|</m:t>
                          </m:r>
                          <m:r>
                            <a:rPr lang="en-US" altLang="zh-CN" b="0" i="1" smtClean="0">
                              <a:latin typeface="Cambria Math" panose="02040503050406030204" pitchFamily="18" charset="0"/>
                            </a:rPr>
                            <m:t>𝑌</m:t>
                          </m:r>
                        </m:e>
                      </m:d>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2283561" y="4737559"/>
                <a:ext cx="2016899" cy="369332"/>
              </a:xfrm>
              <a:prstGeom prst="rect">
                <a:avLst/>
              </a:prstGeom>
              <a:blipFill>
                <a:blip r:embed="rId5"/>
                <a:stretch>
                  <a:fillRect b="-14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129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110543" y="4104385"/>
            <a:ext cx="754116" cy="3406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075742" y="4104385"/>
            <a:ext cx="858457" cy="3406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766113" y="3345195"/>
            <a:ext cx="815662" cy="29090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283994" y="3225677"/>
            <a:ext cx="483394" cy="57018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39965" y="3377708"/>
            <a:ext cx="754116" cy="29090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970738" y="4104385"/>
            <a:ext cx="754116" cy="34061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616120" y="4104385"/>
            <a:ext cx="1094234" cy="3406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616120" y="3374304"/>
            <a:ext cx="1094234" cy="2909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482106"/>
                <a:ext cx="7886700" cy="5297036"/>
              </a:xfrm>
            </p:spPr>
            <p:txBody>
              <a:bodyPr>
                <a:normAutofit/>
              </a:bodyPr>
              <a:lstStyle/>
              <a:p>
                <a:r>
                  <a:rPr lang="zh-CN" altLang="en-US" dirty="0"/>
                  <a:t>假设离散属性</a:t>
                </a:r>
                <a14:m>
                  <m:oMath xmlns:m="http://schemas.openxmlformats.org/officeDocument/2006/math">
                    <m:r>
                      <a:rPr lang="en-US" altLang="zh-CN" i="1" dirty="0" smtClean="0">
                        <a:latin typeface="Cambria Math" panose="02040503050406030204" pitchFamily="18" charset="0"/>
                      </a:rPr>
                      <m:t>𝑎</m:t>
                    </m:r>
                  </m:oMath>
                </a14:m>
                <a:r>
                  <a:rPr lang="zh-CN" altLang="en-US" dirty="0"/>
                  <a:t>有</a:t>
                </a:r>
                <a14:m>
                  <m:oMath xmlns:m="http://schemas.openxmlformats.org/officeDocument/2006/math">
                    <m:r>
                      <a:rPr lang="en-US" altLang="zh-CN" i="1" dirty="0" smtClean="0">
                        <a:solidFill>
                          <a:srgbClr val="FF0000"/>
                        </a:solidFill>
                        <a:latin typeface="Cambria Math" panose="02040503050406030204" pitchFamily="18" charset="0"/>
                      </a:rPr>
                      <m:t>𝑉</m:t>
                    </m:r>
                  </m:oMath>
                </a14:m>
                <a:r>
                  <a:rPr lang="zh-CN" altLang="en-US" dirty="0"/>
                  <a:t>个可能的取值</a:t>
                </a:r>
                <a14:m>
                  <m:oMath xmlns:m="http://schemas.openxmlformats.org/officeDocument/2006/math">
                    <m:d>
                      <m:dPr>
                        <m:begChr m:val="{"/>
                        <m:endChr m:val="}"/>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𝑎</m:t>
                            </m:r>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𝑎</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𝑎</m:t>
                            </m:r>
                          </m:e>
                          <m:sup>
                            <m:r>
                              <a:rPr lang="en-US" altLang="zh-CN" b="0" i="1" dirty="0" smtClean="0">
                                <a:latin typeface="Cambria Math" panose="02040503050406030204" pitchFamily="18" charset="0"/>
                              </a:rPr>
                              <m:t>𝑉</m:t>
                            </m:r>
                          </m:sup>
                        </m:sSup>
                      </m:e>
                    </m:d>
                  </m:oMath>
                </a14:m>
                <a:endParaRPr lang="en-US" altLang="zh-CN" dirty="0"/>
              </a:p>
              <a:p>
                <a:r>
                  <a:rPr lang="zh-CN" altLang="en-US" dirty="0"/>
                  <a:t>若用</a:t>
                </a:r>
                <a14:m>
                  <m:oMath xmlns:m="http://schemas.openxmlformats.org/officeDocument/2006/math">
                    <m:r>
                      <a:rPr lang="en-US" altLang="zh-CN" i="1" dirty="0" smtClean="0">
                        <a:latin typeface="Cambria Math" panose="02040503050406030204" pitchFamily="18" charset="0"/>
                      </a:rPr>
                      <m:t>𝑎</m:t>
                    </m:r>
                  </m:oMath>
                </a14:m>
                <a:r>
                  <a:rPr lang="zh-CN" altLang="en-US" dirty="0"/>
                  <a:t>来进行划分，则会产生</a:t>
                </a:r>
                <a14:m>
                  <m:oMath xmlns:m="http://schemas.openxmlformats.org/officeDocument/2006/math">
                    <m:r>
                      <a:rPr lang="en-US" altLang="zh-CN" b="0" i="1" dirty="0" smtClean="0">
                        <a:solidFill>
                          <a:srgbClr val="FF0000"/>
                        </a:solidFill>
                        <a:latin typeface="Cambria Math" panose="02040503050406030204" pitchFamily="18" charset="0"/>
                      </a:rPr>
                      <m:t>𝑉</m:t>
                    </m:r>
                  </m:oMath>
                </a14:m>
                <a:r>
                  <a:rPr lang="zh-CN" altLang="en-US" dirty="0"/>
                  <a:t>个分支结点；第</a:t>
                </a:r>
                <a14:m>
                  <m:oMath xmlns:m="http://schemas.openxmlformats.org/officeDocument/2006/math">
                    <m:r>
                      <a:rPr lang="en-US" altLang="zh-CN" i="1" dirty="0" smtClean="0">
                        <a:latin typeface="Cambria Math" panose="02040503050406030204" pitchFamily="18" charset="0"/>
                      </a:rPr>
                      <m:t>𝑣</m:t>
                    </m:r>
                  </m:oMath>
                </a14:m>
                <a:r>
                  <a:rPr lang="zh-CN" altLang="en-US" dirty="0"/>
                  <a:t>个分支结点包含</a:t>
                </a:r>
                <a14:m>
                  <m:oMath xmlns:m="http://schemas.openxmlformats.org/officeDocument/2006/math">
                    <m:r>
                      <a:rPr lang="en-US" altLang="zh-CN" b="0" i="1" dirty="0" smtClean="0">
                        <a:latin typeface="Cambria Math" panose="02040503050406030204" pitchFamily="18" charset="0"/>
                      </a:rPr>
                      <m:t>𝐷</m:t>
                    </m:r>
                  </m:oMath>
                </a14:m>
                <a:r>
                  <a:rPr lang="zh-CN" altLang="en-US" dirty="0"/>
                  <a:t>中所有在属性</a:t>
                </a:r>
                <a14:m>
                  <m:oMath xmlns:m="http://schemas.openxmlformats.org/officeDocument/2006/math">
                    <m:r>
                      <a:rPr lang="en-US" altLang="zh-CN" i="1" dirty="0" smtClean="0">
                        <a:latin typeface="Cambria Math" panose="02040503050406030204" pitchFamily="18" charset="0"/>
                      </a:rPr>
                      <m:t>𝑎</m:t>
                    </m:r>
                  </m:oMath>
                </a14:m>
                <a:r>
                  <a:rPr lang="zh-CN" altLang="en-US" dirty="0"/>
                  <a:t>上取值为</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𝑣</m:t>
                        </m:r>
                      </m:sup>
                    </m:sSup>
                  </m:oMath>
                </a14:m>
                <a:r>
                  <a:rPr lang="zh-CN" altLang="en-US" dirty="0"/>
                  <a:t>的样本，记为</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𝑣</m:t>
                        </m:r>
                      </m:sup>
                    </m:sSup>
                  </m:oMath>
                </a14:m>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171450" lvl="1">
                  <a:spcBef>
                    <a:spcPts val="750"/>
                  </a:spcBef>
                </a:pPr>
                <a:r>
                  <a:rPr lang="en-US" altLang="zh-CN" sz="2200" dirty="0"/>
                  <a:t>ID3</a:t>
                </a:r>
                <a:r>
                  <a:rPr lang="zh-CN" altLang="en-US" sz="2200" dirty="0"/>
                  <a:t>决策树算法</a:t>
                </a:r>
                <a:r>
                  <a:rPr lang="en-US" altLang="zh-CN" sz="1600" dirty="0"/>
                  <a:t>[Quinlan, 1986]</a:t>
                </a:r>
                <a:r>
                  <a:rPr lang="zh-CN" altLang="en-US" sz="2200" dirty="0"/>
                  <a:t>以信息增益为准则来选择划分属性</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482106"/>
                <a:ext cx="7886700" cy="5297036"/>
              </a:xfrm>
              <a:blipFill>
                <a:blip r:embed="rId2"/>
                <a:stretch>
                  <a:fillRect l="-850" t="-126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8</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504706" y="2772275"/>
                <a:ext cx="6224953" cy="1148135"/>
              </a:xfrm>
              <a:prstGeom prst="rect">
                <a:avLst/>
              </a:prstGeom>
              <a:ln w="28575">
                <a:solidFill>
                  <a:schemeClr val="accent5"/>
                </a:solidFill>
              </a:ln>
            </p:spPr>
            <p:txBody>
              <a:bodyPr wrap="square">
                <a:spAutoFit/>
              </a:bodyPr>
              <a:lstStyle/>
              <a:p>
                <a:r>
                  <a:rPr lang="zh-CN" altLang="en-US" dirty="0"/>
                  <a:t>用属性</a:t>
                </a:r>
                <a14:m>
                  <m:oMath xmlns:m="http://schemas.openxmlformats.org/officeDocument/2006/math">
                    <m:r>
                      <a:rPr lang="en-US" altLang="zh-CN" i="1" dirty="0">
                        <a:latin typeface="Cambria Math" panose="02040503050406030204" pitchFamily="18" charset="0"/>
                      </a:rPr>
                      <m:t>𝑎</m:t>
                    </m:r>
                  </m:oMath>
                </a14:m>
                <a:r>
                  <a:rPr lang="zh-CN" altLang="en-US" dirty="0"/>
                  <a:t>对样本集</a:t>
                </a:r>
                <a14:m>
                  <m:oMath xmlns:m="http://schemas.openxmlformats.org/officeDocument/2006/math">
                    <m:r>
                      <a:rPr lang="en-US" altLang="zh-CN" i="1" dirty="0">
                        <a:latin typeface="Cambria Math" panose="02040503050406030204" pitchFamily="18" charset="0"/>
                      </a:rPr>
                      <m:t>𝐷</m:t>
                    </m:r>
                  </m:oMath>
                </a14:m>
                <a:r>
                  <a:rPr lang="zh-CN" altLang="en-US" dirty="0"/>
                  <a:t>进行划分所获得的“信息增益”：</a:t>
                </a:r>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Gain</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Ent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𝑣</m:t>
                                      </m:r>
                                    </m:sup>
                                  </m:sSup>
                                </m:e>
                              </m:d>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den>
                          </m:f>
                          <m:r>
                            <m:rPr>
                              <m:sty m:val="p"/>
                            </m:rPr>
                            <a:rPr lang="en-US" altLang="zh-CN" b="0" i="0" smtClean="0">
                              <a:latin typeface="Cambria Math" panose="02040503050406030204" pitchFamily="18" charset="0"/>
                            </a:rPr>
                            <m:t>Ent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𝑣</m:t>
                                  </m:r>
                                </m:sup>
                              </m:sSup>
                            </m:e>
                          </m:d>
                        </m:e>
                      </m:nary>
                    </m:oMath>
                  </m:oMathPara>
                </a14:m>
                <a:endParaRPr lang="en-US" altLang="zh-CN" dirty="0"/>
              </a:p>
            </p:txBody>
          </p:sp>
        </mc:Choice>
        <mc:Fallback xmlns="">
          <p:sp>
            <p:nvSpPr>
              <p:cNvPr id="7" name="矩形 6"/>
              <p:cNvSpPr>
                <a:spLocks noRot="1" noChangeAspect="1" noMove="1" noResize="1" noEditPoints="1" noAdjustHandles="1" noChangeArrowheads="1" noChangeShapeType="1" noTextEdit="1"/>
              </p:cNvSpPr>
              <p:nvPr/>
            </p:nvSpPr>
            <p:spPr>
              <a:xfrm>
                <a:off x="1504706" y="2772275"/>
                <a:ext cx="6224953" cy="1148135"/>
              </a:xfrm>
              <a:prstGeom prst="rect">
                <a:avLst/>
              </a:prstGeom>
              <a:blipFill>
                <a:blip r:embed="rId3"/>
                <a:stretch>
                  <a:fillRect l="-682" t="-2073"/>
                </a:stretch>
              </a:blipFill>
              <a:ln w="28575">
                <a:solidFill>
                  <a:schemeClr val="accent5"/>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685934" y="4081141"/>
                <a:ext cx="894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𝐼</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𝑌</m:t>
                          </m:r>
                        </m:e>
                      </m:d>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685934" y="4081141"/>
                <a:ext cx="894989"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962383" y="4081141"/>
                <a:ext cx="7541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3962383" y="4081141"/>
                <a:ext cx="754116"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088057" y="4081141"/>
                <a:ext cx="8245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𝑣</m:t>
                              </m:r>
                            </m:sup>
                          </m:sSup>
                        </m:e>
                      </m:d>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5088057" y="4081141"/>
                <a:ext cx="824585"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967838" y="4081141"/>
                <a:ext cx="10694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e>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i="1">
                                  <a:latin typeface="Cambria Math" panose="02040503050406030204" pitchFamily="18" charset="0"/>
                                </a:rPr>
                                <m:t>𝑣</m:t>
                              </m:r>
                            </m:sup>
                          </m:sSup>
                        </m:e>
                      </m:d>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5967838" y="4081141"/>
                <a:ext cx="1069459" cy="369332"/>
              </a:xfrm>
              <a:prstGeom prst="rect">
                <a:avLst/>
              </a:prstGeom>
              <a:blipFill>
                <a:blip r:embed="rId7"/>
                <a:stretch>
                  <a:fillRect/>
                </a:stretch>
              </a:blipFill>
            </p:spPr>
            <p:txBody>
              <a:bodyPr/>
              <a:lstStyle/>
              <a:p>
                <a:r>
                  <a:rPr lang="zh-CN" altLang="en-US">
                    <a:noFill/>
                  </a:rPr>
                  <a:t> </a:t>
                </a:r>
              </a:p>
            </p:txBody>
          </p:sp>
        </mc:Fallback>
      </mc:AlternateContent>
      <p:sp>
        <p:nvSpPr>
          <p:cNvPr id="13" name="下箭头 12"/>
          <p:cNvSpPr/>
          <p:nvPr/>
        </p:nvSpPr>
        <p:spPr>
          <a:xfrm flipV="1">
            <a:off x="3130060" y="3799034"/>
            <a:ext cx="193432" cy="2572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flipV="1">
            <a:off x="4123591" y="3799034"/>
            <a:ext cx="193432" cy="257253"/>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下箭头 14"/>
          <p:cNvSpPr/>
          <p:nvPr/>
        </p:nvSpPr>
        <p:spPr>
          <a:xfrm flipV="1">
            <a:off x="5397464" y="3799034"/>
            <a:ext cx="193432" cy="25725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6" name="下箭头 15"/>
          <p:cNvSpPr/>
          <p:nvPr/>
        </p:nvSpPr>
        <p:spPr>
          <a:xfrm flipV="1">
            <a:off x="6357301" y="3791469"/>
            <a:ext cx="193432" cy="2572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圆角矩形标注 29"/>
          <p:cNvSpPr/>
          <p:nvPr/>
        </p:nvSpPr>
        <p:spPr>
          <a:xfrm>
            <a:off x="4753206" y="4671228"/>
            <a:ext cx="2976453" cy="761327"/>
          </a:xfrm>
          <a:prstGeom prst="wedgeRoundRectCallout">
            <a:avLst>
              <a:gd name="adj1" fmla="val -24587"/>
              <a:gd name="adj2" fmla="val -783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784237" y="4747906"/>
            <a:ext cx="2945423" cy="646331"/>
          </a:xfrm>
          <a:prstGeom prst="rect">
            <a:avLst/>
          </a:prstGeom>
        </p:spPr>
        <p:txBody>
          <a:bodyPr wrap="square">
            <a:spAutoFit/>
          </a:bodyPr>
          <a:lstStyle/>
          <a:p>
            <a:r>
              <a:rPr lang="zh-CN" altLang="en-US" dirty="0">
                <a:solidFill>
                  <a:schemeClr val="bg1"/>
                </a:solidFill>
              </a:rPr>
              <a:t>为分支结点权重，样本数越多的分支结点的影响越大</a:t>
            </a:r>
          </a:p>
        </p:txBody>
      </p:sp>
      <mc:AlternateContent xmlns:mc="http://schemas.openxmlformats.org/markup-compatibility/2006" xmlns:a14="http://schemas.microsoft.com/office/drawing/2010/main">
        <mc:Choice Requires="a14">
          <p:sp>
            <p:nvSpPr>
              <p:cNvPr id="31" name="矩形 30"/>
              <p:cNvSpPr/>
              <p:nvPr/>
            </p:nvSpPr>
            <p:spPr>
              <a:xfrm>
                <a:off x="719596" y="5552724"/>
                <a:ext cx="7697941" cy="369332"/>
              </a:xfrm>
              <a:prstGeom prst="rect">
                <a:avLst/>
              </a:prstGeom>
              <a:solidFill>
                <a:schemeClr val="accent2">
                  <a:lumMod val="20000"/>
                  <a:lumOff val="80000"/>
                </a:schemeClr>
              </a:solidFill>
              <a:ln w="28575">
                <a:solidFill>
                  <a:schemeClr val="accent2"/>
                </a:solidFill>
              </a:ln>
            </p:spPr>
            <p:txBody>
              <a:bodyPr wrap="square">
                <a:spAutoFit/>
              </a:bodyPr>
              <a:lstStyle/>
              <a:p>
                <a:pPr marL="342900" indent="-342900"/>
                <a:r>
                  <a:rPr lang="zh-CN" altLang="en-US" dirty="0">
                    <a:solidFill>
                      <a:srgbClr val="C00000"/>
                    </a:solidFill>
                  </a:rPr>
                  <a:t>信息增益越大</a:t>
                </a:r>
                <a:r>
                  <a:rPr lang="zh-CN" altLang="en-US" dirty="0"/>
                  <a:t>，则意味着使用属性</a:t>
                </a:r>
                <a14:m>
                  <m:oMath xmlns:m="http://schemas.openxmlformats.org/officeDocument/2006/math">
                    <m:r>
                      <a:rPr lang="en-US" altLang="zh-CN" i="1" dirty="0" smtClean="0">
                        <a:latin typeface="Cambria Math" panose="02040503050406030204" pitchFamily="18" charset="0"/>
                      </a:rPr>
                      <m:t>𝑎</m:t>
                    </m:r>
                  </m:oMath>
                </a14:m>
                <a:r>
                  <a:rPr lang="zh-CN" altLang="en-US" dirty="0"/>
                  <a:t>来进行划分所获得的“</a:t>
                </a:r>
                <a:r>
                  <a:rPr lang="zh-CN" altLang="en-US" dirty="0">
                    <a:solidFill>
                      <a:srgbClr val="C00000"/>
                    </a:solidFill>
                  </a:rPr>
                  <a:t>纯度提升</a:t>
                </a:r>
                <a:r>
                  <a:rPr lang="zh-CN" altLang="en-US" dirty="0"/>
                  <a:t>”越大</a:t>
                </a:r>
                <a:endParaRPr lang="en-US" altLang="zh-CN" dirty="0"/>
              </a:p>
            </p:txBody>
          </p:sp>
        </mc:Choice>
        <mc:Fallback xmlns="">
          <p:sp>
            <p:nvSpPr>
              <p:cNvPr id="31" name="矩形 30"/>
              <p:cNvSpPr>
                <a:spLocks noRot="1" noChangeAspect="1" noMove="1" noResize="1" noEditPoints="1" noAdjustHandles="1" noChangeArrowheads="1" noChangeShapeType="1" noTextEdit="1"/>
              </p:cNvSpPr>
              <p:nvPr/>
            </p:nvSpPr>
            <p:spPr>
              <a:xfrm>
                <a:off x="719596" y="5552724"/>
                <a:ext cx="7697941" cy="369332"/>
              </a:xfrm>
              <a:prstGeom prst="rect">
                <a:avLst/>
              </a:prstGeom>
              <a:blipFill>
                <a:blip r:embed="rId8"/>
                <a:stretch>
                  <a:fillRect l="-473" t="-6154" b="-20000"/>
                </a:stretch>
              </a:blipFill>
              <a:ln w="28575">
                <a:solidFill>
                  <a:schemeClr val="accent2"/>
                </a:solidFill>
              </a:ln>
            </p:spPr>
            <p:txBody>
              <a:bodyPr/>
              <a:lstStyle/>
              <a:p>
                <a:r>
                  <a:rPr lang="zh-CN" altLang="en-US">
                    <a:noFill/>
                  </a:rPr>
                  <a:t> </a:t>
                </a:r>
              </a:p>
            </p:txBody>
          </p:sp>
        </mc:Fallback>
      </mc:AlternateContent>
    </p:spTree>
    <p:extLst>
      <p:ext uri="{BB962C8B-B14F-4D97-AF65-F5344CB8AC3E}">
        <p14:creationId xmlns:p14="http://schemas.microsoft.com/office/powerpoint/2010/main" val="106598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5" grpId="0" animBg="1"/>
      <p:bldP spid="23" grpId="0" animBg="1"/>
      <p:bldP spid="19" grpId="0" animBg="1"/>
      <p:bldP spid="20" grpId="0" animBg="1"/>
      <p:bldP spid="18" grpId="0" animBg="1"/>
      <p:bldP spid="17" grpId="0" animBg="1"/>
      <p:bldP spid="9" grpId="0"/>
      <p:bldP spid="10" grpId="0"/>
      <p:bldP spid="11" grpId="0"/>
      <p:bldP spid="12" grpId="0"/>
      <p:bldP spid="13" grpId="0" animBg="1"/>
      <p:bldP spid="14" grpId="0" animBg="1"/>
      <p:bldP spid="15" grpId="0" animBg="1"/>
      <p:bldP spid="16" grpId="0" animBg="1"/>
      <p:bldP spid="30" grpId="0" animBg="1"/>
      <p:bldP spid="29" grpId="0"/>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9</a:t>
            </a:fld>
            <a:endParaRPr lang="zh-CN" altLang="en-US"/>
          </a:p>
        </p:txBody>
      </p:sp>
      <p:pic>
        <p:nvPicPr>
          <p:cNvPr id="7" name="图片 6"/>
          <p:cNvPicPr>
            <a:picLocks noChangeAspect="1"/>
          </p:cNvPicPr>
          <p:nvPr/>
        </p:nvPicPr>
        <p:blipFill>
          <a:blip r:embed="rId2"/>
          <a:stretch>
            <a:fillRect/>
          </a:stretch>
        </p:blipFill>
        <p:spPr>
          <a:xfrm>
            <a:off x="182131" y="1652299"/>
            <a:ext cx="5128424" cy="3600694"/>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5310555" y="3364723"/>
                <a:ext cx="3675184" cy="1315488"/>
              </a:xfrm>
              <a:prstGeom prst="rect">
                <a:avLst/>
              </a:prstGeom>
            </p:spPr>
            <p:txBody>
              <a:bodyPr wrap="square">
                <a:spAutoFit/>
              </a:bodyPr>
              <a:lstStyle/>
              <a:p>
                <a:r>
                  <a:rPr lang="zh-CN" altLang="en-US" dirty="0"/>
                  <a:t>数据集包含</a:t>
                </a:r>
                <a:r>
                  <a:rPr lang="en-US" altLang="zh-CN" dirty="0"/>
                  <a:t>17</a:t>
                </a:r>
                <a:r>
                  <a:rPr lang="zh-CN" altLang="en-US" dirty="0"/>
                  <a:t>个训练样本，</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r>
                      <a:rPr lang="en-US" altLang="zh-CN" b="0" i="1" smtClean="0">
                        <a:latin typeface="Cambria Math" panose="02040503050406030204" pitchFamily="18" charset="0"/>
                      </a:rPr>
                      <m:t>=2</m:t>
                    </m:r>
                  </m:oMath>
                </a14:m>
                <a:endParaRPr lang="en-US" altLang="zh-CN" dirty="0"/>
              </a:p>
              <a:p>
                <a:endParaRPr lang="en-US" altLang="zh-CN" dirty="0"/>
              </a:p>
              <a:p>
                <a:r>
                  <a:rPr lang="zh-CN" altLang="en-US" dirty="0"/>
                  <a:t>正例占</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8</m:t>
                        </m:r>
                      </m:num>
                      <m:den>
                        <m:r>
                          <a:rPr lang="en-US" altLang="zh-CN" b="0" i="1" smtClean="0">
                            <a:latin typeface="Cambria Math" panose="02040503050406030204" pitchFamily="18" charset="0"/>
                          </a:rPr>
                          <m:t>17</m:t>
                        </m:r>
                      </m:den>
                    </m:f>
                  </m:oMath>
                </a14:m>
                <a:r>
                  <a:rPr lang="zh-CN" altLang="en-US" dirty="0"/>
                  <a:t>，反例占</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9</m:t>
                        </m:r>
                      </m:num>
                      <m:den>
                        <m:r>
                          <a:rPr lang="en-US" altLang="zh-CN" b="0" i="1" smtClean="0">
                            <a:latin typeface="Cambria Math" panose="02040503050406030204" pitchFamily="18" charset="0"/>
                          </a:rPr>
                          <m:t>17</m:t>
                        </m:r>
                      </m:den>
                    </m:f>
                  </m:oMath>
                </a14:m>
                <a:r>
                  <a:rPr lang="zh-CN" altLang="en-US" dirty="0"/>
                  <a:t> </a:t>
                </a:r>
                <a:endParaRPr lang="en-US" altLang="zh-CN" dirty="0"/>
              </a:p>
              <a:p>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5310555" y="3364723"/>
                <a:ext cx="3675184" cy="1315488"/>
              </a:xfrm>
              <a:prstGeom prst="rect">
                <a:avLst/>
              </a:prstGeom>
              <a:blipFill>
                <a:blip r:embed="rId3"/>
                <a:stretch>
                  <a:fillRect l="-1327" t="-2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896595" y="5407342"/>
                <a:ext cx="6725046" cy="1059008"/>
              </a:xfrm>
              <a:prstGeom prst="rect">
                <a:avLst/>
              </a:prstGeom>
            </p:spPr>
            <p:txBody>
              <a:bodyPr wrap="none">
                <a:spAutoFit/>
              </a:bodyPr>
              <a:lstStyle/>
              <a:p>
                <a:r>
                  <a:rPr lang="zh-CN" altLang="en-US" dirty="0"/>
                  <a:t>计算得到根结点的信息熵为</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func>
                        </m:e>
                      </m:nary>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8</m:t>
                              </m:r>
                            </m:num>
                            <m:den>
                              <m:r>
                                <a:rPr lang="en-US" altLang="zh-CN" b="0" i="1" smtClean="0">
                                  <a:latin typeface="Cambria Math" panose="02040503050406030204" pitchFamily="18" charset="0"/>
                                </a:rPr>
                                <m:t>17</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8</m:t>
                                  </m:r>
                                </m:num>
                                <m:den>
                                  <m:r>
                                    <a:rPr lang="en-US" altLang="zh-CN" b="0" i="1" smtClean="0">
                                      <a:latin typeface="Cambria Math" panose="02040503050406030204" pitchFamily="18" charset="0"/>
                                    </a:rPr>
                                    <m:t>17</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9</m:t>
                              </m:r>
                            </m:num>
                            <m:den>
                              <m:r>
                                <a:rPr lang="en-US" altLang="zh-CN" b="0" i="1" smtClean="0">
                                  <a:latin typeface="Cambria Math" panose="02040503050406030204" pitchFamily="18" charset="0"/>
                                </a:rPr>
                                <m:t>17</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9</m:t>
                                  </m:r>
                                </m:num>
                                <m:den>
                                  <m:r>
                                    <a:rPr lang="en-US" altLang="zh-CN" b="0" i="1" smtClean="0">
                                      <a:latin typeface="Cambria Math" panose="02040503050406030204" pitchFamily="18" charset="0"/>
                                    </a:rPr>
                                    <m:t>17</m:t>
                                  </m:r>
                                </m:den>
                              </m:f>
                            </m:e>
                          </m:func>
                        </m:e>
                      </m:d>
                      <m:r>
                        <a:rPr lang="en-US" altLang="zh-CN" b="0" i="1" smtClean="0">
                          <a:latin typeface="Cambria Math" panose="02040503050406030204" pitchFamily="18" charset="0"/>
                        </a:rPr>
                        <m:t>=0.998</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896595" y="5407342"/>
                <a:ext cx="6725046" cy="1059008"/>
              </a:xfrm>
              <a:prstGeom prst="rect">
                <a:avLst/>
              </a:prstGeom>
              <a:blipFill>
                <a:blip r:embed="rId4"/>
                <a:stretch>
                  <a:fillRect l="-725" t="-2874"/>
                </a:stretch>
              </a:blipFill>
            </p:spPr>
            <p:txBody>
              <a:bodyPr/>
              <a:lstStyle/>
              <a:p>
                <a:r>
                  <a:rPr lang="zh-CN" altLang="en-US">
                    <a:noFill/>
                  </a:rPr>
                  <a:t> </a:t>
                </a:r>
              </a:p>
            </p:txBody>
          </p:sp>
        </mc:Fallback>
      </mc:AlternateContent>
      <p:sp>
        <p:nvSpPr>
          <p:cNvPr id="11" name="矩形 10"/>
          <p:cNvSpPr/>
          <p:nvPr/>
        </p:nvSpPr>
        <p:spPr>
          <a:xfrm>
            <a:off x="168658" y="1265383"/>
            <a:ext cx="1800493" cy="415498"/>
          </a:xfrm>
          <a:prstGeom prst="rect">
            <a:avLst/>
          </a:prstGeom>
          <a:solidFill>
            <a:schemeClr val="accent2">
              <a:lumMod val="20000"/>
              <a:lumOff val="80000"/>
            </a:schemeClr>
          </a:solidFill>
          <a:ln w="28575">
            <a:solidFill>
              <a:schemeClr val="accent2"/>
            </a:solidFill>
          </a:ln>
        </p:spPr>
        <p:txBody>
          <a:bodyPr wrap="none">
            <a:spAutoFit/>
          </a:bodyPr>
          <a:lstStyle/>
          <a:p>
            <a:r>
              <a:rPr lang="zh-CN" altLang="en-US" sz="2100" dirty="0"/>
              <a:t>信息增益实例</a:t>
            </a:r>
          </a:p>
        </p:txBody>
      </p:sp>
    </p:spTree>
    <p:extLst>
      <p:ext uri="{BB962C8B-B14F-4D97-AF65-F5344CB8AC3E}">
        <p14:creationId xmlns:p14="http://schemas.microsoft.com/office/powerpoint/2010/main" val="41634235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4684</Words>
  <Application>Microsoft Office PowerPoint</Application>
  <PresentationFormat>全屏显示(4:3)</PresentationFormat>
  <Paragraphs>1232</Paragraphs>
  <Slides>56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8" baseType="lpstr">
      <vt:lpstr>Palatino</vt:lpstr>
      <vt:lpstr>Times </vt:lpstr>
      <vt:lpstr>等线</vt:lpstr>
      <vt:lpstr>楷体</vt:lpstr>
      <vt:lpstr>微软雅黑</vt:lpstr>
      <vt:lpstr>Arial</vt:lpstr>
      <vt:lpstr>Calibri</vt:lpstr>
      <vt:lpstr>Cambria Math</vt:lpstr>
      <vt:lpstr>Times</vt:lpstr>
      <vt:lpstr>Times New Roman</vt:lpstr>
      <vt:lpstr>Office 主题​​</vt:lpstr>
      <vt:lpstr>Formula</vt:lpstr>
      <vt:lpstr>第四章：决策树</vt:lpstr>
      <vt:lpstr>基本流程</vt:lpstr>
      <vt:lpstr>基本流程</vt:lpstr>
      <vt:lpstr>划分选择</vt:lpstr>
      <vt:lpstr>划分选择—信息增益</vt:lpstr>
      <vt:lpstr>划分选择—信息增益</vt:lpstr>
      <vt:lpstr>划分选择—信息增益</vt:lpstr>
      <vt:lpstr>划分选择—信息增益</vt:lpstr>
      <vt:lpstr>划分选择—信息增益</vt:lpstr>
      <vt:lpstr>划分选择—信息增益</vt:lpstr>
      <vt:lpstr>划分选择—信息增益</vt:lpstr>
      <vt:lpstr>划分选择—信息增益</vt:lpstr>
      <vt:lpstr>划分选择—信息增益</vt:lpstr>
      <vt:lpstr>划分选择—增益率</vt:lpstr>
      <vt:lpstr>划分选择-基尼指数</vt:lpstr>
      <vt:lpstr>划分选择-基尼指数</vt:lpstr>
      <vt:lpstr>基尼系数</vt:lpstr>
      <vt:lpstr>基尼系数</vt:lpstr>
      <vt:lpstr>剪枝处理</vt:lpstr>
      <vt:lpstr>剪枝处理</vt:lpstr>
      <vt:lpstr>剪枝处理</vt:lpstr>
      <vt:lpstr>剪枝处理-预剪枝</vt:lpstr>
      <vt:lpstr>剪枝处理</vt:lpstr>
      <vt:lpstr>剪枝处理—预剪枝</vt:lpstr>
      <vt:lpstr>剪枝处理—预剪枝</vt:lpstr>
      <vt:lpstr>剪枝处理—预剪枝</vt:lpstr>
      <vt:lpstr>剪枝处理—预剪枝</vt:lpstr>
      <vt:lpstr>剪枝处理—预剪枝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连续与缺失值—连续值处理</vt:lpstr>
      <vt:lpstr>连续与缺失值—连续值处理</vt:lpstr>
      <vt:lpstr>连续与缺失值—连续值处理</vt:lpstr>
      <vt:lpstr>连续与缺失值—连续值处理</vt:lpstr>
      <vt:lpstr>连续与缺失值—连续值处理</vt:lpstr>
      <vt:lpstr>连续与缺失值—缺失值处理</vt:lpstr>
      <vt:lpstr>连续与缺失值—缺失值处理</vt:lpstr>
      <vt:lpstr>连续与缺失值—缺失值处理</vt:lpstr>
      <vt:lpstr>连续与缺失值—缺失值处理</vt:lpstr>
      <vt:lpstr>连续与缺失值—缺失值处理</vt:lpstr>
      <vt:lpstr>连续与缺失值—缺失值处理</vt:lpstr>
      <vt:lpstr>回归树</vt:lpstr>
      <vt:lpstr>回归树</vt:lpstr>
      <vt:lpstr>多变量决策树</vt:lpstr>
      <vt:lpstr>多变量决策树</vt:lpstr>
      <vt:lpstr>多变量决策树</vt:lpstr>
      <vt:lpstr>习题</vt:lpstr>
      <vt:lpstr>习题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第一章：简介</dc:title>
  <dc:creator>Dove Lian</dc:creator>
  <cp:lastModifiedBy>Wu Cindy</cp:lastModifiedBy>
  <cp:revision>424</cp:revision>
  <dcterms:created xsi:type="dcterms:W3CDTF">2020-09-10T02:05:53Z</dcterms:created>
  <dcterms:modified xsi:type="dcterms:W3CDTF">2023-11-15T08:37:04Z</dcterms:modified>
</cp:coreProperties>
</file>