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1pPr>
    <a:lvl2pPr indent="4572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2pPr>
    <a:lvl3pPr indent="9144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3pPr>
    <a:lvl4pPr indent="13716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4pPr>
    <a:lvl5pPr indent="18288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5pPr>
    <a:lvl6pPr indent="22860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6pPr>
    <a:lvl7pPr indent="27432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7pPr>
    <a:lvl8pPr indent="32004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8pPr>
    <a:lvl9pPr indent="3657600" defTabSz="457200">
      <a:defRPr sz="2400">
        <a:solidFill>
          <a:srgbClr val="FFFFFF"/>
        </a:solidFill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1371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1828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1371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1828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35" name="fresheh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0" y="8831647"/>
            <a:ext cx="2402033" cy="695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2010" y="8875821"/>
            <a:ext cx="2085606" cy="69520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-1" y="1"/>
            <a:ext cx="13004801" cy="4876799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One</a:t>
            </a:r>
            <a:endParaRPr sz="4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Two</a:t>
            </a:r>
            <a:endParaRPr sz="4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Three</a:t>
            </a:r>
            <a:endParaRPr sz="4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Four</a:t>
            </a:r>
            <a:endParaRPr sz="4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-1" y="1"/>
            <a:ext cx="13004801" cy="2482899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09319" y="3672840"/>
            <a:ext cx="9103361" cy="4226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One</a:t>
            </a:r>
            <a:endParaRPr sz="4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Two</a:t>
            </a:r>
            <a:endParaRPr sz="4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Three</a:t>
            </a:r>
            <a:endParaRPr sz="4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Four</a:t>
            </a:r>
            <a:endParaRPr sz="4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2.png" descr="Celestia-R1---OverlayTitleS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-1"/>
            <a:ext cx="1052124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3902539" y="355223"/>
            <a:ext cx="8126903" cy="5882261"/>
          </a:xfrm>
          <a:prstGeom prst="rect">
            <a:avLst/>
          </a:prstGeom>
          <a:noFill/>
        </p:spPr>
        <p:txBody>
          <a:bodyPr anchor="b"/>
          <a:lstStyle>
            <a:lvl1pPr algn="r">
              <a:defRPr cap="all" sz="6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6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3902539" y="6237487"/>
            <a:ext cx="8126903" cy="351611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1000"/>
              </a:spcBef>
              <a:buSzTx/>
              <a:buFontTx/>
              <a:buNone/>
              <a:defRPr cap="all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r">
              <a:spcBef>
                <a:spcPts val="1000"/>
              </a:spcBef>
              <a:buSzTx/>
              <a:buFontTx/>
              <a:buNone/>
              <a:defRPr cap="all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r">
              <a:spcBef>
                <a:spcPts val="1000"/>
              </a:spcBef>
              <a:buSzTx/>
              <a:buFontTx/>
              <a:buNone/>
              <a:defRPr cap="all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r">
              <a:spcBef>
                <a:spcPts val="1000"/>
              </a:spcBef>
              <a:buSzTx/>
              <a:buFontTx/>
              <a:buNone/>
              <a:defRPr cap="all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r">
              <a:spcBef>
                <a:spcPts val="1000"/>
              </a:spcBef>
              <a:buSzTx/>
              <a:buFontTx/>
              <a:buNone/>
              <a:defRPr cap="all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Body Level One</a:t>
            </a:r>
            <a:endParaRPr cap="all" sz="24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Body Level Two</a:t>
            </a:r>
            <a:endParaRPr cap="all" sz="24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Body Level Three</a:t>
            </a:r>
            <a:endParaRPr cap="all" sz="24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Body Level Four</a:t>
            </a:r>
            <a:endParaRPr cap="all" sz="24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11435641" y="8444965"/>
            <a:ext cx="593802" cy="345949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3.png" descr="Celestia-R1---OverlayContentS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sldNum" sz="quarter" idx="2"/>
          </p:nvPr>
        </p:nvSpPr>
        <p:spPr>
          <a:xfrm>
            <a:off x="11110521" y="8444965"/>
            <a:ext cx="593801" cy="345949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3.png" descr="Celestia-R1---OverlayContentS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/>
          </p:nvPr>
        </p:nvSpPr>
        <p:spPr>
          <a:xfrm>
            <a:off x="650239" y="821949"/>
            <a:ext cx="11054082" cy="2161213"/>
          </a:xfrm>
          <a:prstGeom prst="rect">
            <a:avLst/>
          </a:prstGeom>
          <a:noFill/>
        </p:spPr>
        <p:txBody>
          <a:bodyPr/>
          <a:lstStyle>
            <a:lvl1pPr algn="l">
              <a:defRPr cap="all" sz="38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50239" y="2983161"/>
            <a:ext cx="11054082" cy="5316549"/>
          </a:xfrm>
          <a:prstGeom prst="rect">
            <a:avLst/>
          </a:prstGeom>
        </p:spPr>
        <p:txBody>
          <a:bodyPr anchor="ctr"/>
          <a:lstStyle>
            <a:lvl1pPr marL="381000" indent="-381000">
              <a:spcBef>
                <a:spcPts val="1000"/>
              </a:spcBef>
              <a:buClr>
                <a:srgbClr val="FFFFFF"/>
              </a:buClr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885825" indent="-428625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1404257" indent="-489857">
              <a:spcBef>
                <a:spcPts val="1000"/>
              </a:spcBef>
              <a:buClr>
                <a:srgbClr val="FFFFFF"/>
              </a:buClr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1714500" indent="-342900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2171700" indent="-342900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11110521" y="8444965"/>
            <a:ext cx="593801" cy="345949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1371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1828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  <a:noFill/>
        </p:spPr>
        <p:txBody>
          <a:bodyPr/>
          <a:lstStyle>
            <a:lvl1pPr defTabSz="914400">
              <a:defRPr sz="6200"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/>
          <a:lstStyle>
            <a:lvl1pPr marL="0" indent="0" algn="ctr" defTabSz="914400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 defTabSz="914400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 defTabSz="914400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 defTabSz="914400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 defTabSz="914400">
              <a:buSzTx/>
              <a:buFontTx/>
              <a:buNone/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One</a:t>
            </a:r>
            <a:endParaRPr sz="4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Two</a:t>
            </a:r>
            <a:endParaRPr sz="4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Three</a:t>
            </a:r>
            <a:endParaRPr sz="4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Four</a:t>
            </a:r>
            <a:endParaRPr sz="4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6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noFill/>
        </p:spPr>
        <p:txBody>
          <a:bodyPr/>
          <a:lstStyle>
            <a:lvl1pPr defTabSz="914400">
              <a:defRPr sz="6200"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>
                <a:latin typeface="+mj-lt"/>
                <a:ea typeface="+mj-ea"/>
                <a:cs typeface="+mj-cs"/>
                <a:sym typeface="Calibri"/>
              </a:defRPr>
            </a:lvl1pPr>
            <a:lvl2pPr defTabSz="914400">
              <a:defRPr>
                <a:latin typeface="+mj-lt"/>
                <a:ea typeface="+mj-ea"/>
                <a:cs typeface="+mj-cs"/>
                <a:sym typeface="Calibri"/>
              </a:defRPr>
            </a:lvl2pPr>
            <a:lvl3pPr defTabSz="914400">
              <a:defRPr>
                <a:latin typeface="+mj-lt"/>
                <a:ea typeface="+mj-ea"/>
                <a:cs typeface="+mj-cs"/>
                <a:sym typeface="Calibri"/>
              </a:defRPr>
            </a:lvl3pPr>
            <a:lvl4pPr defTabSz="914400">
              <a:defRPr>
                <a:latin typeface="+mj-lt"/>
                <a:ea typeface="+mj-ea"/>
                <a:cs typeface="+mj-cs"/>
                <a:sym typeface="Calibri"/>
              </a:defRPr>
            </a:lvl4pPr>
            <a:lvl5pPr defTabSz="914400"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6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anchor="ctr"/>
          <a:lstStyle>
            <a:lvl1pPr algn="r" defTabSz="914400">
              <a:defRPr sz="16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pic>
        <p:nvPicPr>
          <p:cNvPr id="73" name="fresheh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0" y="8831647"/>
            <a:ext cx="2402033" cy="695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2010" y="8875821"/>
            <a:ext cx="2085606" cy="69520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3.png" descr="Celestia-R1---OverlayContentS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>
            <p:ph type="sldNum" sz="quarter" idx="2"/>
          </p:nvPr>
        </p:nvSpPr>
        <p:spPr>
          <a:xfrm>
            <a:off x="11110521" y="8444965"/>
            <a:ext cx="593801" cy="345949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3.png" descr="Celestia-R1---OverlayContentS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8" y="-1"/>
            <a:ext cx="12968677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title"/>
          </p:nvPr>
        </p:nvSpPr>
        <p:spPr>
          <a:xfrm>
            <a:off x="650239" y="821949"/>
            <a:ext cx="11054082" cy="2161213"/>
          </a:xfrm>
          <a:prstGeom prst="rect">
            <a:avLst/>
          </a:prstGeom>
          <a:noFill/>
        </p:spPr>
        <p:txBody>
          <a:bodyPr/>
          <a:lstStyle>
            <a:lvl1pPr algn="l">
              <a:defRPr b="0" cap="all" sz="3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50239" y="2983161"/>
            <a:ext cx="11054082" cy="5316549"/>
          </a:xfrm>
          <a:prstGeom prst="rect">
            <a:avLst/>
          </a:prstGeom>
        </p:spPr>
        <p:txBody>
          <a:bodyPr anchor="ctr"/>
          <a:lstStyle>
            <a:lvl1pPr marL="381000" indent="-381000">
              <a:spcBef>
                <a:spcPts val="1000"/>
              </a:spcBef>
              <a:buClr>
                <a:srgbClr val="FFFFFF"/>
              </a:buClr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885825" indent="-428625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1404257" indent="-489857">
              <a:spcBef>
                <a:spcPts val="1000"/>
              </a:spcBef>
              <a:buClr>
                <a:srgbClr val="FFFFFF"/>
              </a:buClr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1714500" indent="-342900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2171700" indent="-342900">
              <a:spcBef>
                <a:spcPts val="1000"/>
              </a:spcBef>
              <a:buClr>
                <a:srgbClr val="FFFFFF"/>
              </a:buClr>
              <a:buChar char="•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11110521" y="8444965"/>
            <a:ext cx="593801" cy="345949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4.jpg" descr="openehr_wiki_logo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127" y="9083067"/>
            <a:ext cx="1573597" cy="52453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xfrm>
            <a:off x="894079" y="327381"/>
            <a:ext cx="11216641" cy="2269064"/>
          </a:xfrm>
          <a:prstGeom prst="rect">
            <a:avLst/>
          </a:prstGeom>
          <a:noFill/>
        </p:spPr>
        <p:txBody>
          <a:bodyPr/>
          <a:lstStyle>
            <a:lvl1pPr algn="l" defTabSz="685800">
              <a:lnSpc>
                <a:spcPct val="90000"/>
              </a:lnSpc>
              <a:defRPr b="0" sz="46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894079" y="2596444"/>
            <a:ext cx="11216641" cy="7157156"/>
          </a:xfrm>
          <a:prstGeom prst="rect">
            <a:avLst/>
          </a:prstGeom>
        </p:spPr>
        <p:txBody>
          <a:bodyPr/>
          <a:lstStyle>
            <a:lvl1pPr marL="228600" indent="-228600" defTabSz="685800"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Calibri"/>
              </a:defRPr>
            </a:lvl1pPr>
            <a:lvl2pPr marL="609600" indent="-266700" defTabSz="685800">
              <a:lnSpc>
                <a:spcPct val="90000"/>
              </a:lnSpc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lvl2pPr>
            <a:lvl3pPr marL="1005839" indent="-320039" defTabSz="685800">
              <a:lnSpc>
                <a:spcPct val="90000"/>
              </a:lnSpc>
              <a:defRPr sz="2800">
                <a:latin typeface="+mj-lt"/>
                <a:ea typeface="+mj-ea"/>
                <a:cs typeface="+mj-cs"/>
                <a:sym typeface="Calibri"/>
              </a:defRPr>
            </a:lvl3pPr>
            <a:lvl4pPr marL="1397976" indent="-369276" defTabSz="685800">
              <a:lnSpc>
                <a:spcPct val="90000"/>
              </a:lnSpc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lvl4pPr>
            <a:lvl5pPr marL="1740876" indent="-369276" defTabSz="685800">
              <a:lnSpc>
                <a:spcPct val="90000"/>
              </a:lnSpc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4.jpg" descr="openehr_wiki_logo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127" y="9083067"/>
            <a:ext cx="1573597" cy="52453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</p:spPr>
        <p:txBody>
          <a:bodyPr lIns="0" tIns="0" rIns="0" bIns="0"/>
          <a:lstStyle>
            <a:lvl1pPr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783166" y="2609850"/>
            <a:ext cx="11099801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94" name="fresheh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50" y="8831647"/>
            <a:ext cx="2402033" cy="695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EE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6124" y="18062"/>
            <a:ext cx="12931953" cy="9735088"/>
          </a:xfrm>
          <a:prstGeom prst="rect">
            <a:avLst/>
          </a:prstGeom>
          <a:solidFill>
            <a:srgbClr val="EEF6FF"/>
          </a:solidFill>
          <a:ln w="88900">
            <a:solidFill>
              <a:srgbClr val="005493"/>
            </a:solidFill>
            <a:miter lim="0"/>
          </a:ln>
        </p:spPr>
        <p:txBody>
          <a:bodyPr lIns="72248" tIns="72248" rIns="72248" bIns="72248" anchor="ctr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106115" y="733777"/>
            <a:ext cx="12790312" cy="1"/>
          </a:xfrm>
          <a:prstGeom prst="line">
            <a:avLst/>
          </a:prstGeom>
          <a:ln w="25400">
            <a:solidFill>
              <a:srgbClr val="65A0DC"/>
            </a:solidFill>
            <a:round/>
          </a:ln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108373" y="9294141"/>
            <a:ext cx="3359574" cy="413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defTabSz="1016000">
              <a:defRPr sz="20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E5E5E"/>
                </a:solidFill>
              </a:rPr>
              <a:t>PARENT, Brussels</a:t>
            </a:r>
          </a:p>
        </p:txBody>
      </p:sp>
      <p:pic>
        <p:nvPicPr>
          <p:cNvPr id="99" name="image.png" descr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439573"/>
            <a:ext cx="3698241" cy="71797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106115" y="9144001"/>
            <a:ext cx="12788055" cy="2255"/>
          </a:xfrm>
          <a:prstGeom prst="line">
            <a:avLst/>
          </a:prstGeom>
          <a:ln w="25400">
            <a:solidFill>
              <a:srgbClr val="65A0DC"/>
            </a:solidFill>
            <a:round/>
          </a:ln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01" name="image45.png" descr="image4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2737" y="124177"/>
            <a:ext cx="1426917" cy="623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</p:spPr>
        <p:txBody>
          <a:bodyPr lIns="0" tIns="0" rIns="0" bIns="0"/>
          <a:lstStyle>
            <a:lvl1pPr defTabSz="584200">
              <a:defRPr b="0" sz="8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783166" y="2609850"/>
            <a:ext cx="11099801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45000"/>
              <a:buFontTx/>
              <a:buBlip>
                <a:blip r:embed="rId2"/>
              </a:buBlip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105" name="fresheh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50" y="8831647"/>
            <a:ext cx="2402033" cy="695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92010" y="8875821"/>
            <a:ext cx="2085606" cy="69520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defTabSz="584200">
              <a:defRPr b="0" sz="6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1371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1828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>
                <a:solidFill>
                  <a:srgbClr val="31859C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31859C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Logo7.psd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4562" y="8589346"/>
            <a:ext cx="2779998" cy="7310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-1" y="-1"/>
            <a:ext cx="13004801" cy="2016198"/>
          </a:xfrm>
          <a:prstGeom prst="rect">
            <a:avLst/>
          </a:prstGeom>
          <a:solidFill>
            <a:srgbClr val="6FCD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9320107" y="9040141"/>
            <a:ext cx="3034454" cy="498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/>
          <a:p>
            <a:pPr lvl="0"/>
            <a:fld id="{86CB4B4D-7CA3-9044-876B-883B54F8677D}" type="slidenum"/>
          </a:p>
        </p:txBody>
      </p:sp>
      <p:pic>
        <p:nvPicPr>
          <p:cNvPr id="6" name="fresheh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317" y="8761521"/>
            <a:ext cx="2402033" cy="695326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</p:sldLayoutIdLst>
  <p:transition spd="med" advClick="1"/>
  <p:txStyles>
    <p:titleStyle>
      <a:lvl1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 defTabSz="457200">
        <a:defRPr b="1" sz="44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471487" indent="-471487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1pPr>
      <a:lvl2pPr marL="906235" indent="-449035" defTabSz="457200">
        <a:spcBef>
          <a:spcPts val="700"/>
        </a:spcBef>
        <a:buSzPct val="100000"/>
        <a:buFont typeface="Arial"/>
        <a:buChar char="–"/>
        <a:defRPr sz="4400">
          <a:latin typeface="Arial"/>
          <a:ea typeface="Arial"/>
          <a:cs typeface="Arial"/>
          <a:sym typeface="Arial"/>
        </a:defRPr>
      </a:lvl2pPr>
      <a:lvl3pPr marL="1333500" indent="-419100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3pPr>
      <a:lvl4pPr marL="1874520" indent="-502920" defTabSz="457200">
        <a:spcBef>
          <a:spcPts val="700"/>
        </a:spcBef>
        <a:buSzPct val="100000"/>
        <a:buFont typeface="Arial"/>
        <a:buChar char="–"/>
        <a:defRPr sz="4400">
          <a:latin typeface="Arial"/>
          <a:ea typeface="Arial"/>
          <a:cs typeface="Arial"/>
          <a:sym typeface="Arial"/>
        </a:defRPr>
      </a:lvl4pPr>
      <a:lvl5pPr marL="2331720" indent="-502920" defTabSz="457200">
        <a:spcBef>
          <a:spcPts val="700"/>
        </a:spcBef>
        <a:buSzPct val="100000"/>
        <a:buFont typeface="Arial"/>
        <a:buChar char="»"/>
        <a:defRPr sz="4400">
          <a:latin typeface="Arial"/>
          <a:ea typeface="Arial"/>
          <a:cs typeface="Arial"/>
          <a:sym typeface="Arial"/>
        </a:defRPr>
      </a:lvl5pPr>
      <a:lvl6pPr marL="2788920" indent="-502920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6pPr>
      <a:lvl7pPr marL="3246120" indent="-502920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7pPr>
      <a:lvl8pPr marL="3703320" indent="-502920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8pPr>
      <a:lvl9pPr marL="4160520" indent="-502920" defTabSz="457200">
        <a:spcBef>
          <a:spcPts val="700"/>
        </a:spcBef>
        <a:buSzPct val="100000"/>
        <a:buFont typeface="Arial"/>
        <a:buChar char="•"/>
        <a:defRPr sz="4400">
          <a:latin typeface="Arial"/>
          <a:ea typeface="Arial"/>
          <a:cs typeface="Arial"/>
          <a:sym typeface="Arial"/>
        </a:defRPr>
      </a:lvl9pPr>
    </p:bodyStyle>
    <p:otherStyle>
      <a:lvl1pPr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defTabSz="457200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handihealth.org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c4hdental-handihopd.rhcloud.com" TargetMode="External"/><Relationship Id="rId3" Type="http://schemas.openxmlformats.org/officeDocument/2006/relationships/hyperlink" Target="https://github.com/handihealth/C4H_dental_challenge/tree/master/dental_app" TargetMode="External"/><Relationship Id="rId4" Type="http://schemas.openxmlformats.org/officeDocument/2006/relationships/hyperlink" Target="https://github.com/handihealth/C4H_dental_challenge/blob/master/README.md" TargetMode="External"/><Relationship Id="rId5" Type="http://schemas.openxmlformats.org/officeDocument/2006/relationships/hyperlink" Target="https://github.com/handihealth/C4H_dental_challenge/tree/master/models/technical/instances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-1" y="1"/>
            <a:ext cx="13004801" cy="487679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NHS Code4Health </a:t>
            </a:r>
            <a:endParaRPr b="1" sz="6200">
              <a:solidFill>
                <a:srgbClr val="FFFFFF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Dental App challenge</a:t>
            </a:r>
            <a:br>
              <a:rPr b="1" sz="7600">
                <a:solidFill>
                  <a:srgbClr val="FFFFFF"/>
                </a:solidFill>
              </a:rPr>
            </a:br>
            <a:endParaRPr b="1" sz="7600">
              <a:solidFill>
                <a:srgbClr val="FFFFFF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br>
              <a:rPr b="1" sz="2200">
                <a:solidFill>
                  <a:srgbClr val="FFFFFF"/>
                </a:solidFill>
              </a:rPr>
            </a:br>
            <a:r>
              <a:rPr b="1" sz="62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www.handi-hopd.org</a:t>
            </a:r>
          </a:p>
        </p:txBody>
      </p:sp>
      <p:pic>
        <p:nvPicPr>
          <p:cNvPr id="111" name="fresheh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9069" y="8462300"/>
            <a:ext cx="2402033" cy="695326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body" idx="1"/>
          </p:nvPr>
        </p:nvSpPr>
        <p:spPr>
          <a:xfrm>
            <a:off x="2309478" y="5158751"/>
            <a:ext cx="7701214" cy="3021598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latin typeface="+mj-lt"/>
                <a:ea typeface="+mj-ea"/>
                <a:cs typeface="+mj-cs"/>
                <a:sym typeface="Calibri"/>
              </a:rPr>
              <a:t>Dr Ian McNicoll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latin typeface="+mj-lt"/>
                <a:ea typeface="+mj-ea"/>
                <a:cs typeface="+mj-cs"/>
                <a:sym typeface="Calibri"/>
              </a:rPr>
              <a:t>HANDIHealth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latin typeface="+mj-lt"/>
                <a:ea typeface="+mj-ea"/>
                <a:cs typeface="+mj-cs"/>
                <a:sym typeface="Calibri"/>
              </a:rPr>
              <a:t>openEHR Foundation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latin typeface="+mj-lt"/>
                <a:ea typeface="+mj-ea"/>
                <a:cs typeface="+mj-cs"/>
                <a:sym typeface="Calibri"/>
              </a:rPr>
              <a:t>freshEHR Clinical Informatics</a:t>
            </a:r>
            <a:endParaRPr sz="2400">
              <a:latin typeface="+mj-lt"/>
              <a:ea typeface="+mj-ea"/>
              <a:cs typeface="+mj-cs"/>
              <a:sym typeface="Calibri"/>
            </a:endParaRPr>
          </a:p>
          <a:p>
            <a:pPr lvl="0" defTabSz="68580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latin typeface="+mj-lt"/>
                <a:ea typeface="+mj-ea"/>
                <a:cs typeface="+mj-cs"/>
                <a:sym typeface="Calibri"/>
              </a:rPr>
              <a:t>NHS open source event, Newcastle Nov 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Dental App challenge</a:t>
            </a:r>
          </a:p>
        </p:txBody>
      </p:sp>
      <p:sp>
        <p:nvSpPr>
          <p:cNvPr id="115" name="Shape 115"/>
          <p:cNvSpPr/>
          <p:nvPr/>
        </p:nvSpPr>
        <p:spPr>
          <a:xfrm>
            <a:off x="1252394" y="3195191"/>
            <a:ext cx="10500012" cy="586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5842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latin typeface="+mn-lt"/>
                <a:ea typeface="+mn-ea"/>
                <a:cs typeface="+mn-cs"/>
                <a:sym typeface="Helvetica Light"/>
              </a:rPr>
              <a:t>Northumbria Community Dental Services (CDS) currently use paper based clinical records. </a:t>
            </a:r>
            <a:endParaRPr sz="3100">
              <a:latin typeface="+mn-lt"/>
              <a:ea typeface="+mn-ea"/>
              <a:cs typeface="+mn-cs"/>
              <a:sym typeface="Helvetica Light"/>
            </a:endParaRPr>
          </a:p>
          <a:p>
            <a:pPr lvl="0" defTabSz="5842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latin typeface="+mn-lt"/>
                <a:ea typeface="+mn-ea"/>
                <a:cs typeface="+mn-cs"/>
                <a:sym typeface="Helvetica Light"/>
              </a:rPr>
              <a:t>Sharing dental information with school nurses about a vulnerable child requires a letter to be generated by the dentist, saved as PDF and sent via email. </a:t>
            </a:r>
            <a:endParaRPr sz="3100">
              <a:latin typeface="+mn-lt"/>
              <a:ea typeface="+mn-ea"/>
              <a:cs typeface="+mn-cs"/>
              <a:sym typeface="Helvetica Light"/>
            </a:endParaRPr>
          </a:p>
          <a:p>
            <a:pPr lvl="0" defTabSz="58420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b="1" sz="3100">
                <a:latin typeface="Helvetica"/>
                <a:ea typeface="Helvetica"/>
                <a:cs typeface="Helvetica"/>
                <a:sym typeface="Helvetica"/>
              </a:rPr>
              <a:t>Last month, 9.5 days of dentist's time was spent writing these letters.</a:t>
            </a:r>
            <a:br>
              <a:rPr b="1" sz="3100">
                <a:latin typeface="Helvetica"/>
                <a:ea typeface="Helvetica"/>
                <a:cs typeface="Helvetica"/>
                <a:sym typeface="Helvetica"/>
              </a:rPr>
            </a:br>
            <a:br>
              <a:rPr sz="3100">
                <a:latin typeface="+mn-lt"/>
                <a:ea typeface="+mn-ea"/>
                <a:cs typeface="+mn-cs"/>
                <a:sym typeface="Helvetica Light"/>
              </a:rPr>
            </a:br>
            <a:r>
              <a:rPr sz="3100">
                <a:latin typeface="+mn-lt"/>
                <a:ea typeface="+mn-ea"/>
                <a:cs typeface="+mn-cs"/>
                <a:sym typeface="Helvetica Light"/>
              </a:rPr>
              <a:t>CDS also want to incorporate aspects of the Dental Health Risk score app (RAG) built at a recent NHS Hackday.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Hackday goals</a:t>
            </a:r>
          </a:p>
        </p:txBody>
      </p:sp>
      <p:sp>
        <p:nvSpPr>
          <p:cNvPr id="118" name="Shape 118"/>
          <p:cNvSpPr/>
          <p:nvPr/>
        </p:nvSpPr>
        <p:spPr>
          <a:xfrm>
            <a:off x="262965" y="2979420"/>
            <a:ext cx="12478870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93888" indent="-493888" defTabSz="584200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latin typeface="+mn-lt"/>
                <a:ea typeface="+mn-ea"/>
                <a:cs typeface="+mn-cs"/>
                <a:sym typeface="Helvetica Light"/>
              </a:rPr>
              <a:t>Populate the Patient Demographics via a FHIR-like Patient API 2. </a:t>
            </a:r>
            <a:endParaRPr sz="2800">
              <a:latin typeface="+mn-lt"/>
              <a:ea typeface="+mn-ea"/>
              <a:cs typeface="+mn-cs"/>
              <a:sym typeface="Helvetica Light"/>
            </a:endParaRPr>
          </a:p>
          <a:p>
            <a:pPr lvl="0" marL="493888" indent="-493888" defTabSz="584200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latin typeface="+mn-lt"/>
                <a:ea typeface="+mn-ea"/>
                <a:cs typeface="+mn-cs"/>
                <a:sym typeface="Helvetica Light"/>
              </a:rPr>
              <a:t>Create the Dental Assessment data entry form</a:t>
            </a:r>
            <a:endParaRPr sz="2800">
              <a:latin typeface="+mn-lt"/>
              <a:ea typeface="+mn-ea"/>
              <a:cs typeface="+mn-cs"/>
              <a:sym typeface="Helvetica Light"/>
            </a:endParaRPr>
          </a:p>
          <a:p>
            <a:pPr lvl="0" defTabSz="58420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latin typeface="+mn-lt"/>
                <a:ea typeface="+mn-ea"/>
                <a:cs typeface="+mn-cs"/>
                <a:sym typeface="Helvetica Light"/>
              </a:rPr>
              <a:t>3. Persist the completed Dental Assessment data entry form to the HANDI-HOPD platform (Ehrscape API)</a:t>
            </a:r>
            <a:endParaRPr sz="2800">
              <a:latin typeface="+mn-lt"/>
              <a:ea typeface="+mn-ea"/>
              <a:cs typeface="+mn-cs"/>
              <a:sym typeface="Helvetica Light"/>
            </a:endParaRPr>
          </a:p>
          <a:p>
            <a:pPr lvl="0" defTabSz="58420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latin typeface="+mn-lt"/>
                <a:ea typeface="+mn-ea"/>
                <a:cs typeface="+mn-cs"/>
                <a:sym typeface="Helvetica Light"/>
              </a:rPr>
              <a:t>4. Create a service which transforms the persisted document to a PDF for attachment to an email.</a:t>
            </a:r>
            <a:endParaRPr sz="2800">
              <a:latin typeface="+mn-lt"/>
              <a:ea typeface="+mn-ea"/>
              <a:cs typeface="+mn-cs"/>
              <a:sym typeface="Helvetica Light"/>
            </a:endParaRPr>
          </a:p>
          <a:p>
            <a:pPr lvl="0" defTabSz="58420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latin typeface="+mn-lt"/>
                <a:ea typeface="+mn-ea"/>
                <a:cs typeface="+mn-cs"/>
                <a:sym typeface="Helvetica Light"/>
              </a:rPr>
              <a:t>5. Re-persist the openEHR document to other openEHR vendor servers (OceanEHR, Code24).</a:t>
            </a:r>
            <a:endParaRPr sz="280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FFFFFF"/>
                </a:solidFill>
              </a:rPr>
              <a:t>An open standards platform?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1706239" y="6181381"/>
            <a:ext cx="6379584" cy="1162444"/>
            <a:chOff x="0" y="0"/>
            <a:chExt cx="6379582" cy="1162443"/>
          </a:xfrm>
        </p:grpSpPr>
        <p:sp>
          <p:nvSpPr>
            <p:cNvPr id="121" name="Shape 121"/>
            <p:cNvSpPr/>
            <p:nvPr/>
          </p:nvSpPr>
          <p:spPr>
            <a:xfrm>
              <a:off x="-1" y="0"/>
              <a:ext cx="6379584" cy="116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6B4"/>
                </a:gs>
                <a:gs pos="35000">
                  <a:srgbClr val="FFD6CA"/>
                </a:gs>
                <a:gs pos="100000">
                  <a:srgbClr val="FFEFEB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" y="0"/>
              <a:ext cx="6379584" cy="29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0"/>
              <a:ext cx="6379584" cy="116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EC792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3403892" y="7818833"/>
            <a:ext cx="1570594" cy="1106930"/>
            <a:chOff x="-1" y="0"/>
            <a:chExt cx="1570592" cy="1106928"/>
          </a:xfrm>
        </p:grpSpPr>
        <p:sp>
          <p:nvSpPr>
            <p:cNvPr id="125" name="Shape 125"/>
            <p:cNvSpPr/>
            <p:nvPr/>
          </p:nvSpPr>
          <p:spPr>
            <a:xfrm>
              <a:off x="-2" y="-1"/>
              <a:ext cx="1570594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39393"/>
                </a:gs>
                <a:gs pos="23000">
                  <a:srgbClr val="939393"/>
                </a:gs>
                <a:gs pos="69000">
                  <a:srgbClr val="7C7C7C"/>
                </a:gs>
                <a:gs pos="97000">
                  <a:srgbClr val="747474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6" name="Shape 126"/>
            <p:cNvSpPr/>
            <p:nvPr/>
          </p:nvSpPr>
          <p:spPr>
            <a:xfrm>
              <a:off x="-1" y="-1"/>
              <a:ext cx="1570593" cy="27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7" name="Shape 127"/>
            <p:cNvSpPr/>
            <p:nvPr/>
          </p:nvSpPr>
          <p:spPr>
            <a:xfrm>
              <a:off x="-2" y="-1"/>
              <a:ext cx="1570592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8" name="Shape 128"/>
            <p:cNvSpPr/>
            <p:nvPr/>
          </p:nvSpPr>
          <p:spPr>
            <a:xfrm>
              <a:off x="-1" y="373472"/>
              <a:ext cx="157059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Closed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834631" y="7818833"/>
            <a:ext cx="1570593" cy="1106930"/>
            <a:chOff x="-1" y="0"/>
            <a:chExt cx="1570592" cy="1106928"/>
          </a:xfrm>
        </p:grpSpPr>
        <p:sp>
          <p:nvSpPr>
            <p:cNvPr id="130" name="Shape 130"/>
            <p:cNvSpPr/>
            <p:nvPr/>
          </p:nvSpPr>
          <p:spPr>
            <a:xfrm>
              <a:off x="-2" y="-1"/>
              <a:ext cx="1570594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3AB00"/>
                </a:gs>
                <a:gs pos="23000">
                  <a:srgbClr val="E3AB00"/>
                </a:gs>
                <a:gs pos="69000">
                  <a:srgbClr val="BF9000"/>
                </a:gs>
                <a:gs pos="97000">
                  <a:srgbClr val="B38600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1" name="Shape 131"/>
            <p:cNvSpPr/>
            <p:nvPr/>
          </p:nvSpPr>
          <p:spPr>
            <a:xfrm>
              <a:off x="-1" y="-1"/>
              <a:ext cx="1570593" cy="27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2" name="Shape 132"/>
            <p:cNvSpPr/>
            <p:nvPr/>
          </p:nvSpPr>
          <p:spPr>
            <a:xfrm>
              <a:off x="-2" y="-1"/>
              <a:ext cx="1570592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373472"/>
              <a:ext cx="157059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OSS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8126316" y="7818833"/>
            <a:ext cx="1570594" cy="1106930"/>
            <a:chOff x="-1" y="0"/>
            <a:chExt cx="1570592" cy="1106928"/>
          </a:xfrm>
        </p:grpSpPr>
        <p:sp>
          <p:nvSpPr>
            <p:cNvPr id="135" name="Shape 135"/>
            <p:cNvSpPr/>
            <p:nvPr/>
          </p:nvSpPr>
          <p:spPr>
            <a:xfrm>
              <a:off x="-2" y="-1"/>
              <a:ext cx="1570594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99CE7"/>
                </a:gs>
                <a:gs pos="100000">
                  <a:srgbClr val="AFD2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-1" y="-1"/>
              <a:ext cx="1570593" cy="27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7" name="Shape 137"/>
            <p:cNvSpPr/>
            <p:nvPr/>
          </p:nvSpPr>
          <p:spPr>
            <a:xfrm>
              <a:off x="-2" y="-1"/>
              <a:ext cx="1570592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373472"/>
              <a:ext cx="157059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Closed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060179" y="7818833"/>
            <a:ext cx="1570594" cy="1106930"/>
            <a:chOff x="-1" y="0"/>
            <a:chExt cx="1570592" cy="1106928"/>
          </a:xfrm>
        </p:grpSpPr>
        <p:sp>
          <p:nvSpPr>
            <p:cNvPr id="140" name="Shape 140"/>
            <p:cNvSpPr/>
            <p:nvPr/>
          </p:nvSpPr>
          <p:spPr>
            <a:xfrm>
              <a:off x="-2" y="-1"/>
              <a:ext cx="1570594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864B3"/>
                </a:gs>
                <a:gs pos="23000">
                  <a:srgbClr val="3864B3"/>
                </a:gs>
                <a:gs pos="69000">
                  <a:srgbClr val="2F5597"/>
                </a:gs>
                <a:gs pos="97000">
                  <a:srgbClr val="2C4F8C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1" name="Shape 141"/>
            <p:cNvSpPr/>
            <p:nvPr/>
          </p:nvSpPr>
          <p:spPr>
            <a:xfrm>
              <a:off x="-1" y="-1"/>
              <a:ext cx="1570593" cy="27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2" name="Shape 142"/>
            <p:cNvSpPr/>
            <p:nvPr/>
          </p:nvSpPr>
          <p:spPr>
            <a:xfrm>
              <a:off x="-2" y="-1"/>
              <a:ext cx="1570592" cy="110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" y="373472"/>
              <a:ext cx="157059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OSS</a:t>
              </a:r>
            </a:p>
          </p:txBody>
        </p:sp>
      </p:grpSp>
      <p:sp>
        <p:nvSpPr>
          <p:cNvPr id="145" name="Shape 145"/>
          <p:cNvSpPr/>
          <p:nvPr/>
        </p:nvSpPr>
        <p:spPr>
          <a:xfrm>
            <a:off x="8221315" y="8948682"/>
            <a:ext cx="176278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Vendor D</a:t>
            </a:r>
          </a:p>
        </p:txBody>
      </p:sp>
      <p:sp>
        <p:nvSpPr>
          <p:cNvPr id="146" name="Shape 146"/>
          <p:cNvSpPr/>
          <p:nvPr/>
        </p:nvSpPr>
        <p:spPr>
          <a:xfrm>
            <a:off x="3498891" y="9034715"/>
            <a:ext cx="189573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Vendor B</a:t>
            </a:r>
          </a:p>
        </p:txBody>
      </p:sp>
      <p:sp>
        <p:nvSpPr>
          <p:cNvPr id="147" name="Shape 147"/>
          <p:cNvSpPr/>
          <p:nvPr/>
        </p:nvSpPr>
        <p:spPr>
          <a:xfrm>
            <a:off x="5837536" y="8945153"/>
            <a:ext cx="1788096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Vendor C</a:t>
            </a:r>
          </a:p>
        </p:txBody>
      </p:sp>
      <p:sp>
        <p:nvSpPr>
          <p:cNvPr id="148" name="Shape 148"/>
          <p:cNvSpPr/>
          <p:nvPr/>
        </p:nvSpPr>
        <p:spPr>
          <a:xfrm>
            <a:off x="1072292" y="9042255"/>
            <a:ext cx="161099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Vendor A</a:t>
            </a:r>
          </a:p>
        </p:txBody>
      </p:sp>
      <p:sp>
        <p:nvSpPr>
          <p:cNvPr id="149" name="Shape 149"/>
          <p:cNvSpPr/>
          <p:nvPr/>
        </p:nvSpPr>
        <p:spPr>
          <a:xfrm>
            <a:off x="1071900" y="5845363"/>
            <a:ext cx="9788193" cy="19421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071900" y="7557434"/>
            <a:ext cx="9788193" cy="19421"/>
          </a:xfrm>
          <a:prstGeom prst="line">
            <a:avLst/>
          </a:prstGeom>
          <a:ln w="25400">
            <a:solidFill>
              <a:srgbClr val="5B9BD5"/>
            </a:solidFill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2524731" y="6382622"/>
            <a:ext cx="5728587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API  and messaging content based on open source clinical content definitions</a:t>
            </a:r>
          </a:p>
        </p:txBody>
      </p:sp>
      <p:sp>
        <p:nvSpPr>
          <p:cNvPr id="152" name="Shape 152"/>
          <p:cNvSpPr/>
          <p:nvPr/>
        </p:nvSpPr>
        <p:spPr>
          <a:xfrm>
            <a:off x="9381605" y="6186003"/>
            <a:ext cx="1" cy="1184608"/>
          </a:xfrm>
          <a:prstGeom prst="line">
            <a:avLst/>
          </a:prstGeom>
          <a:ln w="25400">
            <a:solidFill>
              <a:srgbClr val="5B9BD5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10612319" y="6117242"/>
            <a:ext cx="1" cy="1253370"/>
          </a:xfrm>
          <a:prstGeom prst="line">
            <a:avLst/>
          </a:prstGeom>
          <a:ln w="25400">
            <a:solidFill>
              <a:srgbClr val="5B9BD5"/>
            </a:solidFill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lvl="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5521621" y="4836608"/>
            <a:ext cx="2836083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OSS </a:t>
            </a:r>
            <a:endParaRPr sz="24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/>
              <a:t>components</a:t>
            </a:r>
          </a:p>
        </p:txBody>
      </p:sp>
      <p:sp>
        <p:nvSpPr>
          <p:cNvPr id="155" name="Shape 155"/>
          <p:cNvSpPr/>
          <p:nvPr/>
        </p:nvSpPr>
        <p:spPr>
          <a:xfrm>
            <a:off x="10236054" y="8006535"/>
            <a:ext cx="1584385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Vendor solutions</a:t>
            </a:r>
          </a:p>
        </p:txBody>
      </p:sp>
      <p:pic>
        <p:nvPicPr>
          <p:cNvPr id="156" name="image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838" y="2500948"/>
            <a:ext cx="11540319" cy="2221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1949" y="3941138"/>
            <a:ext cx="2260742" cy="7178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 161"/>
          <p:cNvGrpSpPr/>
          <p:nvPr/>
        </p:nvGrpSpPr>
        <p:grpSpPr>
          <a:xfrm>
            <a:off x="7707462" y="4740374"/>
            <a:ext cx="1300481" cy="871323"/>
            <a:chOff x="0" y="0"/>
            <a:chExt cx="1300480" cy="871321"/>
          </a:xfrm>
        </p:grpSpPr>
        <p:sp>
          <p:nvSpPr>
            <p:cNvPr id="158" name="Shape 158"/>
            <p:cNvSpPr/>
            <p:nvPr/>
          </p:nvSpPr>
          <p:spPr>
            <a:xfrm>
              <a:off x="0" y="-1"/>
              <a:ext cx="1300481" cy="87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92D0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-1"/>
              <a:ext cx="1300481" cy="87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227346"/>
              <a:ext cx="1300481" cy="561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Terminology</a:t>
              </a:r>
              <a:endParaRPr sz="140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Server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398243" y="4945609"/>
            <a:ext cx="1182259" cy="766297"/>
            <a:chOff x="-1" y="0"/>
            <a:chExt cx="1182257" cy="766296"/>
          </a:xfrm>
        </p:grpSpPr>
        <p:sp>
          <p:nvSpPr>
            <p:cNvPr id="162" name="Shape 162"/>
            <p:cNvSpPr/>
            <p:nvPr/>
          </p:nvSpPr>
          <p:spPr>
            <a:xfrm>
              <a:off x="-2" y="0"/>
              <a:ext cx="1182259" cy="76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2" y="0"/>
              <a:ext cx="1182259" cy="76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5698D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1" y="274032"/>
              <a:ext cx="1182256" cy="345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Pathways KB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3174961" y="4998671"/>
            <a:ext cx="2128060" cy="472904"/>
            <a:chOff x="0" y="0"/>
            <a:chExt cx="2128058" cy="472903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2128059" cy="472904"/>
            </a:xfrm>
            <a:prstGeom prst="roundRect">
              <a:avLst>
                <a:gd name="adj" fmla="val 11719"/>
              </a:avLst>
            </a:prstGeom>
            <a:solidFill>
              <a:srgbClr val="00B050"/>
            </a:solidFill>
            <a:ln w="12700" cap="flat">
              <a:solidFill>
                <a:srgbClr val="5698D3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3085" y="63477"/>
              <a:ext cx="2081888" cy="345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ESB/Spine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781447" y="4939584"/>
            <a:ext cx="2128059" cy="472904"/>
            <a:chOff x="0" y="63381"/>
            <a:chExt cx="2128058" cy="472903"/>
          </a:xfrm>
        </p:grpSpPr>
        <p:sp>
          <p:nvSpPr>
            <p:cNvPr id="169" name="Shape 169"/>
            <p:cNvSpPr/>
            <p:nvPr/>
          </p:nvSpPr>
          <p:spPr>
            <a:xfrm>
              <a:off x="0" y="63381"/>
              <a:ext cx="2128059" cy="472904"/>
            </a:xfrm>
            <a:prstGeom prst="roundRect">
              <a:avLst>
                <a:gd name="adj" fmla="val 11719"/>
              </a:avLst>
            </a:prstGeom>
            <a:solidFill>
              <a:srgbClr val="7C7C7C"/>
            </a:solidFill>
            <a:ln w="12700" cap="flat">
              <a:solidFill>
                <a:srgbClr val="5698D3"/>
              </a:solidFill>
              <a:prstDash val="solid"/>
              <a:bevel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ctr">
                <a:defRPr sz="1400"/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3085" y="126858"/>
              <a:ext cx="2081888" cy="345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ctr">
                <a:defRPr sz="1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ITK Integration component 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8827174" y="6217568"/>
            <a:ext cx="1010357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b="1" sz="16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600"/>
              <a:t>Commit</a:t>
            </a:r>
          </a:p>
        </p:txBody>
      </p:sp>
      <p:sp>
        <p:nvSpPr>
          <p:cNvPr id="173" name="Shape 173"/>
          <p:cNvSpPr/>
          <p:nvPr/>
        </p:nvSpPr>
        <p:spPr>
          <a:xfrm>
            <a:off x="9849736" y="6720054"/>
            <a:ext cx="1010358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>
              <a:defRPr b="1" sz="16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1600"/>
              <a:t>Retrieve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847571" y="2993612"/>
            <a:ext cx="11006131" cy="6127804"/>
          </a:xfrm>
          <a:prstGeom prst="rect">
            <a:avLst/>
          </a:prstGeom>
        </p:spPr>
        <p:txBody>
          <a:bodyPr/>
          <a:lstStyle/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Prototype app</a:t>
            </a:r>
            <a:r>
              <a:rPr sz="2268">
                <a:latin typeface="+mn-lt"/>
                <a:ea typeface="+mn-ea"/>
                <a:cs typeface="+mn-cs"/>
                <a:sym typeface="Helvetica Light"/>
              </a:rPr>
              <a:t>: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268" u="sng">
                <a:latin typeface="+mn-lt"/>
                <a:ea typeface="+mn-ea"/>
                <a:cs typeface="+mn-cs"/>
                <a:sym typeface="Helvetica Light"/>
                <a:hlinkClick r:id="rId2" invalidUrl="" action="" tgtFrame="" tooltip="" history="1" highlightClick="0" endSnd="0"/>
              </a:rPr>
              <a:t>http://c4hdental-handihopd.rhcloud.com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Source:</a:t>
            </a:r>
            <a:r>
              <a:rPr sz="2268">
                <a:latin typeface="+mn-lt"/>
                <a:ea typeface="+mn-ea"/>
                <a:cs typeface="+mn-cs"/>
                <a:sym typeface="Helvetica Light"/>
              </a:rPr>
              <a:t> 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268" u="sng">
                <a:latin typeface="+mn-lt"/>
                <a:ea typeface="+mn-ea"/>
                <a:cs typeface="+mn-cs"/>
                <a:sym typeface="Helvetica Light"/>
                <a:hlinkClick r:id="rId3" invalidUrl="" action="" tgtFrame="" tooltip="" history="1" highlightClick="0" endSnd="0"/>
              </a:rPr>
              <a:t>https://github.com/handihealth/C4H_dental_challenge/tree/master/dental_app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Background material:</a:t>
            </a:r>
            <a:endParaRPr b="1" sz="226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268" u="sng">
                <a:latin typeface="+mn-lt"/>
                <a:ea typeface="+mn-ea"/>
                <a:cs typeface="+mn-cs"/>
                <a:sym typeface="Helvetica Light"/>
                <a:hlinkClick r:id="rId4" invalidUrl="" action="" tgtFrame="" tooltip="" history="1" highlightClick="0" endSnd="0"/>
              </a:rPr>
              <a:t>https://github.com/handihealth/C4H_dental_challenge/blob/master/README.md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Sample JSON target files:</a:t>
            </a:r>
            <a:endParaRPr b="1" sz="2268"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73201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268" u="sng">
                <a:latin typeface="+mn-lt"/>
                <a:ea typeface="+mn-ea"/>
                <a:cs typeface="+mn-cs"/>
                <a:sym typeface="Helvetica Light"/>
                <a:hlinkClick r:id="rId5" invalidUrl="" action="" tgtFrame="" tooltip="" history="1" highlightClick="0" endSnd="0"/>
              </a:rPr>
              <a:t>https://github.com/handihealth/C4H_dental_challenge/tree/master/models/technical/instances</a:t>
            </a:r>
            <a:endParaRPr sz="2268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Good luck (this is mad!)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65231" y="3424092"/>
            <a:ext cx="7644485" cy="4773288"/>
          </a:xfrm>
          <a:prstGeom prst="rect">
            <a:avLst/>
          </a:prstGeom>
        </p:spPr>
        <p:txBody>
          <a:bodyPr/>
          <a:lstStyle/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4004">
                <a:solidFill>
                  <a:srgbClr val="888888"/>
                </a:solidFill>
              </a:rPr>
              <a:t>Facilitators</a:t>
            </a:r>
            <a:endParaRPr sz="4004">
              <a:solidFill>
                <a:srgbClr val="888888"/>
              </a:solidFill>
            </a:endParaRPr>
          </a:p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endParaRPr sz="4004">
              <a:solidFill>
                <a:srgbClr val="888888"/>
              </a:solidFill>
            </a:endParaRPr>
          </a:p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4004">
                <a:solidFill>
                  <a:srgbClr val="888888"/>
                </a:solidFill>
              </a:rPr>
              <a:t>Becky Wassall (Dentist)</a:t>
            </a:r>
            <a:endParaRPr sz="4004">
              <a:solidFill>
                <a:srgbClr val="888888"/>
              </a:solidFill>
            </a:endParaRPr>
          </a:p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endParaRPr sz="4004">
              <a:solidFill>
                <a:srgbClr val="888888"/>
              </a:solidFill>
            </a:endParaRPr>
          </a:p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4004">
                <a:solidFill>
                  <a:srgbClr val="888888"/>
                </a:solidFill>
              </a:rPr>
              <a:t>Ian McNicoll (Dogsbody)</a:t>
            </a:r>
            <a:endParaRPr sz="4004">
              <a:solidFill>
                <a:srgbClr val="888888"/>
              </a:solidFill>
            </a:endParaRPr>
          </a:p>
          <a:p>
            <a:pPr lvl="0" defTabSz="416052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4004">
                <a:solidFill>
                  <a:srgbClr val="888888"/>
                </a:solidFill>
              </a:rPr>
              <a:t>SMS: 0775 209 7859</a:t>
            </a:r>
            <a:endParaRPr sz="4004">
              <a:solidFill>
                <a:srgbClr val="888888"/>
              </a:solidFill>
            </a:endParaRPr>
          </a:p>
        </p:txBody>
      </p:sp>
      <p:pic>
        <p:nvPicPr>
          <p:cNvPr id="1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0167" y="3667285"/>
            <a:ext cx="4890004" cy="428690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2198383" y="8587150"/>
            <a:ext cx="80728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36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C82506"/>
                </a:solidFill>
              </a:rPr>
              <a:t>http://www.teethfallingoutdream.org/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423" y="2622774"/>
            <a:ext cx="7599268" cy="472240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200">
                <a:solidFill>
                  <a:srgbClr val="FFFFFF"/>
                </a:solidFill>
              </a:rPr>
              <a:t>‘Medication archetype’</a:t>
            </a:r>
          </a:p>
        </p:txBody>
      </p:sp>
      <p:pic>
        <p:nvPicPr>
          <p:cNvPr id="18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8492" y="4019374"/>
            <a:ext cx="4537963" cy="5129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