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26.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notesSlides/notesSlide125.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36"/>
  </p:notesMasterIdLst>
  <p:sldIdLst>
    <p:sldId id="256"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Lst>
  <p:sldSz cx="9144000" cy="5143500" type="screen16x9"/>
  <p:notesSz cx="6858000" cy="9144000"/>
  <p:embeddedFontLst>
    <p:embeddedFont>
      <p:font typeface="Perpetua" pitchFamily="18" charset="0"/>
      <p:regular r:id="rId137"/>
      <p:bold r:id="rId138"/>
      <p:italic r:id="rId139"/>
      <p:boldItalic r:id="rId140"/>
    </p:embeddedFont>
    <p:embeddedFont>
      <p:font typeface="Wingdings 2" pitchFamily="18" charset="2"/>
      <p:regular r:id="rId141"/>
    </p:embeddedFont>
    <p:embeddedFont>
      <p:font typeface="Franklin Gothic Book" pitchFamily="34" charset="0"/>
      <p:regular r:id="rId142"/>
      <p:italic r:id="rId143"/>
    </p:embeddedFont>
    <p:embeddedFont>
      <p:font typeface="Raleway" charset="0"/>
      <p:regular r:id="rId144"/>
      <p:bold r:id="rId145"/>
      <p:italic r:id="rId146"/>
      <p:boldItalic r:id="rId147"/>
    </p:embeddedFont>
    <p:embeddedFont>
      <p:font typeface="Lato" charset="0"/>
      <p:regular r:id="rId148"/>
      <p:bold r:id="rId149"/>
      <p:italic r:id="rId150"/>
      <p:boldItalic r:id="rId1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942E98E-2C1F-4DFB-B4D3-6CA12B98E6B0}">
  <a:tblStyle styleId="{6942E98E-2C1F-4DFB-B4D3-6CA12B98E6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9" d="100"/>
          <a:sy n="89" d="100"/>
        </p:scale>
        <p:origin x="-846"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font" Target="fonts/font2.fntdata"/><Relationship Id="rId154"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font" Target="fonts/font8.fntdata"/><Relationship Id="rId149" Type="http://schemas.openxmlformats.org/officeDocument/2006/relationships/font" Target="fonts/font13.fntdata"/><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font" Target="fonts/font3.fntdata"/><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font" Target="fonts/font14.fntdata"/><Relationship Id="rId155" Type="http://schemas.openxmlformats.org/officeDocument/2006/relationships/tableStyles" Target="tableStyles.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font" Target="fonts/font1.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font" Target="fonts/font4.fntdata"/><Relationship Id="rId145" Type="http://schemas.openxmlformats.org/officeDocument/2006/relationships/font" Target="fonts/font9.fntdata"/><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font" Target="fonts/font7.fntdata"/><Relationship Id="rId148" Type="http://schemas.openxmlformats.org/officeDocument/2006/relationships/font" Target="fonts/font12.fntdata"/><Relationship Id="rId15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font" Target="fonts/font5.fntdata"/><Relationship Id="rId146" Type="http://schemas.openxmlformats.org/officeDocument/2006/relationships/font" Target="fonts/font10.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font" Target="fonts/font11.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font" Target="fonts/font6.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11853b1086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11853b1086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2537611f019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2537611f019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2537611f019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2537611f01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2537611f019_0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2537611f019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2537611f019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2537611f019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2537611f019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2537611f01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2537611f019_0_4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2537611f019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2537611f019_0_4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2537611f019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2537611f019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2537611f019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2537611f019_0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2537611f019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2537611f019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2537611f019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11853b1086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11853b1086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2537611f019_0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2537611f019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2537611f019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2537611f01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2537611f019_0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2537611f019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2537611f019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2537611f019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2537611f019_0_5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2537611f019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2537611f019_0_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2537611f019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2537611f019_0_4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2537611f019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253fd87f8a1_1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253fd87f8a1_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537611f019_0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537611f019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2537611f019_0_5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2537611f019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11853b1086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11853b1086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2537611f019_0_5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2537611f019_0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2537611f019_0_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2537611f019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2537611f019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2537611f019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2537611f019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2537611f019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2537611f019_0_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2537611f019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2537611f019_0_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2537611f019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2537611f019_0_5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2537611f019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2537611f019_0_5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2537611f019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537611f019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537611f019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2537611f019_0_5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2537611f019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11853b1086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11853b108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537611f019_0_5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537611f019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2537611f019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2537611f019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2537611f019_0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2537611f019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2537611f019_0_5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2537611f019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11853b1086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11853b1086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853b1086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11853b1086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11853b1086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11853b1086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11853b1086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11853b1086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11853b1086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11853b1086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537611f019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537611f01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11853b1086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11853b1086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537611f019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537611f01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537611f019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537611f0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11853b1086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11853b1086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1853b1086_0_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1853b1086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11853b1086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11853b1086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11853b1086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11853b1086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11853b1086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11853b1086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11853b1086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11853b1086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f499936e0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f499936e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f499936e0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f499936e0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11853b1086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11853b1086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f499936e0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f499936e0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f499936e0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f499936e0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11853b1086_0_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11853b1086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f499936e0f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f499936e0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f499936e0f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f499936e0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f499936e0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f499936e0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f499936e0f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f499936e0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537611f019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537611f01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537611f019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537611f01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f499936e0f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f499936e0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11853b1086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11853b1086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f499936e0f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f499936e0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f499936e0f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f499936e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f499936e0f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f499936e0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537611f019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537611f01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537611f019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537611f019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537611f019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537611f019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537611f019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537611f019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537611f019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537611f019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537611f019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537611f019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537611f019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537611f019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1853b1086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11853b1086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537611f019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537611f01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537611f019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537611f019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2537611f019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2537611f01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537611f019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537611f019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537611f019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537611f0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f499936e0f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f499936e0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537611f019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537611f019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537611f019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537611f019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537611f019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537611f019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537611f019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2537611f019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11853b1086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11853b1086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537611f019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537611f01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537611f019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537611f019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537611f019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537611f019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f499936e0f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f499936e0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2537611f019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2537611f01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537611f019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537611f01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537611f019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2537611f019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2537611f019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2537611f019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537611f019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537611f019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537611f019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537611f019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11853b1086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11853b1086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2537611f019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2537611f019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537611f019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537611f01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2537611f019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2537611f019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2537611f019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2537611f019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37611f019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37611f01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2537611f019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2537611f019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2537611f019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2537611f019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f499936e0f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f499936e0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2537611f019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2537611f019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2537611f019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537611f019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1853b1086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1853b1086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537611f019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537611f019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537611f019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537611f019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2537611f019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2537611f019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f499936e0f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f499936e0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2537611f019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2537611f019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537611f019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2537611f01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2537611f019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2537611f019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2537611f019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2537611f019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537611f019_0_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537611f019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2537611f019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2537611f01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11853b1086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11853b1086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2537611f019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2537611f019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2537611f019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2537611f01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2537611f019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2537611f01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2537611f019_0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2537611f019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537611f019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537611f01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2537611f019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2537611f019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2537611f019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2537611f019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2537611f019_0_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537611f019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2537611f019_0_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2537611f019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2537611f019_0_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2537611f019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92" name="Google Shape;92;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93" name="Google Shape;93;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156" name="Google Shape;156;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7"/>
        <p:cNvGrpSpPr/>
        <p:nvPr/>
      </p:nvGrpSpPr>
      <p:grpSpPr>
        <a:xfrm>
          <a:off x="0" y="0"/>
          <a:ext cx="0" cy="0"/>
          <a:chOff x="0" y="0"/>
          <a:chExt cx="0" cy="0"/>
        </a:xfrm>
      </p:grpSpPr>
      <p:sp>
        <p:nvSpPr>
          <p:cNvPr id="158" name="Google Shape;158;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9/9/2024</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id" smtClean="0"/>
              <a:pPr marL="0" lvl="0" indent="0" algn="r" rtl="0">
                <a:spcBef>
                  <a:spcPts val="0"/>
                </a:spcBef>
                <a:spcAft>
                  <a:spcPts val="0"/>
                </a:spcAft>
                <a:buNone/>
              </a:pPr>
              <a:t>‹#›</a:t>
            </a:fld>
            <a:endParaRPr lang="id"/>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d" smtClean="0"/>
              <a:pPr marL="0" lvl="0" indent="0" algn="r" rtl="0">
                <a:spcBef>
                  <a:spcPts val="0"/>
                </a:spcBef>
                <a:spcAft>
                  <a:spcPts val="0"/>
                </a:spcAft>
                <a:buNone/>
              </a:pPr>
              <a:t>‹#›</a:t>
            </a:fld>
            <a:endParaRPr lang="id"/>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9/9/2024</a:t>
            </a:fld>
            <a:endParaRPr lang="en-US"/>
          </a:p>
        </p:txBody>
      </p:sp>
      <p:sp>
        <p:nvSpPr>
          <p:cNvPr id="5" name="Footer Placeholder 4"/>
          <p:cNvSpPr>
            <a:spLocks noGrp="1"/>
          </p:cNvSpPr>
          <p:nvPr>
            <p:ph type="ftr" sz="quarter" idx="11"/>
          </p:nvPr>
        </p:nvSpPr>
        <p:spPr>
          <a:xfrm>
            <a:off x="800100" y="4629150"/>
            <a:ext cx="4000500" cy="342900"/>
          </a:xfrm>
        </p:spPr>
        <p:txBody>
          <a:bodyPr/>
          <a:lstStyle/>
          <a:p>
            <a:endParaRPr kumimoji="0" lang="en-US" dirty="0"/>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id" smtClean="0"/>
              <a:pPr marL="0" lvl="0" indent="0" algn="r" rtl="0">
                <a:spcBef>
                  <a:spcPts val="0"/>
                </a:spcBef>
                <a:spcAft>
                  <a:spcPts val="0"/>
                </a:spcAft>
                <a:buNone/>
              </a:pPr>
              <a:t>‹#›</a:t>
            </a:fld>
            <a:endParaRPr lang="id"/>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d" smtClean="0"/>
              <a:pPr marL="0" lvl="0" indent="0" algn="r" rtl="0">
                <a:spcBef>
                  <a:spcPts val="0"/>
                </a:spcBef>
                <a:spcAft>
                  <a:spcPts val="0"/>
                </a:spcAft>
                <a:buNone/>
              </a:pPr>
              <a:t>‹#›</a:t>
            </a:fld>
            <a:endParaRPr lang="id"/>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9/9/2024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d" smtClean="0"/>
              <a:pPr marL="0" lvl="0" indent="0" algn="r" rtl="0">
                <a:spcBef>
                  <a:spcPts val="0"/>
                </a:spcBef>
                <a:spcAft>
                  <a:spcPts val="0"/>
                </a:spcAft>
                <a:buNone/>
              </a:pPr>
              <a:t>‹#›</a:t>
            </a:fld>
            <a:endParaRPr lang="id"/>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9/9/2024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d" smtClean="0"/>
              <a:pPr marL="0" lvl="0" indent="0" algn="r" rtl="0">
                <a:spcBef>
                  <a:spcPts val="0"/>
                </a:spcBef>
                <a:spcAft>
                  <a:spcPts val="0"/>
                </a:spcAft>
                <a:buNone/>
              </a:pPr>
              <a:t>‹#›</a:t>
            </a:fld>
            <a:endParaRPr lang="id"/>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9/9/2024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d" smtClean="0"/>
              <a:pPr marL="0" lvl="0" indent="0" algn="r" rtl="0">
                <a:spcBef>
                  <a:spcPts val="0"/>
                </a:spcBef>
                <a:spcAft>
                  <a:spcPts val="0"/>
                </a:spcAft>
                <a:buNone/>
              </a:pPr>
              <a:t>‹#›</a:t>
            </a:fld>
            <a:endParaRPr lang="i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d" smtClean="0"/>
              <a:pPr marL="0" lvl="0" indent="0" algn="r" rtl="0">
                <a:spcBef>
                  <a:spcPts val="0"/>
                </a:spcBef>
                <a:spcAft>
                  <a:spcPts val="0"/>
                </a:spcAft>
                <a:buNone/>
              </a:pPr>
              <a:t>‹#›</a:t>
            </a:fld>
            <a:endParaRPr lang="id"/>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99" name="Google Shape;99;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9/9/2024</a:t>
            </a:fld>
            <a:endParaRPr lang="en-US"/>
          </a:p>
        </p:txBody>
      </p:sp>
      <p:sp>
        <p:nvSpPr>
          <p:cNvPr id="6" name="Footer Placeholder 5"/>
          <p:cNvSpPr>
            <a:spLocks noGrp="1"/>
          </p:cNvSpPr>
          <p:nvPr>
            <p:ph type="ftr" sz="quarter" idx="11"/>
          </p:nvPr>
        </p:nvSpPr>
        <p:spPr>
          <a:xfrm>
            <a:off x="914400" y="4629150"/>
            <a:ext cx="3886200" cy="342900"/>
          </a:xfrm>
        </p:spPr>
        <p:txBody>
          <a:bodyPr/>
          <a:lstStyle/>
          <a:p>
            <a:endParaRPr kumimoji="0" lang="en-US" dirty="0"/>
          </a:p>
        </p:txBody>
      </p:sp>
      <p:sp>
        <p:nvSpPr>
          <p:cNvPr id="7" name="Slide Number Placeholder 6"/>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id" smtClean="0"/>
              <a:pPr marL="0" lvl="0" indent="0" algn="r" rtl="0">
                <a:spcBef>
                  <a:spcPts val="0"/>
                </a:spcBef>
                <a:spcAft>
                  <a:spcPts val="0"/>
                </a:spcAft>
                <a:buNone/>
              </a:pPr>
              <a:t>‹#›</a:t>
            </a:fld>
            <a:endParaRPr lang="id"/>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d" smtClean="0"/>
              <a:pPr marL="0" lvl="0" indent="0" algn="r" rtl="0">
                <a:spcBef>
                  <a:spcPts val="0"/>
                </a:spcBef>
                <a:spcAft>
                  <a:spcPts val="0"/>
                </a:spcAft>
                <a:buNone/>
              </a:pPr>
              <a:t>‹#›</a:t>
            </a:fld>
            <a:endParaRPr lang="id"/>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d" smtClean="0"/>
              <a:pPr marL="0" lvl="0" indent="0" algn="r" rtl="0">
                <a:spcBef>
                  <a:spcPts val="0"/>
                </a:spcBef>
                <a:spcAft>
                  <a:spcPts val="0"/>
                </a:spcAft>
                <a:buNone/>
              </a:pPr>
              <a:t>‹#›</a:t>
            </a:fld>
            <a:endParaRPr lang="id"/>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106" name="Google Shape;106;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7" name="Google Shape;107;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114" name="Google Shape;114;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5" name="Google Shape;115;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6" name="Google Shape;116;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123" name="Google Shape;123;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130" name="Google Shape;130;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1" name="Google Shape;131;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37" name="Google Shape;137;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144" name="Google Shape;144;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45" name="Google Shape;145;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46" name="Google Shape;146;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7"/>
        <p:cNvGrpSpPr/>
        <p:nvPr/>
      </p:nvGrpSpPr>
      <p:grpSpPr>
        <a:xfrm>
          <a:off x="0" y="0"/>
          <a:ext cx="0" cy="0"/>
          <a:chOff x="0" y="0"/>
          <a:chExt cx="0" cy="0"/>
        </a:xfrm>
      </p:grpSpPr>
      <p:sp>
        <p:nvSpPr>
          <p:cNvPr id="148" name="Google Shape;148;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49" name="Google Shape;149;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84" name="Google Shape;84;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5" name="Google Shape;85;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9/9/2024</a:t>
            </a:fld>
            <a:endParaRPr lang="en-US" sz="1400" dirty="0">
              <a:solidFill>
                <a:schemeClr val="tx2"/>
              </a:solidFill>
            </a:endParaRPr>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id" smtClean="0"/>
              <a:pPr marL="0" lvl="0" indent="0" algn="r" rtl="0">
                <a:spcBef>
                  <a:spcPts val="0"/>
                </a:spcBef>
                <a:spcAft>
                  <a:spcPts val="0"/>
                </a:spcAft>
                <a:buNone/>
              </a:pPr>
              <a:t>‹#›</a:t>
            </a:fld>
            <a:endParaRPr lang="i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laravel.com/api/10.x/Illuminate/Database/Query/Builder.html" TargetMode="External"/><Relationship Id="rId2" Type="http://schemas.openxmlformats.org/officeDocument/2006/relationships/notesSlide" Target="../notesSlides/notesSlide102.xml"/><Relationship Id="rId1" Type="http://schemas.openxmlformats.org/officeDocument/2006/relationships/slideLayout" Target="../slideLayouts/slideLayout3.xml"/><Relationship Id="rId4" Type="http://schemas.openxmlformats.org/officeDocument/2006/relationships/hyperlink" Target="https://laravel.com/api/10.x/Illuminate/Contracts/Pagination/LengthAwarePaginator.html" TargetMode="External"/></Relationships>
</file>

<file path=ppt/slides/_rels/slide10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mariadb.com/kb/en/pagination-optimization/" TargetMode="External"/><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hyperlink" Target="https://laravel.com/api/10.x/Illuminate/Database/Query/Builder.html" TargetMode="External"/><Relationship Id="rId2" Type="http://schemas.openxmlformats.org/officeDocument/2006/relationships/notesSlide" Target="../notesSlides/notesSlide109.xml"/><Relationship Id="rId1" Type="http://schemas.openxmlformats.org/officeDocument/2006/relationships/slideLayout" Target="../slideLayouts/slideLayout3.xml"/><Relationship Id="rId4" Type="http://schemas.openxmlformats.org/officeDocument/2006/relationships/hyperlink" Target="https://laravel.com/api/10.x/Illuminate/Contracts/Pagination/CursorPaginator.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s://laravel.com/api/10.x/Illuminate/Support/Facades/Schema.html" TargetMode="External"/><Relationship Id="rId2" Type="http://schemas.openxmlformats.org/officeDocument/2006/relationships/notesSlide" Target="../notesSlides/notesSlide115.xml"/><Relationship Id="rId1" Type="http://schemas.openxmlformats.org/officeDocument/2006/relationships/slideLayout" Target="../slideLayouts/slideLayout3.xml"/><Relationship Id="rId4" Type="http://schemas.openxmlformats.org/officeDocument/2006/relationships/hyperlink" Target="https://laravel.com/api/10.x/Illuminate/Database/Schema/Blueprint.html" TargetMode="External"/></Relationships>
</file>

<file path=ppt/slides/_rels/slide1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hyperlink" Target="https://laravel.com/docs/10.x/migrations" TargetMode="External"/><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aravel.com/api/10.x/Illuminate/Support/Facades/DB.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laravel.com/api/10.x/Illuminate/Database/Query/Builder.html"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8.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5"/>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ID" dirty="0" smtClean="0"/>
              <a:t>Ahmad Rizal, S.Si, M.Kom</a:t>
            </a:r>
            <a:endParaRPr/>
          </a:p>
        </p:txBody>
      </p:sp>
      <p:sp>
        <p:nvSpPr>
          <p:cNvPr id="163" name="Google Shape;163;p25"/>
          <p:cNvSpPr txBox="1">
            <a:spLocks noGrp="1"/>
          </p:cNvSpPr>
          <p:nvPr>
            <p:ph type="ctr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Laravel Database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Konfigurasi Database</a:t>
            </a:r>
            <a:endParaRPr/>
          </a:p>
        </p:txBody>
      </p:sp>
      <p:sp>
        <p:nvSpPr>
          <p:cNvPr id="234" name="Google Shape;234;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Semua konfigurasi database di Laravel disimpan dalam file config/database.php</a:t>
            </a:r>
            <a:endParaRPr/>
          </a:p>
          <a:p>
            <a:pPr marL="457200" lvl="0" indent="-311150" algn="l" rtl="0">
              <a:spcBef>
                <a:spcPts val="0"/>
              </a:spcBef>
              <a:spcAft>
                <a:spcPts val="0"/>
              </a:spcAft>
              <a:buSzPts val="1300"/>
              <a:buChar char="●"/>
            </a:pPr>
            <a:r>
              <a:rPr lang="id"/>
              <a:t>Dan saat kita membuat project Laravel, sudah disediakan contoh-contoh konfigurasi database di file config/database.php</a:t>
            </a:r>
            <a:endParaRPr/>
          </a:p>
          <a:p>
            <a:pPr marL="457200" lvl="0" indent="-311150" algn="l" rtl="0">
              <a:spcBef>
                <a:spcPts val="0"/>
              </a:spcBef>
              <a:spcAft>
                <a:spcPts val="0"/>
              </a:spcAft>
              <a:buSzPts val="1300"/>
              <a:buChar char="●"/>
            </a:pPr>
            <a:r>
              <a:rPr lang="id"/>
              <a:t>Secara default, Laravel menggunakan database MySQL, kita bisa ubah dengan cara mengubah konfigurasi default DB_CONNECTION nya di file config/database.php</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1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Query Builder Locking</a:t>
            </a:r>
            <a:endParaRPr/>
          </a:p>
        </p:txBody>
      </p:sp>
      <p:pic>
        <p:nvPicPr>
          <p:cNvPr id="753" name="Google Shape;753;p127"/>
          <p:cNvPicPr preferRelativeResize="0"/>
          <p:nvPr/>
        </p:nvPicPr>
        <p:blipFill>
          <a:blip r:embed="rId3">
            <a:alphaModFix/>
          </a:blip>
          <a:stretch>
            <a:fillRect/>
          </a:stretch>
        </p:blipFill>
        <p:spPr>
          <a:xfrm>
            <a:off x="152400" y="2006250"/>
            <a:ext cx="8839202" cy="297591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12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Pagination</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1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Pagination</a:t>
            </a:r>
            <a:endParaRPr/>
          </a:p>
        </p:txBody>
      </p:sp>
      <p:sp>
        <p:nvSpPr>
          <p:cNvPr id="764" name="Google Shape;764;p1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membuat aplikasi Web atau RESTful API yang mengembalikan data di database, kita sering memberi informasi tentang pagination, misal jumlah record, jumlah page, page saat ini, dan lain-lain</a:t>
            </a:r>
            <a:endParaRPr/>
          </a:p>
          <a:p>
            <a:pPr marL="457200" lvl="0" indent="-311150" algn="l" rtl="0">
              <a:spcBef>
                <a:spcPts val="0"/>
              </a:spcBef>
              <a:spcAft>
                <a:spcPts val="0"/>
              </a:spcAft>
              <a:buSzPts val="1300"/>
              <a:buChar char="●"/>
            </a:pPr>
            <a:r>
              <a:rPr lang="id"/>
              <a:t>Jika kita lakukan semuanya secara manual, maka lumayan memakan waktu</a:t>
            </a:r>
            <a:endParaRPr/>
          </a:p>
          <a:p>
            <a:pPr marL="457200" lvl="0" indent="-311150" algn="l" rtl="0">
              <a:spcBef>
                <a:spcPts val="0"/>
              </a:spcBef>
              <a:spcAft>
                <a:spcPts val="0"/>
              </a:spcAft>
              <a:buSzPts val="1300"/>
              <a:buChar char="●"/>
            </a:pPr>
            <a:r>
              <a:rPr lang="id"/>
              <a:t>Untungnya Laravel memiliki fitur pagination, dimana kita bisa menggunakan method paginate(), dan secara otomatis akan mengembalikan object LengthAwarePagination</a:t>
            </a:r>
            <a:endParaRPr/>
          </a:p>
          <a:p>
            <a:pPr marL="457200" lvl="0" indent="-311150" algn="l" rtl="0">
              <a:spcBef>
                <a:spcPts val="0"/>
              </a:spcBef>
              <a:spcAft>
                <a:spcPts val="0"/>
              </a:spcAft>
              <a:buSzPts val="1300"/>
              <a:buChar char="●"/>
            </a:pPr>
            <a:r>
              <a:rPr lang="id" u="sng">
                <a:solidFill>
                  <a:schemeClr val="hlink"/>
                </a:solidFill>
                <a:hlinkClick r:id="rId3"/>
              </a:rPr>
              <a:t>https://laravel.com/api/10.x/Illuminate/Database/Query/Builder.html#method_paginate</a:t>
            </a:r>
            <a:r>
              <a:rPr lang="id"/>
              <a:t> </a:t>
            </a:r>
            <a:endParaRPr/>
          </a:p>
          <a:p>
            <a:pPr marL="457200" lvl="0" indent="-311150" algn="l" rtl="0">
              <a:spcBef>
                <a:spcPts val="0"/>
              </a:spcBef>
              <a:spcAft>
                <a:spcPts val="0"/>
              </a:spcAft>
              <a:buSzPts val="1300"/>
              <a:buChar char="●"/>
            </a:pPr>
            <a:r>
              <a:rPr lang="id" u="sng">
                <a:solidFill>
                  <a:schemeClr val="hlink"/>
                </a:solidFill>
                <a:hlinkClick r:id="rId4"/>
              </a:rPr>
              <a:t>https://laravel.com/api/10.x/Illuminate/Contracts/Pagination/LengthAwarePaginator.html</a:t>
            </a:r>
            <a:r>
              <a:rPr lang="id"/>
              <a:t>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1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Pagination</a:t>
            </a:r>
            <a:endParaRPr/>
          </a:p>
        </p:txBody>
      </p:sp>
      <p:pic>
        <p:nvPicPr>
          <p:cNvPr id="770" name="Google Shape;770;p130"/>
          <p:cNvPicPr preferRelativeResize="0"/>
          <p:nvPr/>
        </p:nvPicPr>
        <p:blipFill>
          <a:blip r:embed="rId3">
            <a:alphaModFix/>
          </a:blip>
          <a:stretch>
            <a:fillRect/>
          </a:stretch>
        </p:blipFill>
        <p:spPr>
          <a:xfrm>
            <a:off x="152400" y="2006250"/>
            <a:ext cx="8300424" cy="298485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1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Iterasi Per Page</a:t>
            </a:r>
            <a:endParaRPr/>
          </a:p>
        </p:txBody>
      </p:sp>
      <p:sp>
        <p:nvSpPr>
          <p:cNvPr id="776" name="Google Shape;776;p1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Untuk melakukan iterasi semua halaman, kita bisa lakukan dengan cara menaikkan nilai dari parameter page dari 1 sampai page terakhir</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1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Iterasi Per Page</a:t>
            </a:r>
            <a:endParaRPr/>
          </a:p>
        </p:txBody>
      </p:sp>
      <p:pic>
        <p:nvPicPr>
          <p:cNvPr id="782" name="Google Shape;782;p132"/>
          <p:cNvPicPr preferRelativeResize="0"/>
          <p:nvPr/>
        </p:nvPicPr>
        <p:blipFill>
          <a:blip r:embed="rId3">
            <a:alphaModFix/>
          </a:blip>
          <a:stretch>
            <a:fillRect/>
          </a:stretch>
        </p:blipFill>
        <p:spPr>
          <a:xfrm>
            <a:off x="152400" y="2006250"/>
            <a:ext cx="7971961" cy="2984851"/>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13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Cursor Pagination</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1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Masalah dengan Limit Offset</a:t>
            </a:r>
            <a:endParaRPr/>
          </a:p>
        </p:txBody>
      </p:sp>
      <p:sp>
        <p:nvSpPr>
          <p:cNvPr id="793" name="Google Shape;793;p1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jumlah data kita semakin banyak di tabel, dan ketika kita melakukan pagination, semakin dalam page yang kita cari, maka akan semakin lambat, hal ini karena setiap melakukan paging, kita harus melakukan offset / skip sejumlah data hasil pencarian, semakin banyak yang kita skip, semakin lambat juga hasilnya</a:t>
            </a:r>
            <a:endParaRPr/>
          </a:p>
          <a:p>
            <a:pPr marL="457200" lvl="0" indent="-311150" algn="l" rtl="0">
              <a:spcBef>
                <a:spcPts val="0"/>
              </a:spcBef>
              <a:spcAft>
                <a:spcPts val="0"/>
              </a:spcAft>
              <a:buSzPts val="1300"/>
              <a:buChar char="●"/>
            </a:pPr>
            <a:r>
              <a:rPr lang="id" u="sng">
                <a:solidFill>
                  <a:schemeClr val="hlink"/>
                </a:solidFill>
                <a:hlinkClick r:id="rId3"/>
              </a:rPr>
              <a:t>https://mariadb.com/kb/en/pagination-optimization/</a:t>
            </a:r>
            <a:r>
              <a:rPr lang="id"/>
              <a:t> </a:t>
            </a:r>
            <a:endParaRPr/>
          </a:p>
          <a:p>
            <a:pPr marL="457200" lvl="0" indent="-311150" algn="l" rtl="0">
              <a:spcBef>
                <a:spcPts val="0"/>
              </a:spcBef>
              <a:spcAft>
                <a:spcPts val="0"/>
              </a:spcAft>
              <a:buSzPts val="1300"/>
              <a:buChar char="●"/>
            </a:pPr>
            <a:r>
              <a:rPr lang="id"/>
              <a:t>Salah satu cara untuk optimalisasi proses paging, adalah menggunakan SEARCH AFTER, dimana kita tidak menggunakan nomor page lagi, melainkan menampilkan data setelah data terakhir yang kita lihat</a:t>
            </a:r>
            <a:endParaRPr/>
          </a:p>
          <a:p>
            <a:pPr marL="457200" lvl="0" indent="-311150" algn="l" rtl="0">
              <a:spcBef>
                <a:spcPts val="0"/>
              </a:spcBef>
              <a:spcAft>
                <a:spcPts val="0"/>
              </a:spcAft>
              <a:buSzPts val="1300"/>
              <a:buChar char="●"/>
            </a:pPr>
            <a:r>
              <a:rPr lang="id"/>
              <a:t>Hal ini membuat proses Query menjadi lebih cepat, karena kita selalu akan menampilkan page pertama dan tidak pernah melakukan offset / skip data</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1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Kekurangan Search After</a:t>
            </a:r>
            <a:endParaRPr/>
          </a:p>
        </p:txBody>
      </p:sp>
      <p:sp>
        <p:nvSpPr>
          <p:cNvPr id="799" name="Google Shape;799;p1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Cara ini dinamakan Search After</a:t>
            </a:r>
            <a:endParaRPr/>
          </a:p>
          <a:p>
            <a:pPr marL="457200" lvl="0" indent="-311150" algn="l" rtl="0">
              <a:spcBef>
                <a:spcPts val="0"/>
              </a:spcBef>
              <a:spcAft>
                <a:spcPts val="0"/>
              </a:spcAft>
              <a:buSzPts val="1300"/>
              <a:buChar char="●"/>
            </a:pPr>
            <a:r>
              <a:rPr lang="id"/>
              <a:t>Kekurangan Search After adalah kita tidak bisa loncat dari satu page ke page lain, karena query nya selalu harus diubah</a:t>
            </a:r>
            <a:endParaRPr/>
          </a:p>
          <a:p>
            <a:pPr marL="457200" lvl="0" indent="-311150" algn="l" rtl="0">
              <a:spcBef>
                <a:spcPts val="0"/>
              </a:spcBef>
              <a:spcAft>
                <a:spcPts val="0"/>
              </a:spcAft>
              <a:buSzPts val="1300"/>
              <a:buChar char="●"/>
            </a:pPr>
            <a:r>
              <a:rPr lang="id"/>
              <a:t>Selain itu, Cursor Pagination harus melakukan sort dan filter berdasarkan salah satu kolom yang unique, misalnya primary key</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1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Cursor Pagination</a:t>
            </a:r>
            <a:endParaRPr/>
          </a:p>
        </p:txBody>
      </p:sp>
      <p:sp>
        <p:nvSpPr>
          <p:cNvPr id="805" name="Google Shape;805;p1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Implementasi Search After di Laravel tidak perlu dilakukan secara manual, kita bisa menggunakan method cursorPaginate() untuk melakukan Search After</a:t>
            </a:r>
            <a:endParaRPr/>
          </a:p>
          <a:p>
            <a:pPr marL="457200" lvl="0" indent="-311150" algn="l" rtl="0">
              <a:spcBef>
                <a:spcPts val="0"/>
              </a:spcBef>
              <a:spcAft>
                <a:spcPts val="0"/>
              </a:spcAft>
              <a:buSzPts val="1300"/>
              <a:buChar char="●"/>
            </a:pPr>
            <a:r>
              <a:rPr lang="id"/>
              <a:t>Hasil dari method ini adalah object CursorPaginator</a:t>
            </a:r>
            <a:endParaRPr/>
          </a:p>
          <a:p>
            <a:pPr marL="457200" lvl="0" indent="-311150" algn="l" rtl="0">
              <a:spcBef>
                <a:spcPts val="0"/>
              </a:spcBef>
              <a:spcAft>
                <a:spcPts val="0"/>
              </a:spcAft>
              <a:buSzPts val="1300"/>
              <a:buChar char="●"/>
            </a:pPr>
            <a:r>
              <a:rPr lang="id" u="sng">
                <a:solidFill>
                  <a:schemeClr val="hlink"/>
                </a:solidFill>
                <a:hlinkClick r:id="rId3"/>
              </a:rPr>
              <a:t>https://laravel.com/api/10.x/Illuminate/Database/Query/Builder.html#method_cursorPaginate</a:t>
            </a:r>
            <a:r>
              <a:rPr lang="id"/>
              <a:t> </a:t>
            </a:r>
            <a:endParaRPr/>
          </a:p>
          <a:p>
            <a:pPr marL="457200" lvl="0" indent="-311150" algn="l" rtl="0">
              <a:spcBef>
                <a:spcPts val="0"/>
              </a:spcBef>
              <a:spcAft>
                <a:spcPts val="0"/>
              </a:spcAft>
              <a:buSzPts val="1300"/>
              <a:buChar char="●"/>
            </a:pPr>
            <a:r>
              <a:rPr lang="id" u="sng">
                <a:solidFill>
                  <a:schemeClr val="hlink"/>
                </a:solidFill>
                <a:hlinkClick r:id="rId4"/>
              </a:rPr>
              <a:t>https://laravel.com/api/10.x/Illuminate/Contracts/Pagination/CursorPaginator.html</a:t>
            </a:r>
            <a:r>
              <a:rPr lang="id"/>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Environment Variable</a:t>
            </a:r>
            <a:endParaRPr/>
          </a:p>
        </p:txBody>
      </p:sp>
      <p:sp>
        <p:nvSpPr>
          <p:cNvPr id="240" name="Google Shape;240;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Walaupun konfigurasi database terdapat di file config/database.php, namun beberapa atribut menggunakan environment variable untuk mengambil datanya</a:t>
            </a:r>
            <a:endParaRPr/>
          </a:p>
          <a:p>
            <a:pPr marL="457200" lvl="0" indent="-311150" algn="l" rtl="0">
              <a:spcBef>
                <a:spcPts val="0"/>
              </a:spcBef>
              <a:spcAft>
                <a:spcPts val="0"/>
              </a:spcAft>
              <a:buSzPts val="1300"/>
              <a:buChar char="●"/>
            </a:pPr>
            <a:r>
              <a:rPr lang="id"/>
              <a:t>Oleh karena itu, kita juga perlu perhatikan data yang terdapat pada file .env</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1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Cursor Pagination</a:t>
            </a:r>
            <a:endParaRPr/>
          </a:p>
        </p:txBody>
      </p:sp>
      <p:pic>
        <p:nvPicPr>
          <p:cNvPr id="811" name="Google Shape;811;p137"/>
          <p:cNvPicPr preferRelativeResize="0"/>
          <p:nvPr/>
        </p:nvPicPr>
        <p:blipFill>
          <a:blip r:embed="rId3">
            <a:alphaModFix/>
          </a:blip>
          <a:stretch>
            <a:fillRect/>
          </a:stretch>
        </p:blipFill>
        <p:spPr>
          <a:xfrm>
            <a:off x="152400" y="2006250"/>
            <a:ext cx="7097310" cy="298485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13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Database Migration</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1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Database Migration</a:t>
            </a:r>
            <a:endParaRPr/>
          </a:p>
        </p:txBody>
      </p:sp>
      <p:sp>
        <p:nvSpPr>
          <p:cNvPr id="822" name="Google Shape;822;p1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Sebelumnya ketika membuat tabel, kita melakukannya secara manual ke MySQL</a:t>
            </a:r>
            <a:endParaRPr/>
          </a:p>
          <a:p>
            <a:pPr marL="457200" lvl="0" indent="-311150" algn="l" rtl="0">
              <a:spcBef>
                <a:spcPts val="0"/>
              </a:spcBef>
              <a:spcAft>
                <a:spcPts val="0"/>
              </a:spcAft>
              <a:buSzPts val="1300"/>
              <a:buChar char="●"/>
            </a:pPr>
            <a:r>
              <a:rPr lang="id"/>
              <a:t>Laravel memiliki fitur bernama Database Migration</a:t>
            </a:r>
            <a:endParaRPr/>
          </a:p>
          <a:p>
            <a:pPr marL="457200" lvl="0" indent="-311150" algn="l" rtl="0">
              <a:spcBef>
                <a:spcPts val="0"/>
              </a:spcBef>
              <a:spcAft>
                <a:spcPts val="0"/>
              </a:spcAft>
              <a:buSzPts val="1300"/>
              <a:buChar char="●"/>
            </a:pPr>
            <a:r>
              <a:rPr lang="id"/>
              <a:t>Fitur ini digunakan untuk melakukan versioning schema database, dimana setiap perubahan akan di track sehingga akan selalu konsisten</a:t>
            </a:r>
            <a:endParaRPr/>
          </a:p>
          <a:p>
            <a:pPr marL="457200" lvl="0" indent="-311150" algn="l" rtl="0">
              <a:spcBef>
                <a:spcPts val="0"/>
              </a:spcBef>
              <a:spcAft>
                <a:spcPts val="0"/>
              </a:spcAft>
              <a:buSzPts val="1300"/>
              <a:buChar char="●"/>
            </a:pPr>
            <a:r>
              <a:rPr lang="id"/>
              <a:t>Dengan menggunakan Database Migration, kita tidak perlu mengubah Schema Database secara manual lagi</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1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Hapus Semua Tabel</a:t>
            </a:r>
            <a:endParaRPr/>
          </a:p>
        </p:txBody>
      </p:sp>
      <p:pic>
        <p:nvPicPr>
          <p:cNvPr id="828" name="Google Shape;828;p140"/>
          <p:cNvPicPr preferRelativeResize="0"/>
          <p:nvPr/>
        </p:nvPicPr>
        <p:blipFill>
          <a:blip r:embed="rId3">
            <a:alphaModFix/>
          </a:blip>
          <a:stretch>
            <a:fillRect/>
          </a:stretch>
        </p:blipFill>
        <p:spPr>
          <a:xfrm>
            <a:off x="152400" y="2006250"/>
            <a:ext cx="8839201" cy="1715069"/>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14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Database Migration</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1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Database Migration</a:t>
            </a:r>
            <a:endParaRPr/>
          </a:p>
        </p:txBody>
      </p:sp>
      <p:sp>
        <p:nvSpPr>
          <p:cNvPr id="839" name="Google Shape;839;p1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Untuk membuat file Database Migration baru, kita bisa menggunakan perintah : </a:t>
            </a:r>
            <a:br>
              <a:rPr lang="id"/>
            </a:br>
            <a:r>
              <a:rPr lang="id"/>
              <a:t>php artisan make:migration nama_file_migration</a:t>
            </a:r>
            <a:endParaRPr/>
          </a:p>
          <a:p>
            <a:pPr marL="457200" lvl="0" indent="-311150" algn="l" rtl="0">
              <a:spcBef>
                <a:spcPts val="0"/>
              </a:spcBef>
              <a:spcAft>
                <a:spcPts val="0"/>
              </a:spcAft>
              <a:buSzPts val="1300"/>
              <a:buChar char="●"/>
            </a:pPr>
            <a:r>
              <a:rPr lang="id"/>
              <a:t>Secara otomatis akan dibuatkan file PHP yang digunakan untuk melakukan perubahan schema di database di folder database/migrations</a:t>
            </a:r>
            <a:endParaRPr/>
          </a:p>
          <a:p>
            <a:pPr marL="457200" lvl="0" indent="-311150" algn="l" rtl="0">
              <a:spcBef>
                <a:spcPts val="0"/>
              </a:spcBef>
              <a:spcAft>
                <a:spcPts val="0"/>
              </a:spcAft>
              <a:buSzPts val="1300"/>
              <a:buChar char="●"/>
            </a:pPr>
            <a:r>
              <a:rPr lang="id"/>
              <a:t>Untuk membuat perubahan schema, kita bisa menggunakan Schema Builder, tidak perlu manual menggunakan SQL lagi</a:t>
            </a:r>
            <a:endParaRPr/>
          </a:p>
          <a:p>
            <a:pPr marL="457200" lvl="0" indent="-311150" algn="l" rtl="0">
              <a:spcBef>
                <a:spcPts val="0"/>
              </a:spcBef>
              <a:spcAft>
                <a:spcPts val="0"/>
              </a:spcAft>
              <a:buSzPts val="1300"/>
              <a:buChar char="●"/>
            </a:pPr>
            <a:r>
              <a:rPr lang="id" u="sng">
                <a:solidFill>
                  <a:schemeClr val="hlink"/>
                </a:solidFill>
                <a:hlinkClick r:id="rId3"/>
              </a:rPr>
              <a:t>https://laravel.com/api/10.x/Illuminate/Support/Facades/Schema.html</a:t>
            </a:r>
            <a:endParaRPr/>
          </a:p>
          <a:p>
            <a:pPr marL="457200" lvl="0" indent="-311150" algn="l" rtl="0">
              <a:spcBef>
                <a:spcPts val="0"/>
              </a:spcBef>
              <a:spcAft>
                <a:spcPts val="0"/>
              </a:spcAft>
              <a:buSzPts val="1300"/>
              <a:buChar char="●"/>
            </a:pPr>
            <a:r>
              <a:rPr lang="id" u="sng">
                <a:solidFill>
                  <a:schemeClr val="hlink"/>
                </a:solidFill>
                <a:hlinkClick r:id="rId4"/>
              </a:rPr>
              <a:t>https://laravel.com/api/10.x/Illuminate/Database/Schema/Blueprint.html</a:t>
            </a:r>
            <a:r>
              <a:rPr lang="id"/>
              <a:t>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1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File Migration</a:t>
            </a:r>
            <a:endParaRPr/>
          </a:p>
        </p:txBody>
      </p:sp>
      <p:pic>
        <p:nvPicPr>
          <p:cNvPr id="845" name="Google Shape;845;p143"/>
          <p:cNvPicPr preferRelativeResize="0"/>
          <p:nvPr/>
        </p:nvPicPr>
        <p:blipFill>
          <a:blip r:embed="rId3">
            <a:alphaModFix/>
          </a:blip>
          <a:stretch>
            <a:fillRect/>
          </a:stretch>
        </p:blipFill>
        <p:spPr>
          <a:xfrm>
            <a:off x="152400" y="2006250"/>
            <a:ext cx="8839198" cy="2491502"/>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1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Tipe Data di Migrations</a:t>
            </a:r>
            <a:endParaRPr/>
          </a:p>
        </p:txBody>
      </p:sp>
      <p:sp>
        <p:nvSpPr>
          <p:cNvPr id="851" name="Google Shape;851;p1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Laravel mendukung banyak tipe data di Migrations</a:t>
            </a:r>
            <a:endParaRPr/>
          </a:p>
          <a:p>
            <a:pPr marL="457200" lvl="0" indent="-311150" algn="l" rtl="0">
              <a:spcBef>
                <a:spcPts val="0"/>
              </a:spcBef>
              <a:spcAft>
                <a:spcPts val="0"/>
              </a:spcAft>
              <a:buSzPts val="1300"/>
              <a:buChar char="●"/>
            </a:pPr>
            <a:r>
              <a:rPr lang="id"/>
              <a:t>Kita bisa liat di halaman dokumentasinya</a:t>
            </a:r>
            <a:endParaRPr/>
          </a:p>
          <a:p>
            <a:pPr marL="457200" lvl="0" indent="-311150" algn="l" rtl="0">
              <a:spcBef>
                <a:spcPts val="0"/>
              </a:spcBef>
              <a:spcAft>
                <a:spcPts val="0"/>
              </a:spcAft>
              <a:buSzPts val="1300"/>
              <a:buChar char="●"/>
            </a:pPr>
            <a:r>
              <a:rPr lang="id" u="sng">
                <a:solidFill>
                  <a:schemeClr val="hlink"/>
                </a:solidFill>
                <a:hlinkClick r:id="rId3"/>
              </a:rPr>
              <a:t>https://laravel.com/docs/10.x/migrations#available-column-types</a:t>
            </a:r>
            <a:r>
              <a:rPr lang="id"/>
              <a:t>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1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Create Table Counters</a:t>
            </a:r>
            <a:endParaRPr/>
          </a:p>
        </p:txBody>
      </p:sp>
      <p:pic>
        <p:nvPicPr>
          <p:cNvPr id="857" name="Google Shape;857;p145"/>
          <p:cNvPicPr preferRelativeResize="0"/>
          <p:nvPr/>
        </p:nvPicPr>
        <p:blipFill>
          <a:blip r:embed="rId3">
            <a:alphaModFix/>
          </a:blip>
          <a:stretch>
            <a:fillRect/>
          </a:stretch>
        </p:blipFill>
        <p:spPr>
          <a:xfrm>
            <a:off x="152400" y="2006250"/>
            <a:ext cx="8722965" cy="2984849"/>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1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Create Table Category</a:t>
            </a:r>
            <a:endParaRPr/>
          </a:p>
        </p:txBody>
      </p:sp>
      <p:pic>
        <p:nvPicPr>
          <p:cNvPr id="863" name="Google Shape;863;p146"/>
          <p:cNvPicPr preferRelativeResize="0"/>
          <p:nvPr/>
        </p:nvPicPr>
        <p:blipFill>
          <a:blip r:embed="rId3">
            <a:alphaModFix/>
          </a:blip>
          <a:stretch>
            <a:fillRect/>
          </a:stretch>
        </p:blipFill>
        <p:spPr>
          <a:xfrm>
            <a:off x="152400" y="2006250"/>
            <a:ext cx="6251416" cy="298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Database</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1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Create Table Product</a:t>
            </a:r>
            <a:endParaRPr/>
          </a:p>
        </p:txBody>
      </p:sp>
      <p:pic>
        <p:nvPicPr>
          <p:cNvPr id="869" name="Google Shape;869;p147"/>
          <p:cNvPicPr preferRelativeResize="0"/>
          <p:nvPr/>
        </p:nvPicPr>
        <p:blipFill>
          <a:blip r:embed="rId3">
            <a:alphaModFix/>
          </a:blip>
          <a:stretch>
            <a:fillRect/>
          </a:stretch>
        </p:blipFill>
        <p:spPr>
          <a:xfrm>
            <a:off x="152400" y="2006250"/>
            <a:ext cx="6866758" cy="298485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Menjalankan Database Migration</a:t>
            </a:r>
            <a:endParaRPr/>
          </a:p>
        </p:txBody>
      </p:sp>
      <p:sp>
        <p:nvSpPr>
          <p:cNvPr id="875" name="Google Shape;875;p14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Setelah file database migration selesai dibuat, selanjutnya kita bisa menjalankan file migration tersebut</a:t>
            </a:r>
            <a:endParaRPr/>
          </a:p>
          <a:p>
            <a:pPr marL="457200" lvl="0" indent="-311150" algn="l" rtl="0">
              <a:spcBef>
                <a:spcPts val="0"/>
              </a:spcBef>
              <a:spcAft>
                <a:spcPts val="0"/>
              </a:spcAft>
              <a:buSzPts val="1300"/>
              <a:buChar char="●"/>
            </a:pPr>
            <a:r>
              <a:rPr lang="id"/>
              <a:t>Untuk melihat status migration : php artisan migrate:status</a:t>
            </a:r>
            <a:endParaRPr/>
          </a:p>
          <a:p>
            <a:pPr marL="457200" lvl="0" indent="-311150" algn="l" rtl="0">
              <a:spcBef>
                <a:spcPts val="0"/>
              </a:spcBef>
              <a:spcAft>
                <a:spcPts val="0"/>
              </a:spcAft>
              <a:buSzPts val="1300"/>
              <a:buChar char="●"/>
            </a:pPr>
            <a:r>
              <a:rPr lang="id"/>
              <a:t>Untuk menjalankan migration : php artisan migrate</a:t>
            </a:r>
            <a:endParaRPr/>
          </a:p>
          <a:p>
            <a:pPr marL="457200" lvl="0" indent="-311150" algn="l" rtl="0">
              <a:spcBef>
                <a:spcPts val="0"/>
              </a:spcBef>
              <a:spcAft>
                <a:spcPts val="0"/>
              </a:spcAft>
              <a:buSzPts val="1300"/>
              <a:buChar char="●"/>
            </a:pPr>
            <a:r>
              <a:rPr lang="id"/>
              <a:t>Setelah migration dijalankan, status file mana yang pernah dijalankan akan disimpan di tabel migrations</a:t>
            </a:r>
            <a:endParaRPr/>
          </a:p>
          <a:p>
            <a:pPr marL="457200" lvl="0" indent="-311150" algn="l" rtl="0">
              <a:spcBef>
                <a:spcPts val="0"/>
              </a:spcBef>
              <a:spcAft>
                <a:spcPts val="0"/>
              </a:spcAft>
              <a:buSzPts val="1300"/>
              <a:buChar char="●"/>
            </a:pPr>
            <a:r>
              <a:rPr lang="id"/>
              <a:t>Jika kita mengubah file lama yang sudah dijalankan, maka tidak ada gunanya, karena tidak akan pernah dijalankan lagi</a:t>
            </a:r>
            <a:endParaRPr/>
          </a:p>
          <a:p>
            <a:pPr marL="457200" lvl="0" indent="-311150" algn="l" rtl="0">
              <a:spcBef>
                <a:spcPts val="0"/>
              </a:spcBef>
              <a:spcAft>
                <a:spcPts val="0"/>
              </a:spcAft>
              <a:buSzPts val="1300"/>
              <a:buChar char="●"/>
            </a:pPr>
            <a:r>
              <a:rPr lang="id"/>
              <a:t>Jika mau melakukan perubahan, silahkan buat migration file baru untuk melakukan perubahannya</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14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Rollback Database Migration</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Rollback Database Migration</a:t>
            </a:r>
            <a:endParaRPr/>
          </a:p>
        </p:txBody>
      </p:sp>
      <p:sp>
        <p:nvSpPr>
          <p:cNvPr id="886" name="Google Shape;886;p15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selesai menjalankan migration, kadang kita ingin membatalkan migration tersebut</a:t>
            </a:r>
            <a:endParaRPr/>
          </a:p>
          <a:p>
            <a:pPr marL="457200" lvl="0" indent="-311150" algn="l" rtl="0">
              <a:spcBef>
                <a:spcPts val="0"/>
              </a:spcBef>
              <a:spcAft>
                <a:spcPts val="0"/>
              </a:spcAft>
              <a:buSzPts val="1300"/>
              <a:buChar char="●"/>
            </a:pPr>
            <a:r>
              <a:rPr lang="id"/>
              <a:t>Kita bisa membatalkan migration, atau istilahnya adalah rollback</a:t>
            </a:r>
            <a:endParaRPr/>
          </a:p>
          <a:p>
            <a:pPr marL="457200" lvl="0" indent="-311150" algn="l" rtl="0">
              <a:spcBef>
                <a:spcPts val="0"/>
              </a:spcBef>
              <a:spcAft>
                <a:spcPts val="0"/>
              </a:spcAft>
              <a:buSzPts val="1300"/>
              <a:buChar char="●"/>
            </a:pPr>
            <a:r>
              <a:rPr lang="id"/>
              <a:t>Rollback akan dijalankan dari mulai migration file terakhir yang sukses, ke migration file sebelumnya secara bertahap</a:t>
            </a:r>
            <a:endParaRPr/>
          </a:p>
          <a:p>
            <a:pPr marL="457200" lvl="0" indent="-311150" algn="l" rtl="0">
              <a:spcBef>
                <a:spcPts val="0"/>
              </a:spcBef>
              <a:spcAft>
                <a:spcPts val="0"/>
              </a:spcAft>
              <a:buSzPts val="1300"/>
              <a:buChar char="●"/>
            </a:pPr>
            <a:r>
              <a:rPr lang="id"/>
              <a:t>Untuk menjalankan rollback, kita harus tentukan berapa jumlah file migration yang akan di rollback menggunakan perintah :</a:t>
            </a:r>
            <a:br>
              <a:rPr lang="id"/>
            </a:br>
            <a:r>
              <a:rPr lang="id"/>
              <a:t>php artisan migrate:rollback --step=jumlah</a:t>
            </a:r>
            <a:endParaRPr/>
          </a:p>
          <a:p>
            <a:pPr marL="457200" lvl="0" indent="-311150" algn="l" rtl="0">
              <a:spcBef>
                <a:spcPts val="0"/>
              </a:spcBef>
              <a:spcAft>
                <a:spcPts val="0"/>
              </a:spcAft>
              <a:buSzPts val="1300"/>
              <a:buChar char="●"/>
            </a:pPr>
            <a:r>
              <a:rPr lang="id"/>
              <a:t>Dimana jumlah berisi angka jumlah file migration yang akan di follback</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15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Rollback Migration</a:t>
            </a:r>
            <a:endParaRPr/>
          </a:p>
        </p:txBody>
      </p:sp>
      <p:pic>
        <p:nvPicPr>
          <p:cNvPr id="892" name="Google Shape;892;p151"/>
          <p:cNvPicPr preferRelativeResize="0"/>
          <p:nvPr/>
        </p:nvPicPr>
        <p:blipFill>
          <a:blip r:embed="rId3">
            <a:alphaModFix/>
          </a:blip>
          <a:stretch>
            <a:fillRect/>
          </a:stretch>
        </p:blipFill>
        <p:spPr>
          <a:xfrm>
            <a:off x="152400" y="2006250"/>
            <a:ext cx="8839201" cy="2579511"/>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15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Database Seeding</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5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Database Seeding</a:t>
            </a:r>
            <a:endParaRPr/>
          </a:p>
        </p:txBody>
      </p:sp>
      <p:sp>
        <p:nvSpPr>
          <p:cNvPr id="903" name="Google Shape;903;p15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Sebelumnya saat kita membuat unit test, kita sering melakukan insert data terlebih dahulu</a:t>
            </a:r>
            <a:endParaRPr/>
          </a:p>
          <a:p>
            <a:pPr marL="457200" lvl="0" indent="-311150" algn="l" rtl="0">
              <a:spcBef>
                <a:spcPts val="0"/>
              </a:spcBef>
              <a:spcAft>
                <a:spcPts val="0"/>
              </a:spcAft>
              <a:buSzPts val="1300"/>
              <a:buChar char="●"/>
            </a:pPr>
            <a:r>
              <a:rPr lang="id"/>
              <a:t>Proses ini dinamakan seeding, yaitu mengubah (insert update atau delete) data di database</a:t>
            </a:r>
            <a:endParaRPr/>
          </a:p>
          <a:p>
            <a:pPr marL="457200" lvl="0" indent="-311150" algn="l" rtl="0">
              <a:spcBef>
                <a:spcPts val="0"/>
              </a:spcBef>
              <a:spcAft>
                <a:spcPts val="0"/>
              </a:spcAft>
              <a:buSzPts val="1300"/>
              <a:buChar char="●"/>
            </a:pPr>
            <a:r>
              <a:rPr lang="id"/>
              <a:t>Laravel memiliki cara yang lebih baik untuk melakukan seeding</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15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Seeding</a:t>
            </a:r>
            <a:endParaRPr/>
          </a:p>
        </p:txBody>
      </p:sp>
      <p:sp>
        <p:nvSpPr>
          <p:cNvPr id="909" name="Google Shape;909;p15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Untuk membuat seeding baru, kita bisa menggunakan perintah :</a:t>
            </a:r>
            <a:br>
              <a:rPr lang="id"/>
            </a:br>
            <a:r>
              <a:rPr lang="id"/>
              <a:t>php artisan make:seeder NamaSeeder</a:t>
            </a:r>
            <a:endParaRPr/>
          </a:p>
          <a:p>
            <a:pPr marL="457200" lvl="0" indent="-311150" algn="l" rtl="0">
              <a:spcBef>
                <a:spcPts val="0"/>
              </a:spcBef>
              <a:spcAft>
                <a:spcPts val="0"/>
              </a:spcAft>
              <a:buSzPts val="1300"/>
              <a:buChar char="●"/>
            </a:pPr>
            <a:r>
              <a:rPr lang="id"/>
              <a:t>Secara otomatis akan dibuatkan file di folder database/seeders</a:t>
            </a:r>
            <a:endParaRPr/>
          </a:p>
          <a:p>
            <a:pPr marL="457200" lvl="0" indent="-311150" algn="l" rtl="0">
              <a:spcBef>
                <a:spcPts val="0"/>
              </a:spcBef>
              <a:spcAft>
                <a:spcPts val="0"/>
              </a:spcAft>
              <a:buSzPts val="1300"/>
              <a:buChar char="●"/>
            </a:pPr>
            <a:r>
              <a:rPr lang="id"/>
              <a:t>Pada file itu, kita bisa menambahkan kode untuk memanipulasi data di database</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15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Seeder</a:t>
            </a:r>
            <a:endParaRPr/>
          </a:p>
        </p:txBody>
      </p:sp>
      <p:pic>
        <p:nvPicPr>
          <p:cNvPr id="915" name="Google Shape;915;p155"/>
          <p:cNvPicPr preferRelativeResize="0"/>
          <p:nvPr/>
        </p:nvPicPr>
        <p:blipFill>
          <a:blip r:embed="rId3">
            <a:alphaModFix/>
          </a:blip>
          <a:stretch>
            <a:fillRect/>
          </a:stretch>
        </p:blipFill>
        <p:spPr>
          <a:xfrm>
            <a:off x="152400" y="2006250"/>
            <a:ext cx="8839200" cy="1819082"/>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15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Category Seeder</a:t>
            </a:r>
            <a:endParaRPr/>
          </a:p>
        </p:txBody>
      </p:sp>
      <p:pic>
        <p:nvPicPr>
          <p:cNvPr id="921" name="Google Shape;921;p156"/>
          <p:cNvPicPr preferRelativeResize="0"/>
          <p:nvPr/>
        </p:nvPicPr>
        <p:blipFill>
          <a:blip r:embed="rId3">
            <a:alphaModFix/>
          </a:blip>
          <a:stretch>
            <a:fillRect/>
          </a:stretch>
        </p:blipFill>
        <p:spPr>
          <a:xfrm>
            <a:off x="152400" y="2006250"/>
            <a:ext cx="7639860" cy="2984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Database</a:t>
            </a:r>
            <a:endParaRPr/>
          </a:p>
        </p:txBody>
      </p:sp>
      <p:sp>
        <p:nvSpPr>
          <p:cNvPr id="251" name="Google Shape;251;p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Buatlah database di MySQL dengan nama belajar_laravel_database</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5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Menjalankan Seeder</a:t>
            </a:r>
            <a:endParaRPr/>
          </a:p>
        </p:txBody>
      </p:sp>
      <p:sp>
        <p:nvSpPr>
          <p:cNvPr id="927" name="Google Shape;927;p15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Untuk menjalankan Seeder, kita bisa menggunakan perintah :</a:t>
            </a:r>
            <a:endParaRPr/>
          </a:p>
          <a:p>
            <a:pPr marL="457200" lvl="0" indent="-311150" algn="l" rtl="0">
              <a:spcBef>
                <a:spcPts val="0"/>
              </a:spcBef>
              <a:spcAft>
                <a:spcPts val="0"/>
              </a:spcAft>
              <a:buSzPts val="1300"/>
              <a:buChar char="●"/>
            </a:pPr>
            <a:r>
              <a:rPr lang="id"/>
              <a:t>php artisan db:seed --class=ClassSeeder</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15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Menjalankan Seeder</a:t>
            </a:r>
            <a:endParaRPr/>
          </a:p>
        </p:txBody>
      </p:sp>
      <p:pic>
        <p:nvPicPr>
          <p:cNvPr id="933" name="Google Shape;933;p158"/>
          <p:cNvPicPr preferRelativeResize="0"/>
          <p:nvPr/>
        </p:nvPicPr>
        <p:blipFill>
          <a:blip r:embed="rId3">
            <a:alphaModFix/>
          </a:blip>
          <a:stretch>
            <a:fillRect/>
          </a:stretch>
        </p:blipFill>
        <p:spPr>
          <a:xfrm>
            <a:off x="152400" y="2006250"/>
            <a:ext cx="8839200" cy="1180717"/>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15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Memanggil Seeder dari Unit Test</a:t>
            </a:r>
            <a:endParaRPr/>
          </a:p>
        </p:txBody>
      </p:sp>
      <p:sp>
        <p:nvSpPr>
          <p:cNvPr id="939" name="Google Shape;939;p15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Kadang kita ingin memanggil Seeder di unit test, kita bisa menggunakan method seed(class) dan diisi dengan parameter class Seeder nya</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16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Seeder Unit Test</a:t>
            </a:r>
            <a:endParaRPr/>
          </a:p>
        </p:txBody>
      </p:sp>
      <p:pic>
        <p:nvPicPr>
          <p:cNvPr id="945" name="Google Shape;945;p160"/>
          <p:cNvPicPr preferRelativeResize="0"/>
          <p:nvPr/>
        </p:nvPicPr>
        <p:blipFill>
          <a:blip r:embed="rId3">
            <a:alphaModFix/>
          </a:blip>
          <a:stretch>
            <a:fillRect/>
          </a:stretch>
        </p:blipFill>
        <p:spPr>
          <a:xfrm>
            <a:off x="152400" y="2006250"/>
            <a:ext cx="8839200" cy="29538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Table</a:t>
            </a:r>
            <a:endParaRPr/>
          </a:p>
        </p:txBody>
      </p:sp>
      <p:pic>
        <p:nvPicPr>
          <p:cNvPr id="257" name="Google Shape;257;p41"/>
          <p:cNvPicPr preferRelativeResize="0"/>
          <p:nvPr/>
        </p:nvPicPr>
        <p:blipFill>
          <a:blip r:embed="rId3">
            <a:alphaModFix/>
          </a:blip>
          <a:stretch>
            <a:fillRect/>
          </a:stretch>
        </p:blipFill>
        <p:spPr>
          <a:xfrm>
            <a:off x="152400" y="2006250"/>
            <a:ext cx="8743950" cy="251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Konfigurasi Database</a:t>
            </a:r>
            <a:endParaRPr/>
          </a:p>
        </p:txBody>
      </p:sp>
      <p:sp>
        <p:nvSpPr>
          <p:cNvPr id="263" name="Google Shape;263;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Ubah konfigurasi config/database.php dan .env sesuai dengan database yang sudah dibuat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DB Facade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DB Facade</a:t>
            </a:r>
            <a:endParaRPr/>
          </a:p>
        </p:txBody>
      </p:sp>
      <p:sp>
        <p:nvSpPr>
          <p:cNvPr id="274" name="Google Shape;274;p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sudah mengatur konfigurasi database, kita bisa berinteraksi dengan database melalui Facade DB</a:t>
            </a:r>
            <a:endParaRPr/>
          </a:p>
          <a:p>
            <a:pPr marL="457200" lvl="0" indent="-311150" algn="l" rtl="0">
              <a:spcBef>
                <a:spcPts val="0"/>
              </a:spcBef>
              <a:spcAft>
                <a:spcPts val="0"/>
              </a:spcAft>
              <a:buSzPts val="1300"/>
              <a:buChar char="●"/>
            </a:pPr>
            <a:r>
              <a:rPr lang="id"/>
              <a:t>Facade DB memiliki banyak sekali function yang bisa kita gunakan untuk berinteraksi dengan database, seperti melakukan insert, update, delete dan select</a:t>
            </a:r>
            <a:endParaRPr/>
          </a:p>
          <a:p>
            <a:pPr marL="457200" lvl="0" indent="-311150" algn="l" rtl="0">
              <a:spcBef>
                <a:spcPts val="0"/>
              </a:spcBef>
              <a:spcAft>
                <a:spcPts val="0"/>
              </a:spcAft>
              <a:buSzPts val="1300"/>
              <a:buChar char="●"/>
            </a:pPr>
            <a:r>
              <a:rPr lang="id" u="sng">
                <a:solidFill>
                  <a:schemeClr val="hlink"/>
                </a:solidFill>
                <a:hlinkClick r:id="rId3"/>
              </a:rPr>
              <a:t>https://laravel.com/api/10.x/Illuminate/Support/Facades/DB.html</a:t>
            </a:r>
            <a:r>
              <a:rPr lang="id"/>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Debug Query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Debug Query</a:t>
            </a:r>
            <a:endParaRPr/>
          </a:p>
        </p:txBody>
      </p:sp>
      <p:sp>
        <p:nvSpPr>
          <p:cNvPr id="285" name="Google Shape;285;p4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Pada kasus tertentu, kadang kita ingin melakukan debugging SQL query yang dibuat oleh Laravel</a:t>
            </a:r>
            <a:endParaRPr/>
          </a:p>
          <a:p>
            <a:pPr marL="457200" lvl="0" indent="-311150" algn="l" rtl="0">
              <a:spcBef>
                <a:spcPts val="0"/>
              </a:spcBef>
              <a:spcAft>
                <a:spcPts val="0"/>
              </a:spcAft>
              <a:buSzPts val="1300"/>
              <a:buChar char="●"/>
            </a:pPr>
            <a:r>
              <a:rPr lang="id"/>
              <a:t>Kita bisa menggunakan DB::listen()</a:t>
            </a:r>
            <a:endParaRPr/>
          </a:p>
          <a:p>
            <a:pPr marL="457200" lvl="0" indent="-311150" algn="l" rtl="0">
              <a:spcBef>
                <a:spcPts val="0"/>
              </a:spcBef>
              <a:spcAft>
                <a:spcPts val="0"/>
              </a:spcAft>
              <a:buSzPts val="1300"/>
              <a:buChar char="●"/>
            </a:pPr>
            <a:r>
              <a:rPr lang="id"/>
              <a:t>DB::listen() akan dipanggil setiap kali ada operasi yang dilakukan oleh Laravel Database</a:t>
            </a:r>
            <a:endParaRPr/>
          </a:p>
          <a:p>
            <a:pPr marL="457200" lvl="0" indent="-311150" algn="l" rtl="0">
              <a:spcBef>
                <a:spcPts val="0"/>
              </a:spcBef>
              <a:spcAft>
                <a:spcPts val="0"/>
              </a:spcAft>
              <a:buSzPts val="1300"/>
              <a:buChar char="●"/>
            </a:pPr>
            <a:r>
              <a:rPr lang="id"/>
              <a:t>Kita bisa me-log query misalnya</a:t>
            </a:r>
            <a:endParaRPr/>
          </a:p>
          <a:p>
            <a:pPr marL="457200" lvl="0" indent="-311150" algn="l" rtl="0">
              <a:spcBef>
                <a:spcPts val="0"/>
              </a:spcBef>
              <a:spcAft>
                <a:spcPts val="0"/>
              </a:spcAft>
              <a:buSzPts val="1300"/>
              <a:buChar char="●"/>
            </a:pPr>
            <a:r>
              <a:rPr lang="id"/>
              <a:t>Kita bisa daftarkan DB::listen pada Service Provider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Agenda</a:t>
            </a:r>
            <a:endParaRPr/>
          </a:p>
        </p:txBody>
      </p:sp>
      <p:sp>
        <p:nvSpPr>
          <p:cNvPr id="189" name="Google Shape;189;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Pengenalan Laravel Database</a:t>
            </a:r>
            <a:endParaRPr/>
          </a:p>
          <a:p>
            <a:pPr marL="457200" lvl="0" indent="-311150" algn="l" rtl="0">
              <a:spcBef>
                <a:spcPts val="0"/>
              </a:spcBef>
              <a:spcAft>
                <a:spcPts val="0"/>
              </a:spcAft>
              <a:buSzPts val="1300"/>
              <a:buChar char="●"/>
            </a:pPr>
            <a:r>
              <a:rPr lang="id"/>
              <a:t>Konfigurasi Database</a:t>
            </a:r>
            <a:endParaRPr/>
          </a:p>
          <a:p>
            <a:pPr marL="457200" lvl="0" indent="-311150" algn="l" rtl="0">
              <a:spcBef>
                <a:spcPts val="0"/>
              </a:spcBef>
              <a:spcAft>
                <a:spcPts val="0"/>
              </a:spcAft>
              <a:buSzPts val="1300"/>
              <a:buChar char="●"/>
            </a:pPr>
            <a:r>
              <a:rPr lang="id"/>
              <a:t>RAW SQL</a:t>
            </a:r>
            <a:endParaRPr/>
          </a:p>
          <a:p>
            <a:pPr marL="457200" lvl="0" indent="-311150" algn="l" rtl="0">
              <a:spcBef>
                <a:spcPts val="0"/>
              </a:spcBef>
              <a:spcAft>
                <a:spcPts val="0"/>
              </a:spcAft>
              <a:buSzPts val="1300"/>
              <a:buChar char="●"/>
            </a:pPr>
            <a:r>
              <a:rPr lang="id"/>
              <a:t>Query Builder</a:t>
            </a:r>
            <a:endParaRPr/>
          </a:p>
          <a:p>
            <a:pPr marL="457200" lvl="0" indent="-311150" algn="l" rtl="0">
              <a:spcBef>
                <a:spcPts val="0"/>
              </a:spcBef>
              <a:spcAft>
                <a:spcPts val="0"/>
              </a:spcAft>
              <a:buSzPts val="1300"/>
              <a:buChar char="●"/>
            </a:pPr>
            <a:r>
              <a:rPr lang="id"/>
              <a:t>Pagination</a:t>
            </a:r>
            <a:endParaRPr/>
          </a:p>
          <a:p>
            <a:pPr marL="457200" lvl="0" indent="-311150" algn="l" rtl="0">
              <a:spcBef>
                <a:spcPts val="0"/>
              </a:spcBef>
              <a:spcAft>
                <a:spcPts val="0"/>
              </a:spcAft>
              <a:buSzPts val="1300"/>
              <a:buChar char="●"/>
            </a:pPr>
            <a:r>
              <a:rPr lang="id"/>
              <a:t>Migrations</a:t>
            </a:r>
            <a:endParaRPr/>
          </a:p>
          <a:p>
            <a:pPr marL="457200" lvl="0" indent="-311150" algn="l" rtl="0">
              <a:spcBef>
                <a:spcPts val="0"/>
              </a:spcBef>
              <a:spcAft>
                <a:spcPts val="0"/>
              </a:spcAft>
              <a:buSzPts val="1300"/>
              <a:buChar char="●"/>
            </a:pPr>
            <a:r>
              <a:rPr lang="id"/>
              <a:t>Seeding</a:t>
            </a:r>
            <a:endParaRPr/>
          </a:p>
          <a:p>
            <a:pPr marL="457200" lvl="0" indent="-311150" algn="l" rtl="0">
              <a:spcBef>
                <a:spcPts val="0"/>
              </a:spcBef>
              <a:spcAft>
                <a:spcPts val="0"/>
              </a:spcAft>
              <a:buSzPts val="1300"/>
              <a:buChar char="●"/>
            </a:pPr>
            <a:r>
              <a:rPr lang="id"/>
              <a:t>Dan lain-lain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App Service Provider</a:t>
            </a:r>
            <a:endParaRPr/>
          </a:p>
        </p:txBody>
      </p:sp>
      <p:pic>
        <p:nvPicPr>
          <p:cNvPr id="291" name="Google Shape;291;p47"/>
          <p:cNvPicPr preferRelativeResize="0"/>
          <p:nvPr/>
        </p:nvPicPr>
        <p:blipFill>
          <a:blip r:embed="rId3">
            <a:alphaModFix/>
          </a:blip>
          <a:stretch>
            <a:fillRect/>
          </a:stretch>
        </p:blipFill>
        <p:spPr>
          <a:xfrm>
            <a:off x="152400" y="2006250"/>
            <a:ext cx="8210257" cy="298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CRUD SQL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CRUD SQL</a:t>
            </a:r>
            <a:endParaRPr/>
          </a:p>
        </p:txBody>
      </p:sp>
      <p:sp>
        <p:nvSpPr>
          <p:cNvPr id="302" name="Google Shape;302;p4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Dengan menggunakan DB Facade, kita bisa melakukan Raw Query (query ke database secara manual)</a:t>
            </a:r>
            <a:endParaRPr/>
          </a:p>
          <a:p>
            <a:pPr marL="457200" lvl="0" indent="-311150" algn="l" rtl="0">
              <a:spcBef>
                <a:spcPts val="0"/>
              </a:spcBef>
              <a:spcAft>
                <a:spcPts val="0"/>
              </a:spcAft>
              <a:buSzPts val="1300"/>
              <a:buChar char="●"/>
            </a:pPr>
            <a:r>
              <a:rPr lang="id"/>
              <a:t>Walaupun pada kenyataannya saat kita menggunakan Laravel, kita akan banyak menggunakan Eloquent ORM, tapi pada kasus tertentu ketika kita butuh performa yang sangat cepat, ada baiknya kita lakukan menggunakan Raw Query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Function Raw SQL</a:t>
            </a:r>
            <a:endParaRPr/>
          </a:p>
        </p:txBody>
      </p:sp>
      <p:graphicFrame>
        <p:nvGraphicFramePr>
          <p:cNvPr id="308" name="Google Shape;308;p50"/>
          <p:cNvGraphicFramePr/>
          <p:nvPr/>
        </p:nvGraphicFramePr>
        <p:xfrm>
          <a:off x="952500" y="2000250"/>
          <a:ext cx="7239000" cy="2773470"/>
        </p:xfrm>
        <a:graphic>
          <a:graphicData uri="http://schemas.openxmlformats.org/drawingml/2006/table">
            <a:tbl>
              <a:tblPr>
                <a:noFill/>
                <a:tableStyleId>{6942E98E-2C1F-4DFB-B4D3-6CA12B98E6B0}</a:tableStyleId>
              </a:tblPr>
              <a:tblGrid>
                <a:gridCol w="2683725"/>
                <a:gridCol w="4555275"/>
              </a:tblGrid>
              <a:tr h="381000">
                <a:tc>
                  <a:txBody>
                    <a:bodyPr/>
                    <a:lstStyle/>
                    <a:p>
                      <a:pPr marL="0" lvl="0" indent="0" algn="l" rtl="0">
                        <a:spcBef>
                          <a:spcPts val="0"/>
                        </a:spcBef>
                        <a:spcAft>
                          <a:spcPts val="0"/>
                        </a:spcAft>
                        <a:buNone/>
                      </a:pPr>
                      <a:r>
                        <a:rPr lang="id"/>
                        <a:t>Function</a:t>
                      </a:r>
                      <a:endParaRPr/>
                    </a:p>
                  </a:txBody>
                  <a:tcPr marL="91425" marR="91425" marT="91425" marB="91425">
                    <a:solidFill>
                      <a:srgbClr val="CCCCCC"/>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CCCCCC"/>
                    </a:solidFill>
                  </a:tcPr>
                </a:tc>
              </a:tr>
              <a:tr h="381000">
                <a:tc>
                  <a:txBody>
                    <a:bodyPr/>
                    <a:lstStyle/>
                    <a:p>
                      <a:pPr marL="0" lvl="0" indent="0" algn="l" rtl="0">
                        <a:spcBef>
                          <a:spcPts val="0"/>
                        </a:spcBef>
                        <a:spcAft>
                          <a:spcPts val="0"/>
                        </a:spcAft>
                        <a:buNone/>
                      </a:pPr>
                      <a:r>
                        <a:rPr lang="id"/>
                        <a:t>DB::insert(sql, array): bool</a:t>
                      </a:r>
                      <a:endParaRPr/>
                    </a:p>
                  </a:txBody>
                  <a:tcPr marL="91425" marR="91425" marT="91425" marB="91425"/>
                </a:tc>
                <a:tc>
                  <a:txBody>
                    <a:bodyPr/>
                    <a:lstStyle/>
                    <a:p>
                      <a:pPr marL="0" lvl="0" indent="0" algn="l" rtl="0">
                        <a:spcBef>
                          <a:spcPts val="0"/>
                        </a:spcBef>
                        <a:spcAft>
                          <a:spcPts val="0"/>
                        </a:spcAft>
                        <a:buNone/>
                      </a:pPr>
                      <a:r>
                        <a:rPr lang="id"/>
                        <a:t>Untuk melakukan insert data</a:t>
                      </a:r>
                      <a:endParaRPr/>
                    </a:p>
                  </a:txBody>
                  <a:tcPr marL="91425" marR="91425" marT="91425" marB="91425"/>
                </a:tc>
              </a:tr>
              <a:tr h="381000">
                <a:tc>
                  <a:txBody>
                    <a:bodyPr/>
                    <a:lstStyle/>
                    <a:p>
                      <a:pPr marL="0" lvl="0" indent="0" algn="l" rtl="0">
                        <a:spcBef>
                          <a:spcPts val="0"/>
                        </a:spcBef>
                        <a:spcAft>
                          <a:spcPts val="0"/>
                        </a:spcAft>
                        <a:buNone/>
                      </a:pPr>
                      <a:r>
                        <a:rPr lang="id"/>
                        <a:t>DB::update(sql, array): int</a:t>
                      </a:r>
                      <a:endParaRPr/>
                    </a:p>
                  </a:txBody>
                  <a:tcPr marL="91425" marR="91425" marT="91425" marB="91425"/>
                </a:tc>
                <a:tc>
                  <a:txBody>
                    <a:bodyPr/>
                    <a:lstStyle/>
                    <a:p>
                      <a:pPr marL="0" lvl="0" indent="0" algn="l" rtl="0">
                        <a:spcBef>
                          <a:spcPts val="0"/>
                        </a:spcBef>
                        <a:spcAft>
                          <a:spcPts val="0"/>
                        </a:spcAft>
                        <a:buNone/>
                      </a:pPr>
                      <a:r>
                        <a:rPr lang="id"/>
                        <a:t>Untuk melakukan update data</a:t>
                      </a:r>
                      <a:endParaRPr/>
                    </a:p>
                  </a:txBody>
                  <a:tcPr marL="91425" marR="91425" marT="91425" marB="91425"/>
                </a:tc>
              </a:tr>
              <a:tr h="381000">
                <a:tc>
                  <a:txBody>
                    <a:bodyPr/>
                    <a:lstStyle/>
                    <a:p>
                      <a:pPr marL="0" lvl="0" indent="0" algn="l" rtl="0">
                        <a:spcBef>
                          <a:spcPts val="0"/>
                        </a:spcBef>
                        <a:spcAft>
                          <a:spcPts val="0"/>
                        </a:spcAft>
                        <a:buNone/>
                      </a:pPr>
                      <a:r>
                        <a:rPr lang="id"/>
                        <a:t>DB::delete(sql, array): int</a:t>
                      </a:r>
                      <a:endParaRPr/>
                    </a:p>
                  </a:txBody>
                  <a:tcPr marL="91425" marR="91425" marT="91425" marB="91425"/>
                </a:tc>
                <a:tc>
                  <a:txBody>
                    <a:bodyPr/>
                    <a:lstStyle/>
                    <a:p>
                      <a:pPr marL="0" lvl="0" indent="0" algn="l" rtl="0">
                        <a:spcBef>
                          <a:spcPts val="0"/>
                        </a:spcBef>
                        <a:spcAft>
                          <a:spcPts val="0"/>
                        </a:spcAft>
                        <a:buNone/>
                      </a:pPr>
                      <a:r>
                        <a:rPr lang="id"/>
                        <a:t>Untuk melakukan update data</a:t>
                      </a:r>
                      <a:endParaRPr/>
                    </a:p>
                  </a:txBody>
                  <a:tcPr marL="91425" marR="91425" marT="91425" marB="91425"/>
                </a:tc>
              </a:tr>
              <a:tr h="381000">
                <a:tc>
                  <a:txBody>
                    <a:bodyPr/>
                    <a:lstStyle/>
                    <a:p>
                      <a:pPr marL="0" lvl="0" indent="0" algn="l" rtl="0">
                        <a:spcBef>
                          <a:spcPts val="0"/>
                        </a:spcBef>
                        <a:spcAft>
                          <a:spcPts val="0"/>
                        </a:spcAft>
                        <a:buNone/>
                      </a:pPr>
                      <a:r>
                        <a:rPr lang="id"/>
                        <a:t>DB::select(sql, array): array</a:t>
                      </a:r>
                      <a:endParaRPr/>
                    </a:p>
                  </a:txBody>
                  <a:tcPr marL="91425" marR="91425" marT="91425" marB="91425"/>
                </a:tc>
                <a:tc>
                  <a:txBody>
                    <a:bodyPr/>
                    <a:lstStyle/>
                    <a:p>
                      <a:pPr marL="0" lvl="0" indent="0" algn="l" rtl="0">
                        <a:spcBef>
                          <a:spcPts val="0"/>
                        </a:spcBef>
                        <a:spcAft>
                          <a:spcPts val="0"/>
                        </a:spcAft>
                        <a:buNone/>
                      </a:pPr>
                      <a:r>
                        <a:rPr lang="id"/>
                        <a:t>Untuk melakukan select data</a:t>
                      </a:r>
                      <a:endParaRPr/>
                    </a:p>
                  </a:txBody>
                  <a:tcPr marL="91425" marR="91425" marT="91425" marB="91425"/>
                </a:tc>
              </a:tr>
              <a:tr h="381000">
                <a:tc>
                  <a:txBody>
                    <a:bodyPr/>
                    <a:lstStyle/>
                    <a:p>
                      <a:pPr marL="0" lvl="0" indent="0" algn="l" rtl="0">
                        <a:spcBef>
                          <a:spcPts val="0"/>
                        </a:spcBef>
                        <a:spcAft>
                          <a:spcPts val="0"/>
                        </a:spcAft>
                        <a:buNone/>
                      </a:pPr>
                      <a:r>
                        <a:rPr lang="id"/>
                        <a:t>DB::statement(sql, array): bool</a:t>
                      </a:r>
                      <a:endParaRPr/>
                    </a:p>
                  </a:txBody>
                  <a:tcPr marL="91425" marR="91425" marT="91425" marB="91425"/>
                </a:tc>
                <a:tc>
                  <a:txBody>
                    <a:bodyPr/>
                    <a:lstStyle/>
                    <a:p>
                      <a:pPr marL="0" lvl="0" indent="0" algn="l" rtl="0">
                        <a:spcBef>
                          <a:spcPts val="0"/>
                        </a:spcBef>
                        <a:spcAft>
                          <a:spcPts val="0"/>
                        </a:spcAft>
                        <a:buNone/>
                      </a:pPr>
                      <a:r>
                        <a:rPr lang="id"/>
                        <a:t>Untuk melakukan jenis sql lain</a:t>
                      </a:r>
                      <a:endParaRPr/>
                    </a:p>
                  </a:txBody>
                  <a:tcPr marL="91425" marR="91425" marT="91425" marB="91425"/>
                </a:tc>
              </a:tr>
              <a:tr h="381000">
                <a:tc>
                  <a:txBody>
                    <a:bodyPr/>
                    <a:lstStyle/>
                    <a:p>
                      <a:pPr marL="0" lvl="0" indent="0" algn="l" rtl="0">
                        <a:spcBef>
                          <a:spcPts val="0"/>
                        </a:spcBef>
                        <a:spcAft>
                          <a:spcPts val="0"/>
                        </a:spcAft>
                        <a:buNone/>
                      </a:pPr>
                      <a:r>
                        <a:rPr lang="id"/>
                        <a:t>DB::unprepared(sql): bool</a:t>
                      </a:r>
                      <a:endParaRPr/>
                    </a:p>
                  </a:txBody>
                  <a:tcPr marL="91425" marR="91425" marT="91425" marB="91425"/>
                </a:tc>
                <a:tc>
                  <a:txBody>
                    <a:bodyPr/>
                    <a:lstStyle/>
                    <a:p>
                      <a:pPr marL="0" lvl="0" indent="0" algn="l" rtl="0">
                        <a:spcBef>
                          <a:spcPts val="0"/>
                        </a:spcBef>
                        <a:spcAft>
                          <a:spcPts val="0"/>
                        </a:spcAft>
                        <a:buNone/>
                      </a:pPr>
                      <a:r>
                        <a:rPr lang="id"/>
                        <a:t>Untuk melakukan sql bukan prepared statement</a:t>
                      </a:r>
                      <a:endParaRPr/>
                    </a:p>
                  </a:txBody>
                  <a:tcPr marL="91425" marR="91425" marT="91425" marB="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1"/>
          <p:cNvSpPr txBox="1">
            <a:spLocks noGrp="1"/>
          </p:cNvSpPr>
          <p:nvPr>
            <p:ph type="title"/>
          </p:nvPr>
        </p:nvSpPr>
        <p:spPr>
          <a:xfrm>
            <a:off x="729450" y="563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Raw SQL</a:t>
            </a:r>
            <a:endParaRPr/>
          </a:p>
        </p:txBody>
      </p:sp>
      <p:pic>
        <p:nvPicPr>
          <p:cNvPr id="314" name="Google Shape;314;p51"/>
          <p:cNvPicPr preferRelativeResize="0"/>
          <p:nvPr/>
        </p:nvPicPr>
        <p:blipFill>
          <a:blip r:embed="rId3">
            <a:alphaModFix/>
          </a:blip>
          <a:stretch>
            <a:fillRect/>
          </a:stretch>
        </p:blipFill>
        <p:spPr>
          <a:xfrm>
            <a:off x="152400" y="1426250"/>
            <a:ext cx="8401398" cy="3564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Named Binding</a:t>
            </a:r>
            <a:endParaRPr/>
          </a:p>
        </p:txBody>
      </p:sp>
      <p:sp>
        <p:nvSpPr>
          <p:cNvPr id="320" name="Google Shape;320;p5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Kadang menggunakan parameter ? (tanda tanya) membingungkan saat kita membuat query dengan parameter yang banyak</a:t>
            </a:r>
            <a:endParaRPr/>
          </a:p>
          <a:p>
            <a:pPr marL="457200" lvl="0" indent="-311150" algn="l" rtl="0">
              <a:spcBef>
                <a:spcPts val="0"/>
              </a:spcBef>
              <a:spcAft>
                <a:spcPts val="0"/>
              </a:spcAft>
              <a:buSzPts val="1300"/>
              <a:buChar char="●"/>
            </a:pPr>
            <a:r>
              <a:rPr lang="id"/>
              <a:t>Laravel mendukung fitur bernama named binding, sehingga kita bisa mengganti ? (tanda tanya) menjadi nama parameter , dan data bisa kita kirim menggunakan array dengan key sesuai nama parameter nya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Named Binding</a:t>
            </a:r>
            <a:endParaRPr/>
          </a:p>
        </p:txBody>
      </p:sp>
      <p:pic>
        <p:nvPicPr>
          <p:cNvPr id="326" name="Google Shape;326;p53"/>
          <p:cNvPicPr preferRelativeResize="0"/>
          <p:nvPr/>
        </p:nvPicPr>
        <p:blipFill>
          <a:blip r:embed="rId3">
            <a:alphaModFix/>
          </a:blip>
          <a:stretch>
            <a:fillRect/>
          </a:stretch>
        </p:blipFill>
        <p:spPr>
          <a:xfrm>
            <a:off x="152400" y="2006250"/>
            <a:ext cx="8032819" cy="29848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Database Transaction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Database Transaction</a:t>
            </a:r>
            <a:endParaRPr/>
          </a:p>
        </p:txBody>
      </p:sp>
      <p:sp>
        <p:nvSpPr>
          <p:cNvPr id="337" name="Google Shape;337;p5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Laravel Database juga memiliki fitur untuk melakukan database transaction secara otomatis</a:t>
            </a:r>
            <a:endParaRPr/>
          </a:p>
          <a:p>
            <a:pPr marL="457200" lvl="0" indent="-311150" algn="l" rtl="0">
              <a:spcBef>
                <a:spcPts val="0"/>
              </a:spcBef>
              <a:spcAft>
                <a:spcPts val="0"/>
              </a:spcAft>
              <a:buSzPts val="1300"/>
              <a:buChar char="●"/>
            </a:pPr>
            <a:r>
              <a:rPr lang="id"/>
              <a:t>Dengan begitu, kita tidak perlu melakukan start transaction dan commit/rollback secara manual lagi</a:t>
            </a:r>
            <a:endParaRPr/>
          </a:p>
          <a:p>
            <a:pPr marL="457200" lvl="0" indent="-311150" algn="l" rtl="0">
              <a:spcBef>
                <a:spcPts val="0"/>
              </a:spcBef>
              <a:spcAft>
                <a:spcPts val="0"/>
              </a:spcAft>
              <a:buSzPts val="1300"/>
              <a:buChar char="●"/>
            </a:pPr>
            <a:r>
              <a:rPr lang="id"/>
              <a:t>Kita bisa menggunakan function DB::transactions(function)</a:t>
            </a:r>
            <a:endParaRPr/>
          </a:p>
          <a:p>
            <a:pPr marL="457200" lvl="0" indent="-311150" algn="l" rtl="0">
              <a:spcBef>
                <a:spcPts val="0"/>
              </a:spcBef>
              <a:spcAft>
                <a:spcPts val="0"/>
              </a:spcAft>
              <a:buSzPts val="1300"/>
              <a:buChar char="●"/>
            </a:pPr>
            <a:r>
              <a:rPr lang="id"/>
              <a:t>Di dalam function tersebut kita bisa melakukan perintah database, jika terjadi error, secara otomatis transaksi akan di rollback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Database Transaction</a:t>
            </a:r>
            <a:endParaRPr/>
          </a:p>
        </p:txBody>
      </p:sp>
      <p:pic>
        <p:nvPicPr>
          <p:cNvPr id="343" name="Google Shape;343;p56"/>
          <p:cNvPicPr preferRelativeResize="0"/>
          <p:nvPr/>
        </p:nvPicPr>
        <p:blipFill>
          <a:blip r:embed="rId3">
            <a:alphaModFix/>
          </a:blip>
          <a:stretch>
            <a:fillRect/>
          </a:stretch>
        </p:blipFill>
        <p:spPr>
          <a:xfrm>
            <a:off x="152400" y="2006250"/>
            <a:ext cx="8389621"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Pengenalan Laravel Database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Manual Database Transaction</a:t>
            </a:r>
            <a:endParaRPr/>
          </a:p>
        </p:txBody>
      </p:sp>
      <p:sp>
        <p:nvSpPr>
          <p:cNvPr id="349" name="Google Shape;349;p5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Selain menggunakan fitur otomatis, kita juga bisa melakukan database transaction secara manual menggunakan Laravel Database</a:t>
            </a:r>
            <a:endParaRPr/>
          </a:p>
          <a:p>
            <a:pPr marL="457200" lvl="0" indent="-311150" algn="l" rtl="0">
              <a:spcBef>
                <a:spcPts val="0"/>
              </a:spcBef>
              <a:spcAft>
                <a:spcPts val="0"/>
              </a:spcAft>
              <a:buSzPts val="1300"/>
              <a:buChar char="●"/>
            </a:pPr>
            <a:r>
              <a:rPr lang="id"/>
              <a:t>Kita bisa gunakan beberapa function</a:t>
            </a:r>
            <a:endParaRPr/>
          </a:p>
          <a:p>
            <a:pPr marL="457200" lvl="0" indent="-311150" algn="l" rtl="0">
              <a:spcBef>
                <a:spcPts val="0"/>
              </a:spcBef>
              <a:spcAft>
                <a:spcPts val="0"/>
              </a:spcAft>
              <a:buSzPts val="1300"/>
              <a:buChar char="●"/>
            </a:pPr>
            <a:r>
              <a:rPr lang="id"/>
              <a:t>DB::beginTransaction() untuk memulai transaksi</a:t>
            </a:r>
            <a:endParaRPr/>
          </a:p>
          <a:p>
            <a:pPr marL="457200" lvl="0" indent="-311150" algn="l" rtl="0">
              <a:spcBef>
                <a:spcPts val="0"/>
              </a:spcBef>
              <a:spcAft>
                <a:spcPts val="0"/>
              </a:spcAft>
              <a:buSzPts val="1300"/>
              <a:buChar char="●"/>
            </a:pPr>
            <a:r>
              <a:rPr lang="id"/>
              <a:t>DB::commit() untuk melakukan commit transaksi</a:t>
            </a:r>
            <a:endParaRPr/>
          </a:p>
          <a:p>
            <a:pPr marL="457200" lvl="0" indent="-311150" algn="l" rtl="0">
              <a:spcBef>
                <a:spcPts val="0"/>
              </a:spcBef>
              <a:spcAft>
                <a:spcPts val="0"/>
              </a:spcAft>
              <a:buSzPts val="1300"/>
              <a:buChar char="●"/>
            </a:pPr>
            <a:r>
              <a:rPr lang="id"/>
              <a:t>DB::rollBack() untuk melakukan rollback transaksi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Manual Database Transaction</a:t>
            </a:r>
            <a:endParaRPr/>
          </a:p>
        </p:txBody>
      </p:sp>
      <p:pic>
        <p:nvPicPr>
          <p:cNvPr id="355" name="Google Shape;355;p58"/>
          <p:cNvPicPr preferRelativeResize="0"/>
          <p:nvPr/>
        </p:nvPicPr>
        <p:blipFill>
          <a:blip r:embed="rId3">
            <a:alphaModFix/>
          </a:blip>
          <a:stretch>
            <a:fillRect/>
          </a:stretch>
        </p:blipFill>
        <p:spPr>
          <a:xfrm>
            <a:off x="152400" y="2006250"/>
            <a:ext cx="6658512" cy="2984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Database Commands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Database Commands</a:t>
            </a:r>
            <a:endParaRPr/>
          </a:p>
        </p:txBody>
      </p:sp>
      <p:sp>
        <p:nvSpPr>
          <p:cNvPr id="366" name="Google Shape;366;p6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Artisan file di laravel memiliki banyak sekali fitur, salah satunya adalah perintah db</a:t>
            </a:r>
            <a:endParaRPr/>
          </a:p>
          <a:p>
            <a:pPr marL="457200" lvl="0" indent="-311150" algn="l" rtl="0">
              <a:spcBef>
                <a:spcPts val="0"/>
              </a:spcBef>
              <a:spcAft>
                <a:spcPts val="0"/>
              </a:spcAft>
              <a:buSzPts val="1300"/>
              <a:buChar char="●"/>
            </a:pPr>
            <a:r>
              <a:rPr lang="id"/>
              <a:t>Ada banyak sekali perintah db yang bisa kita gunakan </a:t>
            </a:r>
            <a:endParaRPr/>
          </a:p>
          <a:p>
            <a:pPr marL="457200" lvl="0" indent="-311150" algn="l" rtl="0">
              <a:spcBef>
                <a:spcPts val="0"/>
              </a:spcBef>
              <a:spcAft>
                <a:spcPts val="0"/>
              </a:spcAft>
              <a:buSzPts val="1300"/>
              <a:buChar char="●"/>
            </a:pPr>
            <a:r>
              <a:rPr lang="id"/>
              <a:t>php artisan db, untuk mengakses terminal database, misal mysql</a:t>
            </a:r>
            <a:endParaRPr/>
          </a:p>
          <a:p>
            <a:pPr marL="457200" lvl="0" indent="-311150" algn="l" rtl="0">
              <a:spcBef>
                <a:spcPts val="0"/>
              </a:spcBef>
              <a:spcAft>
                <a:spcPts val="0"/>
              </a:spcAft>
              <a:buSzPts val="1300"/>
              <a:buChar char="●"/>
            </a:pPr>
            <a:r>
              <a:rPr lang="id"/>
              <a:t>php artisan db:table, untuk melihat seluruh table di database</a:t>
            </a:r>
            <a:endParaRPr/>
          </a:p>
          <a:p>
            <a:pPr marL="457200" lvl="0" indent="-311150" algn="l" rtl="0">
              <a:spcBef>
                <a:spcPts val="0"/>
              </a:spcBef>
              <a:spcAft>
                <a:spcPts val="0"/>
              </a:spcAft>
              <a:buSzPts val="1300"/>
              <a:buChar char="●"/>
            </a:pPr>
            <a:r>
              <a:rPr lang="id"/>
              <a:t>php artisan db:show, untuk melihat informasi database</a:t>
            </a:r>
            <a:endParaRPr/>
          </a:p>
          <a:p>
            <a:pPr marL="457200" lvl="0" indent="-311150" algn="l" rtl="0">
              <a:spcBef>
                <a:spcPts val="0"/>
              </a:spcBef>
              <a:spcAft>
                <a:spcPts val="0"/>
              </a:spcAft>
              <a:buSzPts val="1300"/>
              <a:buChar char="●"/>
            </a:pPr>
            <a:r>
              <a:rPr lang="id"/>
              <a:t>php artisan db:monitor, untuk memonitor jumlah koneksi di database</a:t>
            </a:r>
            <a:endParaRPr/>
          </a:p>
          <a:p>
            <a:pPr marL="457200" lvl="0" indent="-311150" algn="l" rtl="0">
              <a:spcBef>
                <a:spcPts val="0"/>
              </a:spcBef>
              <a:spcAft>
                <a:spcPts val="0"/>
              </a:spcAft>
              <a:buSzPts val="1300"/>
              <a:buChar char="●"/>
            </a:pPr>
            <a:r>
              <a:rPr lang="id"/>
              <a:t>php artisan db:seed, untuk menambah data di database</a:t>
            </a:r>
            <a:endParaRPr/>
          </a:p>
          <a:p>
            <a:pPr marL="457200" lvl="0" indent="-311150" algn="l" rtl="0">
              <a:spcBef>
                <a:spcPts val="0"/>
              </a:spcBef>
              <a:spcAft>
                <a:spcPts val="0"/>
              </a:spcAft>
              <a:buSzPts val="1300"/>
              <a:buChar char="●"/>
            </a:pPr>
            <a:r>
              <a:rPr lang="id"/>
              <a:t>php artisan db:wipe, untuk menghapus seluruh table di database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a:t>
            </a:r>
            <a:endParaRPr/>
          </a:p>
        </p:txBody>
      </p:sp>
      <p:sp>
        <p:nvSpPr>
          <p:cNvPr id="377" name="Google Shape;377;p6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Selain menggunakan Raw Sql, Laravel Database juga memiliki fitur bernama Query Builder</a:t>
            </a:r>
            <a:endParaRPr/>
          </a:p>
          <a:p>
            <a:pPr marL="457200" lvl="0" indent="-311150" algn="l" rtl="0">
              <a:spcBef>
                <a:spcPts val="0"/>
              </a:spcBef>
              <a:spcAft>
                <a:spcPts val="0"/>
              </a:spcAft>
              <a:buSzPts val="1300"/>
              <a:buChar char="●"/>
            </a:pPr>
            <a:r>
              <a:rPr lang="id"/>
              <a:t>Fitur ini sangat mempermudah kita ketika ingin membuat perintah ke database dibandingkan melakukannya secara manual menggunakan Raw SQL</a:t>
            </a:r>
            <a:endParaRPr/>
          </a:p>
          <a:p>
            <a:pPr marL="457200" lvl="0" indent="-311150" algn="l" rtl="0">
              <a:spcBef>
                <a:spcPts val="0"/>
              </a:spcBef>
              <a:spcAft>
                <a:spcPts val="0"/>
              </a:spcAft>
              <a:buSzPts val="1300"/>
              <a:buChar char="●"/>
            </a:pPr>
            <a:r>
              <a:rPr lang="id"/>
              <a:t>Query Builder direpresentasikan dengan class Builder</a:t>
            </a:r>
            <a:endParaRPr/>
          </a:p>
          <a:p>
            <a:pPr marL="457200" lvl="0" indent="-311150" algn="l" rtl="0">
              <a:spcBef>
                <a:spcPts val="0"/>
              </a:spcBef>
              <a:spcAft>
                <a:spcPts val="0"/>
              </a:spcAft>
              <a:buSzPts val="1300"/>
              <a:buChar char="●"/>
            </a:pPr>
            <a:r>
              <a:rPr lang="id" u="sng">
                <a:solidFill>
                  <a:schemeClr val="hlink"/>
                </a:solidFill>
                <a:hlinkClick r:id="rId3"/>
              </a:rPr>
              <a:t>https://laravel.com/api/10.x/Illuminate/Database/Query/Builder.html</a:t>
            </a:r>
            <a:r>
              <a:rPr lang="id"/>
              <a:t> </a:t>
            </a:r>
            <a:endParaRPr/>
          </a:p>
          <a:p>
            <a:pPr marL="457200" lvl="0" indent="-311150" algn="l" rtl="0">
              <a:spcBef>
                <a:spcPts val="0"/>
              </a:spcBef>
              <a:spcAft>
                <a:spcPts val="0"/>
              </a:spcAft>
              <a:buSzPts val="1300"/>
              <a:buChar char="●"/>
            </a:pPr>
            <a:r>
              <a:rPr lang="id"/>
              <a:t>Untuk membuat Query Builder, kita bisa gunakan function DB::table(nama)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Insert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Insert</a:t>
            </a:r>
            <a:endParaRPr/>
          </a:p>
        </p:txBody>
      </p:sp>
      <p:sp>
        <p:nvSpPr>
          <p:cNvPr id="388" name="Google Shape;388;p6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Untuk melakukan Insert menggunakan Query Builder, kita bisa menggunakan method dengan prefix insert dengan parameter associative array dimana key nya adalah kolom, dan value nya adalah nilai yang akan disimpan di database</a:t>
            </a:r>
            <a:endParaRPr/>
          </a:p>
          <a:p>
            <a:pPr marL="457200" lvl="0" indent="-311150" algn="l" rtl="0">
              <a:spcBef>
                <a:spcPts val="0"/>
              </a:spcBef>
              <a:spcAft>
                <a:spcPts val="0"/>
              </a:spcAft>
              <a:buSzPts val="1300"/>
              <a:buChar char="●"/>
            </a:pPr>
            <a:r>
              <a:rPr lang="id"/>
              <a:t>insert() untuk memasukkan data ke database, throw exception jika terjadi error misal duplicate primary key</a:t>
            </a:r>
            <a:endParaRPr/>
          </a:p>
          <a:p>
            <a:pPr marL="457200" lvl="0" indent="-311150" algn="l" rtl="0">
              <a:spcBef>
                <a:spcPts val="0"/>
              </a:spcBef>
              <a:spcAft>
                <a:spcPts val="0"/>
              </a:spcAft>
              <a:buSzPts val="1300"/>
              <a:buChar char="●"/>
            </a:pPr>
            <a:r>
              <a:rPr lang="id"/>
              <a:t>insertGetId() untuk memasukkan data ke database, dan mengembalikan primary key yang diset secara auto generate, cocok untuk tabel dengan id auto increment</a:t>
            </a:r>
            <a:endParaRPr/>
          </a:p>
          <a:p>
            <a:pPr marL="457200" lvl="0" indent="-311150" algn="l" rtl="0">
              <a:spcBef>
                <a:spcPts val="0"/>
              </a:spcBef>
              <a:spcAft>
                <a:spcPts val="0"/>
              </a:spcAft>
              <a:buSzPts val="1300"/>
              <a:buChar char="●"/>
            </a:pPr>
            <a:r>
              <a:rPr lang="id"/>
              <a:t>insertOrIgnore() untuk memasukkan data ke database, dan jika terjadi error, maka akan di ignore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Query Builder Insert</a:t>
            </a:r>
            <a:endParaRPr/>
          </a:p>
        </p:txBody>
      </p:sp>
      <p:pic>
        <p:nvPicPr>
          <p:cNvPr id="394" name="Google Shape;394;p65"/>
          <p:cNvPicPr preferRelativeResize="0"/>
          <p:nvPr/>
        </p:nvPicPr>
        <p:blipFill>
          <a:blip r:embed="rId3">
            <a:alphaModFix/>
          </a:blip>
          <a:stretch>
            <a:fillRect/>
          </a:stretch>
        </p:blipFill>
        <p:spPr>
          <a:xfrm>
            <a:off x="152400" y="2006250"/>
            <a:ext cx="8839199" cy="271248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Select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Fitur Database di Laravel</a:t>
            </a:r>
            <a:endParaRPr/>
          </a:p>
        </p:txBody>
      </p:sp>
      <p:sp>
        <p:nvSpPr>
          <p:cNvPr id="200" name="Google Shape;200;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Hampir semua web framework saat ini memiliki fitur untuk berinteraksi dengan database secara mudah, termasuk Laravel</a:t>
            </a:r>
            <a:endParaRPr/>
          </a:p>
          <a:p>
            <a:pPr marL="457200" lvl="0" indent="-311150" algn="l" rtl="0">
              <a:spcBef>
                <a:spcPts val="0"/>
              </a:spcBef>
              <a:spcAft>
                <a:spcPts val="0"/>
              </a:spcAft>
              <a:buSzPts val="1300"/>
              <a:buChar char="●"/>
            </a:pPr>
            <a:r>
              <a:rPr lang="id"/>
              <a:t>Laravel memiliki fitur yang mempermudah kita membuat Raw SQL (manual), Query Builder dan Eloquent ORM (yang akan dibahas terpisah)</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Select</a:t>
            </a:r>
            <a:endParaRPr/>
          </a:p>
        </p:txBody>
      </p:sp>
      <p:sp>
        <p:nvSpPr>
          <p:cNvPr id="405" name="Google Shape;405;p6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Ada beberapa function di Query Builder yang bisa kita gunakan untuk melakukan perintah select</a:t>
            </a:r>
            <a:endParaRPr/>
          </a:p>
          <a:p>
            <a:pPr marL="457200" lvl="0" indent="-311150" algn="l" rtl="0">
              <a:spcBef>
                <a:spcPts val="0"/>
              </a:spcBef>
              <a:spcAft>
                <a:spcPts val="0"/>
              </a:spcAft>
              <a:buSzPts val="1300"/>
              <a:buChar char="●"/>
            </a:pPr>
            <a:r>
              <a:rPr lang="id"/>
              <a:t>select(columns), untuk mengubah select kolom, dimana defaultnya adalah semua kolom</a:t>
            </a:r>
            <a:endParaRPr/>
          </a:p>
          <a:p>
            <a:pPr marL="457200" lvl="0" indent="-311150" algn="l" rtl="0">
              <a:spcBef>
                <a:spcPts val="0"/>
              </a:spcBef>
              <a:spcAft>
                <a:spcPts val="0"/>
              </a:spcAft>
              <a:buSzPts val="1300"/>
              <a:buChar char="●"/>
            </a:pPr>
            <a:r>
              <a:rPr lang="id"/>
              <a:t>Setelah itu, untuk mengeksekusi SQL dan menyimpannya di Collection secara langsung, kita bisa menggunakan beberapa method </a:t>
            </a:r>
            <a:endParaRPr/>
          </a:p>
          <a:p>
            <a:pPr marL="457200" lvl="0" indent="-311150" algn="l" rtl="0">
              <a:spcBef>
                <a:spcPts val="0"/>
              </a:spcBef>
              <a:spcAft>
                <a:spcPts val="0"/>
              </a:spcAft>
              <a:buSzPts val="1300"/>
              <a:buChar char="●"/>
            </a:pPr>
            <a:r>
              <a:rPr lang="id"/>
              <a:t>get(columns), untuk mengambil seluruh data, defaultnya semua kolom diambil</a:t>
            </a:r>
            <a:endParaRPr/>
          </a:p>
          <a:p>
            <a:pPr marL="457200" lvl="0" indent="-311150" algn="l" rtl="0">
              <a:spcBef>
                <a:spcPts val="0"/>
              </a:spcBef>
              <a:spcAft>
                <a:spcPts val="0"/>
              </a:spcAft>
              <a:buSzPts val="1300"/>
              <a:buChar char="●"/>
            </a:pPr>
            <a:r>
              <a:rPr lang="id"/>
              <a:t>first(columns), untuk mengambil data pertama, defaultnya semua kolom diambil</a:t>
            </a:r>
            <a:endParaRPr/>
          </a:p>
          <a:p>
            <a:pPr marL="457200" lvl="0" indent="-311150" algn="l" rtl="0">
              <a:spcBef>
                <a:spcPts val="0"/>
              </a:spcBef>
              <a:spcAft>
                <a:spcPts val="0"/>
              </a:spcAft>
              <a:buSzPts val="1300"/>
              <a:buChar char="●"/>
            </a:pPr>
            <a:r>
              <a:rPr lang="id"/>
              <a:t>pluck(column), untuk mengambil salah satu kolom saja</a:t>
            </a:r>
            <a:endParaRPr/>
          </a:p>
          <a:p>
            <a:pPr marL="457200" lvl="0" indent="-311150" algn="l" rtl="0">
              <a:spcBef>
                <a:spcPts val="0"/>
              </a:spcBef>
              <a:spcAft>
                <a:spcPts val="0"/>
              </a:spcAft>
              <a:buSzPts val="1300"/>
              <a:buChar char="●"/>
            </a:pPr>
            <a:r>
              <a:rPr lang="id"/>
              <a:t>Hasil dari Query Builder Select adalah Laravel Collection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Query Builder Select</a:t>
            </a:r>
            <a:endParaRPr/>
          </a:p>
        </p:txBody>
      </p:sp>
      <p:pic>
        <p:nvPicPr>
          <p:cNvPr id="411" name="Google Shape;411;p68"/>
          <p:cNvPicPr preferRelativeResize="0"/>
          <p:nvPr/>
        </p:nvPicPr>
        <p:blipFill>
          <a:blip r:embed="rId3">
            <a:alphaModFix/>
          </a:blip>
          <a:stretch>
            <a:fillRect/>
          </a:stretch>
        </p:blipFill>
        <p:spPr>
          <a:xfrm>
            <a:off x="152400" y="2006250"/>
            <a:ext cx="8839198" cy="211572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Where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7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Where</a:t>
            </a:r>
            <a:endParaRPr/>
          </a:p>
        </p:txBody>
      </p:sp>
      <p:sp>
        <p:nvSpPr>
          <p:cNvPr id="422" name="Google Shape;422;p7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Sebelum kita lanjut ke materi Update dan Delete, kita harus tahu tentang Where di Query Builder</a:t>
            </a:r>
            <a:endParaRPr/>
          </a:p>
          <a:p>
            <a:pPr marL="457200" lvl="0" indent="-311150" algn="l" rtl="0">
              <a:spcBef>
                <a:spcPts val="0"/>
              </a:spcBef>
              <a:spcAft>
                <a:spcPts val="0"/>
              </a:spcAft>
              <a:buSzPts val="1300"/>
              <a:buChar char="●"/>
            </a:pPr>
            <a:r>
              <a:rPr lang="id"/>
              <a:t>Untuk menambahkan Where di Query Builder, kita bisa menggunakan banyak sekali method dengan awalan where…()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7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Insert Category</a:t>
            </a:r>
            <a:endParaRPr/>
          </a:p>
        </p:txBody>
      </p:sp>
      <p:pic>
        <p:nvPicPr>
          <p:cNvPr id="428" name="Google Shape;428;p71"/>
          <p:cNvPicPr preferRelativeResize="0"/>
          <p:nvPr/>
        </p:nvPicPr>
        <p:blipFill>
          <a:blip r:embed="rId3">
            <a:alphaModFix/>
          </a:blip>
          <a:stretch>
            <a:fillRect/>
          </a:stretch>
        </p:blipFill>
        <p:spPr>
          <a:xfrm>
            <a:off x="152400" y="2006250"/>
            <a:ext cx="8839199" cy="266377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7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Where Method</a:t>
            </a:r>
            <a:endParaRPr/>
          </a:p>
        </p:txBody>
      </p:sp>
      <p:graphicFrame>
        <p:nvGraphicFramePr>
          <p:cNvPr id="434" name="Google Shape;434;p72"/>
          <p:cNvGraphicFramePr/>
          <p:nvPr/>
        </p:nvGraphicFramePr>
        <p:xfrm>
          <a:off x="952500" y="1881100"/>
          <a:ext cx="7239000" cy="2773470"/>
        </p:xfrm>
        <a:graphic>
          <a:graphicData uri="http://schemas.openxmlformats.org/drawingml/2006/table">
            <a:tbl>
              <a:tblPr>
                <a:noFill/>
                <a:tableStyleId>{6942E98E-2C1F-4DFB-B4D3-6CA12B98E6B0}</a:tableStyleId>
              </a:tblPr>
              <a:tblGrid>
                <a:gridCol w="3433150"/>
                <a:gridCol w="3805850"/>
              </a:tblGrid>
              <a:tr h="381000">
                <a:tc>
                  <a:txBody>
                    <a:bodyPr/>
                    <a:lstStyle/>
                    <a:p>
                      <a:pPr marL="0" lvl="0" indent="0" algn="l" rtl="0">
                        <a:spcBef>
                          <a:spcPts val="0"/>
                        </a:spcBef>
                        <a:spcAft>
                          <a:spcPts val="0"/>
                        </a:spcAft>
                        <a:buNone/>
                      </a:pPr>
                      <a:r>
                        <a:rPr lang="id"/>
                        <a:t>Where Method</a:t>
                      </a:r>
                      <a:endParaRPr/>
                    </a:p>
                  </a:txBody>
                  <a:tcPr marL="91425" marR="91425" marT="91425" marB="91425">
                    <a:solidFill>
                      <a:srgbClr val="CCCCCC"/>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CCCCCC"/>
                    </a:solidFill>
                  </a:tcPr>
                </a:tc>
              </a:tr>
              <a:tr h="381000">
                <a:tc>
                  <a:txBody>
                    <a:bodyPr/>
                    <a:lstStyle/>
                    <a:p>
                      <a:pPr marL="0" lvl="0" indent="0" algn="l" rtl="0">
                        <a:spcBef>
                          <a:spcPts val="0"/>
                        </a:spcBef>
                        <a:spcAft>
                          <a:spcPts val="0"/>
                        </a:spcAft>
                        <a:buNone/>
                      </a:pPr>
                      <a:r>
                        <a:rPr lang="id"/>
                        <a:t>where(column, operator, value)</a:t>
                      </a:r>
                      <a:endParaRPr/>
                    </a:p>
                  </a:txBody>
                  <a:tcPr marL="91425" marR="91425" marT="91425" marB="91425"/>
                </a:tc>
                <a:tc>
                  <a:txBody>
                    <a:bodyPr/>
                    <a:lstStyle/>
                    <a:p>
                      <a:pPr marL="0" lvl="0" indent="0" algn="l" rtl="0">
                        <a:spcBef>
                          <a:spcPts val="0"/>
                        </a:spcBef>
                        <a:spcAft>
                          <a:spcPts val="0"/>
                        </a:spcAft>
                        <a:buNone/>
                      </a:pPr>
                      <a:r>
                        <a:rPr lang="id"/>
                        <a:t>AND column operator value</a:t>
                      </a:r>
                      <a:endParaRPr/>
                    </a:p>
                  </a:txBody>
                  <a:tcPr marL="91425" marR="91425" marT="91425" marB="91425"/>
                </a:tc>
              </a:tr>
              <a:tr h="381000">
                <a:tc>
                  <a:txBody>
                    <a:bodyPr/>
                    <a:lstStyle/>
                    <a:p>
                      <a:pPr marL="0" lvl="0" indent="0" algn="l" rtl="0">
                        <a:spcBef>
                          <a:spcPts val="0"/>
                        </a:spcBef>
                        <a:spcAft>
                          <a:spcPts val="0"/>
                        </a:spcAft>
                        <a:buNone/>
                      </a:pPr>
                      <a:r>
                        <a:rPr lang="id"/>
                        <a:t>where([condition1, condition2])</a:t>
                      </a:r>
                      <a:endParaRPr/>
                    </a:p>
                  </a:txBody>
                  <a:tcPr marL="91425" marR="91425" marT="91425" marB="91425"/>
                </a:tc>
                <a:tc>
                  <a:txBody>
                    <a:bodyPr/>
                    <a:lstStyle/>
                    <a:p>
                      <a:pPr marL="0" lvl="0" indent="0" algn="l" rtl="0">
                        <a:spcBef>
                          <a:spcPts val="0"/>
                        </a:spcBef>
                        <a:spcAft>
                          <a:spcPts val="0"/>
                        </a:spcAft>
                        <a:buNone/>
                      </a:pPr>
                      <a:r>
                        <a:rPr lang="id"/>
                        <a:t>AND (condition 1 AND condition 2 AND …)</a:t>
                      </a:r>
                      <a:endParaRPr/>
                    </a:p>
                  </a:txBody>
                  <a:tcPr marL="91425" marR="91425" marT="91425" marB="91425"/>
                </a:tc>
              </a:tr>
              <a:tr h="381000">
                <a:tc>
                  <a:txBody>
                    <a:bodyPr/>
                    <a:lstStyle/>
                    <a:p>
                      <a:pPr marL="0" lvl="0" indent="0" algn="l" rtl="0">
                        <a:spcBef>
                          <a:spcPts val="0"/>
                        </a:spcBef>
                        <a:spcAft>
                          <a:spcPts val="0"/>
                        </a:spcAft>
                        <a:buNone/>
                      </a:pPr>
                      <a:r>
                        <a:rPr lang="id"/>
                        <a:t>where(callback(Builder))</a:t>
                      </a:r>
                      <a:endParaRPr/>
                    </a:p>
                  </a:txBody>
                  <a:tcPr marL="91425" marR="91425" marT="91425" marB="91425"/>
                </a:tc>
                <a:tc>
                  <a:txBody>
                    <a:bodyPr/>
                    <a:lstStyle/>
                    <a:p>
                      <a:pPr marL="0" lvl="0" indent="0" algn="l" rtl="0">
                        <a:spcBef>
                          <a:spcPts val="0"/>
                        </a:spcBef>
                        <a:spcAft>
                          <a:spcPts val="0"/>
                        </a:spcAft>
                        <a:buNone/>
                      </a:pPr>
                      <a:r>
                        <a:rPr lang="id"/>
                        <a:t>AND (condition)</a:t>
                      </a:r>
                      <a:endParaRPr/>
                    </a:p>
                  </a:txBody>
                  <a:tcPr marL="91425" marR="91425" marT="91425" marB="91425"/>
                </a:tc>
              </a:tr>
              <a:tr h="381000">
                <a:tc>
                  <a:txBody>
                    <a:bodyPr/>
                    <a:lstStyle/>
                    <a:p>
                      <a:pPr marL="0" lvl="0" indent="0" algn="l" rtl="0">
                        <a:spcBef>
                          <a:spcPts val="0"/>
                        </a:spcBef>
                        <a:spcAft>
                          <a:spcPts val="0"/>
                        </a:spcAft>
                        <a:buNone/>
                      </a:pPr>
                      <a:r>
                        <a:rPr lang="id"/>
                        <a:t>orWhere(column, operator, value)</a:t>
                      </a:r>
                      <a:endParaRPr/>
                    </a:p>
                  </a:txBody>
                  <a:tcPr marL="91425" marR="91425" marT="91425" marB="91425"/>
                </a:tc>
                <a:tc>
                  <a:txBody>
                    <a:bodyPr/>
                    <a:lstStyle/>
                    <a:p>
                      <a:pPr marL="0" lvl="0" indent="0" algn="l" rtl="0">
                        <a:spcBef>
                          <a:spcPts val="0"/>
                        </a:spcBef>
                        <a:spcAft>
                          <a:spcPts val="0"/>
                        </a:spcAft>
                        <a:buNone/>
                      </a:pPr>
                      <a:r>
                        <a:rPr lang="id"/>
                        <a:t>OR (condition)</a:t>
                      </a:r>
                      <a:endParaRPr/>
                    </a:p>
                  </a:txBody>
                  <a:tcPr marL="91425" marR="91425" marT="91425" marB="91425"/>
                </a:tc>
              </a:tr>
              <a:tr h="381000">
                <a:tc>
                  <a:txBody>
                    <a:bodyPr/>
                    <a:lstStyle/>
                    <a:p>
                      <a:pPr marL="0" lvl="0" indent="0" algn="l" rtl="0">
                        <a:spcBef>
                          <a:spcPts val="0"/>
                        </a:spcBef>
                        <a:spcAft>
                          <a:spcPts val="0"/>
                        </a:spcAft>
                        <a:buNone/>
                      </a:pPr>
                      <a:r>
                        <a:rPr lang="id"/>
                        <a:t>orWhere(callback(Builder))</a:t>
                      </a:r>
                      <a:endParaRPr/>
                    </a:p>
                  </a:txBody>
                  <a:tcPr marL="91425" marR="91425" marT="91425" marB="91425"/>
                </a:tc>
                <a:tc>
                  <a:txBody>
                    <a:bodyPr/>
                    <a:lstStyle/>
                    <a:p>
                      <a:pPr marL="0" lvl="0" indent="0" algn="l" rtl="0">
                        <a:spcBef>
                          <a:spcPts val="0"/>
                        </a:spcBef>
                        <a:spcAft>
                          <a:spcPts val="0"/>
                        </a:spcAft>
                        <a:buNone/>
                      </a:pPr>
                      <a:r>
                        <a:rPr lang="id"/>
                        <a:t>OR (condition …)</a:t>
                      </a:r>
                      <a:endParaRPr/>
                    </a:p>
                  </a:txBody>
                  <a:tcPr marL="91425" marR="91425" marT="91425" marB="91425"/>
                </a:tc>
              </a:tr>
              <a:tr h="381000">
                <a:tc>
                  <a:txBody>
                    <a:bodyPr/>
                    <a:lstStyle/>
                    <a:p>
                      <a:pPr marL="0" lvl="0" indent="0" algn="l" rtl="0">
                        <a:spcBef>
                          <a:spcPts val="0"/>
                        </a:spcBef>
                        <a:spcAft>
                          <a:spcPts val="0"/>
                        </a:spcAft>
                        <a:buNone/>
                      </a:pPr>
                      <a:r>
                        <a:rPr lang="id"/>
                        <a:t>whereNot(callback(Builder))</a:t>
                      </a:r>
                      <a:endParaRPr/>
                    </a:p>
                  </a:txBody>
                  <a:tcPr marL="91425" marR="91425" marT="91425" marB="91425"/>
                </a:tc>
                <a:tc>
                  <a:txBody>
                    <a:bodyPr/>
                    <a:lstStyle/>
                    <a:p>
                      <a:pPr marL="0" lvl="0" indent="0" algn="l" rtl="0">
                        <a:spcBef>
                          <a:spcPts val="0"/>
                        </a:spcBef>
                        <a:spcAft>
                          <a:spcPts val="0"/>
                        </a:spcAft>
                        <a:buNone/>
                      </a:pPr>
                      <a:r>
                        <a:rPr lang="id"/>
                        <a:t>NOT (condition …)</a:t>
                      </a:r>
                      <a:endParaRP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Where Method</a:t>
            </a:r>
            <a:endParaRPr/>
          </a:p>
        </p:txBody>
      </p:sp>
      <p:pic>
        <p:nvPicPr>
          <p:cNvPr id="440" name="Google Shape;440;p73"/>
          <p:cNvPicPr preferRelativeResize="0"/>
          <p:nvPr/>
        </p:nvPicPr>
        <p:blipFill>
          <a:blip r:embed="rId3">
            <a:alphaModFix/>
          </a:blip>
          <a:stretch>
            <a:fillRect/>
          </a:stretch>
        </p:blipFill>
        <p:spPr>
          <a:xfrm>
            <a:off x="152400" y="2006250"/>
            <a:ext cx="8421800" cy="298484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Where Between Method</a:t>
            </a:r>
            <a:endParaRPr/>
          </a:p>
        </p:txBody>
      </p:sp>
      <p:graphicFrame>
        <p:nvGraphicFramePr>
          <p:cNvPr id="446" name="Google Shape;446;p74"/>
          <p:cNvGraphicFramePr/>
          <p:nvPr/>
        </p:nvGraphicFramePr>
        <p:xfrm>
          <a:off x="952500" y="2190750"/>
          <a:ext cx="7239000" cy="1615350"/>
        </p:xfrm>
        <a:graphic>
          <a:graphicData uri="http://schemas.openxmlformats.org/drawingml/2006/table">
            <a:tbl>
              <a:tblPr>
                <a:noFill/>
                <a:tableStyleId>{6942E98E-2C1F-4DFB-B4D3-6CA12B98E6B0}</a:tableStyleId>
              </a:tblPr>
              <a:tblGrid>
                <a:gridCol w="3433150"/>
                <a:gridCol w="3805850"/>
              </a:tblGrid>
              <a:tr h="381000">
                <a:tc>
                  <a:txBody>
                    <a:bodyPr/>
                    <a:lstStyle/>
                    <a:p>
                      <a:pPr marL="0" lvl="0" indent="0" algn="l" rtl="0">
                        <a:spcBef>
                          <a:spcPts val="0"/>
                        </a:spcBef>
                        <a:spcAft>
                          <a:spcPts val="0"/>
                        </a:spcAft>
                        <a:buNone/>
                      </a:pPr>
                      <a:r>
                        <a:rPr lang="id"/>
                        <a:t>Where Method</a:t>
                      </a:r>
                      <a:endParaRPr/>
                    </a:p>
                  </a:txBody>
                  <a:tcPr marL="91425" marR="91425" marT="91425" marB="91425">
                    <a:solidFill>
                      <a:srgbClr val="CCCCCC"/>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CCCCCC"/>
                    </a:solidFill>
                  </a:tcPr>
                </a:tc>
              </a:tr>
              <a:tr h="381000">
                <a:tc>
                  <a:txBody>
                    <a:bodyPr/>
                    <a:lstStyle/>
                    <a:p>
                      <a:pPr marL="0" lvl="0" indent="0" algn="l" rtl="0">
                        <a:spcBef>
                          <a:spcPts val="0"/>
                        </a:spcBef>
                        <a:spcAft>
                          <a:spcPts val="0"/>
                        </a:spcAft>
                        <a:buNone/>
                      </a:pPr>
                      <a:r>
                        <a:rPr lang="id"/>
                        <a:t>whereBetween(column, [value1, value2])</a:t>
                      </a:r>
                      <a:endParaRPr/>
                    </a:p>
                  </a:txBody>
                  <a:tcPr marL="91425" marR="91425" marT="91425" marB="91425"/>
                </a:tc>
                <a:tc>
                  <a:txBody>
                    <a:bodyPr/>
                    <a:lstStyle/>
                    <a:p>
                      <a:pPr marL="0" lvl="0" indent="0" algn="l" rtl="0">
                        <a:spcBef>
                          <a:spcPts val="0"/>
                        </a:spcBef>
                        <a:spcAft>
                          <a:spcPts val="0"/>
                        </a:spcAft>
                        <a:buNone/>
                      </a:pPr>
                      <a:r>
                        <a:rPr lang="id"/>
                        <a:t>WHERE column BETWEEN value1 AND value2</a:t>
                      </a:r>
                      <a:endParaRPr/>
                    </a:p>
                  </a:txBody>
                  <a:tcPr marL="91425" marR="91425" marT="91425" marB="91425"/>
                </a:tc>
              </a:tr>
              <a:tr h="381000">
                <a:tc>
                  <a:txBody>
                    <a:bodyPr/>
                    <a:lstStyle/>
                    <a:p>
                      <a:pPr marL="0" lvl="0" indent="0" algn="l" rtl="0">
                        <a:spcBef>
                          <a:spcPts val="0"/>
                        </a:spcBef>
                        <a:spcAft>
                          <a:spcPts val="0"/>
                        </a:spcAft>
                        <a:buNone/>
                      </a:pPr>
                      <a:r>
                        <a:rPr lang="id"/>
                        <a:t>whereNotBetween(column, [value1, value2])</a:t>
                      </a:r>
                      <a:endParaRPr/>
                    </a:p>
                  </a:txBody>
                  <a:tcPr marL="91425" marR="91425" marT="91425" marB="91425"/>
                </a:tc>
                <a:tc>
                  <a:txBody>
                    <a:bodyPr/>
                    <a:lstStyle/>
                    <a:p>
                      <a:pPr marL="0" lvl="0" indent="0" algn="l" rtl="0">
                        <a:spcBef>
                          <a:spcPts val="0"/>
                        </a:spcBef>
                        <a:spcAft>
                          <a:spcPts val="0"/>
                        </a:spcAft>
                        <a:buNone/>
                      </a:pPr>
                      <a:r>
                        <a:rPr lang="id"/>
                        <a:t>WHERE column NOT BETWEEN value1 AND value2</a:t>
                      </a:r>
                      <a:endParaRPr/>
                    </a:p>
                  </a:txBody>
                  <a:tcPr marL="91425" marR="91425" marT="91425" marB="91425"/>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7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Where Between Method</a:t>
            </a:r>
            <a:endParaRPr/>
          </a:p>
        </p:txBody>
      </p:sp>
      <p:pic>
        <p:nvPicPr>
          <p:cNvPr id="452" name="Google Shape;452;p75"/>
          <p:cNvPicPr preferRelativeResize="0"/>
          <p:nvPr/>
        </p:nvPicPr>
        <p:blipFill>
          <a:blip r:embed="rId3">
            <a:alphaModFix/>
          </a:blip>
          <a:stretch>
            <a:fillRect/>
          </a:stretch>
        </p:blipFill>
        <p:spPr>
          <a:xfrm>
            <a:off x="152400" y="2006250"/>
            <a:ext cx="8839199" cy="273687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Where In Method</a:t>
            </a:r>
            <a:endParaRPr/>
          </a:p>
        </p:txBody>
      </p:sp>
      <p:graphicFrame>
        <p:nvGraphicFramePr>
          <p:cNvPr id="458" name="Google Shape;458;p76"/>
          <p:cNvGraphicFramePr/>
          <p:nvPr/>
        </p:nvGraphicFramePr>
        <p:xfrm>
          <a:off x="952500" y="2190750"/>
          <a:ext cx="7239000" cy="1188630"/>
        </p:xfrm>
        <a:graphic>
          <a:graphicData uri="http://schemas.openxmlformats.org/drawingml/2006/table">
            <a:tbl>
              <a:tblPr>
                <a:noFill/>
                <a:tableStyleId>{6942E98E-2C1F-4DFB-B4D3-6CA12B98E6B0}</a:tableStyleId>
              </a:tblPr>
              <a:tblGrid>
                <a:gridCol w="3433150"/>
                <a:gridCol w="3805850"/>
              </a:tblGrid>
              <a:tr h="381000">
                <a:tc>
                  <a:txBody>
                    <a:bodyPr/>
                    <a:lstStyle/>
                    <a:p>
                      <a:pPr marL="0" lvl="0" indent="0" algn="l" rtl="0">
                        <a:spcBef>
                          <a:spcPts val="0"/>
                        </a:spcBef>
                        <a:spcAft>
                          <a:spcPts val="0"/>
                        </a:spcAft>
                        <a:buNone/>
                      </a:pPr>
                      <a:r>
                        <a:rPr lang="id"/>
                        <a:t>Where Method</a:t>
                      </a:r>
                      <a:endParaRPr/>
                    </a:p>
                  </a:txBody>
                  <a:tcPr marL="91425" marR="91425" marT="91425" marB="91425">
                    <a:solidFill>
                      <a:srgbClr val="CCCCCC"/>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CCCCCC"/>
                    </a:solidFill>
                  </a:tcPr>
                </a:tc>
              </a:tr>
              <a:tr h="381000">
                <a:tc>
                  <a:txBody>
                    <a:bodyPr/>
                    <a:lstStyle/>
                    <a:p>
                      <a:pPr marL="0" lvl="0" indent="0" algn="l" rtl="0">
                        <a:spcBef>
                          <a:spcPts val="0"/>
                        </a:spcBef>
                        <a:spcAft>
                          <a:spcPts val="0"/>
                        </a:spcAft>
                        <a:buNone/>
                      </a:pPr>
                      <a:r>
                        <a:rPr lang="id"/>
                        <a:t>whereIn(column, [array])</a:t>
                      </a:r>
                      <a:endParaRPr/>
                    </a:p>
                  </a:txBody>
                  <a:tcPr marL="91425" marR="91425" marT="91425" marB="91425"/>
                </a:tc>
                <a:tc>
                  <a:txBody>
                    <a:bodyPr/>
                    <a:lstStyle/>
                    <a:p>
                      <a:pPr marL="0" lvl="0" indent="0" algn="l" rtl="0">
                        <a:spcBef>
                          <a:spcPts val="0"/>
                        </a:spcBef>
                        <a:spcAft>
                          <a:spcPts val="0"/>
                        </a:spcAft>
                        <a:buNone/>
                      </a:pPr>
                      <a:r>
                        <a:rPr lang="id"/>
                        <a:t>WHERE column IN (array)</a:t>
                      </a:r>
                      <a:endParaRPr/>
                    </a:p>
                  </a:txBody>
                  <a:tcPr marL="91425" marR="91425" marT="91425" marB="91425"/>
                </a:tc>
              </a:tr>
              <a:tr h="381000">
                <a:tc>
                  <a:txBody>
                    <a:bodyPr/>
                    <a:lstStyle/>
                    <a:p>
                      <a:pPr marL="0" lvl="0" indent="0" algn="l" rtl="0">
                        <a:spcBef>
                          <a:spcPts val="0"/>
                        </a:spcBef>
                        <a:spcAft>
                          <a:spcPts val="0"/>
                        </a:spcAft>
                        <a:buNone/>
                      </a:pPr>
                      <a:r>
                        <a:rPr lang="id"/>
                        <a:t>whereNotIn(column, [array])</a:t>
                      </a:r>
                      <a:endParaRPr/>
                    </a:p>
                  </a:txBody>
                  <a:tcPr marL="91425" marR="91425" marT="91425" marB="91425"/>
                </a:tc>
                <a:tc>
                  <a:txBody>
                    <a:bodyPr/>
                    <a:lstStyle/>
                    <a:p>
                      <a:pPr marL="0" lvl="0" indent="0" algn="l" rtl="0">
                        <a:spcBef>
                          <a:spcPts val="0"/>
                        </a:spcBef>
                        <a:spcAft>
                          <a:spcPts val="0"/>
                        </a:spcAft>
                        <a:buNone/>
                      </a:pPr>
                      <a:r>
                        <a:rPr lang="id"/>
                        <a:t>WHERE column NOT IN (array)</a:t>
                      </a:r>
                      <a:endParaRPr/>
                    </a:p>
                  </a:txBody>
                  <a:tcPr marL="91425" marR="91425" marT="91425" marB="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Database yang didukung</a:t>
            </a:r>
            <a:endParaRPr/>
          </a:p>
        </p:txBody>
      </p:sp>
      <p:sp>
        <p:nvSpPr>
          <p:cNvPr id="206" name="Google Shape;206;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Saat ini, Laravel mendukung lima database utama </a:t>
            </a:r>
            <a:endParaRPr/>
          </a:p>
          <a:p>
            <a:pPr marL="457200" lvl="0" indent="-311150" algn="l" rtl="0">
              <a:spcBef>
                <a:spcPts val="1600"/>
              </a:spcBef>
              <a:spcAft>
                <a:spcPts val="0"/>
              </a:spcAft>
              <a:buSzPts val="1300"/>
              <a:buChar char="●"/>
            </a:pPr>
            <a:r>
              <a:rPr lang="id"/>
              <a:t>MaridDB 10.3+</a:t>
            </a:r>
            <a:endParaRPr/>
          </a:p>
          <a:p>
            <a:pPr marL="457200" lvl="0" indent="-311150" algn="l" rtl="0">
              <a:spcBef>
                <a:spcPts val="0"/>
              </a:spcBef>
              <a:spcAft>
                <a:spcPts val="0"/>
              </a:spcAft>
              <a:buSzPts val="1300"/>
              <a:buChar char="●"/>
            </a:pPr>
            <a:r>
              <a:rPr lang="id"/>
              <a:t>MySQL 5.7+</a:t>
            </a:r>
            <a:endParaRPr/>
          </a:p>
          <a:p>
            <a:pPr marL="457200" lvl="0" indent="-311150" algn="l" rtl="0">
              <a:spcBef>
                <a:spcPts val="0"/>
              </a:spcBef>
              <a:spcAft>
                <a:spcPts val="0"/>
              </a:spcAft>
              <a:buSzPts val="1300"/>
              <a:buChar char="●"/>
            </a:pPr>
            <a:r>
              <a:rPr lang="id"/>
              <a:t>PostgresSQL 10.0+</a:t>
            </a:r>
            <a:endParaRPr/>
          </a:p>
          <a:p>
            <a:pPr marL="457200" lvl="0" indent="-311150" algn="l" rtl="0">
              <a:spcBef>
                <a:spcPts val="0"/>
              </a:spcBef>
              <a:spcAft>
                <a:spcPts val="0"/>
              </a:spcAft>
              <a:buSzPts val="1300"/>
              <a:buChar char="●"/>
            </a:pPr>
            <a:r>
              <a:rPr lang="id"/>
              <a:t>SQLite 3.8.8+</a:t>
            </a:r>
            <a:endParaRPr/>
          </a:p>
          <a:p>
            <a:pPr marL="457200" lvl="0" indent="-311150" algn="l" rtl="0">
              <a:spcBef>
                <a:spcPts val="0"/>
              </a:spcBef>
              <a:spcAft>
                <a:spcPts val="0"/>
              </a:spcAft>
              <a:buSzPts val="1300"/>
              <a:buChar char="●"/>
            </a:pPr>
            <a:r>
              <a:rPr lang="id"/>
              <a:t>SQL Server 2017+</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Where In Method</a:t>
            </a:r>
            <a:endParaRPr/>
          </a:p>
        </p:txBody>
      </p:sp>
      <p:pic>
        <p:nvPicPr>
          <p:cNvPr id="464" name="Google Shape;464;p77"/>
          <p:cNvPicPr preferRelativeResize="0"/>
          <p:nvPr/>
        </p:nvPicPr>
        <p:blipFill>
          <a:blip r:embed="rId3">
            <a:alphaModFix/>
          </a:blip>
          <a:stretch>
            <a:fillRect/>
          </a:stretch>
        </p:blipFill>
        <p:spPr>
          <a:xfrm>
            <a:off x="152400" y="2006250"/>
            <a:ext cx="8839198" cy="26888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Where Null Method</a:t>
            </a:r>
            <a:endParaRPr/>
          </a:p>
        </p:txBody>
      </p:sp>
      <p:graphicFrame>
        <p:nvGraphicFramePr>
          <p:cNvPr id="470" name="Google Shape;470;p78"/>
          <p:cNvGraphicFramePr/>
          <p:nvPr/>
        </p:nvGraphicFramePr>
        <p:xfrm>
          <a:off x="952500" y="2190750"/>
          <a:ext cx="7239000" cy="1188630"/>
        </p:xfrm>
        <a:graphic>
          <a:graphicData uri="http://schemas.openxmlformats.org/drawingml/2006/table">
            <a:tbl>
              <a:tblPr>
                <a:noFill/>
                <a:tableStyleId>{6942E98E-2C1F-4DFB-B4D3-6CA12B98E6B0}</a:tableStyleId>
              </a:tblPr>
              <a:tblGrid>
                <a:gridCol w="3433150"/>
                <a:gridCol w="3805850"/>
              </a:tblGrid>
              <a:tr h="381000">
                <a:tc>
                  <a:txBody>
                    <a:bodyPr/>
                    <a:lstStyle/>
                    <a:p>
                      <a:pPr marL="0" lvl="0" indent="0" algn="l" rtl="0">
                        <a:spcBef>
                          <a:spcPts val="0"/>
                        </a:spcBef>
                        <a:spcAft>
                          <a:spcPts val="0"/>
                        </a:spcAft>
                        <a:buNone/>
                      </a:pPr>
                      <a:r>
                        <a:rPr lang="id"/>
                        <a:t>Where Method</a:t>
                      </a:r>
                      <a:endParaRPr/>
                    </a:p>
                  </a:txBody>
                  <a:tcPr marL="91425" marR="91425" marT="91425" marB="91425">
                    <a:solidFill>
                      <a:srgbClr val="CCCCCC"/>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CCCCCC"/>
                    </a:solidFill>
                  </a:tcPr>
                </a:tc>
              </a:tr>
              <a:tr h="381000">
                <a:tc>
                  <a:txBody>
                    <a:bodyPr/>
                    <a:lstStyle/>
                    <a:p>
                      <a:pPr marL="0" lvl="0" indent="0" algn="l" rtl="0">
                        <a:spcBef>
                          <a:spcPts val="0"/>
                        </a:spcBef>
                        <a:spcAft>
                          <a:spcPts val="0"/>
                        </a:spcAft>
                        <a:buNone/>
                      </a:pPr>
                      <a:r>
                        <a:rPr lang="id"/>
                        <a:t>whereNull(column)</a:t>
                      </a:r>
                      <a:endParaRPr/>
                    </a:p>
                  </a:txBody>
                  <a:tcPr marL="91425" marR="91425" marT="91425" marB="91425"/>
                </a:tc>
                <a:tc>
                  <a:txBody>
                    <a:bodyPr/>
                    <a:lstStyle/>
                    <a:p>
                      <a:pPr marL="0" lvl="0" indent="0" algn="l" rtl="0">
                        <a:spcBef>
                          <a:spcPts val="0"/>
                        </a:spcBef>
                        <a:spcAft>
                          <a:spcPts val="0"/>
                        </a:spcAft>
                        <a:buNone/>
                      </a:pPr>
                      <a:r>
                        <a:rPr lang="id"/>
                        <a:t>WHERE column IS NULL</a:t>
                      </a:r>
                      <a:endParaRPr/>
                    </a:p>
                  </a:txBody>
                  <a:tcPr marL="91425" marR="91425" marT="91425" marB="91425"/>
                </a:tc>
              </a:tr>
              <a:tr h="381000">
                <a:tc>
                  <a:txBody>
                    <a:bodyPr/>
                    <a:lstStyle/>
                    <a:p>
                      <a:pPr marL="0" lvl="0" indent="0" algn="l" rtl="0">
                        <a:spcBef>
                          <a:spcPts val="0"/>
                        </a:spcBef>
                        <a:spcAft>
                          <a:spcPts val="0"/>
                        </a:spcAft>
                        <a:buNone/>
                      </a:pPr>
                      <a:r>
                        <a:rPr lang="id"/>
                        <a:t>whereNotNull(column)</a:t>
                      </a:r>
                      <a:endParaRPr/>
                    </a:p>
                  </a:txBody>
                  <a:tcPr marL="91425" marR="91425" marT="91425" marB="91425"/>
                </a:tc>
                <a:tc>
                  <a:txBody>
                    <a:bodyPr/>
                    <a:lstStyle/>
                    <a:p>
                      <a:pPr marL="0" lvl="0" indent="0" algn="l" rtl="0">
                        <a:spcBef>
                          <a:spcPts val="0"/>
                        </a:spcBef>
                        <a:spcAft>
                          <a:spcPts val="0"/>
                        </a:spcAft>
                        <a:buNone/>
                      </a:pPr>
                      <a:r>
                        <a:rPr lang="id"/>
                        <a:t>WHERE column IS NOT NULL</a:t>
                      </a:r>
                      <a:endParaRPr/>
                    </a:p>
                  </a:txBody>
                  <a:tcPr marL="91425" marR="91425" marT="91425" marB="91425"/>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7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Where Null Method</a:t>
            </a:r>
            <a:endParaRPr/>
          </a:p>
        </p:txBody>
      </p:sp>
      <p:pic>
        <p:nvPicPr>
          <p:cNvPr id="476" name="Google Shape;476;p79"/>
          <p:cNvPicPr preferRelativeResize="0"/>
          <p:nvPr/>
        </p:nvPicPr>
        <p:blipFill>
          <a:blip r:embed="rId3">
            <a:alphaModFix/>
          </a:blip>
          <a:stretch>
            <a:fillRect/>
          </a:stretch>
        </p:blipFill>
        <p:spPr>
          <a:xfrm>
            <a:off x="152400" y="2006250"/>
            <a:ext cx="8839202" cy="269174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8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Where Date Method</a:t>
            </a:r>
            <a:endParaRPr/>
          </a:p>
        </p:txBody>
      </p:sp>
      <p:graphicFrame>
        <p:nvGraphicFramePr>
          <p:cNvPr id="482" name="Google Shape;482;p80"/>
          <p:cNvGraphicFramePr/>
          <p:nvPr/>
        </p:nvGraphicFramePr>
        <p:xfrm>
          <a:off x="952500" y="2190750"/>
          <a:ext cx="3000000" cy="3000000"/>
        </p:xfrm>
        <a:graphic>
          <a:graphicData uri="http://schemas.openxmlformats.org/drawingml/2006/table">
            <a:tbl>
              <a:tblPr>
                <a:noFill/>
                <a:tableStyleId>{6942E98E-2C1F-4DFB-B4D3-6CA12B98E6B0}</a:tableStyleId>
              </a:tblPr>
              <a:tblGrid>
                <a:gridCol w="3433150"/>
                <a:gridCol w="3805850"/>
              </a:tblGrid>
              <a:tr h="381000">
                <a:tc>
                  <a:txBody>
                    <a:bodyPr/>
                    <a:lstStyle/>
                    <a:p>
                      <a:pPr marL="0" lvl="0" indent="0" algn="l" rtl="0">
                        <a:spcBef>
                          <a:spcPts val="0"/>
                        </a:spcBef>
                        <a:spcAft>
                          <a:spcPts val="0"/>
                        </a:spcAft>
                        <a:buNone/>
                      </a:pPr>
                      <a:r>
                        <a:rPr lang="id"/>
                        <a:t>Where Method</a:t>
                      </a:r>
                      <a:endParaRPr/>
                    </a:p>
                  </a:txBody>
                  <a:tcPr marL="91425" marR="91425" marT="91425" marB="91425">
                    <a:solidFill>
                      <a:srgbClr val="CCCCCC"/>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CCCCCC"/>
                    </a:solidFill>
                  </a:tcPr>
                </a:tc>
              </a:tr>
              <a:tr h="381000">
                <a:tc>
                  <a:txBody>
                    <a:bodyPr/>
                    <a:lstStyle/>
                    <a:p>
                      <a:pPr marL="0" lvl="0" indent="0" algn="l" rtl="0">
                        <a:spcBef>
                          <a:spcPts val="0"/>
                        </a:spcBef>
                        <a:spcAft>
                          <a:spcPts val="0"/>
                        </a:spcAft>
                        <a:buNone/>
                      </a:pPr>
                      <a:r>
                        <a:rPr lang="id"/>
                        <a:t>whereDate(column, value)</a:t>
                      </a:r>
                      <a:endParaRPr/>
                    </a:p>
                  </a:txBody>
                  <a:tcPr marL="91425" marR="91425" marT="91425" marB="91425"/>
                </a:tc>
                <a:tc>
                  <a:txBody>
                    <a:bodyPr/>
                    <a:lstStyle/>
                    <a:p>
                      <a:pPr marL="0" lvl="0" indent="0" algn="l" rtl="0">
                        <a:spcBef>
                          <a:spcPts val="0"/>
                        </a:spcBef>
                        <a:spcAft>
                          <a:spcPts val="0"/>
                        </a:spcAft>
                        <a:buNone/>
                      </a:pPr>
                      <a:r>
                        <a:rPr lang="id"/>
                        <a:t>WHERE DATE(column) = value</a:t>
                      </a:r>
                      <a:endParaRPr/>
                    </a:p>
                  </a:txBody>
                  <a:tcPr marL="91425" marR="91425" marT="91425" marB="91425"/>
                </a:tc>
              </a:tr>
              <a:tr h="381000">
                <a:tc>
                  <a:txBody>
                    <a:bodyPr/>
                    <a:lstStyle/>
                    <a:p>
                      <a:pPr marL="0" lvl="0" indent="0" algn="l" rtl="0">
                        <a:spcBef>
                          <a:spcPts val="0"/>
                        </a:spcBef>
                        <a:spcAft>
                          <a:spcPts val="0"/>
                        </a:spcAft>
                        <a:buNone/>
                      </a:pPr>
                      <a:r>
                        <a:rPr lang="id"/>
                        <a:t>whereMonth(column, value)</a:t>
                      </a:r>
                      <a:endParaRPr/>
                    </a:p>
                  </a:txBody>
                  <a:tcPr marL="91425" marR="91425" marT="91425" marB="91425"/>
                </a:tc>
                <a:tc>
                  <a:txBody>
                    <a:bodyPr/>
                    <a:lstStyle/>
                    <a:p>
                      <a:pPr marL="0" lvl="0" indent="0" algn="l" rtl="0">
                        <a:spcBef>
                          <a:spcPts val="0"/>
                        </a:spcBef>
                        <a:spcAft>
                          <a:spcPts val="0"/>
                        </a:spcAft>
                        <a:buNone/>
                      </a:pPr>
                      <a:r>
                        <a:rPr lang="id"/>
                        <a:t>WHERE MONTH(column) = value</a:t>
                      </a:r>
                      <a:endParaRPr/>
                    </a:p>
                  </a:txBody>
                  <a:tcPr marL="91425" marR="91425" marT="91425" marB="91425"/>
                </a:tc>
              </a:tr>
              <a:tr h="381000">
                <a:tc>
                  <a:txBody>
                    <a:bodyPr/>
                    <a:lstStyle/>
                    <a:p>
                      <a:pPr marL="0" lvl="0" indent="0" algn="l" rtl="0">
                        <a:spcBef>
                          <a:spcPts val="0"/>
                        </a:spcBef>
                        <a:spcAft>
                          <a:spcPts val="0"/>
                        </a:spcAft>
                        <a:buNone/>
                      </a:pPr>
                      <a:r>
                        <a:rPr lang="id"/>
                        <a:t>whereDay(column, value)</a:t>
                      </a:r>
                      <a:endParaRPr/>
                    </a:p>
                  </a:txBody>
                  <a:tcPr marL="91425" marR="91425" marT="91425" marB="91425"/>
                </a:tc>
                <a:tc>
                  <a:txBody>
                    <a:bodyPr/>
                    <a:lstStyle/>
                    <a:p>
                      <a:pPr marL="0" lvl="0" indent="0" algn="l" rtl="0">
                        <a:spcBef>
                          <a:spcPts val="0"/>
                        </a:spcBef>
                        <a:spcAft>
                          <a:spcPts val="0"/>
                        </a:spcAft>
                        <a:buNone/>
                      </a:pPr>
                      <a:r>
                        <a:rPr lang="id"/>
                        <a:t>WHERE DAY(column) = value</a:t>
                      </a:r>
                      <a:endParaRPr/>
                    </a:p>
                  </a:txBody>
                  <a:tcPr marL="91425" marR="91425" marT="91425" marB="91425"/>
                </a:tc>
              </a:tr>
              <a:tr h="381000">
                <a:tc>
                  <a:txBody>
                    <a:bodyPr/>
                    <a:lstStyle/>
                    <a:p>
                      <a:pPr marL="0" lvl="0" indent="0" algn="l" rtl="0">
                        <a:spcBef>
                          <a:spcPts val="0"/>
                        </a:spcBef>
                        <a:spcAft>
                          <a:spcPts val="0"/>
                        </a:spcAft>
                        <a:buNone/>
                      </a:pPr>
                      <a:r>
                        <a:rPr lang="id"/>
                        <a:t>whereYear(column, value)</a:t>
                      </a:r>
                      <a:endParaRPr/>
                    </a:p>
                  </a:txBody>
                  <a:tcPr marL="91425" marR="91425" marT="91425" marB="91425"/>
                </a:tc>
                <a:tc>
                  <a:txBody>
                    <a:bodyPr/>
                    <a:lstStyle/>
                    <a:p>
                      <a:pPr marL="0" lvl="0" indent="0" algn="l" rtl="0">
                        <a:spcBef>
                          <a:spcPts val="0"/>
                        </a:spcBef>
                        <a:spcAft>
                          <a:spcPts val="0"/>
                        </a:spcAft>
                        <a:buNone/>
                      </a:pPr>
                      <a:r>
                        <a:rPr lang="id"/>
                        <a:t>WHERE YEAR(column) = value</a:t>
                      </a:r>
                      <a:endParaRPr/>
                    </a:p>
                  </a:txBody>
                  <a:tcPr marL="91425" marR="91425" marT="91425" marB="91425"/>
                </a:tc>
              </a:tr>
              <a:tr h="381000">
                <a:tc>
                  <a:txBody>
                    <a:bodyPr/>
                    <a:lstStyle/>
                    <a:p>
                      <a:pPr marL="0" lvl="0" indent="0" algn="l" rtl="0">
                        <a:spcBef>
                          <a:spcPts val="0"/>
                        </a:spcBef>
                        <a:spcAft>
                          <a:spcPts val="0"/>
                        </a:spcAft>
                        <a:buNone/>
                      </a:pPr>
                      <a:r>
                        <a:rPr lang="id"/>
                        <a:t>whereTime(column, value)</a:t>
                      </a:r>
                      <a:endParaRPr/>
                    </a:p>
                  </a:txBody>
                  <a:tcPr marL="91425" marR="91425" marT="91425" marB="91425"/>
                </a:tc>
                <a:tc>
                  <a:txBody>
                    <a:bodyPr/>
                    <a:lstStyle/>
                    <a:p>
                      <a:pPr marL="0" lvl="0" indent="0" algn="l" rtl="0">
                        <a:spcBef>
                          <a:spcPts val="0"/>
                        </a:spcBef>
                        <a:spcAft>
                          <a:spcPts val="0"/>
                        </a:spcAft>
                        <a:buNone/>
                      </a:pPr>
                      <a:r>
                        <a:rPr lang="id"/>
                        <a:t>WHERE TIME(column) = value</a:t>
                      </a:r>
                      <a:endParaRPr/>
                    </a:p>
                  </a:txBody>
                  <a:tcPr marL="91425" marR="91425" marT="91425" marB="91425"/>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8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Where Date Method</a:t>
            </a:r>
            <a:endParaRPr/>
          </a:p>
        </p:txBody>
      </p:sp>
      <p:pic>
        <p:nvPicPr>
          <p:cNvPr id="488" name="Google Shape;488;p81"/>
          <p:cNvPicPr preferRelativeResize="0"/>
          <p:nvPr/>
        </p:nvPicPr>
        <p:blipFill>
          <a:blip r:embed="rId3">
            <a:alphaModFix/>
          </a:blip>
          <a:stretch>
            <a:fillRect/>
          </a:stretch>
        </p:blipFill>
        <p:spPr>
          <a:xfrm>
            <a:off x="152400" y="2006250"/>
            <a:ext cx="8839199" cy="254251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Update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8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Update</a:t>
            </a:r>
            <a:endParaRPr/>
          </a:p>
        </p:txBody>
      </p:sp>
      <p:sp>
        <p:nvSpPr>
          <p:cNvPr id="499" name="Google Shape;499;p8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Setelah kita tahu cara menggunakan Where, sekarang kita bahas tentang Update Method</a:t>
            </a:r>
            <a:endParaRPr/>
          </a:p>
          <a:p>
            <a:pPr marL="457200" lvl="0" indent="-311150" algn="l" rtl="0">
              <a:spcBef>
                <a:spcPts val="0"/>
              </a:spcBef>
              <a:spcAft>
                <a:spcPts val="0"/>
              </a:spcAft>
              <a:buSzPts val="1300"/>
              <a:buChar char="●"/>
            </a:pPr>
            <a:r>
              <a:rPr lang="id"/>
              <a:t>Untuk melakukan Update, kita bisa menggunakan method update(array)</a:t>
            </a:r>
            <a:endParaRPr/>
          </a:p>
          <a:p>
            <a:pPr marL="457200" lvl="0" indent="-311150" algn="l" rtl="0">
              <a:spcBef>
                <a:spcPts val="0"/>
              </a:spcBef>
              <a:spcAft>
                <a:spcPts val="0"/>
              </a:spcAft>
              <a:buSzPts val="1300"/>
              <a:buChar char="●"/>
            </a:pPr>
            <a:r>
              <a:rPr lang="id"/>
              <a:t>Dimana parameter nya kita bisa mengirim associative array yang berisi kolom -&gt; value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8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Query Builder Update</a:t>
            </a:r>
            <a:endParaRPr/>
          </a:p>
        </p:txBody>
      </p:sp>
      <p:pic>
        <p:nvPicPr>
          <p:cNvPr id="505" name="Google Shape;505;p84"/>
          <p:cNvPicPr preferRelativeResize="0"/>
          <p:nvPr/>
        </p:nvPicPr>
        <p:blipFill>
          <a:blip r:embed="rId3">
            <a:alphaModFix/>
          </a:blip>
          <a:stretch>
            <a:fillRect/>
          </a:stretch>
        </p:blipFill>
        <p:spPr>
          <a:xfrm>
            <a:off x="152400" y="2006250"/>
            <a:ext cx="8839200" cy="280508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Upsert (Update or Insert)</a:t>
            </a:r>
            <a:endParaRPr/>
          </a:p>
        </p:txBody>
      </p:sp>
      <p:sp>
        <p:nvSpPr>
          <p:cNvPr id="511" name="Google Shape;511;p8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Query Builder menyediakan method untuk melakukan update or insert, dimana ketika mencoba melakukan update, jika datanya tidak ada, maka akan dilakukan insert data baru</a:t>
            </a:r>
            <a:endParaRPr/>
          </a:p>
          <a:p>
            <a:pPr marL="457200" lvl="0" indent="-311150" algn="l" rtl="0">
              <a:spcBef>
                <a:spcPts val="0"/>
              </a:spcBef>
              <a:spcAft>
                <a:spcPts val="0"/>
              </a:spcAft>
              <a:buSzPts val="1300"/>
              <a:buChar char="●"/>
            </a:pPr>
            <a:r>
              <a:rPr lang="id"/>
              <a:t>Kita bisa menggunakan method updateOrInsert(attributes, values)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Upsert</a:t>
            </a:r>
            <a:endParaRPr/>
          </a:p>
        </p:txBody>
      </p:sp>
      <p:pic>
        <p:nvPicPr>
          <p:cNvPr id="517" name="Google Shape;517;p86"/>
          <p:cNvPicPr preferRelativeResize="0"/>
          <p:nvPr/>
        </p:nvPicPr>
        <p:blipFill>
          <a:blip r:embed="rId3">
            <a:alphaModFix/>
          </a:blip>
          <a:stretch>
            <a:fillRect/>
          </a:stretch>
        </p:blipFill>
        <p:spPr>
          <a:xfrm>
            <a:off x="152400" y="2006250"/>
            <a:ext cx="7726865" cy="298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Keuntungan Laravel Database</a:t>
            </a:r>
            <a:endParaRPr/>
          </a:p>
        </p:txBody>
      </p:sp>
      <p:sp>
        <p:nvSpPr>
          <p:cNvPr id="212" name="Google Shape;212;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Dengan menggunakan Laravel Database, kita bisa mudah berganti-ganti database</a:t>
            </a:r>
            <a:endParaRPr/>
          </a:p>
          <a:p>
            <a:pPr marL="457200" lvl="0" indent="-311150" algn="l" rtl="0">
              <a:spcBef>
                <a:spcPts val="0"/>
              </a:spcBef>
              <a:spcAft>
                <a:spcPts val="0"/>
              </a:spcAft>
              <a:buSzPts val="1300"/>
              <a:buChar char="●"/>
            </a:pPr>
            <a:r>
              <a:rPr lang="id"/>
              <a:t>Mirip seperti PHP PDO, Laravel Database juga menggunakan satu cara untuk terkoneksi ke database, dan kita bisa mengganti-ganti database nya di lain waktu</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8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Increment dan Decrement</a:t>
            </a:r>
            <a:endParaRPr/>
          </a:p>
        </p:txBody>
      </p:sp>
      <p:sp>
        <p:nvSpPr>
          <p:cNvPr id="523" name="Google Shape;523;p8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Query Builder juga menyediakan cara mudah untuk melakukan increment atau decrement</a:t>
            </a:r>
            <a:endParaRPr/>
          </a:p>
          <a:p>
            <a:pPr marL="457200" lvl="0" indent="-311150" algn="l" rtl="0">
              <a:spcBef>
                <a:spcPts val="0"/>
              </a:spcBef>
              <a:spcAft>
                <a:spcPts val="0"/>
              </a:spcAft>
              <a:buSzPts val="1300"/>
              <a:buChar char="●"/>
            </a:pPr>
            <a:r>
              <a:rPr lang="id"/>
              <a:t>Jadi kita tidak perlu melakukan increment atau decrement secara manual di kode PHP</a:t>
            </a:r>
            <a:endParaRPr/>
          </a:p>
          <a:p>
            <a:pPr marL="457200" lvl="0" indent="-311150" algn="l" rtl="0">
              <a:spcBef>
                <a:spcPts val="0"/>
              </a:spcBef>
              <a:spcAft>
                <a:spcPts val="0"/>
              </a:spcAft>
              <a:buSzPts val="1300"/>
              <a:buChar char="●"/>
            </a:pPr>
            <a:r>
              <a:rPr lang="id"/>
              <a:t>Kita bisa menggunakan method </a:t>
            </a:r>
            <a:endParaRPr/>
          </a:p>
          <a:p>
            <a:pPr marL="457200" lvl="0" indent="-311150" algn="l" rtl="0">
              <a:spcBef>
                <a:spcPts val="0"/>
              </a:spcBef>
              <a:spcAft>
                <a:spcPts val="0"/>
              </a:spcAft>
              <a:buSzPts val="1300"/>
              <a:buChar char="●"/>
            </a:pPr>
            <a:r>
              <a:rPr lang="id"/>
              <a:t>increment(column, increment) untuk melakukan increment </a:t>
            </a:r>
            <a:endParaRPr/>
          </a:p>
          <a:p>
            <a:pPr marL="457200" lvl="0" indent="-311150" algn="l" rtl="0">
              <a:spcBef>
                <a:spcPts val="0"/>
              </a:spcBef>
              <a:spcAft>
                <a:spcPts val="0"/>
              </a:spcAft>
              <a:buSzPts val="1300"/>
              <a:buChar char="●"/>
            </a:pPr>
            <a:r>
              <a:rPr lang="id"/>
              <a:t>decrement(column, decrement) untuk melakukan decrement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8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Tabel Counter</a:t>
            </a:r>
            <a:endParaRPr/>
          </a:p>
        </p:txBody>
      </p:sp>
      <p:pic>
        <p:nvPicPr>
          <p:cNvPr id="529" name="Google Shape;529;p88"/>
          <p:cNvPicPr preferRelativeResize="0"/>
          <p:nvPr/>
        </p:nvPicPr>
        <p:blipFill>
          <a:blip r:embed="rId3">
            <a:alphaModFix/>
          </a:blip>
          <a:stretch>
            <a:fillRect/>
          </a:stretch>
        </p:blipFill>
        <p:spPr>
          <a:xfrm>
            <a:off x="152400" y="2006250"/>
            <a:ext cx="8839199" cy="226320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8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Increment</a:t>
            </a:r>
            <a:endParaRPr/>
          </a:p>
        </p:txBody>
      </p:sp>
      <p:pic>
        <p:nvPicPr>
          <p:cNvPr id="535" name="Google Shape;535;p89"/>
          <p:cNvPicPr preferRelativeResize="0"/>
          <p:nvPr/>
        </p:nvPicPr>
        <p:blipFill>
          <a:blip r:embed="rId3">
            <a:alphaModFix/>
          </a:blip>
          <a:stretch>
            <a:fillRect/>
          </a:stretch>
        </p:blipFill>
        <p:spPr>
          <a:xfrm>
            <a:off x="152400" y="2006250"/>
            <a:ext cx="8839201" cy="264457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9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Delete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Delete</a:t>
            </a:r>
            <a:endParaRPr/>
          </a:p>
        </p:txBody>
      </p:sp>
      <p:sp>
        <p:nvSpPr>
          <p:cNvPr id="546" name="Google Shape;546;p9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Untuk melakukan delete, kita bisa menggunakan method</a:t>
            </a:r>
            <a:endParaRPr/>
          </a:p>
          <a:p>
            <a:pPr marL="457200" lvl="0" indent="-311150" algn="l" rtl="0">
              <a:spcBef>
                <a:spcPts val="0"/>
              </a:spcBef>
              <a:spcAft>
                <a:spcPts val="0"/>
              </a:spcAft>
              <a:buSzPts val="1300"/>
              <a:buChar char="●"/>
            </a:pPr>
            <a:r>
              <a:rPr lang="id"/>
              <a:t>delete() untuk melakukan Sql DELETE, dan</a:t>
            </a:r>
            <a:endParaRPr/>
          </a:p>
          <a:p>
            <a:pPr marL="457200" lvl="0" indent="-311150" algn="l" rtl="0">
              <a:spcBef>
                <a:spcPts val="0"/>
              </a:spcBef>
              <a:spcAft>
                <a:spcPts val="0"/>
              </a:spcAft>
              <a:buSzPts val="1300"/>
              <a:buChar char="●"/>
            </a:pPr>
            <a:r>
              <a:rPr lang="id"/>
              <a:t>truncate() untuk melakukan TRUNCATE table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9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Delete</a:t>
            </a:r>
            <a:endParaRPr/>
          </a:p>
        </p:txBody>
      </p:sp>
      <p:pic>
        <p:nvPicPr>
          <p:cNvPr id="552" name="Google Shape;552;p92"/>
          <p:cNvPicPr preferRelativeResize="0"/>
          <p:nvPr/>
        </p:nvPicPr>
        <p:blipFill>
          <a:blip r:embed="rId3">
            <a:alphaModFix/>
          </a:blip>
          <a:stretch>
            <a:fillRect/>
          </a:stretch>
        </p:blipFill>
        <p:spPr>
          <a:xfrm>
            <a:off x="152400" y="2006250"/>
            <a:ext cx="8839199" cy="262040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9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Join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9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Join</a:t>
            </a:r>
            <a:endParaRPr/>
          </a:p>
        </p:txBody>
      </p:sp>
      <p:sp>
        <p:nvSpPr>
          <p:cNvPr id="563" name="Google Shape;563;p9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Query Builder juga menyediakan cara mudah untuk melakukan join, dengan menggunakan beberapa method</a:t>
            </a:r>
            <a:endParaRPr/>
          </a:p>
          <a:p>
            <a:pPr marL="457200" lvl="0" indent="-311150" algn="l" rtl="0">
              <a:spcBef>
                <a:spcPts val="0"/>
              </a:spcBef>
              <a:spcAft>
                <a:spcPts val="0"/>
              </a:spcAft>
              <a:buSzPts val="1300"/>
              <a:buChar char="●"/>
            </a:pPr>
            <a:r>
              <a:rPr lang="id"/>
              <a:t>join(table, column, operator, ref_column) untuk JOIN atau INNER JOIN</a:t>
            </a:r>
            <a:endParaRPr/>
          </a:p>
          <a:p>
            <a:pPr marL="457200" lvl="0" indent="-311150" algn="l" rtl="0">
              <a:spcBef>
                <a:spcPts val="0"/>
              </a:spcBef>
              <a:spcAft>
                <a:spcPts val="0"/>
              </a:spcAft>
              <a:buSzPts val="1300"/>
              <a:buChar char="●"/>
            </a:pPr>
            <a:r>
              <a:rPr lang="id"/>
              <a:t>leftJoin(table, column, operator, ref_column) untuk LEFT JOIN</a:t>
            </a:r>
            <a:endParaRPr/>
          </a:p>
          <a:p>
            <a:pPr marL="457200" lvl="0" indent="-311150" algn="l" rtl="0">
              <a:spcBef>
                <a:spcPts val="0"/>
              </a:spcBef>
              <a:spcAft>
                <a:spcPts val="0"/>
              </a:spcAft>
              <a:buSzPts val="1300"/>
              <a:buChar char="●"/>
            </a:pPr>
            <a:r>
              <a:rPr lang="id"/>
              <a:t>rightJoin(table, column, operator, ref_column) untuk RIGHT JOIN</a:t>
            </a:r>
            <a:endParaRPr/>
          </a:p>
          <a:p>
            <a:pPr marL="457200" lvl="0" indent="-311150" algn="l" rtl="0">
              <a:spcBef>
                <a:spcPts val="0"/>
              </a:spcBef>
              <a:spcAft>
                <a:spcPts val="0"/>
              </a:spcAft>
              <a:buSzPts val="1300"/>
              <a:buChar char="●"/>
            </a:pPr>
            <a:r>
              <a:rPr lang="id"/>
              <a:t>crossJoin(table, column, operator, ref_column) untuk CROSS JOIN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9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Tabel Product</a:t>
            </a:r>
            <a:endParaRPr/>
          </a:p>
        </p:txBody>
      </p:sp>
      <p:pic>
        <p:nvPicPr>
          <p:cNvPr id="569" name="Google Shape;569;p95"/>
          <p:cNvPicPr preferRelativeResize="0"/>
          <p:nvPr/>
        </p:nvPicPr>
        <p:blipFill>
          <a:blip r:embed="rId3">
            <a:alphaModFix/>
          </a:blip>
          <a:stretch>
            <a:fillRect/>
          </a:stretch>
        </p:blipFill>
        <p:spPr>
          <a:xfrm>
            <a:off x="152400" y="2006250"/>
            <a:ext cx="8839200" cy="2619847"/>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9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Insert Table Product</a:t>
            </a:r>
            <a:endParaRPr/>
          </a:p>
        </p:txBody>
      </p:sp>
      <p:pic>
        <p:nvPicPr>
          <p:cNvPr id="575" name="Google Shape;575;p96"/>
          <p:cNvPicPr preferRelativeResize="0"/>
          <p:nvPr/>
        </p:nvPicPr>
        <p:blipFill>
          <a:blip r:embed="rId3">
            <a:alphaModFix/>
          </a:blip>
          <a:stretch>
            <a:fillRect/>
          </a:stretch>
        </p:blipFill>
        <p:spPr>
          <a:xfrm>
            <a:off x="152400" y="2006250"/>
            <a:ext cx="8839202" cy="24695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Project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9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Join</a:t>
            </a:r>
            <a:endParaRPr/>
          </a:p>
        </p:txBody>
      </p:sp>
      <p:pic>
        <p:nvPicPr>
          <p:cNvPr id="581" name="Google Shape;581;p97"/>
          <p:cNvPicPr preferRelativeResize="0"/>
          <p:nvPr/>
        </p:nvPicPr>
        <p:blipFill>
          <a:blip r:embed="rId3">
            <a:alphaModFix/>
          </a:blip>
          <a:stretch>
            <a:fillRect/>
          </a:stretch>
        </p:blipFill>
        <p:spPr>
          <a:xfrm>
            <a:off x="152400" y="2006250"/>
            <a:ext cx="8839199" cy="2888247"/>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9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Ordering</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9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Ordering</a:t>
            </a:r>
            <a:endParaRPr/>
          </a:p>
        </p:txBody>
      </p:sp>
      <p:sp>
        <p:nvSpPr>
          <p:cNvPr id="592" name="Google Shape;592;p9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Query Builder juga memiliki method untuk memudahkan kita melakukan pengurutan data menggunakan </a:t>
            </a:r>
            <a:endParaRPr/>
          </a:p>
          <a:p>
            <a:pPr marL="457200" lvl="0" indent="-311150" algn="l" rtl="0">
              <a:spcBef>
                <a:spcPts val="0"/>
              </a:spcBef>
              <a:spcAft>
                <a:spcPts val="0"/>
              </a:spcAft>
              <a:buSzPts val="1300"/>
              <a:buChar char="●"/>
            </a:pPr>
            <a:r>
              <a:rPr lang="id"/>
              <a:t>orderBy(column, order) dimana order bisa asc atau desc</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10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Query Builder Ordering</a:t>
            </a:r>
            <a:endParaRPr/>
          </a:p>
        </p:txBody>
      </p:sp>
      <p:pic>
        <p:nvPicPr>
          <p:cNvPr id="598" name="Google Shape;598;p100"/>
          <p:cNvPicPr preferRelativeResize="0"/>
          <p:nvPr/>
        </p:nvPicPr>
        <p:blipFill>
          <a:blip r:embed="rId3">
            <a:alphaModFix/>
          </a:blip>
          <a:stretch>
            <a:fillRect/>
          </a:stretch>
        </p:blipFill>
        <p:spPr>
          <a:xfrm>
            <a:off x="152400" y="2006250"/>
            <a:ext cx="7822794" cy="29848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0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Paging</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10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Paging</a:t>
            </a:r>
            <a:endParaRPr/>
          </a:p>
        </p:txBody>
      </p:sp>
      <p:sp>
        <p:nvSpPr>
          <p:cNvPr id="609" name="Google Shape;609;p10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Untuk melakukan paging, biasanya di SQL kita akan menggunakan perintah LIMIT OFFSET</a:t>
            </a:r>
            <a:endParaRPr/>
          </a:p>
          <a:p>
            <a:pPr marL="457200" lvl="0" indent="-311150" algn="l" rtl="0">
              <a:spcBef>
                <a:spcPts val="0"/>
              </a:spcBef>
              <a:spcAft>
                <a:spcPts val="0"/>
              </a:spcAft>
              <a:buSzPts val="1300"/>
              <a:buChar char="●"/>
            </a:pPr>
            <a:r>
              <a:rPr lang="id"/>
              <a:t>Di Query Builder, kita bisa menggunakan method </a:t>
            </a:r>
            <a:endParaRPr/>
          </a:p>
          <a:p>
            <a:pPr marL="457200" lvl="0" indent="-311150" algn="l" rtl="0">
              <a:spcBef>
                <a:spcPts val="0"/>
              </a:spcBef>
              <a:spcAft>
                <a:spcPts val="0"/>
              </a:spcAft>
              <a:buSzPts val="1300"/>
              <a:buChar char="●"/>
            </a:pPr>
            <a:r>
              <a:rPr lang="id"/>
              <a:t>take(number) untuk melakukan LIMIT</a:t>
            </a:r>
            <a:endParaRPr/>
          </a:p>
          <a:p>
            <a:pPr marL="457200" lvl="0" indent="-311150" algn="l" rtl="0">
              <a:spcBef>
                <a:spcPts val="0"/>
              </a:spcBef>
              <a:spcAft>
                <a:spcPts val="0"/>
              </a:spcAft>
              <a:buSzPts val="1300"/>
              <a:buChar char="●"/>
            </a:pPr>
            <a:r>
              <a:rPr lang="id"/>
              <a:t>skip(number) untuk melakukan OFFSET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10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Query Builder Paging</a:t>
            </a:r>
            <a:endParaRPr/>
          </a:p>
        </p:txBody>
      </p:sp>
      <p:pic>
        <p:nvPicPr>
          <p:cNvPr id="615" name="Google Shape;615;p103"/>
          <p:cNvPicPr preferRelativeResize="0"/>
          <p:nvPr/>
        </p:nvPicPr>
        <p:blipFill>
          <a:blip r:embed="rId3">
            <a:alphaModFix/>
          </a:blip>
          <a:stretch>
            <a:fillRect/>
          </a:stretch>
        </p:blipFill>
        <p:spPr>
          <a:xfrm>
            <a:off x="152400" y="2006250"/>
            <a:ext cx="7250698" cy="29848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10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Chunk Results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10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Chunk Result</a:t>
            </a:r>
            <a:endParaRPr/>
          </a:p>
        </p:txBody>
      </p:sp>
      <p:sp>
        <p:nvSpPr>
          <p:cNvPr id="626" name="Google Shape;626;p10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membuat aplikasi, kadang ada kasus kita mengelola data dengan ukuran besar</a:t>
            </a:r>
            <a:endParaRPr/>
          </a:p>
          <a:p>
            <a:pPr marL="457200" lvl="0" indent="-311150" algn="l" rtl="0">
              <a:spcBef>
                <a:spcPts val="0"/>
              </a:spcBef>
              <a:spcAft>
                <a:spcPts val="0"/>
              </a:spcAft>
              <a:buSzPts val="1300"/>
              <a:buChar char="●"/>
            </a:pPr>
            <a:r>
              <a:rPr lang="id"/>
              <a:t>Secara default, semua query yang kita lakukan di Laravel, akan di load ke Memory sebagai Collection</a:t>
            </a:r>
            <a:endParaRPr/>
          </a:p>
          <a:p>
            <a:pPr marL="457200" lvl="0" indent="-311150" algn="l" rtl="0">
              <a:spcBef>
                <a:spcPts val="0"/>
              </a:spcBef>
              <a:spcAft>
                <a:spcPts val="0"/>
              </a:spcAft>
              <a:buSzPts val="1300"/>
              <a:buChar char="●"/>
            </a:pPr>
            <a:r>
              <a:rPr lang="id"/>
              <a:t>Hal ini berbahaya ketika hasil query nya banyak, karena bisa berakibat terjadi error Out Of Memory</a:t>
            </a:r>
            <a:endParaRPr/>
          </a:p>
          <a:p>
            <a:pPr marL="457200" lvl="0" indent="-311150" algn="l" rtl="0">
              <a:spcBef>
                <a:spcPts val="0"/>
              </a:spcBef>
              <a:spcAft>
                <a:spcPts val="0"/>
              </a:spcAft>
              <a:buSzPts val="1300"/>
              <a:buChar char="●"/>
            </a:pPr>
            <a:r>
              <a:rPr lang="id"/>
              <a:t>Dari pada kita me load semua data ke Memory, kita bisa memotong data hasil query secara bertahap menggunakan method chunk()</a:t>
            </a:r>
            <a:endParaRPr/>
          </a:p>
          <a:p>
            <a:pPr marL="457200" lvl="0" indent="-311150" algn="l" rtl="0">
              <a:spcBef>
                <a:spcPts val="0"/>
              </a:spcBef>
              <a:spcAft>
                <a:spcPts val="0"/>
              </a:spcAft>
              <a:buSzPts val="1300"/>
              <a:buChar char="●"/>
            </a:pPr>
            <a:r>
              <a:rPr lang="id"/>
              <a:t>Implementasi chunk sebenarnya adalah dengan melakukan paging</a:t>
            </a:r>
            <a:endParaRPr/>
          </a:p>
          <a:p>
            <a:pPr marL="457200" lvl="0" indent="-311150" algn="l" rtl="0">
              <a:spcBef>
                <a:spcPts val="0"/>
              </a:spcBef>
              <a:spcAft>
                <a:spcPts val="0"/>
              </a:spcAft>
              <a:buSzPts val="1300"/>
              <a:buChar char="●"/>
            </a:pPr>
            <a:r>
              <a:rPr lang="id"/>
              <a:t>Dan jika ingin menggunakan chunk, kita harus menambahkan ordering pada query nya</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10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Chunk Results</a:t>
            </a:r>
            <a:endParaRPr/>
          </a:p>
        </p:txBody>
      </p:sp>
      <p:pic>
        <p:nvPicPr>
          <p:cNvPr id="632" name="Google Shape;632;p106"/>
          <p:cNvPicPr preferRelativeResize="0"/>
          <p:nvPr/>
        </p:nvPicPr>
        <p:blipFill>
          <a:blip r:embed="rId3">
            <a:alphaModFix/>
          </a:blip>
          <a:stretch>
            <a:fillRect/>
          </a:stretch>
        </p:blipFill>
        <p:spPr>
          <a:xfrm>
            <a:off x="152400" y="2006250"/>
            <a:ext cx="8619864"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Project</a:t>
            </a:r>
            <a:endParaRPr/>
          </a:p>
        </p:txBody>
      </p:sp>
      <p:sp>
        <p:nvSpPr>
          <p:cNvPr id="223" name="Google Shape;223;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
              <a:t>composer create-project laravel/laravel=v10.2.3 belajar-laravel-database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10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Lazy Results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10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Lazy Results</a:t>
            </a:r>
            <a:endParaRPr/>
          </a:p>
        </p:txBody>
      </p:sp>
      <p:sp>
        <p:nvSpPr>
          <p:cNvPr id="643" name="Google Shape;643;p10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Menggunakan Chunk Results kadang menyulitkan, karena kita harus proses datanya secara manual per chunk</a:t>
            </a:r>
            <a:endParaRPr/>
          </a:p>
          <a:p>
            <a:pPr marL="457200" lvl="0" indent="-311150" algn="l" rtl="0">
              <a:spcBef>
                <a:spcPts val="0"/>
              </a:spcBef>
              <a:spcAft>
                <a:spcPts val="0"/>
              </a:spcAft>
              <a:buSzPts val="1300"/>
              <a:buChar char="●"/>
            </a:pPr>
            <a:r>
              <a:rPr lang="id"/>
              <a:t>Untungnya Laravel memiliki fitur Lazy, dimana kita bisa menjadikan Query Builder dengan Lazy Results, yang menghasilkan Lazy Collection</a:t>
            </a:r>
            <a:endParaRPr/>
          </a:p>
          <a:p>
            <a:pPr marL="457200" lvl="0" indent="-311150" algn="l" rtl="0">
              <a:spcBef>
                <a:spcPts val="0"/>
              </a:spcBef>
              <a:spcAft>
                <a:spcPts val="0"/>
              </a:spcAft>
              <a:buSzPts val="1300"/>
              <a:buChar char="●"/>
            </a:pPr>
            <a:r>
              <a:rPr lang="id"/>
              <a:t>Karena hasilnya berupa Lazy Collection, data yang diambil dari database akan bertahap, tidak langsung semuanya di load ke Memory</a:t>
            </a:r>
            <a:endParaRPr/>
          </a:p>
          <a:p>
            <a:pPr marL="457200" lvl="0" indent="-311150" algn="l" rtl="0">
              <a:spcBef>
                <a:spcPts val="0"/>
              </a:spcBef>
              <a:spcAft>
                <a:spcPts val="0"/>
              </a:spcAft>
              <a:buSzPts val="1300"/>
              <a:buChar char="●"/>
            </a:pPr>
            <a:r>
              <a:rPr lang="id"/>
              <a:t>Implementasi detailnya sebenarnya tetap menggunakan Chunk Results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10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Lazy Results</a:t>
            </a:r>
            <a:endParaRPr/>
          </a:p>
        </p:txBody>
      </p:sp>
      <p:pic>
        <p:nvPicPr>
          <p:cNvPr id="649" name="Google Shape;649;p109"/>
          <p:cNvPicPr preferRelativeResize="0"/>
          <p:nvPr/>
        </p:nvPicPr>
        <p:blipFill>
          <a:blip r:embed="rId3">
            <a:alphaModFix/>
          </a:blip>
          <a:stretch>
            <a:fillRect/>
          </a:stretch>
        </p:blipFill>
        <p:spPr>
          <a:xfrm>
            <a:off x="152400" y="2006250"/>
            <a:ext cx="8839200" cy="2652423"/>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11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Cursor</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11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Cursor</a:t>
            </a:r>
            <a:endParaRPr/>
          </a:p>
        </p:txBody>
      </p:sp>
      <p:sp>
        <p:nvSpPr>
          <p:cNvPr id="660" name="Google Shape;660;p11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Selain Chunk dan Lazy, terdapat cara lain untuk membuat Lazy Result, yaitu menggunakan Cursor</a:t>
            </a:r>
            <a:endParaRPr/>
          </a:p>
          <a:p>
            <a:pPr marL="457200" lvl="0" indent="-311150" algn="l" rtl="0">
              <a:spcBef>
                <a:spcPts val="0"/>
              </a:spcBef>
              <a:spcAft>
                <a:spcPts val="0"/>
              </a:spcAft>
              <a:buSzPts val="1300"/>
              <a:buChar char="●"/>
            </a:pPr>
            <a:r>
              <a:rPr lang="id"/>
              <a:t>Chunk dan Lazy sebenarnya melakukan paging dibelakang layar, sedangkan Cursor hanya akan melakukan query satu kali</a:t>
            </a:r>
            <a:endParaRPr/>
          </a:p>
          <a:p>
            <a:pPr marL="457200" lvl="0" indent="-311150" algn="l" rtl="0">
              <a:spcBef>
                <a:spcPts val="0"/>
              </a:spcBef>
              <a:spcAft>
                <a:spcPts val="0"/>
              </a:spcAft>
              <a:buSzPts val="1300"/>
              <a:buChar char="●"/>
            </a:pPr>
            <a:r>
              <a:rPr lang="id"/>
              <a:t>Lalu akan mengambil datanya satu persatu menggunakan PDO::fetch()</a:t>
            </a:r>
            <a:endParaRPr/>
          </a:p>
          <a:p>
            <a:pPr marL="457200" lvl="0" indent="-311150" algn="l" rtl="0">
              <a:spcBef>
                <a:spcPts val="0"/>
              </a:spcBef>
              <a:spcAft>
                <a:spcPts val="0"/>
              </a:spcAft>
              <a:buSzPts val="1300"/>
              <a:buChar char="●"/>
            </a:pPr>
            <a:r>
              <a:rPr lang="id"/>
              <a:t>Jadi secara penggunaan memory, Cursor akan lebih hemat dibanding dengan Chunk atau Lazy</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11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Cursor</a:t>
            </a:r>
            <a:endParaRPr/>
          </a:p>
        </p:txBody>
      </p:sp>
      <p:pic>
        <p:nvPicPr>
          <p:cNvPr id="666" name="Google Shape;666;p112"/>
          <p:cNvPicPr preferRelativeResize="0"/>
          <p:nvPr/>
        </p:nvPicPr>
        <p:blipFill>
          <a:blip r:embed="rId3">
            <a:alphaModFix/>
          </a:blip>
          <a:stretch>
            <a:fillRect/>
          </a:stretch>
        </p:blipFill>
        <p:spPr>
          <a:xfrm>
            <a:off x="152400" y="2006250"/>
            <a:ext cx="8092260" cy="29848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11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Aggregates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1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Aggregate</a:t>
            </a:r>
            <a:endParaRPr/>
          </a:p>
        </p:txBody>
      </p:sp>
      <p:sp>
        <p:nvSpPr>
          <p:cNvPr id="677" name="Google Shape;677;p1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Query Builder juga mendukung untuk melakukan Aggregate Query, kita bisa menggunakan method :</a:t>
            </a:r>
            <a:endParaRPr/>
          </a:p>
          <a:p>
            <a:pPr marL="457200" lvl="0" indent="-311150" algn="l" rtl="0">
              <a:spcBef>
                <a:spcPts val="0"/>
              </a:spcBef>
              <a:spcAft>
                <a:spcPts val="0"/>
              </a:spcAft>
              <a:buSzPts val="1300"/>
              <a:buChar char="●"/>
            </a:pPr>
            <a:r>
              <a:rPr lang="id"/>
              <a:t>count(column) untuk jumlah data</a:t>
            </a:r>
            <a:endParaRPr/>
          </a:p>
          <a:p>
            <a:pPr marL="457200" lvl="0" indent="-311150" algn="l" rtl="0">
              <a:spcBef>
                <a:spcPts val="0"/>
              </a:spcBef>
              <a:spcAft>
                <a:spcPts val="0"/>
              </a:spcAft>
              <a:buSzPts val="1300"/>
              <a:buChar char="●"/>
            </a:pPr>
            <a:r>
              <a:rPr lang="id"/>
              <a:t>min(column) untuk minimal data</a:t>
            </a:r>
            <a:endParaRPr/>
          </a:p>
          <a:p>
            <a:pPr marL="457200" lvl="0" indent="-311150" algn="l" rtl="0">
              <a:spcBef>
                <a:spcPts val="0"/>
              </a:spcBef>
              <a:spcAft>
                <a:spcPts val="0"/>
              </a:spcAft>
              <a:buSzPts val="1300"/>
              <a:buChar char="●"/>
            </a:pPr>
            <a:r>
              <a:rPr lang="id"/>
              <a:t>max(column) untuk maksimal data</a:t>
            </a:r>
            <a:endParaRPr/>
          </a:p>
          <a:p>
            <a:pPr marL="457200" lvl="0" indent="-311150" algn="l" rtl="0">
              <a:spcBef>
                <a:spcPts val="0"/>
              </a:spcBef>
              <a:spcAft>
                <a:spcPts val="0"/>
              </a:spcAft>
              <a:buSzPts val="1300"/>
              <a:buChar char="●"/>
            </a:pPr>
            <a:r>
              <a:rPr lang="id"/>
              <a:t>avg(column) untuk rata-rata data</a:t>
            </a:r>
            <a:endParaRPr/>
          </a:p>
          <a:p>
            <a:pPr marL="457200" lvl="0" indent="-311150" algn="l" rtl="0">
              <a:spcBef>
                <a:spcPts val="0"/>
              </a:spcBef>
              <a:spcAft>
                <a:spcPts val="0"/>
              </a:spcAft>
              <a:buSzPts val="1300"/>
              <a:buChar char="●"/>
            </a:pPr>
            <a:r>
              <a:rPr lang="id"/>
              <a:t>sum(column) untuk menjumlahkan data</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1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Query Builder Aggregate</a:t>
            </a:r>
            <a:endParaRPr/>
          </a:p>
        </p:txBody>
      </p:sp>
      <p:pic>
        <p:nvPicPr>
          <p:cNvPr id="683" name="Google Shape;683;p115"/>
          <p:cNvPicPr preferRelativeResize="0"/>
          <p:nvPr/>
        </p:nvPicPr>
        <p:blipFill>
          <a:blip r:embed="rId3">
            <a:alphaModFix/>
          </a:blip>
          <a:stretch>
            <a:fillRect/>
          </a:stretch>
        </p:blipFill>
        <p:spPr>
          <a:xfrm>
            <a:off x="152400" y="2006250"/>
            <a:ext cx="3050212" cy="2984851"/>
          </a:xfrm>
          <a:prstGeom prst="rect">
            <a:avLst/>
          </a:prstGeom>
          <a:noFill/>
          <a:ln>
            <a:noFill/>
          </a:ln>
        </p:spPr>
      </p:pic>
      <p:pic>
        <p:nvPicPr>
          <p:cNvPr id="684" name="Google Shape;684;p115"/>
          <p:cNvPicPr preferRelativeResize="0"/>
          <p:nvPr/>
        </p:nvPicPr>
        <p:blipFill>
          <a:blip r:embed="rId4">
            <a:alphaModFix/>
          </a:blip>
          <a:stretch>
            <a:fillRect/>
          </a:stretch>
        </p:blipFill>
        <p:spPr>
          <a:xfrm>
            <a:off x="3355012" y="2006250"/>
            <a:ext cx="4932667" cy="29848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11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Raw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Konfigurasi Database</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Raw</a:t>
            </a:r>
            <a:endParaRPr/>
          </a:p>
        </p:txBody>
      </p:sp>
      <p:sp>
        <p:nvSpPr>
          <p:cNvPr id="695" name="Google Shape;695;p1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Sayangnya, Aggregate Method yang ditawarkan oleh Laravel langsung menghasilkan data</a:t>
            </a:r>
            <a:endParaRPr/>
          </a:p>
          <a:p>
            <a:pPr marL="457200" lvl="0" indent="-311150" algn="l" rtl="0">
              <a:spcBef>
                <a:spcPts val="0"/>
              </a:spcBef>
              <a:spcAft>
                <a:spcPts val="0"/>
              </a:spcAft>
              <a:buSzPts val="1300"/>
              <a:buChar char="●"/>
            </a:pPr>
            <a:r>
              <a:rPr lang="id"/>
              <a:t>Padahal mungkin kita ingin membuat query untuk beberapa Aggregate Function, misal kombinasi Min, Max, dan yang lainnya</a:t>
            </a:r>
            <a:endParaRPr/>
          </a:p>
          <a:p>
            <a:pPr marL="457200" lvl="0" indent="-311150" algn="l" rtl="0">
              <a:spcBef>
                <a:spcPts val="0"/>
              </a:spcBef>
              <a:spcAft>
                <a:spcPts val="0"/>
              </a:spcAft>
              <a:buSzPts val="1300"/>
              <a:buChar char="●"/>
            </a:pPr>
            <a:r>
              <a:rPr lang="id"/>
              <a:t>Pada kasus seperti ini, kita bisa menggunakan bantuan kombinasi Query Builder dan juga Raw Query</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1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Query Builder Raw</a:t>
            </a:r>
            <a:endParaRPr/>
          </a:p>
        </p:txBody>
      </p:sp>
      <p:pic>
        <p:nvPicPr>
          <p:cNvPr id="701" name="Google Shape;701;p118"/>
          <p:cNvPicPr preferRelativeResize="0"/>
          <p:nvPr/>
        </p:nvPicPr>
        <p:blipFill>
          <a:blip r:embed="rId3">
            <a:alphaModFix/>
          </a:blip>
          <a:stretch>
            <a:fillRect/>
          </a:stretch>
        </p:blipFill>
        <p:spPr>
          <a:xfrm>
            <a:off x="152400" y="2006250"/>
            <a:ext cx="8066344" cy="2984849"/>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11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Grouping</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1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Grouping</a:t>
            </a:r>
            <a:endParaRPr/>
          </a:p>
        </p:txBody>
      </p:sp>
      <p:sp>
        <p:nvSpPr>
          <p:cNvPr id="712" name="Google Shape;712;p1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melakukan Query menggunakan Aggregate Function, kadang kita ingin melakukan Groping</a:t>
            </a:r>
            <a:endParaRPr/>
          </a:p>
          <a:p>
            <a:pPr marL="457200" lvl="0" indent="-311150" algn="l" rtl="0">
              <a:spcBef>
                <a:spcPts val="0"/>
              </a:spcBef>
              <a:spcAft>
                <a:spcPts val="0"/>
              </a:spcAft>
              <a:buSzPts val="1300"/>
              <a:buChar char="●"/>
            </a:pPr>
            <a:r>
              <a:rPr lang="id"/>
              <a:t>Kita bisa menggunakan method groupBy(value) untuk melakukan Grouping</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1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Insert Product Food</a:t>
            </a:r>
            <a:endParaRPr/>
          </a:p>
        </p:txBody>
      </p:sp>
      <p:pic>
        <p:nvPicPr>
          <p:cNvPr id="718" name="Google Shape;718;p121"/>
          <p:cNvPicPr preferRelativeResize="0"/>
          <p:nvPr/>
        </p:nvPicPr>
        <p:blipFill>
          <a:blip r:embed="rId3">
            <a:alphaModFix/>
          </a:blip>
          <a:stretch>
            <a:fillRect/>
          </a:stretch>
        </p:blipFill>
        <p:spPr>
          <a:xfrm>
            <a:off x="152400" y="2006250"/>
            <a:ext cx="8839201" cy="213334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1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Query Builder Grouping</a:t>
            </a:r>
            <a:endParaRPr/>
          </a:p>
        </p:txBody>
      </p:sp>
      <p:pic>
        <p:nvPicPr>
          <p:cNvPr id="724" name="Google Shape;724;p122"/>
          <p:cNvPicPr preferRelativeResize="0"/>
          <p:nvPr/>
        </p:nvPicPr>
        <p:blipFill>
          <a:blip r:embed="rId3">
            <a:alphaModFix/>
          </a:blip>
          <a:stretch>
            <a:fillRect/>
          </a:stretch>
        </p:blipFill>
        <p:spPr>
          <a:xfrm>
            <a:off x="152400" y="2006250"/>
            <a:ext cx="7530336" cy="29848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1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Having</a:t>
            </a:r>
            <a:endParaRPr/>
          </a:p>
        </p:txBody>
      </p:sp>
      <p:sp>
        <p:nvSpPr>
          <p:cNvPr id="730" name="Google Shape;730;p1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Di SQL, kita bisa menambahkan Having ketika menggunakan Group By</a:t>
            </a:r>
            <a:endParaRPr/>
          </a:p>
          <a:p>
            <a:pPr marL="457200" lvl="0" indent="-311150" algn="l" rtl="0">
              <a:spcBef>
                <a:spcPts val="0"/>
              </a:spcBef>
              <a:spcAft>
                <a:spcPts val="0"/>
              </a:spcAft>
              <a:buSzPts val="1300"/>
              <a:buChar char="●"/>
            </a:pPr>
            <a:r>
              <a:rPr lang="id"/>
              <a:t>Di Laravel juga bisa kita lakukan menggunakan method having(column, operator, value)</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1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Having</a:t>
            </a:r>
            <a:endParaRPr/>
          </a:p>
        </p:txBody>
      </p:sp>
      <p:pic>
        <p:nvPicPr>
          <p:cNvPr id="736" name="Google Shape;736;p124"/>
          <p:cNvPicPr preferRelativeResize="0"/>
          <p:nvPr/>
        </p:nvPicPr>
        <p:blipFill>
          <a:blip r:embed="rId3">
            <a:alphaModFix/>
          </a:blip>
          <a:stretch>
            <a:fillRect/>
          </a:stretch>
        </p:blipFill>
        <p:spPr>
          <a:xfrm>
            <a:off x="152400" y="2006250"/>
            <a:ext cx="8230951" cy="298485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2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Locking</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1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Query Builder Locking</a:t>
            </a:r>
            <a:endParaRPr/>
          </a:p>
        </p:txBody>
      </p:sp>
      <p:sp>
        <p:nvSpPr>
          <p:cNvPr id="747" name="Google Shape;747;p1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belajar Database Transaction di MySQL, kita sudah belajar cara melakukan Locking Record ketika melakukan Select dengan menambahkan perintah FOR UPDATE</a:t>
            </a:r>
            <a:endParaRPr/>
          </a:p>
          <a:p>
            <a:pPr marL="457200" lvl="0" indent="-311150" algn="l" rtl="0">
              <a:spcBef>
                <a:spcPts val="0"/>
              </a:spcBef>
              <a:spcAft>
                <a:spcPts val="0"/>
              </a:spcAft>
              <a:buSzPts val="1300"/>
              <a:buChar char="●"/>
            </a:pPr>
            <a:r>
              <a:rPr lang="id"/>
              <a:t>Di Query Builder, jika kita ingin melakukan Locking, kita bisa menggunakan method lockForUpdate()</a:t>
            </a:r>
            <a:endParaRPr/>
          </a:p>
          <a:p>
            <a:pPr marL="457200" lvl="0" indent="-311150" algn="l" rtl="0">
              <a:spcBef>
                <a:spcPts val="0"/>
              </a:spcBef>
              <a:spcAft>
                <a:spcPts val="0"/>
              </a:spcAft>
              <a:buSzPts val="1300"/>
              <a:buChar char="●"/>
            </a:pPr>
            <a:r>
              <a:rPr lang="id"/>
              <a:t>Secara otomatis Laravel akan menambahkan perintah FOR UPDATE ke Database untuk melakukan Locking</a:t>
            </a:r>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2747</Words>
  <PresentationFormat>On-screen Show (16:9)</PresentationFormat>
  <Paragraphs>368</Paragraphs>
  <Slides>133</Slides>
  <Notes>133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133</vt:i4>
      </vt:variant>
    </vt:vector>
  </HeadingPairs>
  <TitlesOfParts>
    <vt:vector size="141" baseType="lpstr">
      <vt:lpstr>Arial</vt:lpstr>
      <vt:lpstr>Perpetua</vt:lpstr>
      <vt:lpstr>Wingdings 2</vt:lpstr>
      <vt:lpstr>Franklin Gothic Book</vt:lpstr>
      <vt:lpstr>Raleway</vt:lpstr>
      <vt:lpstr>Lato</vt:lpstr>
      <vt:lpstr>Streamline</vt:lpstr>
      <vt:lpstr>Equity</vt:lpstr>
      <vt:lpstr>Laravel Database</vt:lpstr>
      <vt:lpstr>Agenda</vt:lpstr>
      <vt:lpstr>Pengenalan Laravel Database</vt:lpstr>
      <vt:lpstr>Fitur Database di Laravel</vt:lpstr>
      <vt:lpstr>Database yang didukung</vt:lpstr>
      <vt:lpstr>Keuntungan Laravel Database</vt:lpstr>
      <vt:lpstr>Membuat Project</vt:lpstr>
      <vt:lpstr>Membuat Project</vt:lpstr>
      <vt:lpstr>Konfigurasi Database</vt:lpstr>
      <vt:lpstr>Konfigurasi Database</vt:lpstr>
      <vt:lpstr>Environment Variable</vt:lpstr>
      <vt:lpstr>Membuat Database</vt:lpstr>
      <vt:lpstr>Membuat Database</vt:lpstr>
      <vt:lpstr>Kode : Membuat Table</vt:lpstr>
      <vt:lpstr>Konfigurasi Database</vt:lpstr>
      <vt:lpstr>DB Facade</vt:lpstr>
      <vt:lpstr>DB Facade</vt:lpstr>
      <vt:lpstr>Debug Query</vt:lpstr>
      <vt:lpstr>Debug Query</vt:lpstr>
      <vt:lpstr>Kode : App Service Provider</vt:lpstr>
      <vt:lpstr>CRUD SQL</vt:lpstr>
      <vt:lpstr>CRUD SQL</vt:lpstr>
      <vt:lpstr>Function Raw SQL</vt:lpstr>
      <vt:lpstr>Kode : Raw SQL</vt:lpstr>
      <vt:lpstr>Named Binding</vt:lpstr>
      <vt:lpstr>Kode : Named Binding</vt:lpstr>
      <vt:lpstr>Database Transaction</vt:lpstr>
      <vt:lpstr>Database Transaction</vt:lpstr>
      <vt:lpstr>Kode : Database Transaction</vt:lpstr>
      <vt:lpstr>Manual Database Transaction</vt:lpstr>
      <vt:lpstr>Kode : Manual Database Transaction</vt:lpstr>
      <vt:lpstr>Database Commands</vt:lpstr>
      <vt:lpstr>Database Commands</vt:lpstr>
      <vt:lpstr>Query Builder</vt:lpstr>
      <vt:lpstr>Query Builder</vt:lpstr>
      <vt:lpstr>Query Builder Insert</vt:lpstr>
      <vt:lpstr>Query Builder Insert</vt:lpstr>
      <vt:lpstr>Kode : Query Builder Insert</vt:lpstr>
      <vt:lpstr>Query Builder Select</vt:lpstr>
      <vt:lpstr>Query Builder Select</vt:lpstr>
      <vt:lpstr>Kode : Query Builder Select</vt:lpstr>
      <vt:lpstr>Query Builder Where</vt:lpstr>
      <vt:lpstr>Query Builder Where</vt:lpstr>
      <vt:lpstr>Kode : Insert Category</vt:lpstr>
      <vt:lpstr>Where Method</vt:lpstr>
      <vt:lpstr>Kode : Where Method</vt:lpstr>
      <vt:lpstr>Where Between Method</vt:lpstr>
      <vt:lpstr>Kode : Where Between Method</vt:lpstr>
      <vt:lpstr>Where In Method</vt:lpstr>
      <vt:lpstr>Kode : Where In Method</vt:lpstr>
      <vt:lpstr>Where Null Method</vt:lpstr>
      <vt:lpstr>Kode : Where Null Method</vt:lpstr>
      <vt:lpstr>Where Date Method</vt:lpstr>
      <vt:lpstr>Kode : Where Date Method</vt:lpstr>
      <vt:lpstr>Query Builder Update</vt:lpstr>
      <vt:lpstr>Query Builder Update</vt:lpstr>
      <vt:lpstr>Kode : Query Builder Update</vt:lpstr>
      <vt:lpstr>Upsert (Update or Insert)</vt:lpstr>
      <vt:lpstr>Kode : Upsert</vt:lpstr>
      <vt:lpstr>Increment dan Decrement</vt:lpstr>
      <vt:lpstr>Kode : Membuat Tabel Counter</vt:lpstr>
      <vt:lpstr>Kode : Increment</vt:lpstr>
      <vt:lpstr>Query Builder Delete</vt:lpstr>
      <vt:lpstr>Query Builder Delete</vt:lpstr>
      <vt:lpstr>Kode : Delete</vt:lpstr>
      <vt:lpstr>Query Builder Join</vt:lpstr>
      <vt:lpstr>Query Builder Join</vt:lpstr>
      <vt:lpstr>Kode : Membuat Tabel Product</vt:lpstr>
      <vt:lpstr>Kode : Insert Table Product</vt:lpstr>
      <vt:lpstr>Kode : Join</vt:lpstr>
      <vt:lpstr>Query Builder Ordering</vt:lpstr>
      <vt:lpstr>Query Builder Ordering</vt:lpstr>
      <vt:lpstr>Kode : Query Builder Ordering</vt:lpstr>
      <vt:lpstr>Query Builder Paging</vt:lpstr>
      <vt:lpstr>Query Builder Paging</vt:lpstr>
      <vt:lpstr>Kode : Query Builder Paging</vt:lpstr>
      <vt:lpstr>Chunk Results</vt:lpstr>
      <vt:lpstr>Chunk Result</vt:lpstr>
      <vt:lpstr>Kode : Chunk Results</vt:lpstr>
      <vt:lpstr>Lazy Results</vt:lpstr>
      <vt:lpstr>Lazy Results</vt:lpstr>
      <vt:lpstr>Kode : Lazy Results</vt:lpstr>
      <vt:lpstr>Cursor</vt:lpstr>
      <vt:lpstr>Cursor</vt:lpstr>
      <vt:lpstr>Kode : Cursor</vt:lpstr>
      <vt:lpstr>Query Builder Aggregates</vt:lpstr>
      <vt:lpstr>Query Builder Aggregate</vt:lpstr>
      <vt:lpstr>Kode : Query Builder Aggregate</vt:lpstr>
      <vt:lpstr>Query Builder Raw</vt:lpstr>
      <vt:lpstr>Query Builder Raw</vt:lpstr>
      <vt:lpstr>Kode : Query Builder Raw</vt:lpstr>
      <vt:lpstr>Query Builder Grouping</vt:lpstr>
      <vt:lpstr>Query Builder Grouping</vt:lpstr>
      <vt:lpstr>Kode : Insert Product Food</vt:lpstr>
      <vt:lpstr>Kode : Query Builder Grouping</vt:lpstr>
      <vt:lpstr>Having</vt:lpstr>
      <vt:lpstr>Kode : Having</vt:lpstr>
      <vt:lpstr>Query Builder Locking</vt:lpstr>
      <vt:lpstr>Query Builder Locking</vt:lpstr>
      <vt:lpstr>Kode : Query Builder Locking</vt:lpstr>
      <vt:lpstr>Pagination</vt:lpstr>
      <vt:lpstr>Pagination</vt:lpstr>
      <vt:lpstr>Kode : Pagination</vt:lpstr>
      <vt:lpstr>Iterasi Per Page</vt:lpstr>
      <vt:lpstr>Kode : Iterasi Per Page</vt:lpstr>
      <vt:lpstr>Cursor Pagination</vt:lpstr>
      <vt:lpstr>Masalah dengan Limit Offset</vt:lpstr>
      <vt:lpstr>Kekurangan Search After</vt:lpstr>
      <vt:lpstr>Cursor Pagination</vt:lpstr>
      <vt:lpstr>Kode : Cursor Pagination</vt:lpstr>
      <vt:lpstr>Database Migration</vt:lpstr>
      <vt:lpstr>Database Migration</vt:lpstr>
      <vt:lpstr>Kode : Hapus Semua Tabel</vt:lpstr>
      <vt:lpstr>Membuat Database Migration</vt:lpstr>
      <vt:lpstr>Membuat Database Migration</vt:lpstr>
      <vt:lpstr>Kode : Membuat File Migration</vt:lpstr>
      <vt:lpstr>Tipe Data di Migrations</vt:lpstr>
      <vt:lpstr>Kode : Create Table Counters</vt:lpstr>
      <vt:lpstr>Kode : Create Table Category</vt:lpstr>
      <vt:lpstr>Kode : Create Table Product</vt:lpstr>
      <vt:lpstr>Menjalankan Database Migration</vt:lpstr>
      <vt:lpstr>Rollback Database Migration</vt:lpstr>
      <vt:lpstr>Rollback Database Migration</vt:lpstr>
      <vt:lpstr>Kode : Rollback Migration</vt:lpstr>
      <vt:lpstr>Database Seeding</vt:lpstr>
      <vt:lpstr>Database Seeding</vt:lpstr>
      <vt:lpstr>Membuat Seeding</vt:lpstr>
      <vt:lpstr>Kode : Membuat Seeder</vt:lpstr>
      <vt:lpstr>Kode : Category Seeder</vt:lpstr>
      <vt:lpstr>Menjalankan Seeder</vt:lpstr>
      <vt:lpstr>Kode : Menjalankan Seeder</vt:lpstr>
      <vt:lpstr>Memanggil Seeder dari Unit Test</vt:lpstr>
      <vt:lpstr>Kode : Seeder Unit Test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Laravel Database</dc:title>
  <cp:lastModifiedBy>Acer</cp:lastModifiedBy>
  <cp:revision>3</cp:revision>
  <dcterms:modified xsi:type="dcterms:W3CDTF">2024-09-09T04:52:17Z</dcterms:modified>
</cp:coreProperties>
</file>