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8" r:id="rId13"/>
  </p:sldIdLst>
  <p:sldSz cx="6858000" cy="9906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372" y="-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dityo Aulia Putra" userId="c47c86a2-45f6-49ba-9910-8397fe96dfcb" providerId="ADAL" clId="{E4FEF036-FEA0-4D98-8B45-08B235E7E60B}"/>
    <pc:docChg chg="modSld">
      <pc:chgData name="Handityo Aulia Putra" userId="c47c86a2-45f6-49ba-9910-8397fe96dfcb" providerId="ADAL" clId="{E4FEF036-FEA0-4D98-8B45-08B235E7E60B}" dt="2023-05-24T01:57:46.336" v="3" actId="20577"/>
      <pc:docMkLst>
        <pc:docMk/>
      </pc:docMkLst>
      <pc:sldChg chg="modSp mod">
        <pc:chgData name="Handityo Aulia Putra" userId="c47c86a2-45f6-49ba-9910-8397fe96dfcb" providerId="ADAL" clId="{E4FEF036-FEA0-4D98-8B45-08B235E7E60B}" dt="2023-05-24T01:57:46.336" v="3" actId="20577"/>
        <pc:sldMkLst>
          <pc:docMk/>
          <pc:sldMk cId="3429504609" sldId="265"/>
        </pc:sldMkLst>
        <pc:spChg chg="mod">
          <ac:chgData name="Handityo Aulia Putra" userId="c47c86a2-45f6-49ba-9910-8397fe96dfcb" providerId="ADAL" clId="{E4FEF036-FEA0-4D98-8B45-08B235E7E60B}" dt="2023-05-24T01:57:46.336" v="3" actId="20577"/>
          <ac:spMkLst>
            <pc:docMk/>
            <pc:sldMk cId="3429504609" sldId="26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AC170-B4B4-46FC-9668-393473A1BE8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AC396-259D-4D9D-A533-8C31503A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6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AC396-259D-4D9D-A533-8C31503A35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30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AC396-259D-4D9D-A533-8C31503A35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86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AC396-259D-4D9D-A533-8C31503A35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AC396-259D-4D9D-A533-8C31503A35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37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AC396-259D-4D9D-A533-8C31503A35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1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AC396-259D-4D9D-A533-8C31503A35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77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AC396-259D-4D9D-A533-8C31503A35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AC396-259D-4D9D-A533-8C31503A35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AC396-259D-4D9D-A533-8C31503A35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63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AC396-259D-4D9D-A533-8C31503A35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5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C026-0B02-45F3-9C7C-67FA646BD58E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575-BA78-42D5-A3E1-4D26064C3F61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29B0-6B2C-48BD-944C-D088564BC2E6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9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9336-86AD-4A29-9761-D86FCCE2C080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84DC-F12F-435F-80CE-46C3BD6EAD93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7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6A93-7EE1-4B1E-B203-E08C7938251B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2751-B727-4828-B3F8-00DC3E366059}" type="datetime1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28A6-176E-4212-ABA1-E7100973A59E}" type="datetime1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A2FC-8D90-41E4-B1B2-28CBE2C2DF03}" type="datetime1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3D66-CA4B-4EC0-AC01-7FD5294C0301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2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64F2-6D44-48EA-B669-3AE18A5E7ACE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5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214D-6320-4485-84CA-074B2F6EAADB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F969B-63DC-4299-9BF6-FF973421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5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advants/files/ANTS/ANTS_Lates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TBM with ANTs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Reorient from Sagittal to Axial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Image Crop/Trim [SMP8] (using </a:t>
            </a:r>
            <a:r>
              <a:rPr lang="en-US" i="1" dirty="0" err="1"/>
              <a:t>cropimage.m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Segment [SPM12]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Image Overlay [SPM12] – Realign Longitudinal data</a:t>
            </a:r>
          </a:p>
          <a:p>
            <a:pPr lvl="1"/>
            <a:r>
              <a:rPr lang="en-US" dirty="0"/>
              <a:t>3D to 4D transformation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Normalization [SPM12]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Deformation [SPM12]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ANTs (using </a:t>
            </a:r>
            <a:r>
              <a:rPr lang="en-US" i="1" dirty="0" err="1"/>
              <a:t>synbatchmake_maskfiles.m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Deformation – Jacobian [SPM12]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ROI Analysis [SPM12]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7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561012" cy="801523"/>
          </a:xfrm>
        </p:spPr>
        <p:txBody>
          <a:bodyPr>
            <a:normAutofit/>
          </a:bodyPr>
          <a:lstStyle/>
          <a:p>
            <a:r>
              <a:rPr lang="en-US" sz="2400" b="1" dirty="0"/>
              <a:t>7. Apply Deformation - Jacobian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328928"/>
            <a:ext cx="5915025" cy="7593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[SPM12, VBM8]</a:t>
            </a:r>
          </a:p>
          <a:p>
            <a:pPr marL="0" indent="0">
              <a:buNone/>
            </a:pPr>
            <a:r>
              <a:rPr lang="en-US" sz="1400" dirty="0"/>
              <a:t>This step can process multiple set of data simultaneously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Extended tools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Apply deformations (Many Subjects)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Select deformation field images from step 4: </a:t>
            </a:r>
            <a:r>
              <a:rPr lang="en-US" sz="1400" i="1" dirty="0" err="1"/>
              <a:t>y_rrmcropped</a:t>
            </a:r>
            <a:r>
              <a:rPr lang="en-US" sz="1400" i="1" dirty="0"/>
              <a:t>*.</a:t>
            </a:r>
            <a:r>
              <a:rPr lang="en-US" sz="1400" i="1" dirty="0" err="1"/>
              <a:t>nii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Select new images: </a:t>
            </a:r>
            <a:r>
              <a:rPr lang="en-US" sz="1400" i="1" dirty="0"/>
              <a:t>j*</a:t>
            </a:r>
            <a:r>
              <a:rPr lang="en-US" sz="1400" i="1" dirty="0" err="1"/>
              <a:t>Jacobian.nii</a:t>
            </a:r>
            <a:endParaRPr lang="en-US" sz="1400" i="1" dirty="0"/>
          </a:p>
          <a:p>
            <a:pPr marL="342900" indent="-342900">
              <a:buFont typeface="+mj-lt"/>
              <a:buAutoNum type="arabicPeriod"/>
            </a:pPr>
            <a:r>
              <a:rPr lang="en-US" sz="1400" i="1" dirty="0"/>
              <a:t>Interpolation -&gt; Trilinear</a:t>
            </a:r>
          </a:p>
          <a:p>
            <a:pPr marL="0" indent="0" algn="r">
              <a:buNone/>
            </a:pPr>
            <a:r>
              <a:rPr lang="en-US" sz="1400" dirty="0">
                <a:sym typeface="Wingdings" panose="05000000000000000000" pitchFamily="2" charset="2"/>
              </a:rPr>
              <a:t>[Output Files: </a:t>
            </a:r>
            <a:r>
              <a:rPr lang="en-US" sz="1400" i="1" dirty="0" err="1">
                <a:sym typeface="Wingdings" panose="05000000000000000000" pitchFamily="2" charset="2"/>
              </a:rPr>
              <a:t>wj</a:t>
            </a:r>
            <a:r>
              <a:rPr lang="en-US" sz="1400" i="1" dirty="0">
                <a:sym typeface="Wingdings" panose="05000000000000000000" pitchFamily="2" charset="2"/>
              </a:rPr>
              <a:t>*</a:t>
            </a:r>
            <a:r>
              <a:rPr lang="en-US" sz="1400" i="1" dirty="0" err="1">
                <a:sym typeface="Wingdings" panose="05000000000000000000" pitchFamily="2" charset="2"/>
              </a:rPr>
              <a:t>jacobian.nii</a:t>
            </a:r>
            <a:r>
              <a:rPr lang="en-US" sz="1400" dirty="0">
                <a:sym typeface="Wingdings" panose="05000000000000000000" pitchFamily="2" charset="2"/>
              </a:rPr>
              <a:t>]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5724" y="3193750"/>
            <a:ext cx="3417793" cy="3222972"/>
            <a:chOff x="1425670" y="980728"/>
            <a:chExt cx="6602714" cy="5712831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670" y="980728"/>
              <a:ext cx="6602714" cy="5712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角丸四角形 3"/>
            <p:cNvSpPr/>
            <p:nvPr/>
          </p:nvSpPr>
          <p:spPr>
            <a:xfrm>
              <a:off x="4283968" y="3372452"/>
              <a:ext cx="3600400" cy="32633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94620" y="4805236"/>
            <a:ext cx="3837880" cy="3366864"/>
            <a:chOff x="251520" y="287675"/>
            <a:chExt cx="5793097" cy="5517589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87675"/>
              <a:ext cx="5793097" cy="5517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角丸四角形 2"/>
            <p:cNvSpPr/>
            <p:nvPr/>
          </p:nvSpPr>
          <p:spPr>
            <a:xfrm>
              <a:off x="1979712" y="1161595"/>
              <a:ext cx="3888432" cy="32633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角丸四角形 3"/>
            <p:cNvSpPr/>
            <p:nvPr/>
          </p:nvSpPr>
          <p:spPr>
            <a:xfrm>
              <a:off x="1979712" y="1587870"/>
              <a:ext cx="3888432" cy="23691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35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561012" cy="801523"/>
          </a:xfrm>
        </p:spPr>
        <p:txBody>
          <a:bodyPr>
            <a:normAutofit/>
          </a:bodyPr>
          <a:lstStyle/>
          <a:p>
            <a:r>
              <a:rPr lang="en-US" sz="2400" b="1" dirty="0"/>
              <a:t>8. ROI Analysis [SPM12]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328928"/>
            <a:ext cx="5915025" cy="7593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[SPM12]</a:t>
            </a:r>
          </a:p>
          <a:p>
            <a:pPr marL="0" indent="0">
              <a:buNone/>
            </a:pPr>
            <a:r>
              <a:rPr lang="en-US" sz="1400" dirty="0"/>
              <a:t>This step can process multiple set of data simultaneously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Change the MATLAB path from SPM8 (delete) to SPM12 (add)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Open and Run: MATLAB&gt;VBM&gt; </a:t>
            </a:r>
            <a:r>
              <a:rPr lang="en-US" sz="1400" i="1" dirty="0" err="1"/>
              <a:t>calcatlas_csfexc_jac.m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Select CSF: </a:t>
            </a:r>
            <a:r>
              <a:rPr lang="en-US" sz="1400" i="1" dirty="0"/>
              <a:t>m0wrp3*.</a:t>
            </a:r>
            <a:r>
              <a:rPr lang="en-US" sz="1400" i="1" dirty="0" err="1"/>
              <a:t>nii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Select Jacobian: </a:t>
            </a:r>
            <a:r>
              <a:rPr lang="en-US" sz="1400" i="1" dirty="0"/>
              <a:t>wj_1st*</a:t>
            </a:r>
            <a:r>
              <a:rPr lang="en-US" sz="1400" i="1" dirty="0" err="1"/>
              <a:t>Jacobian.nii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Select Atlas: spm12 &gt; </a:t>
            </a:r>
            <a:r>
              <a:rPr lang="en-US" sz="1400" dirty="0" err="1"/>
              <a:t>tpm</a:t>
            </a:r>
            <a:r>
              <a:rPr lang="en-US" sz="1400" dirty="0"/>
              <a:t> &gt; </a:t>
            </a:r>
            <a:r>
              <a:rPr lang="en-US" sz="1400" dirty="0" err="1"/>
              <a:t>neuromorphometrics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Select Output Folder – recommend to separate folders for each repetition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Repeat 1 to 4 with: Select Atlas: spm12 &gt; </a:t>
            </a:r>
            <a:r>
              <a:rPr lang="en-US" sz="1400" dirty="0" err="1"/>
              <a:t>tpm</a:t>
            </a:r>
            <a:r>
              <a:rPr lang="en-US" sz="1400" dirty="0"/>
              <a:t> &gt; </a:t>
            </a:r>
            <a:r>
              <a:rPr lang="en-US" sz="1400" dirty="0" err="1"/>
              <a:t>neuromorphometrics_lobes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Repeat 1 </a:t>
            </a:r>
            <a:r>
              <a:rPr lang="en-US" sz="1400"/>
              <a:t>to 4 </a:t>
            </a:r>
            <a:r>
              <a:rPr lang="en-US" sz="1400" dirty="0"/>
              <a:t>with: Select Atlas: spm12 &gt; </a:t>
            </a:r>
            <a:r>
              <a:rPr lang="en-US" sz="1400" dirty="0" err="1"/>
              <a:t>tpm</a:t>
            </a:r>
            <a:r>
              <a:rPr lang="en-US" sz="1400" dirty="0"/>
              <a:t> &gt; </a:t>
            </a:r>
            <a:r>
              <a:rPr lang="en-US" sz="1400" dirty="0" err="1"/>
              <a:t>neuromorphometrics_ROI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[Output files: </a:t>
            </a:r>
            <a:r>
              <a:rPr lang="en-US" sz="1400" i="1" dirty="0"/>
              <a:t>mwp3*csf0.nii, </a:t>
            </a:r>
            <a:r>
              <a:rPr lang="en-US" sz="1400" i="1" dirty="0" err="1"/>
              <a:t>labelledbrainjac</a:t>
            </a:r>
            <a:r>
              <a:rPr lang="en-US" sz="1400" i="1" dirty="0"/>
              <a:t>*.txt, </a:t>
            </a:r>
            <a:r>
              <a:rPr lang="en-US" sz="1400" i="1" dirty="0" err="1"/>
              <a:t>labelledbrainjac_shrinkonly</a:t>
            </a:r>
            <a:r>
              <a:rPr lang="en-US" sz="1400" i="1" dirty="0"/>
              <a:t>*.txt, labelledbrainvol.txt</a:t>
            </a:r>
            <a:r>
              <a:rPr lang="en-US" sz="1400" dirty="0"/>
              <a:t>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KKC*.</a:t>
            </a:r>
            <a:r>
              <a:rPr lang="en-US" dirty="0" err="1"/>
              <a:t>nii</a:t>
            </a:r>
            <a:endParaRPr lang="en-US" dirty="0"/>
          </a:p>
          <a:p>
            <a:r>
              <a:rPr lang="en-US" dirty="0" err="1"/>
              <a:t>Rmcropped</a:t>
            </a:r>
            <a:r>
              <a:rPr lang="en-US" dirty="0"/>
              <a:t>*.</a:t>
            </a:r>
            <a:r>
              <a:rPr lang="en-US" dirty="0" err="1"/>
              <a:t>nii</a:t>
            </a:r>
            <a:endParaRPr lang="en-US" dirty="0"/>
          </a:p>
          <a:p>
            <a:r>
              <a:rPr lang="en-US" dirty="0"/>
              <a:t>P1*</a:t>
            </a:r>
            <a:r>
              <a:rPr lang="en-US" dirty="0" err="1"/>
              <a:t>nii</a:t>
            </a:r>
            <a:endParaRPr lang="en-US" dirty="0"/>
          </a:p>
          <a:p>
            <a:r>
              <a:rPr lang="en-US" dirty="0"/>
              <a:t>P2*.</a:t>
            </a:r>
            <a:r>
              <a:rPr lang="en-US" dirty="0" err="1"/>
              <a:t>nii</a:t>
            </a:r>
            <a:endParaRPr lang="en-US" dirty="0"/>
          </a:p>
          <a:p>
            <a:r>
              <a:rPr lang="en-US" dirty="0"/>
              <a:t>P3*.</a:t>
            </a:r>
            <a:r>
              <a:rPr lang="en-US" dirty="0" err="1"/>
              <a:t>nii</a:t>
            </a:r>
            <a:endParaRPr lang="en-US" dirty="0"/>
          </a:p>
          <a:p>
            <a:r>
              <a:rPr lang="en-US" dirty="0"/>
              <a:t>M0w*p1*.</a:t>
            </a:r>
            <a:r>
              <a:rPr lang="en-US" dirty="0" err="1"/>
              <a:t>nii</a:t>
            </a:r>
            <a:endParaRPr lang="en-US" dirty="0"/>
          </a:p>
          <a:p>
            <a:r>
              <a:rPr lang="en-US" dirty="0"/>
              <a:t>M0w*p2*.</a:t>
            </a:r>
            <a:r>
              <a:rPr lang="en-US" dirty="0" err="1"/>
              <a:t>nii</a:t>
            </a:r>
            <a:endParaRPr lang="en-US" dirty="0"/>
          </a:p>
          <a:p>
            <a:r>
              <a:rPr lang="en-US" dirty="0"/>
              <a:t>M0w*p3*.</a:t>
            </a:r>
            <a:r>
              <a:rPr lang="en-US" dirty="0" err="1"/>
              <a:t>nii</a:t>
            </a:r>
            <a:endParaRPr lang="en-US" dirty="0"/>
          </a:p>
          <a:p>
            <a:r>
              <a:rPr lang="en-US" dirty="0"/>
              <a:t>*_</a:t>
            </a:r>
            <a:r>
              <a:rPr lang="en-US" dirty="0" err="1"/>
              <a:t>csf</a:t>
            </a:r>
            <a:r>
              <a:rPr lang="en-US" dirty="0"/>
              <a:t>*.</a:t>
            </a:r>
            <a:r>
              <a:rPr lang="en-US" dirty="0" err="1"/>
              <a:t>nii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6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801523"/>
          </a:xfrm>
        </p:spPr>
        <p:txBody>
          <a:bodyPr>
            <a:normAutofit/>
          </a:bodyPr>
          <a:lstStyle/>
          <a:p>
            <a:r>
              <a:rPr lang="en-US" sz="2400" b="1" dirty="0"/>
              <a:t>Reorient from Sagittal to Axial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328928"/>
            <a:ext cx="5915025" cy="7593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This step can process multiple images simultaneously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RUN </a:t>
            </a:r>
            <a:r>
              <a:rPr lang="en-US" sz="1400" i="1" dirty="0"/>
              <a:t>dcm2niigui.exe</a:t>
            </a:r>
            <a:r>
              <a:rPr lang="en-US" sz="1400" dirty="0"/>
              <a:t> from </a:t>
            </a:r>
            <a:r>
              <a:rPr lang="en-US" sz="1400" i="1" dirty="0" err="1"/>
              <a:t>mricron</a:t>
            </a:r>
            <a:endParaRPr lang="en-US" sz="1400" i="1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File </a:t>
            </a:r>
            <a:r>
              <a:rPr lang="en-US" sz="1400" dirty="0">
                <a:sym typeface="Wingdings" panose="05000000000000000000" pitchFamily="2" charset="2"/>
              </a:rPr>
              <a:t> Modify </a:t>
            </a:r>
            <a:r>
              <a:rPr lang="en-US" sz="1400" dirty="0" err="1">
                <a:sym typeface="Wingdings" panose="05000000000000000000" pitchFamily="2" charset="2"/>
              </a:rPr>
              <a:t>NIfTI</a:t>
            </a:r>
            <a:r>
              <a:rPr lang="en-US" sz="1400" dirty="0">
                <a:sym typeface="Wingdings" panose="05000000000000000000" pitchFamily="2" charset="2"/>
              </a:rPr>
              <a:t>  Select image(s) [</a:t>
            </a:r>
            <a:r>
              <a:rPr lang="en-US" sz="1400" i="1" dirty="0">
                <a:sym typeface="Wingdings" panose="05000000000000000000" pitchFamily="2" charset="2"/>
              </a:rPr>
              <a:t>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dirty="0">
                <a:sym typeface="Wingdings" panose="05000000000000000000" pitchFamily="2" charset="2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Task: Reorient to Orthogonal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Output Format: SPM8 (3D </a:t>
            </a:r>
            <a:r>
              <a:rPr lang="en-US" sz="1400" dirty="0" err="1">
                <a:sym typeface="Wingdings" panose="05000000000000000000" pitchFamily="2" charset="2"/>
              </a:rPr>
              <a:t>NIfTI.nii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</a:p>
          <a:p>
            <a:pPr marL="0" indent="0" algn="r">
              <a:buNone/>
            </a:pPr>
            <a:r>
              <a:rPr lang="en-US" sz="1400" dirty="0">
                <a:sym typeface="Wingdings" panose="05000000000000000000" pitchFamily="2" charset="2"/>
              </a:rPr>
              <a:t>[Output Files: </a:t>
            </a:r>
            <a:r>
              <a:rPr lang="en-US" sz="1400" i="1" dirty="0">
                <a:sym typeface="Wingdings" panose="05000000000000000000" pitchFamily="2" charset="2"/>
              </a:rPr>
              <a:t>o*.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dirty="0">
                <a:sym typeface="Wingdings" panose="05000000000000000000" pitchFamily="2" charset="2"/>
              </a:rPr>
              <a:t>]</a:t>
            </a:r>
            <a:endParaRPr lang="en-US" sz="14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128645"/>
            <a:ext cx="3971925" cy="27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4451667"/>
            <a:ext cx="273367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561012" cy="801523"/>
          </a:xfrm>
        </p:spPr>
        <p:txBody>
          <a:bodyPr>
            <a:normAutofit/>
          </a:bodyPr>
          <a:lstStyle/>
          <a:p>
            <a:r>
              <a:rPr lang="en-US" sz="2400" b="1" dirty="0"/>
              <a:t>1. Image Crop/Trim (using </a:t>
            </a:r>
            <a:r>
              <a:rPr lang="en-US" sz="2400" b="1" i="1" dirty="0" err="1"/>
              <a:t>cropimage.m</a:t>
            </a:r>
            <a:r>
              <a:rPr lang="en-US" sz="2400" b="1" dirty="0"/>
              <a:t>) SPM8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328928"/>
            <a:ext cx="5915025" cy="7593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[SPM8 only]</a:t>
            </a:r>
          </a:p>
          <a:p>
            <a:pPr marL="0" indent="0">
              <a:buNone/>
            </a:pPr>
            <a:r>
              <a:rPr lang="en-US" sz="1400" dirty="0"/>
              <a:t>This step can process multiple images simultaneously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OPEN and RUN </a:t>
            </a:r>
            <a:r>
              <a:rPr lang="en-US" sz="1400" i="1" dirty="0" err="1"/>
              <a:t>cropimage.m</a:t>
            </a:r>
            <a:r>
              <a:rPr lang="en-US" sz="1400" dirty="0"/>
              <a:t> in MATLAB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Select files: select both BASELINE images (</a:t>
            </a:r>
            <a:r>
              <a:rPr lang="en-US" sz="1400" i="1" dirty="0">
                <a:sym typeface="Wingdings" panose="05000000000000000000" pitchFamily="2" charset="2"/>
              </a:rPr>
              <a:t>o*.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dirty="0">
                <a:sym typeface="Wingdings" panose="05000000000000000000" pitchFamily="2" charset="2"/>
              </a:rPr>
              <a:t>) and new images (</a:t>
            </a:r>
            <a:r>
              <a:rPr lang="en-US" sz="1400" i="1" dirty="0">
                <a:sym typeface="Wingdings" panose="05000000000000000000" pitchFamily="2" charset="2"/>
              </a:rPr>
              <a:t>o*.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</a:p>
          <a:p>
            <a:pPr marL="0" indent="0" algn="r">
              <a:buNone/>
            </a:pPr>
            <a:r>
              <a:rPr lang="en-US" sz="1400" dirty="0">
                <a:sym typeface="Wingdings" panose="05000000000000000000" pitchFamily="2" charset="2"/>
              </a:rPr>
              <a:t>[Output Files: </a:t>
            </a:r>
            <a:r>
              <a:rPr lang="en-US" sz="1400" i="1" dirty="0">
                <a:sym typeface="Wingdings" panose="05000000000000000000" pitchFamily="2" charset="2"/>
              </a:rPr>
              <a:t>o*_</a:t>
            </a:r>
            <a:r>
              <a:rPr lang="en-US" sz="1400" i="1" dirty="0" err="1">
                <a:sym typeface="Wingdings" panose="05000000000000000000" pitchFamily="2" charset="2"/>
              </a:rPr>
              <a:t>sn.mat</a:t>
            </a:r>
            <a:r>
              <a:rPr lang="en-US" sz="1400" i="1" dirty="0">
                <a:sym typeface="Wingdings" panose="05000000000000000000" pitchFamily="2" charset="2"/>
              </a:rPr>
              <a:t>, cropped*.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dirty="0">
                <a:sym typeface="Wingdings" panose="05000000000000000000" pitchFamily="2" charset="2"/>
              </a:rPr>
              <a:t>]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3</a:t>
            </a:fld>
            <a:endParaRPr lang="en-US"/>
          </a:p>
        </p:txBody>
      </p:sp>
      <p:pic>
        <p:nvPicPr>
          <p:cNvPr id="7" name="図 2"/>
          <p:cNvPicPr/>
          <p:nvPr/>
        </p:nvPicPr>
        <p:blipFill>
          <a:blip r:embed="rId3"/>
          <a:stretch>
            <a:fillRect/>
          </a:stretch>
        </p:blipFill>
        <p:spPr>
          <a:xfrm>
            <a:off x="622935" y="3448050"/>
            <a:ext cx="5612130" cy="29559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87500" y="3708400"/>
            <a:ext cx="330200" cy="520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88493" y="4494213"/>
            <a:ext cx="688181" cy="230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561012" cy="801523"/>
          </a:xfrm>
        </p:spPr>
        <p:txBody>
          <a:bodyPr>
            <a:normAutofit/>
          </a:bodyPr>
          <a:lstStyle/>
          <a:p>
            <a:r>
              <a:rPr lang="en-US" sz="2400" b="1" dirty="0"/>
              <a:t>2. Segment [SPM12]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328928"/>
            <a:ext cx="5915025" cy="7593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[SPM12]</a:t>
            </a:r>
          </a:p>
          <a:p>
            <a:pPr marL="0" indent="0">
              <a:buNone/>
            </a:pPr>
            <a:r>
              <a:rPr lang="en-US" sz="1400" dirty="0"/>
              <a:t>This step can process multiple images simultaneously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OPEN “Segment” from SPM12 in MATLAB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Select files: select both BASELINE images (</a:t>
            </a:r>
            <a:r>
              <a:rPr lang="en-US" sz="1400" i="1" dirty="0">
                <a:sym typeface="Wingdings" panose="05000000000000000000" pitchFamily="2" charset="2"/>
              </a:rPr>
              <a:t>cropped 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dirty="0">
                <a:sym typeface="Wingdings" panose="05000000000000000000" pitchFamily="2" charset="2"/>
              </a:rPr>
              <a:t>) and new images (</a:t>
            </a:r>
            <a:r>
              <a:rPr lang="en-US" sz="1400" i="1" dirty="0">
                <a:sym typeface="Wingdings" panose="05000000000000000000" pitchFamily="2" charset="2"/>
              </a:rPr>
              <a:t>cropped 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dirty="0">
                <a:sym typeface="Wingdings" panose="05000000000000000000" pitchFamily="2" charset="2"/>
              </a:rPr>
              <a:t>) 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VOLUMES</a:t>
            </a:r>
          </a:p>
          <a:p>
            <a:pPr marL="0" indent="0" algn="r">
              <a:buNone/>
            </a:pPr>
            <a:r>
              <a:rPr lang="en-US" sz="1400" dirty="0">
                <a:sym typeface="Wingdings" panose="05000000000000000000" pitchFamily="2" charset="2"/>
              </a:rPr>
              <a:t>[Output Files: </a:t>
            </a:r>
            <a:r>
              <a:rPr lang="en-US" sz="1400" i="1" dirty="0" err="1">
                <a:sym typeface="Wingdings" panose="05000000000000000000" pitchFamily="2" charset="2"/>
              </a:rPr>
              <a:t>mcropped</a:t>
            </a:r>
            <a:r>
              <a:rPr lang="en-US" sz="1400" i="1" dirty="0">
                <a:sym typeface="Wingdings" panose="05000000000000000000" pitchFamily="2" charset="2"/>
              </a:rPr>
              <a:t>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i="1" dirty="0">
                <a:sym typeface="Wingdings" panose="05000000000000000000" pitchFamily="2" charset="2"/>
              </a:rPr>
              <a:t>, c1crop*.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i="1" dirty="0">
                <a:sym typeface="Wingdings" panose="05000000000000000000" pitchFamily="2" charset="2"/>
              </a:rPr>
              <a:t>, c2crop*.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i="1" dirty="0">
                <a:sym typeface="Wingdings" panose="05000000000000000000" pitchFamily="2" charset="2"/>
              </a:rPr>
              <a:t>, c3crop*.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dirty="0">
                <a:sym typeface="Wingdings" panose="05000000000000000000" pitchFamily="2" charset="2"/>
              </a:rPr>
              <a:t>]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4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06560" y="3059088"/>
            <a:ext cx="6444880" cy="6230612"/>
            <a:chOff x="317870" y="3478188"/>
            <a:chExt cx="6444880" cy="6230612"/>
          </a:xfrm>
        </p:grpSpPr>
        <p:grpSp>
          <p:nvGrpSpPr>
            <p:cNvPr id="4" name="Group 3"/>
            <p:cNvGrpSpPr/>
            <p:nvPr/>
          </p:nvGrpSpPr>
          <p:grpSpPr>
            <a:xfrm>
              <a:off x="344059" y="3478188"/>
              <a:ext cx="2425265" cy="2750202"/>
              <a:chOff x="344059" y="3478188"/>
              <a:chExt cx="3349370" cy="3888432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059" y="3478188"/>
                <a:ext cx="3349370" cy="3888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角丸四角形 1"/>
              <p:cNvSpPr/>
              <p:nvPr/>
            </p:nvSpPr>
            <p:spPr>
              <a:xfrm>
                <a:off x="2525440" y="4213755"/>
                <a:ext cx="936104" cy="288032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934709" y="3478188"/>
              <a:ext cx="3828041" cy="3377670"/>
              <a:chOff x="1573642" y="4648114"/>
              <a:chExt cx="5558276" cy="4699000"/>
            </a:xfrm>
          </p:grpSpPr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3642" y="4648114"/>
                <a:ext cx="4940300" cy="4699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角丸四角形 6"/>
              <p:cNvSpPr/>
              <p:nvPr/>
            </p:nvSpPr>
            <p:spPr>
              <a:xfrm>
                <a:off x="2993492" y="6004941"/>
                <a:ext cx="3240360" cy="288032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4"/>
              <p:cNvSpPr txBox="1"/>
              <p:nvPr/>
            </p:nvSpPr>
            <p:spPr>
              <a:xfrm>
                <a:off x="5326890" y="6228390"/>
                <a:ext cx="1805028" cy="342542"/>
              </a:xfrm>
              <a:prstGeom prst="rect">
                <a:avLst/>
              </a:prstGeom>
              <a:solidFill>
                <a:srgbClr val="FFFFCC"/>
              </a:solidFill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/>
                  <a:t>Save Bias Corrected</a:t>
                </a:r>
                <a:endParaRPr kumimoji="1" lang="ja-JP" altLang="en-US" sz="10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17870" y="6617681"/>
              <a:ext cx="3111130" cy="3074640"/>
              <a:chOff x="734267" y="890240"/>
              <a:chExt cx="5457176" cy="4699000"/>
            </a:xfrm>
          </p:grpSpPr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267" y="890240"/>
                <a:ext cx="4940300" cy="4699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角丸四角形 2"/>
              <p:cNvSpPr/>
              <p:nvPr/>
            </p:nvSpPr>
            <p:spPr>
              <a:xfrm>
                <a:off x="2174427" y="1766238"/>
                <a:ext cx="3240360" cy="238043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3"/>
              <p:cNvSpPr txBox="1"/>
              <p:nvPr/>
            </p:nvSpPr>
            <p:spPr>
              <a:xfrm>
                <a:off x="5320411" y="1700334"/>
                <a:ext cx="818795" cy="376302"/>
              </a:xfrm>
              <a:prstGeom prst="rect">
                <a:avLst/>
              </a:prstGeom>
              <a:solidFill>
                <a:srgbClr val="FFFFCC"/>
              </a:solidFill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/>
                  <a:t>None</a:t>
                </a:r>
                <a:endParaRPr kumimoji="1" lang="ja-JP" altLang="en-US" sz="1000" dirty="0"/>
              </a:p>
            </p:txBody>
          </p:sp>
          <p:sp>
            <p:nvSpPr>
              <p:cNvPr id="19" name="角丸四角形 4"/>
              <p:cNvSpPr/>
              <p:nvPr/>
            </p:nvSpPr>
            <p:spPr>
              <a:xfrm>
                <a:off x="2174427" y="2402408"/>
                <a:ext cx="3240360" cy="238043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テキスト ボックス 5"/>
              <p:cNvSpPr txBox="1"/>
              <p:nvPr/>
            </p:nvSpPr>
            <p:spPr>
              <a:xfrm>
                <a:off x="5372648" y="2464048"/>
                <a:ext cx="818795" cy="376302"/>
              </a:xfrm>
              <a:prstGeom prst="rect">
                <a:avLst/>
              </a:prstGeom>
              <a:solidFill>
                <a:srgbClr val="FFFFCC"/>
              </a:solidFill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/>
                  <a:t>None</a:t>
                </a:r>
                <a:endParaRPr kumimoji="1" lang="ja-JP" altLang="en-US" sz="10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378883" y="6340073"/>
              <a:ext cx="3123645" cy="3368727"/>
              <a:chOff x="822631" y="746224"/>
              <a:chExt cx="4940300" cy="4699000"/>
            </a:xfrm>
          </p:grpSpPr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631" y="746224"/>
                <a:ext cx="4940300" cy="4699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角丸四角形 2"/>
              <p:cNvSpPr/>
              <p:nvPr/>
            </p:nvSpPr>
            <p:spPr>
              <a:xfrm>
                <a:off x="2282223" y="2726717"/>
                <a:ext cx="3240360" cy="238043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" name="テキスト ボックス 3"/>
            <p:cNvSpPr txBox="1"/>
            <p:nvPr/>
          </p:nvSpPr>
          <p:spPr>
            <a:xfrm>
              <a:off x="4301752" y="8200697"/>
              <a:ext cx="2263761" cy="246221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/>
                <a:t>ICBM space template - East Asian brains</a:t>
              </a:r>
              <a:endParaRPr kumimoji="1" lang="ja-JP" altLang="en-US" sz="1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01417" y="7004180"/>
              <a:ext cx="384351" cy="1866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13035" y="7432524"/>
              <a:ext cx="384351" cy="1866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64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561012" cy="801523"/>
          </a:xfrm>
        </p:spPr>
        <p:txBody>
          <a:bodyPr>
            <a:normAutofit/>
          </a:bodyPr>
          <a:lstStyle/>
          <a:p>
            <a:r>
              <a:rPr lang="en-US" sz="2400" b="1" dirty="0"/>
              <a:t>3. Image Overlay – Realign Longitudinal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328928"/>
            <a:ext cx="5915025" cy="7593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[SPM12, VBM8]</a:t>
            </a:r>
          </a:p>
          <a:p>
            <a:pPr marL="0" indent="0">
              <a:buNone/>
            </a:pPr>
            <a:r>
              <a:rPr lang="en-US" sz="1400" dirty="0"/>
              <a:t>This step can process multiple set of data simultaneously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OPEN: Batch Editor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SPM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Tools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VBM8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Realign longitudinal data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VBM8 Realign: Estimate &amp; </a:t>
            </a:r>
            <a:r>
              <a:rPr lang="en-US" sz="1400" dirty="0" err="1"/>
              <a:t>Reslice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Select: Data  Session, Put (</a:t>
            </a:r>
            <a:r>
              <a:rPr lang="en-US" sz="1400" i="1" dirty="0" err="1">
                <a:sym typeface="Wingdings" panose="05000000000000000000" pitchFamily="2" charset="2"/>
              </a:rPr>
              <a:t>mcropped</a:t>
            </a:r>
            <a:r>
              <a:rPr lang="en-US" sz="1400" i="1" dirty="0">
                <a:sym typeface="Wingdings" panose="05000000000000000000" pitchFamily="2" charset="2"/>
              </a:rPr>
              <a:t>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dirty="0">
                <a:sym typeface="Wingdings" panose="05000000000000000000" pitchFamily="2" charset="2"/>
              </a:rPr>
              <a:t>) files, old first as baseline then new file.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Check </a:t>
            </a:r>
            <a:r>
              <a:rPr lang="en-US" sz="1400" dirty="0" err="1">
                <a:sym typeface="Wingdings" panose="05000000000000000000" pitchFamily="2" charset="2"/>
              </a:rPr>
              <a:t>meano</a:t>
            </a:r>
            <a:r>
              <a:rPr lang="en-US" sz="1400" dirty="0">
                <a:sym typeface="Wingdings" panose="05000000000000000000" pitchFamily="2" charset="2"/>
              </a:rPr>
              <a:t>*.</a:t>
            </a:r>
            <a:r>
              <a:rPr lang="en-US" sz="1400" dirty="0" err="1">
                <a:sym typeface="Wingdings" panose="05000000000000000000" pitchFamily="2" charset="2"/>
              </a:rPr>
              <a:t>nii</a:t>
            </a:r>
            <a:r>
              <a:rPr lang="en-US" sz="1400" dirty="0">
                <a:sym typeface="Wingdings" panose="05000000000000000000" pitchFamily="2" charset="2"/>
              </a:rPr>
              <a:t> files, since it is combined from 2 images, if there is a mistake (data from different persons) there will be big differences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Repeat for all pairs of data</a:t>
            </a:r>
          </a:p>
          <a:p>
            <a:pPr marL="0" indent="0" algn="r">
              <a:buNone/>
            </a:pPr>
            <a:r>
              <a:rPr lang="en-US" sz="1400" dirty="0">
                <a:sym typeface="Wingdings" panose="05000000000000000000" pitchFamily="2" charset="2"/>
              </a:rPr>
              <a:t>[Output Files: </a:t>
            </a:r>
            <a:r>
              <a:rPr lang="en-US" sz="1400" i="1" dirty="0" err="1">
                <a:sym typeface="Wingdings" panose="05000000000000000000" pitchFamily="2" charset="2"/>
              </a:rPr>
              <a:t>rmcropped</a:t>
            </a:r>
            <a:r>
              <a:rPr lang="en-US" sz="1400" i="1" dirty="0">
                <a:sym typeface="Wingdings" panose="05000000000000000000" pitchFamily="2" charset="2"/>
              </a:rPr>
              <a:t>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i="1" dirty="0">
                <a:sym typeface="Wingdings" panose="05000000000000000000" pitchFamily="2" charset="2"/>
              </a:rPr>
              <a:t>, </a:t>
            </a:r>
            <a:r>
              <a:rPr lang="en-US" sz="1400" i="1" dirty="0" err="1">
                <a:sym typeface="Wingdings" panose="05000000000000000000" pitchFamily="2" charset="2"/>
              </a:rPr>
              <a:t>rp_mcrop</a:t>
            </a:r>
            <a:r>
              <a:rPr lang="en-US" sz="1400" i="1" dirty="0">
                <a:sym typeface="Wingdings" panose="05000000000000000000" pitchFamily="2" charset="2"/>
              </a:rPr>
              <a:t>*.txt, </a:t>
            </a:r>
            <a:r>
              <a:rPr lang="en-US" sz="1400" i="1" dirty="0" err="1">
                <a:sym typeface="Wingdings" panose="05000000000000000000" pitchFamily="2" charset="2"/>
              </a:rPr>
              <a:t>meanmcrop</a:t>
            </a:r>
            <a:r>
              <a:rPr lang="en-US" sz="1400" i="1" dirty="0">
                <a:sym typeface="Wingdings" panose="05000000000000000000" pitchFamily="2" charset="2"/>
              </a:rPr>
              <a:t>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dirty="0">
                <a:sym typeface="Wingdings" panose="05000000000000000000" pitchFamily="2" charset="2"/>
              </a:rPr>
              <a:t>]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5</a:t>
            </a:fld>
            <a:endParaRPr lang="en-US"/>
          </a:p>
        </p:txBody>
      </p:sp>
      <p:pic>
        <p:nvPicPr>
          <p:cNvPr id="10" name="図 1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48"/>
          <a:stretch/>
        </p:blipFill>
        <p:spPr bwMode="auto">
          <a:xfrm>
            <a:off x="375209" y="4034664"/>
            <a:ext cx="4119562" cy="3101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/>
            </a:ext>
          </a:extLst>
        </p:spPr>
      </p:pic>
      <p:grpSp>
        <p:nvGrpSpPr>
          <p:cNvPr id="11" name="グループ化 20"/>
          <p:cNvGrpSpPr/>
          <p:nvPr/>
        </p:nvGrpSpPr>
        <p:grpSpPr>
          <a:xfrm>
            <a:off x="734378" y="7136639"/>
            <a:ext cx="4880610" cy="1544955"/>
            <a:chOff x="0" y="0"/>
            <a:chExt cx="5102860" cy="2028825"/>
          </a:xfrm>
        </p:grpSpPr>
        <p:pic>
          <p:nvPicPr>
            <p:cNvPr id="12" name="図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5375" y="0"/>
              <a:ext cx="4007485" cy="20288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/>
              </a:ext>
            </a:extLst>
          </p:spPr>
        </p:pic>
        <p:sp>
          <p:nvSpPr>
            <p:cNvPr id="13" name="角丸四角形 5"/>
            <p:cNvSpPr/>
            <p:nvPr/>
          </p:nvSpPr>
          <p:spPr>
            <a:xfrm>
              <a:off x="2314575" y="685800"/>
              <a:ext cx="2533650" cy="1524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左中かっこ 12"/>
            <p:cNvSpPr/>
            <p:nvPr/>
          </p:nvSpPr>
          <p:spPr>
            <a:xfrm>
              <a:off x="971550" y="552450"/>
              <a:ext cx="428625" cy="609600"/>
            </a:xfrm>
            <a:prstGeom prst="leftBrac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テキスト ボックス 19"/>
            <p:cNvSpPr txBox="1"/>
            <p:nvPr/>
          </p:nvSpPr>
          <p:spPr>
            <a:xfrm>
              <a:off x="0" y="723900"/>
              <a:ext cx="790575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ja-JP" sz="11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×</a:t>
              </a:r>
              <a:r>
                <a:rPr lang="en-US" sz="11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500</a:t>
              </a:r>
              <a:r>
                <a:rPr lang="ja-JP" sz="11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人</a:t>
              </a:r>
              <a:endParaRPr lang="en-US" sz="1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68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561012" cy="801523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+mn-lt"/>
              </a:rPr>
              <a:t>3D to 4D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328928"/>
            <a:ext cx="5915025" cy="7593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[SPM12, VBM8]</a:t>
            </a:r>
          </a:p>
          <a:p>
            <a:pPr marL="0" indent="0">
              <a:buNone/>
            </a:pPr>
            <a:r>
              <a:rPr lang="en-US" sz="1400" dirty="0"/>
              <a:t>This step can process multiple set of data simultaneously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OPEN: Batch Editor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SPM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</a:t>
            </a:r>
            <a:r>
              <a:rPr lang="en-US" sz="1400" dirty="0" err="1"/>
              <a:t>Util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3D to 4D </a:t>
            </a:r>
            <a:r>
              <a:rPr lang="en-US" sz="1400" dirty="0" err="1"/>
              <a:t>convertion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Select 3D volumes. Baseline and </a:t>
            </a:r>
            <a:r>
              <a:rPr lang="en-US" sz="1400" dirty="0" err="1">
                <a:sym typeface="Wingdings" panose="05000000000000000000" pitchFamily="2" charset="2"/>
              </a:rPr>
              <a:t>coregister</a:t>
            </a:r>
            <a:r>
              <a:rPr lang="en-US" sz="1400" dirty="0">
                <a:sym typeface="Wingdings" panose="05000000000000000000" pitchFamily="2" charset="2"/>
              </a:rPr>
              <a:t> images (</a:t>
            </a:r>
            <a:r>
              <a:rPr lang="en-US" sz="1400" i="1" dirty="0" err="1">
                <a:sym typeface="Wingdings" panose="05000000000000000000" pitchFamily="2" charset="2"/>
              </a:rPr>
              <a:t>rmcropped</a:t>
            </a:r>
            <a:r>
              <a:rPr lang="en-US" sz="1400" i="1" dirty="0">
                <a:sym typeface="Wingdings" panose="05000000000000000000" pitchFamily="2" charset="2"/>
              </a:rPr>
              <a:t>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Change output file name if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Do one pair at a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The output image is used for quality check only</a:t>
            </a:r>
          </a:p>
          <a:p>
            <a:pPr marL="0" indent="0" algn="r">
              <a:buNone/>
            </a:pPr>
            <a:r>
              <a:rPr lang="en-US" sz="1400" dirty="0">
                <a:sym typeface="Wingdings" panose="05000000000000000000" pitchFamily="2" charset="2"/>
              </a:rPr>
              <a:t>[Output Files:]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561012" cy="801523"/>
          </a:xfrm>
        </p:spPr>
        <p:txBody>
          <a:bodyPr>
            <a:normAutofit/>
          </a:bodyPr>
          <a:lstStyle/>
          <a:p>
            <a:r>
              <a:rPr lang="en-US" sz="2400" b="1" dirty="0"/>
              <a:t>4.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328928"/>
            <a:ext cx="5915025" cy="7593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[SPM12, VBM8]</a:t>
            </a:r>
          </a:p>
          <a:p>
            <a:pPr marL="0" indent="0">
              <a:buNone/>
            </a:pPr>
            <a:r>
              <a:rPr lang="en-US" sz="1400" dirty="0"/>
              <a:t>This step can process multiple set of data simultaneously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Batch editor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SPM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Tools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VBM8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VBM8: Estimate &amp; Write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Select re-sliced data from step 3 (</a:t>
            </a:r>
            <a:r>
              <a:rPr lang="en-US" sz="1400" i="1" dirty="0" err="1">
                <a:highlight>
                  <a:srgbClr val="FFFF00"/>
                </a:highlight>
              </a:rPr>
              <a:t>rmcropped</a:t>
            </a:r>
            <a:r>
              <a:rPr lang="en-US" sz="1400" i="1" dirty="0">
                <a:highlight>
                  <a:srgbClr val="FFFF00"/>
                </a:highlight>
              </a:rPr>
              <a:t>*.</a:t>
            </a:r>
            <a:r>
              <a:rPr lang="en-US" sz="1400" i="1" dirty="0" err="1">
                <a:highlight>
                  <a:srgbClr val="FFFF00"/>
                </a:highlight>
              </a:rPr>
              <a:t>nii</a:t>
            </a:r>
            <a:r>
              <a:rPr lang="en-US" sz="1400" dirty="0"/>
              <a:t>) in the volumes</a:t>
            </a:r>
            <a:r>
              <a:rPr lang="en-US" sz="1400" dirty="0">
                <a:solidFill>
                  <a:srgbClr val="FF0000"/>
                </a:solidFill>
              </a:rPr>
              <a:t> (baseline only)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Affine Regularization: European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East Asian</a:t>
            </a:r>
          </a:p>
          <a:p>
            <a:pPr marL="0" indent="0" algn="r">
              <a:buNone/>
            </a:pPr>
            <a:r>
              <a:rPr lang="en-US" sz="1400" dirty="0">
                <a:sym typeface="Wingdings" panose="05000000000000000000" pitchFamily="2" charset="2"/>
              </a:rPr>
              <a:t>[Output Files: </a:t>
            </a:r>
            <a:r>
              <a:rPr lang="en-US" sz="1400" dirty="0" err="1"/>
              <a:t>i</a:t>
            </a:r>
            <a:r>
              <a:rPr lang="en-US" sz="1400" i="1" dirty="0" err="1"/>
              <a:t>y_rrmcropped</a:t>
            </a:r>
            <a:r>
              <a:rPr lang="en-US" sz="1400" i="1" dirty="0"/>
              <a:t>*.</a:t>
            </a:r>
            <a:r>
              <a:rPr lang="en-US" sz="1400" i="1" dirty="0" err="1"/>
              <a:t>nii</a:t>
            </a:r>
            <a:r>
              <a:rPr lang="en-US" sz="1400" i="1" dirty="0"/>
              <a:t> , </a:t>
            </a:r>
            <a:r>
              <a:rPr lang="en-US" sz="1400" i="1" dirty="0" err="1">
                <a:sym typeface="Wingdings" panose="05000000000000000000" pitchFamily="2" charset="2"/>
              </a:rPr>
              <a:t>y_rrmcropped</a:t>
            </a:r>
            <a:r>
              <a:rPr lang="en-US" sz="1400" i="1" dirty="0">
                <a:sym typeface="Wingdings" panose="05000000000000000000" pitchFamily="2" charset="2"/>
              </a:rPr>
              <a:t>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i="1" dirty="0">
                <a:sym typeface="Wingdings" panose="05000000000000000000" pitchFamily="2" charset="2"/>
              </a:rPr>
              <a:t>, m0wrp3*.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dirty="0">
                <a:sym typeface="Wingdings" panose="05000000000000000000" pitchFamily="2" charset="2"/>
              </a:rPr>
              <a:t>]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5224" y="3280800"/>
            <a:ext cx="3901255" cy="3718272"/>
            <a:chOff x="141166" y="2904628"/>
            <a:chExt cx="3901255" cy="3718272"/>
          </a:xfrm>
        </p:grpSpPr>
        <p:grpSp>
          <p:nvGrpSpPr>
            <p:cNvPr id="4" name="Group 3"/>
            <p:cNvGrpSpPr/>
            <p:nvPr/>
          </p:nvGrpSpPr>
          <p:grpSpPr>
            <a:xfrm>
              <a:off x="141166" y="2904628"/>
              <a:ext cx="3901255" cy="3718272"/>
              <a:chOff x="467545" y="980728"/>
              <a:chExt cx="6282874" cy="5769931"/>
            </a:xfrm>
          </p:grpSpPr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5" y="980728"/>
                <a:ext cx="3978264" cy="4320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2132856"/>
                <a:ext cx="5418779" cy="4617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テキスト ボックス 6"/>
              <p:cNvSpPr txBox="1"/>
              <p:nvPr/>
            </p:nvSpPr>
            <p:spPr>
              <a:xfrm>
                <a:off x="2264077" y="3630391"/>
                <a:ext cx="1113185" cy="310441"/>
              </a:xfrm>
              <a:prstGeom prst="rect">
                <a:avLst/>
              </a:prstGeom>
              <a:solidFill>
                <a:srgbClr val="FFFFCC"/>
              </a:solidFill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700" dirty="0"/>
                  <a:t>No correction</a:t>
                </a:r>
                <a:endParaRPr kumimoji="1" lang="ja-JP" altLang="en-US" sz="700" dirty="0"/>
              </a:p>
            </p:txBody>
          </p:sp>
          <p:sp>
            <p:nvSpPr>
              <p:cNvPr id="19" name="テキスト ボックス 9"/>
              <p:cNvSpPr txBox="1"/>
              <p:nvPr/>
            </p:nvSpPr>
            <p:spPr>
              <a:xfrm>
                <a:off x="1207549" y="3845835"/>
                <a:ext cx="1813466" cy="477601"/>
              </a:xfrm>
              <a:prstGeom prst="rect">
                <a:avLst/>
              </a:prstGeom>
              <a:solidFill>
                <a:srgbClr val="FFFFCC"/>
              </a:solidFill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700" dirty="0"/>
                  <a:t>ICBM space template - </a:t>
                </a:r>
                <a:r>
                  <a:rPr kumimoji="1" lang="en-US" altLang="ja-JP" sz="700" dirty="0"/>
                  <a:t>East </a:t>
                </a:r>
                <a:r>
                  <a:rPr lang="en-US" altLang="ja-JP" sz="700" dirty="0"/>
                  <a:t>A</a:t>
                </a:r>
                <a:r>
                  <a:rPr kumimoji="1" lang="en-US" altLang="ja-JP" sz="700" dirty="0"/>
                  <a:t>sian brains</a:t>
                </a:r>
                <a:endParaRPr kumimoji="1" lang="ja-JP" altLang="en-US" sz="700" dirty="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217916" y="3173883"/>
              <a:ext cx="1378038" cy="1303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20932" y="4575857"/>
              <a:ext cx="1927529" cy="2363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395" y="5126707"/>
            <a:ext cx="2956998" cy="4282737"/>
            <a:chOff x="29728" y="-10641"/>
            <a:chExt cx="5616978" cy="6858778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28" y="-10641"/>
              <a:ext cx="5616978" cy="685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角丸四角形 2"/>
            <p:cNvSpPr/>
            <p:nvPr/>
          </p:nvSpPr>
          <p:spPr>
            <a:xfrm>
              <a:off x="1835696" y="945899"/>
              <a:ext cx="3499589" cy="1695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26" name="テキスト ボックス 3"/>
            <p:cNvSpPr txBox="1"/>
            <p:nvPr/>
          </p:nvSpPr>
          <p:spPr>
            <a:xfrm>
              <a:off x="963467" y="791972"/>
              <a:ext cx="612652" cy="345032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800" dirty="0"/>
                <a:t>yes</a:t>
              </a:r>
              <a:endParaRPr kumimoji="1" lang="ja-JP" altLang="en-US" sz="800" dirty="0"/>
            </a:p>
          </p:txBody>
        </p:sp>
        <p:sp>
          <p:nvSpPr>
            <p:cNvPr id="27" name="テキスト ボックス 5"/>
            <p:cNvSpPr txBox="1"/>
            <p:nvPr/>
          </p:nvSpPr>
          <p:spPr>
            <a:xfrm>
              <a:off x="963465" y="1521343"/>
              <a:ext cx="612652" cy="345032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800" dirty="0"/>
                <a:t>yes</a:t>
              </a:r>
              <a:endParaRPr kumimoji="1" lang="ja-JP" altLang="en-US" sz="800" dirty="0"/>
            </a:p>
          </p:txBody>
        </p:sp>
        <p:sp>
          <p:nvSpPr>
            <p:cNvPr id="28" name="角丸四角形 8"/>
            <p:cNvSpPr/>
            <p:nvPr/>
          </p:nvSpPr>
          <p:spPr>
            <a:xfrm>
              <a:off x="1864499" y="1675271"/>
              <a:ext cx="3499589" cy="1695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29" name="角丸四角形 9"/>
            <p:cNvSpPr/>
            <p:nvPr/>
          </p:nvSpPr>
          <p:spPr>
            <a:xfrm>
              <a:off x="1835696" y="2395351"/>
              <a:ext cx="3499589" cy="1695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30" name="テキスト ボックス 10"/>
            <p:cNvSpPr txBox="1"/>
            <p:nvPr/>
          </p:nvSpPr>
          <p:spPr>
            <a:xfrm>
              <a:off x="963467" y="2222835"/>
              <a:ext cx="612652" cy="345032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800" dirty="0"/>
                <a:t>yes</a:t>
              </a:r>
              <a:endParaRPr kumimoji="1" lang="ja-JP" altLang="en-US" sz="800" dirty="0"/>
            </a:p>
          </p:txBody>
        </p:sp>
        <p:sp>
          <p:nvSpPr>
            <p:cNvPr id="31" name="角丸四角形 11"/>
            <p:cNvSpPr/>
            <p:nvPr/>
          </p:nvSpPr>
          <p:spPr>
            <a:xfrm>
              <a:off x="1835696" y="2683383"/>
              <a:ext cx="3499589" cy="1695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32" name="テキスト ボックス 12"/>
            <p:cNvSpPr txBox="1"/>
            <p:nvPr/>
          </p:nvSpPr>
          <p:spPr>
            <a:xfrm>
              <a:off x="49214" y="2642908"/>
              <a:ext cx="1559646" cy="345032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800" dirty="0"/>
                <a:t>non-linear only</a:t>
              </a:r>
              <a:endParaRPr kumimoji="1" lang="ja-JP" altLang="en-US" sz="800" dirty="0"/>
            </a:p>
          </p:txBody>
        </p:sp>
        <p:sp>
          <p:nvSpPr>
            <p:cNvPr id="33" name="角丸四角形 13"/>
            <p:cNvSpPr/>
            <p:nvPr/>
          </p:nvSpPr>
          <p:spPr>
            <a:xfrm>
              <a:off x="1864499" y="3259447"/>
              <a:ext cx="3499589" cy="1695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34" name="テキスト ボックス 14"/>
            <p:cNvSpPr txBox="1"/>
            <p:nvPr/>
          </p:nvSpPr>
          <p:spPr>
            <a:xfrm>
              <a:off x="963467" y="3086930"/>
              <a:ext cx="758811" cy="345032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800" dirty="0"/>
                <a:t>none</a:t>
              </a:r>
              <a:endParaRPr kumimoji="1" lang="ja-JP" altLang="en-US" sz="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3580" y="6874087"/>
            <a:ext cx="2979879" cy="2771584"/>
            <a:chOff x="-1" y="0"/>
            <a:chExt cx="5616341" cy="6858000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5616341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角丸四角形 2"/>
            <p:cNvSpPr/>
            <p:nvPr/>
          </p:nvSpPr>
          <p:spPr>
            <a:xfrm>
              <a:off x="1792491" y="3475471"/>
              <a:ext cx="3499589" cy="16955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7" name="テキスト ボックス 3"/>
            <p:cNvSpPr txBox="1"/>
            <p:nvPr/>
          </p:nvSpPr>
          <p:spPr>
            <a:xfrm>
              <a:off x="4205663" y="3846953"/>
              <a:ext cx="1193817" cy="837717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800" dirty="0"/>
                <a:t>Inverse + forward</a:t>
              </a:r>
              <a:endParaRPr kumimoji="1" lang="ja-JP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856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561012" cy="801523"/>
          </a:xfrm>
        </p:spPr>
        <p:txBody>
          <a:bodyPr>
            <a:normAutofit/>
          </a:bodyPr>
          <a:lstStyle/>
          <a:p>
            <a:r>
              <a:rPr lang="en-US" sz="2400" b="1" dirty="0"/>
              <a:t>5. Apply Deformation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328928"/>
            <a:ext cx="5915025" cy="7593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[SPM12, VBM8] – add path, /spm12/</a:t>
            </a:r>
            <a:r>
              <a:rPr lang="en-US" sz="1400" dirty="0" err="1"/>
              <a:t>compat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step can process multiple set of data simultaneously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Extended tools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Apply deformations (Many Subjects)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Select deformation field images from step 4: </a:t>
            </a:r>
            <a:r>
              <a:rPr lang="en-US" sz="1400" dirty="0" err="1">
                <a:highlight>
                  <a:srgbClr val="FFFF00"/>
                </a:highlight>
              </a:rPr>
              <a:t>i</a:t>
            </a:r>
            <a:r>
              <a:rPr lang="en-US" sz="1400" i="1" dirty="0" err="1">
                <a:highlight>
                  <a:srgbClr val="FFFF00"/>
                </a:highlight>
              </a:rPr>
              <a:t>y_rrmcropped</a:t>
            </a:r>
            <a:r>
              <a:rPr lang="en-US" sz="1400" i="1" dirty="0"/>
              <a:t>*.</a:t>
            </a:r>
            <a:r>
              <a:rPr lang="en-US" sz="1400" i="1" dirty="0" err="1"/>
              <a:t>nii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Select new images: </a:t>
            </a:r>
            <a:r>
              <a:rPr lang="en-US" sz="1400" i="1" dirty="0" err="1">
                <a:highlight>
                  <a:srgbClr val="FFFF00"/>
                </a:highlight>
              </a:rPr>
              <a:t>mask_ICV.nii</a:t>
            </a:r>
            <a:endParaRPr lang="en-US" sz="1400" i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i="1" dirty="0"/>
              <a:t>Interpolation -&gt; Trilinear</a:t>
            </a:r>
          </a:p>
          <a:p>
            <a:r>
              <a:rPr lang="en-US" sz="1400" i="1" dirty="0" err="1"/>
              <a:t>Mask_ICV</a:t>
            </a:r>
            <a:r>
              <a:rPr lang="en-US" sz="1400" i="1" dirty="0"/>
              <a:t> can be found inside TPM folder inside SPM12 folder</a:t>
            </a:r>
          </a:p>
          <a:p>
            <a:r>
              <a:rPr lang="en-US" sz="1400" i="1" dirty="0"/>
              <a:t>Since for each repetition, the file output name </a:t>
            </a:r>
            <a:r>
              <a:rPr lang="en-US" sz="1400" i="1" dirty="0" err="1"/>
              <a:t>wmask_ICV.nii</a:t>
            </a:r>
            <a:r>
              <a:rPr lang="en-US" sz="1400" i="1" dirty="0"/>
              <a:t> will be produced inside TPM folder thus it is </a:t>
            </a:r>
            <a:r>
              <a:rPr lang="en-US" sz="1400" i="1" dirty="0" err="1"/>
              <a:t>adviced</a:t>
            </a:r>
            <a:r>
              <a:rPr lang="en-US" sz="1400" i="1" dirty="0"/>
              <a:t> to copy the </a:t>
            </a:r>
            <a:r>
              <a:rPr lang="en-US" sz="1400" i="1" dirty="0" err="1"/>
              <a:t>mask_ICV.nii</a:t>
            </a:r>
            <a:r>
              <a:rPr lang="en-US" sz="1400" i="1" dirty="0"/>
              <a:t> to each of the respective data’s folder. If not, after each process the file </a:t>
            </a:r>
            <a:r>
              <a:rPr lang="en-US" sz="1400" i="1" dirty="0" err="1"/>
              <a:t>wmask_ICV</a:t>
            </a:r>
            <a:r>
              <a:rPr lang="en-US" sz="1400" i="1" dirty="0"/>
              <a:t> need to be renamed and moved.</a:t>
            </a:r>
            <a:endParaRPr lang="en-US" sz="1400" dirty="0"/>
          </a:p>
          <a:p>
            <a:pPr marL="0" indent="0" algn="r">
              <a:buNone/>
            </a:pPr>
            <a:r>
              <a:rPr lang="en-US" sz="1400" dirty="0">
                <a:sym typeface="Wingdings" panose="05000000000000000000" pitchFamily="2" charset="2"/>
              </a:rPr>
              <a:t>[Output Files: </a:t>
            </a:r>
            <a:r>
              <a:rPr lang="en-US" sz="1400" i="1" dirty="0" err="1">
                <a:sym typeface="Wingdings" panose="05000000000000000000" pitchFamily="2" charset="2"/>
              </a:rPr>
              <a:t>wmask_ICV.nii</a:t>
            </a:r>
            <a:r>
              <a:rPr lang="en-US" sz="1400" dirty="0">
                <a:sym typeface="Wingdings" panose="05000000000000000000" pitchFamily="2" charset="2"/>
              </a:rPr>
              <a:t>]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25929" y="4488584"/>
            <a:ext cx="3417793" cy="3222972"/>
            <a:chOff x="1425670" y="980728"/>
            <a:chExt cx="6602714" cy="5712831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670" y="980728"/>
              <a:ext cx="6602714" cy="5712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角丸四角形 3"/>
            <p:cNvSpPr/>
            <p:nvPr/>
          </p:nvSpPr>
          <p:spPr>
            <a:xfrm>
              <a:off x="4283968" y="3372452"/>
              <a:ext cx="3600400" cy="32633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434826" y="6356939"/>
            <a:ext cx="3837880" cy="3366864"/>
            <a:chOff x="251520" y="287675"/>
            <a:chExt cx="5793097" cy="5517589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87675"/>
              <a:ext cx="5793097" cy="5517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角丸四角形 2"/>
            <p:cNvSpPr/>
            <p:nvPr/>
          </p:nvSpPr>
          <p:spPr>
            <a:xfrm>
              <a:off x="1979712" y="1161595"/>
              <a:ext cx="3888432" cy="32633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角丸四角形 3"/>
            <p:cNvSpPr/>
            <p:nvPr/>
          </p:nvSpPr>
          <p:spPr>
            <a:xfrm>
              <a:off x="1979712" y="1587870"/>
              <a:ext cx="3888432" cy="23691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51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561012" cy="801523"/>
          </a:xfrm>
        </p:spPr>
        <p:txBody>
          <a:bodyPr>
            <a:normAutofit/>
          </a:bodyPr>
          <a:lstStyle/>
          <a:p>
            <a:r>
              <a:rPr lang="en-US" sz="2400" b="1" dirty="0"/>
              <a:t>6. ANTs (using </a:t>
            </a:r>
            <a:r>
              <a:rPr lang="en-US" sz="2400" b="1" dirty="0" err="1"/>
              <a:t>synbatchmake_maskfile.m</a:t>
            </a:r>
            <a:r>
              <a:rPr lang="en-US" sz="24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328928"/>
            <a:ext cx="5915025" cy="7593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[SPM12]</a:t>
            </a:r>
          </a:p>
          <a:p>
            <a:pPr marL="0" indent="0">
              <a:buNone/>
            </a:pPr>
            <a:r>
              <a:rPr lang="en-US" sz="1400" dirty="0"/>
              <a:t>This step can process multiple set of data simultaneously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https://sourceforge.net/projects/advants/files/ANTS/ANTS_Latest/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Install ANTs </a:t>
            </a:r>
            <a:r>
              <a:rPr lang="en-US" sz="1400" dirty="0" err="1"/>
              <a:t>ver</a:t>
            </a:r>
            <a:r>
              <a:rPr lang="en-US" sz="1400" dirty="0"/>
              <a:t> 1.9 first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Open and Run the </a:t>
            </a:r>
            <a:r>
              <a:rPr lang="en-US" sz="1400" i="1" dirty="0" err="1"/>
              <a:t>synbatchmake_maskfiles.m</a:t>
            </a:r>
            <a:r>
              <a:rPr lang="en-US" sz="1400" dirty="0"/>
              <a:t> from TBM -&gt; ANTS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Choose an output folder to put the batch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First, select the cropped baseline from step 3 (</a:t>
            </a:r>
            <a:r>
              <a:rPr lang="en-US" sz="1400" i="1" dirty="0" err="1">
                <a:highlight>
                  <a:srgbClr val="FFFF00"/>
                </a:highlight>
              </a:rPr>
              <a:t>rmcropped</a:t>
            </a:r>
            <a:r>
              <a:rPr lang="en-US" sz="1400" i="1" dirty="0"/>
              <a:t>*.</a:t>
            </a:r>
            <a:r>
              <a:rPr lang="en-US" sz="1400" i="1" dirty="0" err="1"/>
              <a:t>nii</a:t>
            </a:r>
            <a:r>
              <a:rPr lang="en-US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Second, select the cropped </a:t>
            </a:r>
            <a:r>
              <a:rPr lang="en-US" sz="1400" dirty="0" err="1"/>
              <a:t>coregister</a:t>
            </a:r>
            <a:r>
              <a:rPr lang="en-US" sz="1400" dirty="0"/>
              <a:t> image from step 3 (</a:t>
            </a:r>
            <a:r>
              <a:rPr lang="en-US" sz="1400" i="1" dirty="0" err="1">
                <a:highlight>
                  <a:srgbClr val="FFFF00"/>
                </a:highlight>
              </a:rPr>
              <a:t>rmcropped</a:t>
            </a:r>
            <a:r>
              <a:rPr lang="en-US" sz="1400" i="1" dirty="0"/>
              <a:t>*.</a:t>
            </a:r>
            <a:r>
              <a:rPr lang="en-US" sz="1400" i="1" dirty="0" err="1"/>
              <a:t>nii</a:t>
            </a:r>
            <a:r>
              <a:rPr lang="en-US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Third, select the (</a:t>
            </a:r>
            <a:r>
              <a:rPr lang="en-US" sz="1400" i="1" dirty="0" err="1">
                <a:highlight>
                  <a:srgbClr val="FFFF00"/>
                </a:highlight>
                <a:sym typeface="Wingdings" panose="05000000000000000000" pitchFamily="2" charset="2"/>
              </a:rPr>
              <a:t>wmask_ICV</a:t>
            </a:r>
            <a:r>
              <a:rPr lang="en-US" sz="1400" i="1" dirty="0" err="1">
                <a:sym typeface="Wingdings" panose="05000000000000000000" pitchFamily="2" charset="2"/>
              </a:rPr>
              <a:t>.nii</a:t>
            </a:r>
            <a:r>
              <a:rPr lang="en-US" sz="1400" i="1" dirty="0">
                <a:sym typeface="Wingdings" panose="05000000000000000000" pitchFamily="2" charset="2"/>
              </a:rPr>
              <a:t>) </a:t>
            </a:r>
            <a:r>
              <a:rPr lang="en-US" sz="1400" dirty="0">
                <a:sym typeface="Wingdings" panose="05000000000000000000" pitchFamily="2" charset="2"/>
              </a:rPr>
              <a:t>created from step 5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Open the selected output folder and RUN the batch file (roughly will take 18mins each)</a:t>
            </a:r>
          </a:p>
          <a:p>
            <a:pPr marL="0" indent="0" algn="r">
              <a:buNone/>
            </a:pPr>
            <a:r>
              <a:rPr lang="en-US" sz="1400" dirty="0"/>
              <a:t>[output files: </a:t>
            </a:r>
            <a:r>
              <a:rPr lang="en-US" sz="1400" i="1" dirty="0"/>
              <a:t>j_1*logjacobian.nii.gz, j_1*grid.nii.gz, j_1*jacobian.nii.gz, 2n*.</a:t>
            </a:r>
            <a:r>
              <a:rPr lang="en-US" sz="1400" i="1" dirty="0" err="1"/>
              <a:t>nii</a:t>
            </a:r>
            <a:r>
              <a:rPr lang="en-US" sz="1400" i="1" dirty="0"/>
              <a:t>, 1s*InverseWarp.nii.gz, 1s*Warp.nii.gz, 1s*Affine.txt</a:t>
            </a:r>
            <a:r>
              <a:rPr lang="en-US" sz="1400" dirty="0">
                <a:sym typeface="Wingdings" panose="05000000000000000000" pitchFamily="2" charset="2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* Do not forget to unzip the </a:t>
            </a:r>
            <a:r>
              <a:rPr lang="en-US" sz="1400" i="1" dirty="0">
                <a:sym typeface="Wingdings" panose="05000000000000000000" pitchFamily="2" charset="2"/>
              </a:rPr>
              <a:t>j1*jacobian.nii.gz</a:t>
            </a:r>
            <a:r>
              <a:rPr lang="en-US" sz="1400" dirty="0">
                <a:sym typeface="Wingdings" panose="05000000000000000000" pitchFamily="2" charset="2"/>
              </a:rPr>
              <a:t> to get the </a:t>
            </a:r>
            <a:r>
              <a:rPr lang="en-US" sz="1400" i="1" dirty="0">
                <a:sym typeface="Wingdings" panose="05000000000000000000" pitchFamily="2" charset="2"/>
              </a:rPr>
              <a:t>*.</a:t>
            </a:r>
            <a:r>
              <a:rPr lang="en-US" sz="1400" i="1" dirty="0" err="1">
                <a:sym typeface="Wingdings" panose="05000000000000000000" pitchFamily="2" charset="2"/>
              </a:rPr>
              <a:t>nii</a:t>
            </a:r>
            <a:r>
              <a:rPr lang="en-US" sz="1400" dirty="0">
                <a:sym typeface="Wingdings" panose="05000000000000000000" pitchFamily="2" charset="2"/>
              </a:rPr>
              <a:t> file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969B-63DC-4299-9BF6-FF97342148D0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7629" t="-369" r="-181" b="369"/>
          <a:stretch/>
        </p:blipFill>
        <p:spPr>
          <a:xfrm>
            <a:off x="1206500" y="4953000"/>
            <a:ext cx="5088674" cy="3443288"/>
          </a:xfrm>
          <a:prstGeom prst="rect">
            <a:avLst/>
          </a:prstGeom>
        </p:spPr>
      </p:pic>
      <p:sp>
        <p:nvSpPr>
          <p:cNvPr id="23" name="角丸四角形 3"/>
          <p:cNvSpPr/>
          <p:nvPr/>
        </p:nvSpPr>
        <p:spPr>
          <a:xfrm>
            <a:off x="1307533" y="5928823"/>
            <a:ext cx="1143567" cy="1290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3"/>
          <p:cNvSpPr/>
          <p:nvPr/>
        </p:nvSpPr>
        <p:spPr>
          <a:xfrm>
            <a:off x="2285433" y="5125604"/>
            <a:ext cx="305367" cy="5441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50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3861</TotalTime>
  <Words>1163</Words>
  <Application>Microsoft Office PowerPoint</Application>
  <PresentationFormat>A4 Paper (210x297 mm)</PresentationFormat>
  <Paragraphs>143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TBM with ANTs</vt:lpstr>
      <vt:lpstr>Reorient from Sagittal to Axial</vt:lpstr>
      <vt:lpstr>1. Image Crop/Trim (using cropimage.m) SPM8</vt:lpstr>
      <vt:lpstr>2. Segment [SPM12]</vt:lpstr>
      <vt:lpstr>3. Image Overlay – Realign Longitudinal data</vt:lpstr>
      <vt:lpstr>3D to 4D transformation</vt:lpstr>
      <vt:lpstr>4. Normalization</vt:lpstr>
      <vt:lpstr>5. Apply Deformation</vt:lpstr>
      <vt:lpstr>6. ANTs (using synbatchmake_maskfile.m)</vt:lpstr>
      <vt:lpstr>7. Apply Deformation - Jacobian</vt:lpstr>
      <vt:lpstr>8. ROI Analysis [SPM12]</vt:lpstr>
      <vt:lpstr>Quality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TBM with ANTs</dc:title>
  <dc:creator>Handityo Aulia</dc:creator>
  <cp:lastModifiedBy>Handityo Aulia Putra</cp:lastModifiedBy>
  <cp:revision>39</cp:revision>
  <dcterms:created xsi:type="dcterms:W3CDTF">2017-01-04T03:04:27Z</dcterms:created>
  <dcterms:modified xsi:type="dcterms:W3CDTF">2023-05-24T01:57:47Z</dcterms:modified>
</cp:coreProperties>
</file>