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ubik Medium"/>
      <p:regular r:id="rId17"/>
      <p:bold r:id="rId18"/>
      <p:italic r:id="rId19"/>
      <p:boldItalic r:id="rId20"/>
    </p:embeddedFont>
    <p:embeddedFont>
      <p:font typeface="Rubik Light"/>
      <p:regular r:id="rId21"/>
      <p:bold r:id="rId22"/>
      <p:italic r:id="rId23"/>
      <p:boldItalic r:id="rId24"/>
    </p:embeddedFont>
    <p:embeddedFont>
      <p:font typeface="Roboto"/>
      <p:regular r:id="rId25"/>
      <p:bold r:id="rId26"/>
      <p:italic r:id="rId27"/>
      <p:boldItalic r:id="rId28"/>
    </p:embeddedFont>
    <p:embeddedFont>
      <p:font typeface="Rubik"/>
      <p:regular r:id="rId29"/>
      <p:bold r:id="rId30"/>
      <p:italic r:id="rId31"/>
      <p:boldItalic r:id="rId32"/>
    </p:embeddedFont>
    <p:embeddedFont>
      <p:font typeface="Rubik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7" roundtripDataSignature="AMtx7mglJWalRUCl8wy8KFrFtN8hlcYY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Medium-boldItalic.fntdata"/><Relationship Id="rId22" Type="http://schemas.openxmlformats.org/officeDocument/2006/relationships/font" Target="fonts/RubikLight-bold.fntdata"/><Relationship Id="rId21" Type="http://schemas.openxmlformats.org/officeDocument/2006/relationships/font" Target="fonts/RubikLight-regular.fntdata"/><Relationship Id="rId24" Type="http://schemas.openxmlformats.org/officeDocument/2006/relationships/font" Target="fonts/RubikLight-boldItalic.fntdata"/><Relationship Id="rId23" Type="http://schemas.openxmlformats.org/officeDocument/2006/relationships/font" Target="fonts/Rubik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italic.fntdata"/><Relationship Id="rId30" Type="http://schemas.openxmlformats.org/officeDocument/2006/relationships/font" Target="fonts/Rubik-bold.fntdata"/><Relationship Id="rId11" Type="http://schemas.openxmlformats.org/officeDocument/2006/relationships/slide" Target="slides/slide6.xml"/><Relationship Id="rId33" Type="http://schemas.openxmlformats.org/officeDocument/2006/relationships/font" Target="fonts/RubikSemiBold-regular.fntdata"/><Relationship Id="rId10" Type="http://schemas.openxmlformats.org/officeDocument/2006/relationships/slide" Target="slides/slide5.xml"/><Relationship Id="rId32" Type="http://schemas.openxmlformats.org/officeDocument/2006/relationships/font" Target="fonts/Rubik-boldItalic.fntdata"/><Relationship Id="rId13" Type="http://schemas.openxmlformats.org/officeDocument/2006/relationships/slide" Target="slides/slide8.xml"/><Relationship Id="rId35" Type="http://schemas.openxmlformats.org/officeDocument/2006/relationships/font" Target="fonts/RubikSemiBold-italic.fntdata"/><Relationship Id="rId12" Type="http://schemas.openxmlformats.org/officeDocument/2006/relationships/slide" Target="slides/slide7.xml"/><Relationship Id="rId34" Type="http://schemas.openxmlformats.org/officeDocument/2006/relationships/font" Target="fonts/RubikSemiBold-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ubikSemiBold-boldItalic.fntdata"/><Relationship Id="rId17" Type="http://schemas.openxmlformats.org/officeDocument/2006/relationships/font" Target="fonts/RubikMedium-regular.fntdata"/><Relationship Id="rId16" Type="http://schemas.openxmlformats.org/officeDocument/2006/relationships/slide" Target="slides/slide11.xml"/><Relationship Id="rId19" Type="http://schemas.openxmlformats.org/officeDocument/2006/relationships/font" Target="fonts/RubikMedium-italic.fntdata"/><Relationship Id="rId18" Type="http://schemas.openxmlformats.org/officeDocument/2006/relationships/font" Target="fonts/Rubik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ec2985a6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3ec2985a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5ee8683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65ee868302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5ee8683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65ee86830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ec2985a6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3ec2985a6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ec2985a6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3ec2985a68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ec2985a6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3ec2985a68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lookerstudio.google.com/reporting/eeffe0ce-e4e6-4304-9eb0-4fb5aba63761" TargetMode="External"/><Relationship Id="rId6" Type="http://schemas.openxmlformats.org/officeDocument/2006/relationships/hyperlink" Target="https://lookerstudio.google.com/reporting/eeffe0ce-e4e6-4304-9eb0-4fb5aba63761" TargetMode="External"/><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10" Type="http://schemas.openxmlformats.org/officeDocument/2006/relationships/image" Target="../media/image17.jpg"/><Relationship Id="rId9" Type="http://schemas.openxmlformats.org/officeDocument/2006/relationships/hyperlink" Target="mailto:handiwidiansyah@gmail.com" TargetMode="External"/><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hyperlink" Target="https://www.linkedin.com/in/handi-widiansya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hyperlink" Target="https://storage.googleapis.com/myskill-v2-certificates/topic-q3g7SWQnfcwgVEiGXYUq/8p1b5tYjcrfJNWwzd8VNORIYYI42-KSn8HgMyIUAE8MxKrhtF.pdf" TargetMode="External"/><Relationship Id="rId5" Type="http://schemas.openxmlformats.org/officeDocument/2006/relationships/hyperlink" Target="https://www.coursera.org/account/accomplishments/certificate/RSQ8DFSEXWXC" TargetMode="External"/><Relationship Id="rId6" Type="http://schemas.openxmlformats.org/officeDocument/2006/relationships/hyperlink" Target="https://storage.googleapis.com/myskill-v2-certificates/topic-DDujKITvy3VJuXrhC2ou/8p1b5tYjcrfJNWwzd8VNORIYYI42-8BDS18QUbjXYet5WpiOg.pdf" TargetMode="External"/><Relationship Id="rId7" Type="http://schemas.openxmlformats.org/officeDocument/2006/relationships/hyperlink" Target="https://certificates.revou.co/handi-widiansyah-certificate-completion-damc23.pdf" TargetMode="External"/><Relationship Id="rId8" Type="http://schemas.openxmlformats.org/officeDocument/2006/relationships/hyperlink" Target="https://www.kaggle.com/learn/certification/handiwidiansyah/intro-to-programm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youtu.be/8KatwB24GFs" TargetMode="External"/><Relationship Id="rId6" Type="http://schemas.openxmlformats.org/officeDocument/2006/relationships/hyperlink" Target="https://youtu.be/8KatwB24GFs" TargetMode="External"/><Relationship Id="rId7" Type="http://schemas.openxmlformats.org/officeDocument/2006/relationships/hyperlink" Target="https://github.com/handiwidiansyah/Project-based-Internship-Kimia-Farma-Big-Data-Analytics.git" TargetMode="External"/><Relationship Id="rId8" Type="http://schemas.openxmlformats.org/officeDocument/2006/relationships/hyperlink" Target="https://github.com/handiwidiansyah/Project-based-Internship-Kimia-Farma-Big-Data-Analytics.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
          <p:cNvSpPr txBox="1"/>
          <p:nvPr/>
        </p:nvSpPr>
        <p:spPr>
          <a:xfrm>
            <a:off x="517900" y="1596200"/>
            <a:ext cx="6239100" cy="12621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3500">
                <a:solidFill>
                  <a:schemeClr val="lt1"/>
                </a:solidFill>
                <a:latin typeface="Rubik"/>
                <a:ea typeface="Rubik"/>
                <a:cs typeface="Rubik"/>
                <a:sym typeface="Rubik"/>
              </a:rPr>
              <a:t>Business Performance Analytics 2020 - 2023</a:t>
            </a:r>
            <a:endParaRPr b="1" sz="350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Rubik SemiBold"/>
                <a:ea typeface="Rubik SemiBold"/>
                <a:cs typeface="Rubik SemiBold"/>
                <a:sym typeface="Rubik SemiBold"/>
              </a:rPr>
              <a:t>Kimia Farma - Big Data Analytics</a:t>
            </a:r>
            <a:endParaRPr b="0" i="0" sz="2500" u="none" cap="none" strike="noStrik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ubik Light"/>
                <a:ea typeface="Rubik Light"/>
                <a:cs typeface="Rubik Light"/>
                <a:sym typeface="Rubik Light"/>
              </a:rPr>
              <a:t>Presented by</a:t>
            </a:r>
            <a:endParaRPr b="0"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Handi Widiansyah</a:t>
            </a:r>
            <a:endParaRPr b="0" i="0" sz="3000" u="none" cap="none" strike="noStrik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b="0" l="0" r="0" t="0"/>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23ec2985a68_1_5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48" name="Google Shape;148;g23ec2985a68_1_5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49" name="Google Shape;149;g23ec2985a68_1_56"/>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sp>
        <p:nvSpPr>
          <p:cNvPr id="150" name="Google Shape;150;g23ec2985a68_1_56"/>
          <p:cNvSpPr txBox="1"/>
          <p:nvPr/>
        </p:nvSpPr>
        <p:spPr>
          <a:xfrm>
            <a:off x="935275" y="1535825"/>
            <a:ext cx="2943000" cy="9234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Then, from the analysis table that was created with a query, I visualized the data using Looker Studio.</a:t>
            </a:r>
            <a:endParaRPr b="0" i="0" sz="2000" u="none" cap="none" strike="noStrike">
              <a:solidFill>
                <a:srgbClr val="000000"/>
              </a:solidFill>
              <a:latin typeface="Rubik"/>
              <a:ea typeface="Rubik"/>
              <a:cs typeface="Rubik"/>
              <a:sym typeface="Rubik"/>
            </a:endParaRPr>
          </a:p>
        </p:txBody>
      </p:sp>
      <p:sp>
        <p:nvSpPr>
          <p:cNvPr id="151" name="Google Shape;151;g23ec2985a68_1_56"/>
          <p:cNvSpPr/>
          <p:nvPr/>
        </p:nvSpPr>
        <p:spPr>
          <a:xfrm>
            <a:off x="862225" y="3694700"/>
            <a:ext cx="2782200" cy="8874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g23ec2985a68_1_56"/>
          <p:cNvSpPr txBox="1"/>
          <p:nvPr/>
        </p:nvSpPr>
        <p:spPr>
          <a:xfrm>
            <a:off x="937375" y="3744050"/>
            <a:ext cx="2631900" cy="788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a:t>
            </a:r>
            <a:r>
              <a:rPr b="1" lang="en" sz="1200">
                <a:latin typeface="Rubik"/>
                <a:ea typeface="Rubik"/>
                <a:cs typeface="Rubik"/>
                <a:sym typeface="Rubik"/>
              </a:rPr>
              <a:t>Dashboard</a:t>
            </a:r>
            <a:r>
              <a:rPr b="1" lang="en" sz="1200">
                <a:latin typeface="Rubik"/>
                <a:ea typeface="Rubik"/>
                <a:cs typeface="Rubik"/>
                <a:sym typeface="Rubik"/>
              </a:rPr>
              <a:t> </a:t>
            </a:r>
            <a:r>
              <a:rPr b="1" i="0" lang="en" sz="1200" u="none" cap="none" strike="noStrike">
                <a:solidFill>
                  <a:srgbClr val="000000"/>
                </a:solidFill>
                <a:latin typeface="Rubik"/>
                <a:ea typeface="Rubik"/>
                <a:cs typeface="Rubik"/>
                <a:sym typeface="Rubik"/>
              </a:rPr>
              <a:t> </a:t>
            </a:r>
            <a:r>
              <a:rPr b="1" i="0" lang="en" sz="1200" u="sng" cap="none" strike="noStrike">
                <a:solidFill>
                  <a:schemeClr val="hlink"/>
                </a:solidFill>
                <a:latin typeface="Rubik"/>
                <a:ea typeface="Rubik"/>
                <a:cs typeface="Rubik"/>
                <a:sym typeface="Rubik"/>
                <a:hlinkClick r:id="rId5"/>
              </a:rPr>
              <a:t>here</a:t>
            </a:r>
            <a:r>
              <a:rPr b="1" i="0" lang="en" sz="1200" u="none" cap="none" strike="noStrike">
                <a:solidFill>
                  <a:srgbClr val="000000"/>
                </a:solidFill>
                <a:latin typeface="Rubik"/>
                <a:ea typeface="Rubik"/>
                <a:cs typeface="Rubik"/>
                <a:sym typeface="Rubik"/>
              </a:rPr>
              <a:t>!</a:t>
            </a:r>
            <a:endParaRPr b="1" i="0" sz="1200" u="none" cap="none" strike="noStrike">
              <a:solidFill>
                <a:srgbClr val="000000"/>
              </a:solidFill>
              <a:latin typeface="Rubik"/>
              <a:ea typeface="Rubik"/>
              <a:cs typeface="Rubik"/>
              <a:sym typeface="Rubik"/>
            </a:endParaRPr>
          </a:p>
          <a:p>
            <a:pPr indent="0" lvl="0" marL="0" marR="0" rtl="0" algn="just">
              <a:lnSpc>
                <a:spcPct val="150000"/>
              </a:lnSpc>
              <a:spcBef>
                <a:spcPts val="0"/>
              </a:spcBef>
              <a:spcAft>
                <a:spcPts val="0"/>
              </a:spcAft>
              <a:buClr>
                <a:schemeClr val="dk1"/>
              </a:buClr>
              <a:buSzPts val="1100"/>
              <a:buFont typeface="Arial"/>
              <a:buNone/>
            </a:pPr>
            <a:r>
              <a:rPr b="0" i="1" lang="en" sz="850" u="sng" cap="none" strike="noStrike">
                <a:solidFill>
                  <a:schemeClr val="hlink"/>
                </a:solidFill>
                <a:latin typeface="Roboto"/>
                <a:ea typeface="Roboto"/>
                <a:cs typeface="Roboto"/>
                <a:sym typeface="Roboto"/>
                <a:hlinkClick r:id="rId6"/>
              </a:rPr>
              <a:t>https://lookerstudio.google.com/reporting/eeffe0ce-e4e6-4304-9eb0-4fb5aba63761</a:t>
            </a:r>
            <a:r>
              <a:rPr b="0" i="1" lang="en" sz="850" u="none" cap="none" strike="noStrike">
                <a:solidFill>
                  <a:srgbClr val="1F1F1F"/>
                </a:solidFill>
                <a:latin typeface="Roboto"/>
                <a:ea typeface="Roboto"/>
                <a:cs typeface="Roboto"/>
                <a:sym typeface="Roboto"/>
              </a:rPr>
              <a:t> </a:t>
            </a:r>
            <a:endParaRPr b="1" i="1" sz="1000" u="none" cap="none" strike="noStrike">
              <a:solidFill>
                <a:srgbClr val="000000"/>
              </a:solidFill>
              <a:latin typeface="Rubik"/>
              <a:ea typeface="Rubik"/>
              <a:cs typeface="Rubik"/>
              <a:sym typeface="Rubik"/>
            </a:endParaRPr>
          </a:p>
        </p:txBody>
      </p:sp>
      <p:pic>
        <p:nvPicPr>
          <p:cNvPr id="153" name="Google Shape;153;g23ec2985a68_1_56"/>
          <p:cNvPicPr preferRelativeResize="0"/>
          <p:nvPr/>
        </p:nvPicPr>
        <p:blipFill>
          <a:blip r:embed="rId7">
            <a:alphaModFix/>
          </a:blip>
          <a:stretch>
            <a:fillRect/>
          </a:stretch>
        </p:blipFill>
        <p:spPr>
          <a:xfrm>
            <a:off x="4691225" y="1052350"/>
            <a:ext cx="3469175" cy="4040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157" name="Shape 157"/>
        <p:cNvGrpSpPr/>
        <p:nvPr/>
      </p:nvGrpSpPr>
      <p:grpSpPr>
        <a:xfrm>
          <a:off x="0" y="0"/>
          <a:ext cx="0" cy="0"/>
          <a:chOff x="0" y="0"/>
          <a:chExt cx="0" cy="0"/>
        </a:xfrm>
      </p:grpSpPr>
      <p:pic>
        <p:nvPicPr>
          <p:cNvPr id="158" name="Google Shape;158;p8"/>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59" name="Google Shape;159;p8"/>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160" name="Google Shape;160;p8"/>
          <p:cNvSpPr txBox="1"/>
          <p:nvPr/>
        </p:nvSpPr>
        <p:spPr>
          <a:xfrm>
            <a:off x="2376000" y="1939850"/>
            <a:ext cx="4392000" cy="8772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161" name="Google Shape;161;p8"/>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162" name="Google Shape;162;p8"/>
          <p:cNvPicPr preferRelativeResize="0"/>
          <p:nvPr/>
        </p:nvPicPr>
        <p:blipFill rotWithShape="1">
          <a:blip r:embed="rId5">
            <a:alphaModFix/>
          </a:blip>
          <a:srcRect b="0" l="0" r="0" t="0"/>
          <a:stretch/>
        </p:blipFill>
        <p:spPr>
          <a:xfrm>
            <a:off x="4868175" y="4210925"/>
            <a:ext cx="1581660" cy="56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2"/>
          <p:cNvSpPr txBox="1"/>
          <p:nvPr>
            <p:ph type="title"/>
          </p:nvPr>
        </p:nvSpPr>
        <p:spPr>
          <a:xfrm>
            <a:off x="608850" y="1578275"/>
            <a:ext cx="7926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020">
                <a:solidFill>
                  <a:schemeClr val="lt1"/>
                </a:solidFill>
                <a:latin typeface="Rubik"/>
                <a:ea typeface="Rubik"/>
                <a:cs typeface="Rubik"/>
                <a:sym typeface="Rubik"/>
              </a:rPr>
              <a:t>Disclaimer </a:t>
            </a:r>
            <a:endParaRPr b="1" sz="3020">
              <a:solidFill>
                <a:schemeClr val="lt1"/>
              </a:solidFill>
              <a:latin typeface="Rubik"/>
              <a:ea typeface="Rubik"/>
              <a:cs typeface="Rubik"/>
              <a:sym typeface="Rubik"/>
            </a:endParaRPr>
          </a:p>
        </p:txBody>
      </p:sp>
      <p:sp>
        <p:nvSpPr>
          <p:cNvPr id="67" name="Google Shape;67;p2"/>
          <p:cNvSpPr txBox="1"/>
          <p:nvPr>
            <p:ph idx="1" type="body"/>
          </p:nvPr>
        </p:nvSpPr>
        <p:spPr>
          <a:xfrm>
            <a:off x="1250250" y="2258300"/>
            <a:ext cx="6643500" cy="124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sz="1400">
                <a:solidFill>
                  <a:schemeClr val="lt1"/>
                </a:solidFill>
                <a:highlight>
                  <a:srgbClr val="FF0000"/>
                </a:highlight>
                <a:latin typeface="Rubik"/>
                <a:ea typeface="Rubik"/>
                <a:cs typeface="Rubik"/>
                <a:sym typeface="Rubik"/>
              </a:rPr>
              <a:t>Anda dapat mengganti</a:t>
            </a:r>
            <a:r>
              <a:rPr lang="en" sz="1400">
                <a:solidFill>
                  <a:schemeClr val="lt1"/>
                </a:solidFill>
                <a:latin typeface="Rubik"/>
                <a:ea typeface="Rubik"/>
                <a:cs typeface="Rubik"/>
                <a:sym typeface="Rubik"/>
              </a:rPr>
              <a:t> design template ini sesuai kreativitas kalian. Anda dapat menambahkan slide sesuai kebutuhan. </a:t>
            </a:r>
            <a:endParaRPr sz="1400">
              <a:solidFill>
                <a:schemeClr val="lt1"/>
              </a:solidFill>
              <a:latin typeface="Rubik"/>
              <a:ea typeface="Rubik"/>
              <a:cs typeface="Rubik"/>
              <a:sym typeface="Rubik"/>
            </a:endParaRPr>
          </a:p>
          <a:p>
            <a:pPr indent="0" lvl="0" marL="0" rtl="0" algn="ctr">
              <a:lnSpc>
                <a:spcPct val="100000"/>
              </a:lnSpc>
              <a:spcBef>
                <a:spcPts val="0"/>
              </a:spcBef>
              <a:spcAft>
                <a:spcPts val="0"/>
              </a:spcAft>
              <a:buClr>
                <a:schemeClr val="dk1"/>
              </a:buClr>
              <a:buSzPts val="1100"/>
              <a:buFont typeface="Arial"/>
              <a:buNone/>
            </a:pPr>
            <a:r>
              <a:rPr lang="en" sz="1400">
                <a:solidFill>
                  <a:schemeClr val="lt1"/>
                </a:solidFill>
                <a:latin typeface="Rubik"/>
                <a:ea typeface="Rubik"/>
                <a:cs typeface="Rubik"/>
                <a:sym typeface="Rubik"/>
              </a:rPr>
              <a:t>Template ini hanya bertujuan untuk memberikan gambaran isi konten yang wajib dibuat oleh peserta. SIlahkan hapus slide ini setelah anda membuat salinan dokumen ini di drive Anda</a:t>
            </a:r>
            <a:endParaRPr sz="1400">
              <a:solidFill>
                <a:schemeClr val="lt1"/>
              </a:solidFill>
              <a:latin typeface="Rubik"/>
              <a:ea typeface="Rubik"/>
              <a:cs typeface="Rubik"/>
              <a:sym typeface="Rubik"/>
            </a:endParaRPr>
          </a:p>
          <a:p>
            <a:pPr indent="0" lvl="0" marL="0" rtl="0" algn="ctr">
              <a:lnSpc>
                <a:spcPct val="115000"/>
              </a:lnSpc>
              <a:spcBef>
                <a:spcPts val="0"/>
              </a:spcBef>
              <a:spcAft>
                <a:spcPts val="1200"/>
              </a:spcAft>
              <a:buSzPts val="1800"/>
              <a:buNone/>
            </a:pPr>
            <a:r>
              <a:t/>
            </a:r>
            <a:endParaRPr sz="1400">
              <a:solidFill>
                <a:schemeClr val="lt1"/>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1033575" y="470775"/>
            <a:ext cx="2431800" cy="3298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Medium"/>
              <a:ea typeface="Rubik Medium"/>
              <a:cs typeface="Rubik Medium"/>
              <a:sym typeface="Rubik Medium"/>
            </a:endParaRPr>
          </a:p>
        </p:txBody>
      </p:sp>
      <p:sp>
        <p:nvSpPr>
          <p:cNvPr id="76" name="Google Shape;76;p3"/>
          <p:cNvSpPr txBox="1"/>
          <p:nvPr/>
        </p:nvSpPr>
        <p:spPr>
          <a:xfrm>
            <a:off x="4867250" y="613275"/>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Handi Widiansyah</a:t>
            </a:r>
            <a:endParaRPr b="0" i="0" sz="2000" u="none" cap="none" strike="noStrike">
              <a:solidFill>
                <a:srgbClr val="000000"/>
              </a:solidFill>
              <a:latin typeface="Rubik SemiBold"/>
              <a:ea typeface="Rubik SemiBold"/>
              <a:cs typeface="Rubik SemiBold"/>
              <a:sym typeface="Rubik SemiBold"/>
            </a:endParaRPr>
          </a:p>
        </p:txBody>
      </p:sp>
      <p:sp>
        <p:nvSpPr>
          <p:cNvPr id="77" name="Google Shape;77;p3"/>
          <p:cNvSpPr txBox="1"/>
          <p:nvPr/>
        </p:nvSpPr>
        <p:spPr>
          <a:xfrm>
            <a:off x="4867250" y="1032675"/>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Data Enthusiast</a:t>
            </a:r>
            <a:endParaRPr b="0" i="0" sz="2000" u="none" cap="none" strike="noStrike">
              <a:solidFill>
                <a:srgbClr val="019FAB"/>
              </a:solidFill>
              <a:latin typeface="Rubik SemiBold"/>
              <a:ea typeface="Rubik SemiBold"/>
              <a:cs typeface="Rubik SemiBold"/>
              <a:sym typeface="Rubik SemiBold"/>
            </a:endParaRPr>
          </a:p>
        </p:txBody>
      </p:sp>
      <p:sp>
        <p:nvSpPr>
          <p:cNvPr id="78" name="Google Shape;78;p3"/>
          <p:cNvSpPr txBox="1"/>
          <p:nvPr/>
        </p:nvSpPr>
        <p:spPr>
          <a:xfrm>
            <a:off x="4645100" y="1525275"/>
            <a:ext cx="4369500" cy="3140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200">
                <a:latin typeface="Rubik Light"/>
                <a:ea typeface="Rubik Light"/>
                <a:cs typeface="Rubik Light"/>
                <a:sym typeface="Rubik Light"/>
              </a:rPr>
              <a:t>Fresh graduate from Metallurgical Engineering, University of Indonesia, with interests in the fields of Data Analyst, Data Scientist, and Business Intelligence. Experienced in Data Analyst positions in manufacturing production. Have expertise in the use of SQL, Python and Data Visualization languages. Continue to increase experience and knowledge in the world of Data Science through bootcamps, courses, competitions and projects. With a relentless commitment to learning and innovation, I am ready to make significant contributions to drive the success of data-driven companies.</a:t>
            </a:r>
            <a:endParaRPr sz="1100">
              <a:latin typeface="Rubik Light"/>
              <a:ea typeface="Rubik Light"/>
              <a:cs typeface="Rubik Light"/>
              <a:sym typeface="Rubik Light"/>
            </a:endParaRPr>
          </a:p>
        </p:txBody>
      </p:sp>
      <p:sp>
        <p:nvSpPr>
          <p:cNvPr id="79" name="Google Shape;79;p3"/>
          <p:cNvSpPr txBox="1"/>
          <p:nvPr/>
        </p:nvSpPr>
        <p:spPr>
          <a:xfrm>
            <a:off x="1004800" y="3928325"/>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Jakarta, Indonesia</a:t>
            </a:r>
            <a:endParaRPr b="0" i="0" sz="1200" u="none" cap="none" strike="noStrike">
              <a:solidFill>
                <a:srgbClr val="000000"/>
              </a:solidFill>
              <a:latin typeface="Rubik Medium"/>
              <a:ea typeface="Rubik Medium"/>
              <a:cs typeface="Rubik Medium"/>
              <a:sym typeface="Rubik Medium"/>
            </a:endParaRPr>
          </a:p>
        </p:txBody>
      </p:sp>
      <p:pic>
        <p:nvPicPr>
          <p:cNvPr id="80" name="Google Shape;80;p3"/>
          <p:cNvPicPr preferRelativeResize="0"/>
          <p:nvPr/>
        </p:nvPicPr>
        <p:blipFill rotWithShape="1">
          <a:blip r:embed="rId5">
            <a:alphaModFix/>
          </a:blip>
          <a:srcRect b="0" l="0" r="0" t="0"/>
          <a:stretch/>
        </p:blipFill>
        <p:spPr>
          <a:xfrm>
            <a:off x="510750" y="4774200"/>
            <a:ext cx="369300" cy="369300"/>
          </a:xfrm>
          <a:prstGeom prst="rect">
            <a:avLst/>
          </a:prstGeom>
          <a:noFill/>
          <a:ln>
            <a:noFill/>
          </a:ln>
        </p:spPr>
      </p:pic>
      <p:pic>
        <p:nvPicPr>
          <p:cNvPr id="81" name="Google Shape;81;p3"/>
          <p:cNvPicPr preferRelativeResize="0"/>
          <p:nvPr/>
        </p:nvPicPr>
        <p:blipFill rotWithShape="1">
          <a:blip r:embed="rId6">
            <a:alphaModFix/>
          </a:blip>
          <a:srcRect b="0" l="0" r="0" t="0"/>
          <a:stretch/>
        </p:blipFill>
        <p:spPr>
          <a:xfrm>
            <a:off x="495300" y="3912875"/>
            <a:ext cx="400201" cy="400201"/>
          </a:xfrm>
          <a:prstGeom prst="rect">
            <a:avLst/>
          </a:prstGeom>
          <a:noFill/>
          <a:ln>
            <a:noFill/>
          </a:ln>
        </p:spPr>
      </p:pic>
      <p:pic>
        <p:nvPicPr>
          <p:cNvPr id="82" name="Google Shape;82;p3"/>
          <p:cNvPicPr preferRelativeResize="0"/>
          <p:nvPr/>
        </p:nvPicPr>
        <p:blipFill rotWithShape="1">
          <a:blip r:embed="rId7">
            <a:alphaModFix/>
          </a:blip>
          <a:srcRect b="0" l="0" r="0" t="0"/>
          <a:stretch/>
        </p:blipFill>
        <p:spPr>
          <a:xfrm>
            <a:off x="504096" y="4411877"/>
            <a:ext cx="369300" cy="263511"/>
          </a:xfrm>
          <a:prstGeom prst="rect">
            <a:avLst/>
          </a:prstGeom>
          <a:noFill/>
          <a:ln>
            <a:noFill/>
          </a:ln>
        </p:spPr>
      </p:pic>
      <p:sp>
        <p:nvSpPr>
          <p:cNvPr id="83" name="Google Shape;83;p3"/>
          <p:cNvSpPr txBox="1"/>
          <p:nvPr/>
        </p:nvSpPr>
        <p:spPr>
          <a:xfrm>
            <a:off x="1004800" y="4750550"/>
            <a:ext cx="35046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100" u="sng">
                <a:solidFill>
                  <a:schemeClr val="dk1"/>
                </a:solidFill>
                <a:latin typeface="Rubik Medium"/>
                <a:ea typeface="Rubik Medium"/>
                <a:cs typeface="Rubik Medium"/>
                <a:sym typeface="Rubik Medium"/>
                <a:hlinkClick r:id="rId8">
                  <a:extLst>
                    <a:ext uri="{A12FA001-AC4F-418D-AE19-62706E023703}">
                      <ahyp:hlinkClr val="tx"/>
                    </a:ext>
                  </a:extLst>
                </a:hlinkClick>
              </a:rPr>
              <a:t>Handi Widiansyah | LinkedIn</a:t>
            </a:r>
            <a:endParaRPr i="0" sz="1200" u="none" cap="none" strike="noStrike">
              <a:solidFill>
                <a:schemeClr val="dk1"/>
              </a:solidFill>
              <a:latin typeface="Rubik Medium"/>
              <a:ea typeface="Rubik Medium"/>
              <a:cs typeface="Rubik Medium"/>
              <a:sym typeface="Rubik Medium"/>
            </a:endParaRPr>
          </a:p>
        </p:txBody>
      </p:sp>
      <p:sp>
        <p:nvSpPr>
          <p:cNvPr id="84" name="Google Shape;84;p3"/>
          <p:cNvSpPr txBox="1"/>
          <p:nvPr/>
        </p:nvSpPr>
        <p:spPr>
          <a:xfrm>
            <a:off x="1004800" y="4358988"/>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u="sng">
                <a:solidFill>
                  <a:schemeClr val="dk1"/>
                </a:solidFill>
                <a:latin typeface="Rubik Medium"/>
                <a:ea typeface="Rubik Medium"/>
                <a:cs typeface="Rubik Medium"/>
                <a:sym typeface="Rubik Medium"/>
                <a:hlinkClick r:id="rId9">
                  <a:extLst>
                    <a:ext uri="{A12FA001-AC4F-418D-AE19-62706E023703}">
                      <ahyp:hlinkClr val="tx"/>
                    </a:ext>
                  </a:extLst>
                </a:hlinkClick>
              </a:rPr>
              <a:t>handiwidiansyah@gmail.com</a:t>
            </a:r>
            <a:endParaRPr b="0" i="0" sz="1200" u="none" cap="none" strike="noStrike">
              <a:solidFill>
                <a:schemeClr val="dk1"/>
              </a:solidFill>
              <a:latin typeface="Rubik Medium"/>
              <a:ea typeface="Rubik Medium"/>
              <a:cs typeface="Rubik Medium"/>
              <a:sym typeface="Rubik Medium"/>
            </a:endParaRPr>
          </a:p>
        </p:txBody>
      </p:sp>
      <p:pic>
        <p:nvPicPr>
          <p:cNvPr id="85" name="Google Shape;85;p3"/>
          <p:cNvPicPr preferRelativeResize="0"/>
          <p:nvPr/>
        </p:nvPicPr>
        <p:blipFill rotWithShape="1">
          <a:blip r:embed="rId10">
            <a:alphaModFix/>
          </a:blip>
          <a:srcRect b="24008" l="18983" r="18715" t="17773"/>
          <a:stretch/>
        </p:blipFill>
        <p:spPr>
          <a:xfrm>
            <a:off x="1308438" y="902138"/>
            <a:ext cx="1955124" cy="24360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91" name="Google Shape;91;g265ee868302_0_130"/>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2" name="Google Shape;92;g265ee868302_0_130"/>
          <p:cNvSpPr txBox="1"/>
          <p:nvPr/>
        </p:nvSpPr>
        <p:spPr>
          <a:xfrm>
            <a:off x="340500" y="1406350"/>
            <a:ext cx="8653200" cy="21240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Clr>
                <a:schemeClr val="dk1"/>
              </a:buClr>
              <a:buSzPts val="1100"/>
              <a:buFont typeface="Arial"/>
              <a:buNone/>
            </a:pPr>
            <a:r>
              <a:rPr b="1" lang="en">
                <a:latin typeface="Rubik"/>
                <a:ea typeface="Rubik"/>
                <a:cs typeface="Rubik"/>
                <a:sym typeface="Rubik"/>
              </a:rPr>
              <a:t>SQL: A Practical Introduction for Querying Databases</a:t>
            </a:r>
            <a:r>
              <a:rPr b="1" i="0" lang="en" sz="1400" u="none" cap="none" strike="noStrike">
                <a:solidFill>
                  <a:srgbClr val="000000"/>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5"/>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Mar</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2024</a:t>
            </a:r>
            <a:r>
              <a:rPr b="1" i="0" lang="en" sz="1400" u="none" cap="none" strike="noStrike">
                <a:solidFill>
                  <a:schemeClr val="accent5"/>
                </a:solidFill>
                <a:latin typeface="Rubik"/>
                <a:ea typeface="Rubik"/>
                <a:cs typeface="Rubik"/>
                <a:sym typeface="Rubik"/>
              </a:rPr>
              <a:t>&gt;</a:t>
            </a:r>
            <a:br>
              <a:rPr b="1" i="0" lang="en" sz="1400" u="none" cap="none" strike="noStrike">
                <a:solidFill>
                  <a:schemeClr val="accent5"/>
                </a:solidFill>
                <a:latin typeface="Rubik"/>
                <a:ea typeface="Rubik"/>
                <a:cs typeface="Rubik"/>
                <a:sym typeface="Rubik"/>
              </a:rPr>
            </a:br>
            <a:r>
              <a:rPr b="1" lang="en">
                <a:solidFill>
                  <a:schemeClr val="dk1"/>
                </a:solidFill>
                <a:latin typeface="Rubik"/>
                <a:ea typeface="Rubik"/>
                <a:cs typeface="Rubik"/>
                <a:sym typeface="Rubik"/>
              </a:rPr>
              <a:t>SQL for Data Analysis</a:t>
            </a:r>
            <a:r>
              <a:rPr b="1" i="0" lang="en" sz="1400" u="none" cap="none" strike="noStrike">
                <a:solidFill>
                  <a:schemeClr val="dk1"/>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6"/>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Feb</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2024</a:t>
            </a:r>
            <a:r>
              <a:rPr b="1" i="0" lang="en" sz="1400" u="none" cap="none" strike="noStrike">
                <a:solidFill>
                  <a:schemeClr val="accent5"/>
                </a:solidFill>
                <a:latin typeface="Rubik"/>
                <a:ea typeface="Rubik"/>
                <a:cs typeface="Rubik"/>
                <a:sym typeface="Rubik"/>
              </a:rPr>
              <a:t>&gt;</a:t>
            </a:r>
            <a:br>
              <a:rPr b="1" i="0" lang="en" sz="1400" u="none" cap="none" strike="noStrike">
                <a:solidFill>
                  <a:schemeClr val="accent5"/>
                </a:solidFill>
                <a:latin typeface="Rubik"/>
                <a:ea typeface="Rubik"/>
                <a:cs typeface="Rubik"/>
                <a:sym typeface="Rubik"/>
              </a:rPr>
            </a:br>
            <a:r>
              <a:rPr b="1" lang="en">
                <a:solidFill>
                  <a:schemeClr val="dk1"/>
                </a:solidFill>
                <a:latin typeface="Rubik"/>
                <a:ea typeface="Rubik"/>
                <a:cs typeface="Rubik"/>
                <a:sym typeface="Rubik"/>
              </a:rPr>
              <a:t>Intro to Data Analytics</a:t>
            </a:r>
            <a:r>
              <a:rPr b="1" i="0" lang="en" sz="1400" u="none" cap="none" strike="noStrike">
                <a:solidFill>
                  <a:schemeClr val="dk1"/>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7"/>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Dec</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2023</a:t>
            </a:r>
            <a:r>
              <a:rPr b="1" i="0" lang="en" sz="1400" u="none" cap="none" strike="noStrike">
                <a:solidFill>
                  <a:schemeClr val="accent5"/>
                </a:solidFill>
                <a:latin typeface="Rubik"/>
                <a:ea typeface="Rubik"/>
                <a:cs typeface="Rubik"/>
                <a:sym typeface="Rubik"/>
              </a:rPr>
              <a:t>&gt;</a:t>
            </a:r>
            <a:br>
              <a:rPr b="1" i="0" lang="en" sz="1400" u="none" cap="none" strike="noStrike">
                <a:solidFill>
                  <a:schemeClr val="accent5"/>
                </a:solidFill>
                <a:latin typeface="Rubik"/>
                <a:ea typeface="Rubik"/>
                <a:cs typeface="Rubik"/>
                <a:sym typeface="Rubik"/>
              </a:rPr>
            </a:br>
            <a:r>
              <a:rPr b="1" lang="en">
                <a:solidFill>
                  <a:schemeClr val="dk1"/>
                </a:solidFill>
                <a:latin typeface="Rubik"/>
                <a:ea typeface="Rubik"/>
                <a:cs typeface="Rubik"/>
                <a:sym typeface="Rubik"/>
              </a:rPr>
              <a:t>Intro to Programming</a:t>
            </a:r>
            <a:r>
              <a:rPr b="1" i="0" lang="en" sz="1400" u="none" cap="none" strike="noStrike">
                <a:solidFill>
                  <a:schemeClr val="dk1"/>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8"/>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Feb</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2024</a:t>
            </a:r>
            <a:r>
              <a:rPr b="1" i="0" lang="en" sz="1400" u="none" cap="none" strike="noStrike">
                <a:solidFill>
                  <a:schemeClr val="accent5"/>
                </a:solidFill>
                <a:latin typeface="Rubik"/>
                <a:ea typeface="Rubik"/>
                <a:cs typeface="Rubik"/>
                <a:sym typeface="Rubik"/>
              </a:rPr>
              <a:t>&gt;</a:t>
            </a:r>
            <a:br>
              <a:rPr b="1" i="0" lang="en" sz="1400" u="none" cap="none" strike="noStrike">
                <a:solidFill>
                  <a:schemeClr val="accent5"/>
                </a:solidFill>
                <a:latin typeface="Rubik"/>
                <a:ea typeface="Rubik"/>
                <a:cs typeface="Rubik"/>
                <a:sym typeface="Rubik"/>
              </a:rPr>
            </a:br>
            <a:r>
              <a:rPr b="1" lang="en">
                <a:solidFill>
                  <a:schemeClr val="dk1"/>
                </a:solidFill>
                <a:latin typeface="Rubik"/>
                <a:ea typeface="Rubik"/>
                <a:cs typeface="Rubik"/>
                <a:sym typeface="Rubik"/>
              </a:rPr>
              <a:t>Analyzing and Visualizing Data With Power BI</a:t>
            </a:r>
            <a:r>
              <a:rPr b="1" i="0" lang="en" sz="1400" u="none" cap="none" strike="noStrike">
                <a:solidFill>
                  <a:schemeClr val="dk1"/>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9"/>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Mar</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2024</a:t>
            </a:r>
            <a:r>
              <a:rPr b="1" i="0" lang="en" sz="1400" u="none" cap="none" strike="noStrike">
                <a:solidFill>
                  <a:schemeClr val="accent5"/>
                </a:solidFill>
                <a:latin typeface="Rubik"/>
                <a:ea typeface="Rubik"/>
                <a:cs typeface="Rubik"/>
                <a:sym typeface="Rubik"/>
              </a:rPr>
              <a:t>&gt;</a:t>
            </a:r>
            <a:endParaRPr b="0" i="0" sz="1400" u="none" cap="none" strike="noStrike">
              <a:solidFill>
                <a:schemeClr val="accent5"/>
              </a:solidFill>
              <a:latin typeface="Rubik"/>
              <a:ea typeface="Rubik"/>
              <a:cs typeface="Rubik"/>
              <a:sym typeface="Rubik"/>
            </a:endParaRPr>
          </a:p>
        </p:txBody>
      </p:sp>
      <p:sp>
        <p:nvSpPr>
          <p:cNvPr id="93" name="Google Shape;93;g265ee868302_0_130"/>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Courses and </a:t>
            </a:r>
            <a:r>
              <a:rPr b="1" i="0" lang="en" sz="3000" u="none" cap="none" strike="noStrike">
                <a:solidFill>
                  <a:schemeClr val="accent5"/>
                </a:solidFill>
                <a:latin typeface="Rubik"/>
                <a:ea typeface="Rubik"/>
                <a:cs typeface="Rubik"/>
                <a:sym typeface="Rubik"/>
              </a:rPr>
              <a:t>Certification</a:t>
            </a:r>
            <a:endParaRPr b="1" i="0" sz="3000" u="none" cap="none" strike="noStrike">
              <a:solidFill>
                <a:schemeClr val="accent5"/>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99" name="Google Shape;99;p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0" name="Google Shape;100;p4"/>
          <p:cNvSpPr txBox="1"/>
          <p:nvPr/>
        </p:nvSpPr>
        <p:spPr>
          <a:xfrm>
            <a:off x="881900" y="1316100"/>
            <a:ext cx="4161300" cy="2918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lang="en" sz="1200">
                <a:latin typeface="Rubik"/>
                <a:ea typeface="Rubik"/>
                <a:cs typeface="Rubik"/>
                <a:sym typeface="Rubik"/>
              </a:rPr>
              <a:t>Kimia Farma </a:t>
            </a:r>
            <a:r>
              <a:rPr lang="en" sz="1200">
                <a:latin typeface="Rubik"/>
                <a:ea typeface="Rubik"/>
                <a:cs typeface="Rubik"/>
                <a:sym typeface="Rubik"/>
              </a:rPr>
              <a:t>was the first pharmaceutical industrial company in Indonesia which was founded by the Dutch East Indies Government in 1817. The name of this company was originally NV Chemicalien Handle Rathkamp &amp; Co. Based on the nationalization policy of former Dutch companies in the early days of independence, in 1958, the Government of the Republic of Indonesia merged a number of pharmaceutical companies into PNF (Pharmaceutical State Company) Bhinneka Kimia Farma. Then on August 16 1971, the legal entity form of PNF was changed to a Limited Liability Company, so the company name changed to PT Kimia Farma (Persero).</a:t>
            </a:r>
            <a:endParaRPr i="0" sz="1200" u="none" cap="none" strike="noStrike">
              <a:solidFill>
                <a:srgbClr val="000000"/>
              </a:solidFill>
              <a:latin typeface="Rubik"/>
              <a:ea typeface="Rubik"/>
              <a:cs typeface="Rubik"/>
              <a:sym typeface="Rubik"/>
            </a:endParaRPr>
          </a:p>
        </p:txBody>
      </p:sp>
      <p:sp>
        <p:nvSpPr>
          <p:cNvPr id="101" name="Google Shape;101;p4"/>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About </a:t>
            </a:r>
            <a:r>
              <a:rPr b="1" i="0" lang="en" sz="3000" u="none" cap="none" strike="noStrike">
                <a:solidFill>
                  <a:schemeClr val="accent5"/>
                </a:solidFill>
                <a:latin typeface="Rubik"/>
                <a:ea typeface="Rubik"/>
                <a:cs typeface="Rubik"/>
                <a:sym typeface="Rubik"/>
              </a:rPr>
              <a:t>Company</a:t>
            </a:r>
            <a:endParaRPr b="1" i="0" sz="3000" u="none" cap="none" strike="noStrike">
              <a:solidFill>
                <a:schemeClr val="accent5"/>
              </a:solidFill>
              <a:latin typeface="Rubik"/>
              <a:ea typeface="Rubik"/>
              <a:cs typeface="Rubik"/>
              <a:sym typeface="Rubik"/>
            </a:endParaRPr>
          </a:p>
        </p:txBody>
      </p:sp>
      <p:pic>
        <p:nvPicPr>
          <p:cNvPr id="102" name="Google Shape;102;p4"/>
          <p:cNvPicPr preferRelativeResize="0"/>
          <p:nvPr/>
        </p:nvPicPr>
        <p:blipFill rotWithShape="1">
          <a:blip r:embed="rId5">
            <a:alphaModFix/>
          </a:blip>
          <a:srcRect b="0" l="0" r="0" t="0"/>
          <a:stretch/>
        </p:blipFill>
        <p:spPr>
          <a:xfrm>
            <a:off x="5488025" y="2014156"/>
            <a:ext cx="3104925" cy="111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g265ee868302_0_9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08" name="Google Shape;108;g265ee868302_0_9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9" name="Google Shape;109;g265ee868302_0_99"/>
          <p:cNvSpPr txBox="1"/>
          <p:nvPr/>
        </p:nvSpPr>
        <p:spPr>
          <a:xfrm>
            <a:off x="859500" y="1001700"/>
            <a:ext cx="7425000" cy="3140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As a Big Data Analytics Intern at Kimia Farma, I am faced with a series of challenges that require a deep understanding of data and analytical skills. One of my main projects is evaluating Kimia Farma's business performance from 2020 to 2023. With the existing dataset, namely:</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 kf_final_transaction</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 kf_inventory</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 kf_branch_office</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 kf_product</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I created a new analysis table which is a datamart using the Google Cloud BigQuery platform. From the analysis table that was created using SQL, I created a report in the form of data visualization using Looker Studio. The report is then presented via video presentation.</a:t>
            </a:r>
            <a:endParaRPr sz="1200">
              <a:latin typeface="Rubik"/>
              <a:ea typeface="Rubik"/>
              <a:cs typeface="Rubik"/>
              <a:sym typeface="Rubik"/>
            </a:endParaRPr>
          </a:p>
          <a:p>
            <a:pPr indent="0" lvl="0" marL="0" marR="0" rtl="0" algn="just">
              <a:lnSpc>
                <a:spcPct val="150000"/>
              </a:lnSpc>
              <a:spcBef>
                <a:spcPts val="0"/>
              </a:spcBef>
              <a:spcAft>
                <a:spcPts val="0"/>
              </a:spcAft>
              <a:buClr>
                <a:schemeClr val="dk1"/>
              </a:buClr>
              <a:buSzPts val="1100"/>
              <a:buFont typeface="Arial"/>
              <a:buNone/>
            </a:pPr>
            <a:r>
              <a:t/>
            </a:r>
            <a:endParaRPr sz="1200">
              <a:latin typeface="Rubik"/>
              <a:ea typeface="Rubik"/>
              <a:cs typeface="Rubik"/>
              <a:sym typeface="Rubik"/>
            </a:endParaRPr>
          </a:p>
        </p:txBody>
      </p:sp>
      <p:sp>
        <p:nvSpPr>
          <p:cNvPr id="110" name="Google Shape;110;g265ee868302_0_99"/>
          <p:cNvSpPr txBox="1"/>
          <p:nvPr/>
        </p:nvSpPr>
        <p:spPr>
          <a:xfrm>
            <a:off x="340500" y="35518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
        <p:nvSpPr>
          <p:cNvPr id="111" name="Google Shape;111;g265ee868302_0_99"/>
          <p:cNvSpPr/>
          <p:nvPr/>
        </p:nvSpPr>
        <p:spPr>
          <a:xfrm>
            <a:off x="5195400" y="3964063"/>
            <a:ext cx="2782200" cy="8874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g265ee868302_0_99"/>
          <p:cNvSpPr txBox="1"/>
          <p:nvPr/>
        </p:nvSpPr>
        <p:spPr>
          <a:xfrm>
            <a:off x="5195400" y="3906600"/>
            <a:ext cx="2604600" cy="5925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explanation video </a:t>
            </a:r>
            <a:r>
              <a:rPr b="1" i="0" lang="en" sz="1200" u="sng" cap="none" strike="noStrike">
                <a:solidFill>
                  <a:schemeClr val="hlink"/>
                </a:solidFill>
                <a:latin typeface="Rubik"/>
                <a:ea typeface="Rubik"/>
                <a:cs typeface="Rubik"/>
                <a:sym typeface="Rubik"/>
                <a:hlinkClick r:id="rId5"/>
              </a:rPr>
              <a:t>here</a:t>
            </a:r>
            <a:r>
              <a:rPr b="1" i="0" lang="en" sz="1200" u="none" cap="none" strike="noStrike">
                <a:solidFill>
                  <a:srgbClr val="000000"/>
                </a:solidFill>
                <a:latin typeface="Rubik"/>
                <a:ea typeface="Rubik"/>
                <a:cs typeface="Rubik"/>
                <a:sym typeface="Rubik"/>
              </a:rPr>
              <a:t>!</a:t>
            </a:r>
            <a:endParaRPr b="1" i="0" sz="1200" u="none" cap="none" strike="noStrike">
              <a:solidFill>
                <a:srgbClr val="000000"/>
              </a:solidFill>
              <a:latin typeface="Rubik"/>
              <a:ea typeface="Rubik"/>
              <a:cs typeface="Rubik"/>
              <a:sym typeface="Rubik"/>
            </a:endParaRPr>
          </a:p>
          <a:p>
            <a:pPr indent="0" lvl="0" marL="0" marR="0" rtl="0" algn="just">
              <a:lnSpc>
                <a:spcPct val="150000"/>
              </a:lnSpc>
              <a:spcBef>
                <a:spcPts val="0"/>
              </a:spcBef>
              <a:spcAft>
                <a:spcPts val="0"/>
              </a:spcAft>
              <a:buClr>
                <a:schemeClr val="dk1"/>
              </a:buClr>
              <a:buSzPts val="1100"/>
              <a:buFont typeface="Arial"/>
              <a:buNone/>
            </a:pPr>
            <a:r>
              <a:rPr i="1" lang="en" sz="850" u="sng">
                <a:solidFill>
                  <a:schemeClr val="hlink"/>
                </a:solidFill>
                <a:latin typeface="Roboto"/>
                <a:ea typeface="Roboto"/>
                <a:cs typeface="Roboto"/>
                <a:sym typeface="Roboto"/>
                <a:hlinkClick r:id="rId6"/>
              </a:rPr>
              <a:t>https://youtu.be/8KatwB24GFs</a:t>
            </a:r>
            <a:r>
              <a:rPr i="1" lang="en" sz="850">
                <a:solidFill>
                  <a:srgbClr val="1F1F1F"/>
                </a:solidFill>
                <a:latin typeface="Roboto"/>
                <a:ea typeface="Roboto"/>
                <a:cs typeface="Roboto"/>
                <a:sym typeface="Roboto"/>
              </a:rPr>
              <a:t> </a:t>
            </a:r>
            <a:endParaRPr b="1" i="1" sz="1000" u="none" cap="none" strike="noStrike">
              <a:solidFill>
                <a:srgbClr val="000000"/>
              </a:solidFill>
              <a:latin typeface="Rubik"/>
              <a:ea typeface="Rubik"/>
              <a:cs typeface="Rubik"/>
              <a:sym typeface="Rubik"/>
            </a:endParaRPr>
          </a:p>
        </p:txBody>
      </p:sp>
      <p:sp>
        <p:nvSpPr>
          <p:cNvPr id="113" name="Google Shape;113;g265ee868302_0_99"/>
          <p:cNvSpPr/>
          <p:nvPr/>
        </p:nvSpPr>
        <p:spPr>
          <a:xfrm>
            <a:off x="859500" y="3935325"/>
            <a:ext cx="2782200" cy="8874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g265ee868302_0_99"/>
          <p:cNvSpPr txBox="1"/>
          <p:nvPr/>
        </p:nvSpPr>
        <p:spPr>
          <a:xfrm>
            <a:off x="859500" y="3935325"/>
            <a:ext cx="2604600" cy="788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a:t>
            </a:r>
            <a:r>
              <a:rPr b="1" lang="en" sz="1200">
                <a:latin typeface="Rubik"/>
                <a:ea typeface="Rubik"/>
                <a:cs typeface="Rubik"/>
                <a:sym typeface="Rubik"/>
              </a:rPr>
              <a:t>repository </a:t>
            </a:r>
            <a:r>
              <a:rPr b="1" i="0" lang="en" sz="1200" u="none" cap="none" strike="noStrike">
                <a:solidFill>
                  <a:srgbClr val="000000"/>
                </a:solidFill>
                <a:latin typeface="Rubik"/>
                <a:ea typeface="Rubik"/>
                <a:cs typeface="Rubik"/>
                <a:sym typeface="Rubik"/>
              </a:rPr>
              <a:t> </a:t>
            </a:r>
            <a:r>
              <a:rPr b="1" i="0" lang="en" sz="1200" u="sng" cap="none" strike="noStrike">
                <a:solidFill>
                  <a:schemeClr val="hlink"/>
                </a:solidFill>
                <a:latin typeface="Rubik"/>
                <a:ea typeface="Rubik"/>
                <a:cs typeface="Rubik"/>
                <a:sym typeface="Rubik"/>
                <a:hlinkClick r:id="rId7"/>
              </a:rPr>
              <a:t>here!</a:t>
            </a:r>
            <a:endParaRPr b="1" i="0" sz="1200" u="none" cap="none" strike="noStrike">
              <a:solidFill>
                <a:srgbClr val="000000"/>
              </a:solidFill>
              <a:latin typeface="Rubik"/>
              <a:ea typeface="Rubik"/>
              <a:cs typeface="Rubik"/>
              <a:sym typeface="Rubik"/>
            </a:endParaRPr>
          </a:p>
          <a:p>
            <a:pPr indent="0" lvl="0" marL="0" marR="0" rtl="0" algn="just">
              <a:lnSpc>
                <a:spcPct val="150000"/>
              </a:lnSpc>
              <a:spcBef>
                <a:spcPts val="0"/>
              </a:spcBef>
              <a:spcAft>
                <a:spcPts val="0"/>
              </a:spcAft>
              <a:buClr>
                <a:schemeClr val="dk1"/>
              </a:buClr>
              <a:buSzPts val="1100"/>
              <a:buFont typeface="Arial"/>
              <a:buNone/>
            </a:pPr>
            <a:r>
              <a:rPr i="1" lang="en" sz="850" u="sng">
                <a:solidFill>
                  <a:schemeClr val="hlink"/>
                </a:solidFill>
                <a:latin typeface="Roboto"/>
                <a:ea typeface="Roboto"/>
                <a:cs typeface="Roboto"/>
                <a:sym typeface="Roboto"/>
                <a:hlinkClick r:id="rId8"/>
              </a:rPr>
              <a:t>https://github.com/handiwidiansyah/Project-based-Internship-Kimia-Farma-Big-Data-Analytics.git</a:t>
            </a:r>
            <a:r>
              <a:rPr i="1" lang="en" sz="850">
                <a:solidFill>
                  <a:srgbClr val="1F1F1F"/>
                </a:solidFill>
                <a:latin typeface="Roboto"/>
                <a:ea typeface="Roboto"/>
                <a:cs typeface="Roboto"/>
                <a:sym typeface="Roboto"/>
              </a:rPr>
              <a:t>  </a:t>
            </a:r>
            <a:endParaRPr b="1" i="1" sz="1000" u="none" cap="none" strike="noStrike">
              <a:solidFill>
                <a:srgbClr val="000000"/>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g23ec2985a68_1_3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20" name="Google Shape;120;g23ec2985a68_1_3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1" name="Google Shape;121;g23ec2985a68_1_33"/>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sp>
        <p:nvSpPr>
          <p:cNvPr id="122" name="Google Shape;122;g23ec2985a68_1_33"/>
          <p:cNvSpPr txBox="1"/>
          <p:nvPr/>
        </p:nvSpPr>
        <p:spPr>
          <a:xfrm>
            <a:off x="340500" y="1335950"/>
            <a:ext cx="5078700" cy="36942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Rubik"/>
                <a:ea typeface="Rubik"/>
                <a:cs typeface="Rubik"/>
                <a:sym typeface="Rubik"/>
              </a:rPr>
              <a:t>The first thing I did was </a:t>
            </a:r>
            <a:r>
              <a:rPr b="1" lang="en" sz="1200">
                <a:solidFill>
                  <a:schemeClr val="dk1"/>
                </a:solidFill>
                <a:latin typeface="Rubik"/>
                <a:ea typeface="Rubik"/>
                <a:cs typeface="Rubik"/>
                <a:sym typeface="Rubik"/>
              </a:rPr>
              <a:t>import the table</a:t>
            </a:r>
            <a:r>
              <a:rPr lang="en" sz="1200">
                <a:solidFill>
                  <a:schemeClr val="dk1"/>
                </a:solidFill>
                <a:latin typeface="Rubik"/>
                <a:ea typeface="Rubik"/>
                <a:cs typeface="Rubik"/>
                <a:sym typeface="Rubik"/>
              </a:rPr>
              <a:t>. The table provided includes:</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Kf_final_transaction</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Kf_inventory</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Kf_branch_office</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kf_product</a:t>
            </a:r>
            <a:endParaRPr sz="1200">
              <a:solidFill>
                <a:schemeClr val="dk1"/>
              </a:solidFill>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t/>
            </a:r>
            <a:endParaRPr sz="1200">
              <a:solidFill>
                <a:schemeClr val="dk1"/>
              </a:solidFill>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Rubik"/>
                <a:ea typeface="Rubik"/>
                <a:cs typeface="Rubik"/>
                <a:sym typeface="Rubik"/>
              </a:rPr>
              <a:t>In BigQuery, the first thing I did was </a:t>
            </a:r>
            <a:r>
              <a:rPr b="1" lang="en" sz="1200">
                <a:solidFill>
                  <a:schemeClr val="dk1"/>
                </a:solidFill>
                <a:latin typeface="Rubik"/>
                <a:ea typeface="Rubik"/>
                <a:cs typeface="Rubik"/>
                <a:sym typeface="Rubik"/>
              </a:rPr>
              <a:t>create a new project</a:t>
            </a:r>
            <a:r>
              <a:rPr lang="en" sz="1200">
                <a:solidFill>
                  <a:schemeClr val="dk1"/>
                </a:solidFill>
                <a:latin typeface="Rubik"/>
                <a:ea typeface="Rubik"/>
                <a:cs typeface="Rubik"/>
                <a:sym typeface="Rubik"/>
              </a:rPr>
              <a:t> called "Rakamin_KF_Analytics". After creating the project, I </a:t>
            </a:r>
            <a:r>
              <a:rPr b="1" lang="en" sz="1200">
                <a:solidFill>
                  <a:schemeClr val="dk1"/>
                </a:solidFill>
                <a:latin typeface="Rubik"/>
                <a:ea typeface="Rubik"/>
                <a:cs typeface="Rubik"/>
                <a:sym typeface="Rubik"/>
              </a:rPr>
              <a:t>created a new dataset</a:t>
            </a:r>
            <a:r>
              <a:rPr lang="en" sz="1200">
                <a:solidFill>
                  <a:schemeClr val="dk1"/>
                </a:solidFill>
                <a:latin typeface="Rubik"/>
                <a:ea typeface="Rubik"/>
                <a:cs typeface="Rubik"/>
                <a:sym typeface="Rubik"/>
              </a:rPr>
              <a:t> with the name "kimia_farma" inside the project "Rakamin_KF_Analytics". Finally, I </a:t>
            </a:r>
            <a:r>
              <a:rPr b="1" lang="en" sz="1200">
                <a:solidFill>
                  <a:schemeClr val="dk1"/>
                </a:solidFill>
                <a:latin typeface="Rubik"/>
                <a:ea typeface="Rubik"/>
                <a:cs typeface="Rubik"/>
                <a:sym typeface="Rubik"/>
              </a:rPr>
              <a:t>imported</a:t>
            </a:r>
            <a:r>
              <a:rPr lang="en" sz="1200">
                <a:solidFill>
                  <a:schemeClr val="dk1"/>
                </a:solidFill>
                <a:latin typeface="Rubik"/>
                <a:ea typeface="Rubik"/>
                <a:cs typeface="Rubik"/>
                <a:sym typeface="Rubik"/>
              </a:rPr>
              <a:t> the given table into the "kimia_farma" dataset.</a:t>
            </a:r>
            <a:endParaRPr sz="1200">
              <a:solidFill>
                <a:schemeClr val="dk1"/>
              </a:solidFill>
              <a:latin typeface="Rubik"/>
              <a:ea typeface="Rubik"/>
              <a:cs typeface="Rubik"/>
              <a:sym typeface="Rubik"/>
            </a:endParaRPr>
          </a:p>
          <a:p>
            <a:pPr indent="0" lvl="0" marL="0" marR="0" rtl="0" algn="just">
              <a:lnSpc>
                <a:spcPct val="150000"/>
              </a:lnSpc>
              <a:spcBef>
                <a:spcPts val="0"/>
              </a:spcBef>
              <a:spcAft>
                <a:spcPts val="0"/>
              </a:spcAft>
              <a:buClr>
                <a:schemeClr val="dk1"/>
              </a:buClr>
              <a:buSzPts val="1400"/>
              <a:buFont typeface="Arial"/>
              <a:buNone/>
            </a:pPr>
            <a:r>
              <a:t/>
            </a:r>
            <a:endParaRPr sz="1200">
              <a:solidFill>
                <a:schemeClr val="dk1"/>
              </a:solidFill>
              <a:latin typeface="Rubik"/>
              <a:ea typeface="Rubik"/>
              <a:cs typeface="Rubik"/>
              <a:sym typeface="Rubik"/>
            </a:endParaRPr>
          </a:p>
        </p:txBody>
      </p:sp>
      <p:pic>
        <p:nvPicPr>
          <p:cNvPr id="123" name="Google Shape;123;g23ec2985a68_1_33"/>
          <p:cNvPicPr preferRelativeResize="0"/>
          <p:nvPr/>
        </p:nvPicPr>
        <p:blipFill>
          <a:blip r:embed="rId5">
            <a:alphaModFix/>
          </a:blip>
          <a:stretch>
            <a:fillRect/>
          </a:stretch>
        </p:blipFill>
        <p:spPr>
          <a:xfrm>
            <a:off x="5673029" y="1335950"/>
            <a:ext cx="3275471" cy="341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23ec2985a68_1_4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29" name="Google Shape;129;g23ec2985a68_1_4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0" name="Google Shape;130;g23ec2985a68_1_42"/>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2"/>
            </a:pPr>
            <a:r>
              <a:rPr b="1" i="0" lang="en" sz="2700" u="none" cap="none" strike="noStrike">
                <a:solidFill>
                  <a:srgbClr val="000000"/>
                </a:solidFill>
                <a:latin typeface="Rubik"/>
                <a:ea typeface="Rubik"/>
                <a:cs typeface="Rubik"/>
                <a:sym typeface="Rubik"/>
              </a:rPr>
              <a:t>Tabel Analisa</a:t>
            </a:r>
            <a:endParaRPr b="1" i="0" sz="2700" u="none" cap="none" strike="noStrike">
              <a:solidFill>
                <a:srgbClr val="000000"/>
              </a:solidFill>
              <a:latin typeface="Rubik"/>
              <a:ea typeface="Rubik"/>
              <a:cs typeface="Rubik"/>
              <a:sym typeface="Rubik"/>
            </a:endParaRPr>
          </a:p>
        </p:txBody>
      </p:sp>
      <p:sp>
        <p:nvSpPr>
          <p:cNvPr id="131" name="Google Shape;131;g23ec2985a68_1_42"/>
          <p:cNvSpPr txBox="1"/>
          <p:nvPr/>
        </p:nvSpPr>
        <p:spPr>
          <a:xfrm>
            <a:off x="340500" y="1335962"/>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Next, I </a:t>
            </a:r>
            <a:r>
              <a:rPr b="1" lang="en" sz="1200">
                <a:solidFill>
                  <a:schemeClr val="dk1"/>
                </a:solidFill>
                <a:latin typeface="Rubik"/>
                <a:ea typeface="Rubik"/>
                <a:cs typeface="Rubik"/>
                <a:sym typeface="Rubik"/>
              </a:rPr>
              <a:t>created an analysis table</a:t>
            </a:r>
            <a:r>
              <a:rPr lang="en" sz="1200">
                <a:solidFill>
                  <a:schemeClr val="dk1"/>
                </a:solidFill>
                <a:latin typeface="Rubik"/>
                <a:ea typeface="Rubik"/>
                <a:cs typeface="Rubik"/>
                <a:sym typeface="Rubik"/>
              </a:rPr>
              <a:t> using a query in BigQuery. There are several columns that must be present in the analysis table. The analysis table is then named "kf_analisa" which can be seen in the preview in the following image.</a:t>
            </a:r>
            <a:endParaRPr b="0" i="0" sz="2000" u="none" cap="none" strike="noStrike">
              <a:solidFill>
                <a:srgbClr val="000000"/>
              </a:solidFill>
              <a:latin typeface="Rubik"/>
              <a:ea typeface="Rubik"/>
              <a:cs typeface="Rubik"/>
              <a:sym typeface="Rubik"/>
            </a:endParaRPr>
          </a:p>
        </p:txBody>
      </p:sp>
      <p:pic>
        <p:nvPicPr>
          <p:cNvPr id="132" name="Google Shape;132;g23ec2985a68_1_42"/>
          <p:cNvPicPr preferRelativeResize="0"/>
          <p:nvPr/>
        </p:nvPicPr>
        <p:blipFill>
          <a:blip r:embed="rId5">
            <a:alphaModFix/>
          </a:blip>
          <a:stretch>
            <a:fillRect/>
          </a:stretch>
        </p:blipFill>
        <p:spPr>
          <a:xfrm>
            <a:off x="0" y="2341241"/>
            <a:ext cx="9144001" cy="15440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3ec2985a68_1_4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38" name="Google Shape;138;g23ec2985a68_1_4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9" name="Google Shape;139;g23ec2985a68_1_49"/>
          <p:cNvSpPr txBox="1"/>
          <p:nvPr/>
        </p:nvSpPr>
        <p:spPr>
          <a:xfrm>
            <a:off x="340500" y="156113"/>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3"/>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40" name="Google Shape;140;g23ec2985a68_1_49"/>
          <p:cNvSpPr txBox="1"/>
          <p:nvPr/>
        </p:nvSpPr>
        <p:spPr>
          <a:xfrm>
            <a:off x="340500" y="751199"/>
            <a:ext cx="8463000" cy="9234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I created a syntax to create an analysis table with the required columns using the "</a:t>
            </a:r>
            <a:r>
              <a:rPr b="1" lang="en" sz="1200">
                <a:solidFill>
                  <a:schemeClr val="dk1"/>
                </a:solidFill>
                <a:latin typeface="Rubik"/>
                <a:ea typeface="Rubik"/>
                <a:cs typeface="Rubik"/>
                <a:sym typeface="Rubik"/>
              </a:rPr>
              <a:t>CREATE TABLE</a:t>
            </a:r>
            <a:r>
              <a:rPr lang="en" sz="1200">
                <a:solidFill>
                  <a:schemeClr val="dk1"/>
                </a:solidFill>
                <a:latin typeface="Rubik"/>
                <a:ea typeface="Rubik"/>
                <a:cs typeface="Rubik"/>
                <a:sym typeface="Rubik"/>
              </a:rPr>
              <a:t>" , “</a:t>
            </a:r>
            <a:r>
              <a:rPr b="1" lang="en" sz="1200">
                <a:solidFill>
                  <a:schemeClr val="dk1"/>
                </a:solidFill>
                <a:latin typeface="Rubik"/>
                <a:ea typeface="Rubik"/>
                <a:cs typeface="Rubik"/>
                <a:sym typeface="Rubik"/>
              </a:rPr>
              <a:t>JOIN</a:t>
            </a:r>
            <a:r>
              <a:rPr lang="en" sz="1200">
                <a:solidFill>
                  <a:schemeClr val="dk1"/>
                </a:solidFill>
                <a:latin typeface="Rubik"/>
                <a:ea typeface="Rubik"/>
                <a:cs typeface="Rubik"/>
                <a:sym typeface="Rubik"/>
              </a:rPr>
              <a:t>” function and there is also "</a:t>
            </a:r>
            <a:r>
              <a:rPr b="1" lang="en" sz="1200">
                <a:solidFill>
                  <a:schemeClr val="dk1"/>
                </a:solidFill>
                <a:latin typeface="Rubik"/>
                <a:ea typeface="Rubik"/>
                <a:cs typeface="Rubik"/>
                <a:sym typeface="Rubik"/>
              </a:rPr>
              <a:t>CASE WHEN</a:t>
            </a:r>
            <a:r>
              <a:rPr lang="en" sz="1200">
                <a:solidFill>
                  <a:schemeClr val="dk1"/>
                </a:solidFill>
                <a:latin typeface="Rubik"/>
                <a:ea typeface="Rubik"/>
                <a:cs typeface="Rubik"/>
                <a:sym typeface="Rubik"/>
              </a:rPr>
              <a:t>". To make visualization easier, I created an additional table called "kf_branch_analysis".</a:t>
            </a:r>
            <a:endParaRPr b="0" i="0" sz="2000" u="none" cap="none" strike="noStrike">
              <a:solidFill>
                <a:srgbClr val="000000"/>
              </a:solidFill>
              <a:latin typeface="Rubik"/>
              <a:ea typeface="Rubik"/>
              <a:cs typeface="Rubik"/>
              <a:sym typeface="Rubik"/>
            </a:endParaRPr>
          </a:p>
        </p:txBody>
      </p:sp>
      <p:pic>
        <p:nvPicPr>
          <p:cNvPr id="141" name="Google Shape;141;g23ec2985a68_1_49"/>
          <p:cNvPicPr preferRelativeResize="0"/>
          <p:nvPr/>
        </p:nvPicPr>
        <p:blipFill>
          <a:blip r:embed="rId5">
            <a:alphaModFix/>
          </a:blip>
          <a:stretch>
            <a:fillRect/>
          </a:stretch>
        </p:blipFill>
        <p:spPr>
          <a:xfrm>
            <a:off x="705400" y="1698850"/>
            <a:ext cx="3630975" cy="3391100"/>
          </a:xfrm>
          <a:prstGeom prst="rect">
            <a:avLst/>
          </a:prstGeom>
          <a:noFill/>
          <a:ln>
            <a:noFill/>
          </a:ln>
        </p:spPr>
      </p:pic>
      <p:pic>
        <p:nvPicPr>
          <p:cNvPr id="142" name="Google Shape;142;g23ec2985a68_1_49"/>
          <p:cNvPicPr preferRelativeResize="0"/>
          <p:nvPr/>
        </p:nvPicPr>
        <p:blipFill>
          <a:blip r:embed="rId6">
            <a:alphaModFix/>
          </a:blip>
          <a:stretch>
            <a:fillRect/>
          </a:stretch>
        </p:blipFill>
        <p:spPr>
          <a:xfrm>
            <a:off x="4632684" y="2475347"/>
            <a:ext cx="4170816" cy="183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