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6" r:id="rId1"/>
  </p:sldMasterIdLst>
  <p:sldIdLst>
    <p:sldId id="256" r:id="rId2"/>
    <p:sldId id="260" r:id="rId3"/>
    <p:sldId id="257" r:id="rId4"/>
    <p:sldId id="258" r:id="rId5"/>
    <p:sldId id="259" r:id="rId6"/>
    <p:sldId id="261" r:id="rId7"/>
    <p:sldId id="262" r:id="rId8"/>
    <p:sldId id="263" r:id="rId9"/>
    <p:sldId id="264" r:id="rId10"/>
    <p:sldId id="265" r:id="rId11"/>
    <p:sldId id="267" r:id="rId12"/>
    <p:sldId id="268" r:id="rId13"/>
    <p:sldId id="269" r:id="rId14"/>
    <p:sldId id="272" r:id="rId15"/>
    <p:sldId id="271" r:id="rId16"/>
    <p:sldId id="270"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74" autoAdjust="0"/>
    <p:restoredTop sz="94660"/>
  </p:normalViewPr>
  <p:slideViewPr>
    <p:cSldViewPr snapToGrid="0">
      <p:cViewPr varScale="1">
        <p:scale>
          <a:sx n="116" d="100"/>
          <a:sy n="116"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9255346" y="2750337"/>
            <a:ext cx="1171888" cy="1356442"/>
          </a:xfrm>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173173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10729455" y="4711309"/>
            <a:ext cx="1154151" cy="1090789"/>
          </a:xfrm>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33935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10729455" y="4711615"/>
            <a:ext cx="1154151" cy="1090789"/>
          </a:xfrm>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164717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10729455" y="4709925"/>
            <a:ext cx="1154151" cy="1090789"/>
          </a:xfrm>
        </p:spPr>
        <p:txBody>
          <a:bodyPr/>
          <a:lstStyle/>
          <a:p>
            <a:fld id="{5C59F370-990C-4B4B-B446-0899A3F1E671}" type="slidenum">
              <a:rPr lang="he-IL" smtClean="0"/>
              <a:t>‹#›</a:t>
            </a:fld>
            <a:endParaRPr lang="he-IL"/>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85722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10729455" y="4709925"/>
            <a:ext cx="1154151" cy="1090789"/>
          </a:xfrm>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39751563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41972951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1353815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2724570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3A2F13-D9BA-48A3-8D9D-BD4A4D4C1613}" type="datetimeFigureOut">
              <a:rPr lang="he-IL" smtClean="0"/>
              <a:t>י"ד/טבת/תש"פ</a:t>
            </a:fld>
            <a:endParaRPr lang="he-IL"/>
          </a:p>
        </p:txBody>
      </p:sp>
      <p:sp>
        <p:nvSpPr>
          <p:cNvPr id="5" name="Footer Placeholder 4"/>
          <p:cNvSpPr>
            <a:spLocks noGrp="1"/>
          </p:cNvSpPr>
          <p:nvPr>
            <p:ph type="ftr" sz="quarter" idx="11"/>
          </p:nvPr>
        </p:nvSpPr>
        <p:spPr>
          <a:xfrm>
            <a:off x="680321" y="5936188"/>
            <a:ext cx="6126805" cy="365125"/>
          </a:xfrm>
        </p:spPr>
        <p:txBody>
          <a:bodyPr/>
          <a:lstStyle/>
          <a:p>
            <a:endParaRPr lang="he-IL"/>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C59F370-990C-4B4B-B446-0899A3F1E671}" type="slidenum">
              <a:rPr lang="he-IL" smtClean="0"/>
              <a:t>‹#›</a:t>
            </a:fld>
            <a:endParaRPr lang="he-IL"/>
          </a:p>
        </p:txBody>
      </p:sp>
    </p:spTree>
    <p:extLst>
      <p:ext uri="{BB962C8B-B14F-4D97-AF65-F5344CB8AC3E}">
        <p14:creationId xmlns:p14="http://schemas.microsoft.com/office/powerpoint/2010/main" val="23446919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48362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729455" y="2869895"/>
            <a:ext cx="1154151" cy="1090789"/>
          </a:xfrm>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24042187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3127329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13012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3006356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331500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10997047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A2F13-D9BA-48A3-8D9D-BD4A4D4C1613}" type="datetimeFigureOut">
              <a:rPr lang="he-IL" smtClean="0"/>
              <a:t>י"ד/טבת/תש"פ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59F370-990C-4B4B-B446-0899A3F1E671}" type="slidenum">
              <a:rPr lang="he-IL" smtClean="0"/>
              <a:t>‹#›</a:t>
            </a:fld>
            <a:endParaRPr lang="he-IL"/>
          </a:p>
        </p:txBody>
      </p:sp>
    </p:spTree>
    <p:extLst>
      <p:ext uri="{BB962C8B-B14F-4D97-AF65-F5344CB8AC3E}">
        <p14:creationId xmlns:p14="http://schemas.microsoft.com/office/powerpoint/2010/main" val="250550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3A2F13-D9BA-48A3-8D9D-BD4A4D4C1613}" type="datetimeFigureOut">
              <a:rPr lang="he-IL" smtClean="0"/>
              <a:t>י"ד/טבת/תש"פ</a:t>
            </a:fld>
            <a:endParaRPr lang="he-IL"/>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C59F370-990C-4B4B-B446-0899A3F1E671}" type="slidenum">
              <a:rPr lang="he-IL" smtClean="0"/>
              <a:t>‹#›</a:t>
            </a:fld>
            <a:endParaRPr lang="he-IL"/>
          </a:p>
        </p:txBody>
      </p:sp>
    </p:spTree>
    <p:extLst>
      <p:ext uri="{BB962C8B-B14F-4D97-AF65-F5344CB8AC3E}">
        <p14:creationId xmlns:p14="http://schemas.microsoft.com/office/powerpoint/2010/main" val="394304091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WShQew_aA5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Ryuk Ransomware Attack</a:t>
            </a:r>
            <a:endParaRPr lang="he-IL" dirty="0"/>
          </a:p>
        </p:txBody>
      </p:sp>
      <p:sp>
        <p:nvSpPr>
          <p:cNvPr id="3" name="Subtitle 2"/>
          <p:cNvSpPr>
            <a:spLocks noGrp="1"/>
          </p:cNvSpPr>
          <p:nvPr>
            <p:ph type="subTitle" idx="1"/>
          </p:nvPr>
        </p:nvSpPr>
        <p:spPr>
          <a:xfrm>
            <a:off x="1154955" y="4777380"/>
            <a:ext cx="8825658" cy="1397952"/>
          </a:xfrm>
        </p:spPr>
        <p:txBody>
          <a:bodyPr>
            <a:normAutofit/>
          </a:bodyPr>
          <a:lstStyle/>
          <a:p>
            <a:pPr algn="l"/>
            <a:r>
              <a:rPr lang="en-US" dirty="0" smtClean="0"/>
              <a:t>Presented by:</a:t>
            </a:r>
          </a:p>
          <a:p>
            <a:pPr algn="l"/>
            <a:r>
              <a:rPr lang="en-US" dirty="0" err="1" smtClean="0"/>
              <a:t>Ofir</a:t>
            </a:r>
            <a:r>
              <a:rPr lang="en-US" dirty="0" smtClean="0"/>
              <a:t> </a:t>
            </a:r>
            <a:r>
              <a:rPr lang="en-US" dirty="0" err="1"/>
              <a:t>G</a:t>
            </a:r>
            <a:r>
              <a:rPr lang="en-US" dirty="0" err="1" smtClean="0"/>
              <a:t>an</a:t>
            </a:r>
            <a:endParaRPr lang="en-US" dirty="0" smtClean="0"/>
          </a:p>
          <a:p>
            <a:pPr algn="l"/>
            <a:r>
              <a:rPr lang="en-US" dirty="0" smtClean="0"/>
              <a:t>David </a:t>
            </a:r>
            <a:r>
              <a:rPr lang="en-US" dirty="0" err="1"/>
              <a:t>S</a:t>
            </a:r>
            <a:r>
              <a:rPr lang="en-US" dirty="0" err="1" smtClean="0"/>
              <a:t>aidon</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422" y="2576064"/>
            <a:ext cx="3085577" cy="1670259"/>
          </a:xfrm>
          <a:prstGeom prst="rect">
            <a:avLst/>
          </a:prstGeom>
        </p:spPr>
      </p:pic>
    </p:spTree>
    <p:extLst>
      <p:ext uri="{BB962C8B-B14F-4D97-AF65-F5344CB8AC3E}">
        <p14:creationId xmlns:p14="http://schemas.microsoft.com/office/powerpoint/2010/main" val="355319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הצפנת הקבצים</a:t>
            </a:r>
            <a:endParaRPr lang="he-IL" dirty="0"/>
          </a:p>
        </p:txBody>
      </p:sp>
      <p:sp>
        <p:nvSpPr>
          <p:cNvPr id="3" name="Content Placeholder 2"/>
          <p:cNvSpPr>
            <a:spLocks noGrp="1"/>
          </p:cNvSpPr>
          <p:nvPr>
            <p:ph idx="1"/>
          </p:nvPr>
        </p:nvSpPr>
        <p:spPr>
          <a:xfrm>
            <a:off x="0" y="2730673"/>
            <a:ext cx="11977816" cy="2492679"/>
          </a:xfrm>
        </p:spPr>
        <p:txBody>
          <a:bodyPr>
            <a:normAutofit/>
          </a:bodyPr>
          <a:lstStyle/>
          <a:p>
            <a:pPr marL="0" indent="0">
              <a:buNone/>
            </a:pPr>
            <a:r>
              <a:rPr lang="en-US" sz="2200" dirty="0" smtClean="0"/>
              <a:t>RYUK</a:t>
            </a:r>
            <a:r>
              <a:rPr lang="he-IL" sz="2200" dirty="0" smtClean="0"/>
              <a:t> משתמש בתהליך הצפנה בעל 3 </a:t>
            </a:r>
            <a:r>
              <a:rPr lang="he-IL" sz="2200" dirty="0" smtClean="0"/>
              <a:t>שכבות:</a:t>
            </a:r>
            <a:endParaRPr lang="he-IL" sz="2200" dirty="0" smtClean="0"/>
          </a:p>
          <a:p>
            <a:pPr marL="0" indent="0">
              <a:buNone/>
            </a:pPr>
            <a:endParaRPr lang="he-IL" sz="2200" dirty="0" smtClean="0"/>
          </a:p>
          <a:p>
            <a:r>
              <a:rPr lang="he-IL" sz="2200" dirty="0" smtClean="0"/>
              <a:t>שכבה ראשונה </a:t>
            </a:r>
            <a:r>
              <a:rPr lang="he-IL" sz="2200" dirty="0" smtClean="0"/>
              <a:t>ושנייה – משתמש במפתחות הצפנה </a:t>
            </a:r>
            <a:r>
              <a:rPr lang="he-IL" sz="2200" dirty="0" smtClean="0"/>
              <a:t>המתקבלים מאלגוריתם </a:t>
            </a:r>
            <a:r>
              <a:rPr lang="en-US" sz="2200" dirty="0" smtClean="0"/>
              <a:t> </a:t>
            </a:r>
            <a:r>
              <a:rPr lang="en-US" sz="2200" dirty="0" smtClean="0"/>
              <a:t>4096bit</a:t>
            </a:r>
            <a:r>
              <a:rPr lang="he-IL" sz="2200" dirty="0" smtClean="0"/>
              <a:t>-</a:t>
            </a:r>
            <a:r>
              <a:rPr lang="en-US" sz="2200" dirty="0" smtClean="0"/>
              <a:t>RSA </a:t>
            </a:r>
            <a:r>
              <a:rPr lang="he-IL" sz="2200" dirty="0" smtClean="0"/>
              <a:t> (א-סימטרית).</a:t>
            </a:r>
          </a:p>
          <a:p>
            <a:endParaRPr lang="he-IL" sz="2200" dirty="0" smtClean="0"/>
          </a:p>
          <a:p>
            <a:r>
              <a:rPr lang="he-IL" sz="2200" dirty="0" smtClean="0"/>
              <a:t>שכבה שלישית </a:t>
            </a:r>
            <a:r>
              <a:rPr lang="he-IL" sz="2200" dirty="0" smtClean="0"/>
              <a:t>– משתמש במפתח הצפנה המתקבל מאלגוריתם </a:t>
            </a:r>
            <a:r>
              <a:rPr lang="en-US" sz="2200" dirty="0" smtClean="0"/>
              <a:t> AES-256bit</a:t>
            </a:r>
            <a:r>
              <a:rPr lang="he-IL" sz="2200" dirty="0" smtClean="0"/>
              <a:t>(סימטרית).</a:t>
            </a:r>
            <a:endParaRPr lang="he-IL" sz="2200" dirty="0"/>
          </a:p>
        </p:txBody>
      </p:sp>
    </p:spTree>
    <p:extLst>
      <p:ext uri="{BB962C8B-B14F-4D97-AF65-F5344CB8AC3E}">
        <p14:creationId xmlns:p14="http://schemas.microsoft.com/office/powerpoint/2010/main" val="258991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מלבן 33"/>
          <p:cNvSpPr/>
          <p:nvPr/>
        </p:nvSpPr>
        <p:spPr>
          <a:xfrm>
            <a:off x="10577385" y="601362"/>
            <a:ext cx="1614616" cy="1405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Rectangle 1"/>
          <p:cNvSpPr/>
          <p:nvPr/>
        </p:nvSpPr>
        <p:spPr>
          <a:xfrm>
            <a:off x="7328145" y="2136448"/>
            <a:ext cx="2012775" cy="2458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3. נוצר עבור כל קובץ בנפרד</a:t>
            </a:r>
          </a:p>
          <a:p>
            <a:pPr algn="ctr"/>
            <a:endParaRPr lang="he-IL" dirty="0">
              <a:solidFill>
                <a:schemeClr val="bg1"/>
              </a:solidFill>
            </a:endParaRPr>
          </a:p>
        </p:txBody>
      </p:sp>
      <p:sp>
        <p:nvSpPr>
          <p:cNvPr id="3" name="Rectangle 2"/>
          <p:cNvSpPr/>
          <p:nvPr/>
        </p:nvSpPr>
        <p:spPr>
          <a:xfrm>
            <a:off x="4727548" y="2054777"/>
            <a:ext cx="2012775" cy="3026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2. מוכנס לתוכנה מבעוד מועד</a:t>
            </a:r>
            <a:endParaRPr lang="he-IL" dirty="0">
              <a:solidFill>
                <a:schemeClr val="bg1"/>
              </a:solidFill>
            </a:endParaRPr>
          </a:p>
        </p:txBody>
      </p:sp>
      <p:sp>
        <p:nvSpPr>
          <p:cNvPr id="4" name="Rectangle 3"/>
          <p:cNvSpPr/>
          <p:nvPr/>
        </p:nvSpPr>
        <p:spPr>
          <a:xfrm>
            <a:off x="2130804" y="2074968"/>
            <a:ext cx="2012775" cy="3026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1. שייך לתוקף</a:t>
            </a:r>
            <a:endParaRPr lang="he-IL" dirty="0">
              <a:solidFill>
                <a:schemeClr val="bg1"/>
              </a:solidFill>
            </a:endParaRPr>
          </a:p>
        </p:txBody>
      </p:sp>
      <p:sp>
        <p:nvSpPr>
          <p:cNvPr id="5" name="Oval 4"/>
          <p:cNvSpPr/>
          <p:nvPr/>
        </p:nvSpPr>
        <p:spPr>
          <a:xfrm>
            <a:off x="2318252" y="3936291"/>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Public Key</a:t>
            </a:r>
            <a:endParaRPr lang="he-IL" dirty="0"/>
          </a:p>
        </p:txBody>
      </p:sp>
      <p:sp>
        <p:nvSpPr>
          <p:cNvPr id="6" name="Oval 5"/>
          <p:cNvSpPr/>
          <p:nvPr/>
        </p:nvSpPr>
        <p:spPr>
          <a:xfrm>
            <a:off x="2318252" y="2682856"/>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Private Key</a:t>
            </a:r>
            <a:endParaRPr lang="he-IL" dirty="0"/>
          </a:p>
        </p:txBody>
      </p:sp>
      <p:sp>
        <p:nvSpPr>
          <p:cNvPr id="7" name="Oval 6"/>
          <p:cNvSpPr/>
          <p:nvPr/>
        </p:nvSpPr>
        <p:spPr>
          <a:xfrm>
            <a:off x="4938100" y="2780038"/>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Private Key</a:t>
            </a:r>
            <a:endParaRPr lang="he-IL" dirty="0"/>
          </a:p>
        </p:txBody>
      </p:sp>
      <p:sp>
        <p:nvSpPr>
          <p:cNvPr id="8" name="Oval 7"/>
          <p:cNvSpPr/>
          <p:nvPr/>
        </p:nvSpPr>
        <p:spPr>
          <a:xfrm>
            <a:off x="4938101" y="3907796"/>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Public Key</a:t>
            </a:r>
            <a:endParaRPr lang="he-IL" dirty="0"/>
          </a:p>
        </p:txBody>
      </p:sp>
      <p:sp>
        <p:nvSpPr>
          <p:cNvPr id="9" name="Oval 8"/>
          <p:cNvSpPr/>
          <p:nvPr/>
        </p:nvSpPr>
        <p:spPr>
          <a:xfrm>
            <a:off x="7514077" y="2808783"/>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AES </a:t>
            </a:r>
            <a:r>
              <a:rPr lang="en-US" dirty="0"/>
              <a:t>Key</a:t>
            </a:r>
            <a:endParaRPr lang="he-IL" dirty="0"/>
          </a:p>
        </p:txBody>
      </p:sp>
      <p:sp>
        <p:nvSpPr>
          <p:cNvPr id="10" name="Right Arrow 9"/>
          <p:cNvSpPr/>
          <p:nvPr/>
        </p:nvSpPr>
        <p:spPr>
          <a:xfrm rot="19725317">
            <a:off x="3685844" y="3599586"/>
            <a:ext cx="1379331" cy="3939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הצפנה</a:t>
            </a:r>
            <a:endParaRPr lang="he-IL" dirty="0"/>
          </a:p>
        </p:txBody>
      </p:sp>
      <p:cxnSp>
        <p:nvCxnSpPr>
          <p:cNvPr id="11" name="Straight Connector 10"/>
          <p:cNvCxnSpPr>
            <a:stCxn id="7" idx="1"/>
          </p:cNvCxnSpPr>
          <p:nvPr/>
        </p:nvCxnSpPr>
        <p:spPr>
          <a:xfrm>
            <a:off x="5178406" y="2926790"/>
            <a:ext cx="625063" cy="837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67590" y="3019149"/>
            <a:ext cx="593558" cy="75600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47648" y="2812363"/>
            <a:ext cx="680230" cy="90120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47746" y="2810817"/>
            <a:ext cx="593558" cy="75600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rot="19725317">
            <a:off x="6446386" y="3701870"/>
            <a:ext cx="1201217" cy="3939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הצפנה</a:t>
            </a:r>
            <a:endParaRPr lang="he-IL" dirty="0"/>
          </a:p>
        </p:txBody>
      </p:sp>
      <p:cxnSp>
        <p:nvCxnSpPr>
          <p:cNvPr id="16" name="Straight Connector 15"/>
          <p:cNvCxnSpPr/>
          <p:nvPr/>
        </p:nvCxnSpPr>
        <p:spPr>
          <a:xfrm>
            <a:off x="7739815" y="2993592"/>
            <a:ext cx="436293" cy="78463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53114" y="2855473"/>
            <a:ext cx="548943" cy="938738"/>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30278" y="2855473"/>
            <a:ext cx="468519" cy="73261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a:stretch>
            <a:fillRect/>
          </a:stretch>
        </p:blipFill>
        <p:spPr>
          <a:xfrm>
            <a:off x="2130804" y="5209406"/>
            <a:ext cx="7006452" cy="1271090"/>
          </a:xfrm>
          <a:prstGeom prst="rect">
            <a:avLst/>
          </a:prstGeom>
        </p:spPr>
      </p:pic>
      <p:sp>
        <p:nvSpPr>
          <p:cNvPr id="21" name="Oval 20"/>
          <p:cNvSpPr/>
          <p:nvPr/>
        </p:nvSpPr>
        <p:spPr>
          <a:xfrm>
            <a:off x="7484303" y="5844951"/>
            <a:ext cx="713984" cy="315424"/>
          </a:xfrm>
          <a:prstGeom prst="ellipse">
            <a:avLst/>
          </a:prstGeom>
          <a:solidFill>
            <a:srgbClr val="FF0000">
              <a:alpha val="3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TextBox 23"/>
          <p:cNvSpPr txBox="1"/>
          <p:nvPr/>
        </p:nvSpPr>
        <p:spPr>
          <a:xfrm>
            <a:off x="9137256" y="5475619"/>
            <a:ext cx="2520123" cy="738664"/>
          </a:xfrm>
          <a:prstGeom prst="rect">
            <a:avLst/>
          </a:prstGeom>
          <a:noFill/>
        </p:spPr>
        <p:txBody>
          <a:bodyPr wrap="square" rtlCol="1">
            <a:spAutoFit/>
          </a:bodyPr>
          <a:lstStyle/>
          <a:p>
            <a:r>
              <a:rPr lang="he-IL" sz="1400" dirty="0"/>
              <a:t>את המפתח הסימטרי המוצפן מוסיפים לסוף הקובץ.</a:t>
            </a:r>
          </a:p>
          <a:p>
            <a:r>
              <a:rPr lang="he-IL" sz="1400" dirty="0"/>
              <a:t>ומוסיפים תיוג לקובץ "</a:t>
            </a:r>
            <a:r>
              <a:rPr lang="en-US" sz="1400" dirty="0"/>
              <a:t>HERMES</a:t>
            </a:r>
            <a:r>
              <a:rPr lang="he-IL" sz="1400" dirty="0"/>
              <a:t>".</a:t>
            </a:r>
          </a:p>
        </p:txBody>
      </p:sp>
      <p:pic>
        <p:nvPicPr>
          <p:cNvPr id="32" name="תמונה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8272" y="897920"/>
            <a:ext cx="812842" cy="812842"/>
          </a:xfrm>
          <a:prstGeom prst="rect">
            <a:avLst/>
          </a:prstGeom>
        </p:spPr>
      </p:pic>
      <p:sp>
        <p:nvSpPr>
          <p:cNvPr id="37" name="מלבן מעוגל 36"/>
          <p:cNvSpPr/>
          <p:nvPr/>
        </p:nvSpPr>
        <p:spPr>
          <a:xfrm>
            <a:off x="7183601" y="142379"/>
            <a:ext cx="2306215" cy="1939972"/>
          </a:xfrm>
          <a:prstGeom prst="roundRect">
            <a:avLst/>
          </a:prstGeom>
          <a:solidFill>
            <a:srgbClr val="FF0000"/>
          </a:solidFill>
        </p:spPr>
        <p:style>
          <a:lnRef idx="3">
            <a:schemeClr val="lt1"/>
          </a:lnRef>
          <a:fillRef idx="1">
            <a:schemeClr val="accent3"/>
          </a:fillRef>
          <a:effectRef idx="1">
            <a:schemeClr val="accent3"/>
          </a:effectRef>
          <a:fontRef idx="minor">
            <a:schemeClr val="lt1"/>
          </a:fontRef>
        </p:style>
        <p:txBody>
          <a:bodyPr numCol="1" rtlCol="1" anchor="ctr"/>
          <a:lstStyle/>
          <a:p>
            <a:r>
              <a:rPr lang="he-IL" sz="1400" dirty="0"/>
              <a:t>עבור כל קובץ, למעט קבצים הנמצאים בתיקיות ידועות מראש, נוצר מפתח הצפנה סימטרי בעזרת פקודות מערכת של </a:t>
            </a:r>
            <a:r>
              <a:rPr lang="en-US" sz="1400" dirty="0"/>
              <a:t>WINDOWS</a:t>
            </a:r>
            <a:r>
              <a:rPr lang="he-IL" sz="1400" dirty="0"/>
              <a:t>.</a:t>
            </a:r>
          </a:p>
          <a:p>
            <a:r>
              <a:rPr lang="he-IL" sz="1400" dirty="0"/>
              <a:t>בעזרת מפתח זה, מצפינים כל קובץ במחשב הנתקף.</a:t>
            </a:r>
          </a:p>
        </p:txBody>
      </p:sp>
      <p:sp>
        <p:nvSpPr>
          <p:cNvPr id="38" name="מלבן מעוגל 37"/>
          <p:cNvSpPr/>
          <p:nvPr/>
        </p:nvSpPr>
        <p:spPr>
          <a:xfrm>
            <a:off x="4544466" y="67111"/>
            <a:ext cx="2370126" cy="1965229"/>
          </a:xfrm>
          <a:prstGeom prst="roundRect">
            <a:avLst/>
          </a:prstGeom>
          <a:solidFill>
            <a:srgbClr val="FF0000"/>
          </a:solidFill>
        </p:spPr>
        <p:style>
          <a:lnRef idx="3">
            <a:schemeClr val="lt1"/>
          </a:lnRef>
          <a:fillRef idx="1">
            <a:schemeClr val="accent3"/>
          </a:fillRef>
          <a:effectRef idx="1">
            <a:schemeClr val="accent3"/>
          </a:effectRef>
          <a:fontRef idx="minor">
            <a:schemeClr val="lt1"/>
          </a:fontRef>
        </p:style>
        <p:txBody>
          <a:bodyPr numCol="1" rtlCol="1" anchor="ctr"/>
          <a:lstStyle/>
          <a:p>
            <a:r>
              <a:rPr lang="he-IL" sz="1400" dirty="0"/>
              <a:t>לאחר מכן, המפתח הסימטרי מוצפן בעזרת המפתח הציבורי של זוג המפתחות מהשכבה השנייה שנוצרו גם הם במחשב הנתקף. כעת, כדי לפענח את המפתח הסימטרי המוצפן, על הנתקף להיעזר במפתח הפרטי של השכבה השנייה.</a:t>
            </a:r>
          </a:p>
        </p:txBody>
      </p:sp>
      <p:sp>
        <p:nvSpPr>
          <p:cNvPr id="39" name="מלבן מעוגל 38"/>
          <p:cNvSpPr/>
          <p:nvPr/>
        </p:nvSpPr>
        <p:spPr>
          <a:xfrm>
            <a:off x="1952128" y="55642"/>
            <a:ext cx="2370126" cy="1965229"/>
          </a:xfrm>
          <a:prstGeom prst="roundRect">
            <a:avLst/>
          </a:prstGeom>
          <a:solidFill>
            <a:srgbClr val="FF0000"/>
          </a:solidFill>
        </p:spPr>
        <p:style>
          <a:lnRef idx="3">
            <a:schemeClr val="lt1"/>
          </a:lnRef>
          <a:fillRef idx="1">
            <a:schemeClr val="accent3"/>
          </a:fillRef>
          <a:effectRef idx="1">
            <a:schemeClr val="accent3"/>
          </a:effectRef>
          <a:fontRef idx="minor">
            <a:schemeClr val="lt1"/>
          </a:fontRef>
        </p:style>
        <p:txBody>
          <a:bodyPr numCol="1" rtlCol="1" anchor="ctr"/>
          <a:lstStyle/>
          <a:p>
            <a:r>
              <a:rPr lang="he-IL" sz="1400" dirty="0"/>
              <a:t>את המפתח הפרטי של השכבה השנייה מצפינים בעזרת המפתח הציבורי של התוקף. כעת, כדי לפענח את המפתח הפרטי של השכבה השנייה יש להשתמש במפתח הפרטי של התוקף אשר רק לו יש גישה אליו.</a:t>
            </a:r>
            <a:endParaRPr lang="he-IL" sz="1400" dirty="0"/>
          </a:p>
        </p:txBody>
      </p:sp>
    </p:spTree>
    <p:extLst>
      <p:ext uri="{BB962C8B-B14F-4D97-AF65-F5344CB8AC3E}">
        <p14:creationId xmlns:p14="http://schemas.microsoft.com/office/powerpoint/2010/main" val="4171929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מחיקת קבצי גיבוי לשחזור</a:t>
            </a:r>
            <a:endParaRPr lang="he-IL" dirty="0"/>
          </a:p>
        </p:txBody>
      </p:sp>
      <p:sp>
        <p:nvSpPr>
          <p:cNvPr id="3" name="Content Placeholder 2"/>
          <p:cNvSpPr>
            <a:spLocks noGrp="1"/>
          </p:cNvSpPr>
          <p:nvPr>
            <p:ph idx="1"/>
          </p:nvPr>
        </p:nvSpPr>
        <p:spPr>
          <a:xfrm>
            <a:off x="7991605" y="2399998"/>
            <a:ext cx="3873487" cy="3762808"/>
          </a:xfrm>
        </p:spPr>
        <p:txBody>
          <a:bodyPr/>
          <a:lstStyle/>
          <a:p>
            <a:pPr marL="0" indent="0">
              <a:buNone/>
            </a:pPr>
            <a:r>
              <a:rPr lang="he-IL" dirty="0" smtClean="0"/>
              <a:t>לבסוף, </a:t>
            </a:r>
            <a:r>
              <a:rPr lang="en-US" dirty="0" smtClean="0"/>
              <a:t>RYUK</a:t>
            </a:r>
            <a:r>
              <a:rPr lang="he-IL" dirty="0" smtClean="0"/>
              <a:t> משמיד את המפתח הציבורי שבשכבה השנייה. </a:t>
            </a:r>
          </a:p>
          <a:p>
            <a:pPr marL="0" indent="0">
              <a:buNone/>
            </a:pPr>
            <a:r>
              <a:rPr lang="he-IL" dirty="0" smtClean="0"/>
              <a:t>מריץ קובץ פקודות למחיקת סוגים שונים של גיבויים, על מנת שהנתקף לא ישחזר את המחשב לנקודה שלפני בה </a:t>
            </a:r>
            <a:r>
              <a:rPr lang="he-IL" dirty="0" smtClean="0"/>
              <a:t>הוא </a:t>
            </a:r>
            <a:r>
              <a:rPr lang="he-IL" dirty="0" smtClean="0"/>
              <a:t>נתקף.</a:t>
            </a:r>
            <a:endParaRPr lang="he-IL" dirty="0"/>
          </a:p>
        </p:txBody>
      </p:sp>
      <p:pic>
        <p:nvPicPr>
          <p:cNvPr id="4" name="Picture 3"/>
          <p:cNvPicPr>
            <a:picLocks noChangeAspect="1"/>
          </p:cNvPicPr>
          <p:nvPr/>
        </p:nvPicPr>
        <p:blipFill>
          <a:blip r:embed="rId2"/>
          <a:stretch>
            <a:fillRect/>
          </a:stretch>
        </p:blipFill>
        <p:spPr>
          <a:xfrm>
            <a:off x="538620" y="2119679"/>
            <a:ext cx="7341473" cy="4323445"/>
          </a:xfrm>
          <a:prstGeom prst="rect">
            <a:avLst/>
          </a:prstGeom>
        </p:spPr>
      </p:pic>
    </p:spTree>
    <p:extLst>
      <p:ext uri="{BB962C8B-B14F-4D97-AF65-F5344CB8AC3E}">
        <p14:creationId xmlns:p14="http://schemas.microsoft.com/office/powerpoint/2010/main" val="362066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הודעת הכופר</a:t>
            </a:r>
            <a:endParaRPr lang="he-IL" dirty="0"/>
          </a:p>
        </p:txBody>
      </p:sp>
      <p:sp>
        <p:nvSpPr>
          <p:cNvPr id="3" name="Content Placeholder 2"/>
          <p:cNvSpPr>
            <a:spLocks noGrp="1"/>
          </p:cNvSpPr>
          <p:nvPr>
            <p:ph idx="1"/>
          </p:nvPr>
        </p:nvSpPr>
        <p:spPr>
          <a:xfrm>
            <a:off x="7891397" y="2336873"/>
            <a:ext cx="4106325" cy="3599316"/>
          </a:xfrm>
        </p:spPr>
        <p:txBody>
          <a:bodyPr/>
          <a:lstStyle/>
          <a:p>
            <a:pPr marL="0" indent="0">
              <a:buNone/>
            </a:pPr>
            <a:r>
              <a:rPr lang="he-IL" dirty="0" smtClean="0"/>
              <a:t>בכל </a:t>
            </a:r>
            <a:r>
              <a:rPr lang="he-IL" dirty="0" smtClean="0"/>
              <a:t>תיקייה, </a:t>
            </a:r>
            <a:r>
              <a:rPr lang="he-IL" dirty="0" smtClean="0"/>
              <a:t>התוכנה משאירה קובץ טקסט ליצירת קשר עם התוקף וקובץ נוסף של המפתח הפרטי הא-סימטרי שמהשכבה השנייה.</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75" y="1585502"/>
            <a:ext cx="7682109" cy="4916550"/>
          </a:xfrm>
          <a:prstGeom prst="rect">
            <a:avLst/>
          </a:prstGeom>
        </p:spPr>
      </p:pic>
    </p:spTree>
    <p:extLst>
      <p:ext uri="{BB962C8B-B14F-4D97-AF65-F5344CB8AC3E}">
        <p14:creationId xmlns:p14="http://schemas.microsoft.com/office/powerpoint/2010/main" val="68483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650921" y="1851599"/>
            <a:ext cx="6384217" cy="2585323"/>
          </a:xfrm>
          <a:prstGeom prst="rect">
            <a:avLst/>
          </a:prstGeom>
          <a:noFill/>
        </p:spPr>
        <p:txBody>
          <a:bodyPr wrap="square" lIns="91440" tIns="45720" rIns="91440" bIns="45720">
            <a:spAutoFit/>
          </a:bodyPr>
          <a:lstStyle/>
          <a:p>
            <a:pPr algn="ctr"/>
            <a:r>
              <a:rPr lang="he-IL"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מה קורה אם הנתקף משלם את הכופר לתוקף?</a:t>
            </a:r>
            <a:endParaRPr lang="he-IL"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81599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מלבן 33"/>
          <p:cNvSpPr/>
          <p:nvPr/>
        </p:nvSpPr>
        <p:spPr>
          <a:xfrm>
            <a:off x="10577385" y="601362"/>
            <a:ext cx="1614616" cy="1405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Rectangle 1"/>
          <p:cNvSpPr/>
          <p:nvPr/>
        </p:nvSpPr>
        <p:spPr>
          <a:xfrm>
            <a:off x="7328145" y="2136448"/>
            <a:ext cx="2012775" cy="24589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3. נוצר עבור כל קובץ בנפרד</a:t>
            </a:r>
          </a:p>
          <a:p>
            <a:pPr algn="ctr"/>
            <a:endParaRPr lang="he-IL" dirty="0">
              <a:solidFill>
                <a:schemeClr val="bg1"/>
              </a:solidFill>
            </a:endParaRPr>
          </a:p>
        </p:txBody>
      </p:sp>
      <p:sp>
        <p:nvSpPr>
          <p:cNvPr id="3" name="Rectangle 2"/>
          <p:cNvSpPr/>
          <p:nvPr/>
        </p:nvSpPr>
        <p:spPr>
          <a:xfrm>
            <a:off x="4727548" y="2054777"/>
            <a:ext cx="2012775" cy="3026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2. מוכנס לתוכנה מבעוד מועד</a:t>
            </a:r>
            <a:endParaRPr lang="he-IL" dirty="0">
              <a:solidFill>
                <a:schemeClr val="bg1"/>
              </a:solidFill>
            </a:endParaRPr>
          </a:p>
        </p:txBody>
      </p:sp>
      <p:sp>
        <p:nvSpPr>
          <p:cNvPr id="4" name="Rectangle 3"/>
          <p:cNvSpPr/>
          <p:nvPr/>
        </p:nvSpPr>
        <p:spPr>
          <a:xfrm>
            <a:off x="2130804" y="2074968"/>
            <a:ext cx="2012775" cy="3026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he-IL" dirty="0" smtClean="0">
                <a:solidFill>
                  <a:schemeClr val="bg1"/>
                </a:solidFill>
              </a:rPr>
              <a:t>1. שייך לתוקף</a:t>
            </a:r>
            <a:endParaRPr lang="he-IL" dirty="0">
              <a:solidFill>
                <a:schemeClr val="bg1"/>
              </a:solidFill>
            </a:endParaRPr>
          </a:p>
        </p:txBody>
      </p:sp>
      <p:sp>
        <p:nvSpPr>
          <p:cNvPr id="5" name="Oval 4"/>
          <p:cNvSpPr/>
          <p:nvPr/>
        </p:nvSpPr>
        <p:spPr>
          <a:xfrm>
            <a:off x="2318252" y="3936291"/>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Public Key</a:t>
            </a:r>
            <a:endParaRPr lang="he-IL" dirty="0"/>
          </a:p>
        </p:txBody>
      </p:sp>
      <p:sp>
        <p:nvSpPr>
          <p:cNvPr id="6" name="Oval 5"/>
          <p:cNvSpPr/>
          <p:nvPr/>
        </p:nvSpPr>
        <p:spPr>
          <a:xfrm>
            <a:off x="2318252" y="2682856"/>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Private Key</a:t>
            </a:r>
            <a:endParaRPr lang="he-IL" dirty="0"/>
          </a:p>
        </p:txBody>
      </p:sp>
      <p:sp>
        <p:nvSpPr>
          <p:cNvPr id="7" name="Oval 6"/>
          <p:cNvSpPr/>
          <p:nvPr/>
        </p:nvSpPr>
        <p:spPr>
          <a:xfrm>
            <a:off x="4938100" y="2780038"/>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Private Key</a:t>
            </a:r>
            <a:endParaRPr lang="he-IL" dirty="0"/>
          </a:p>
        </p:txBody>
      </p:sp>
      <p:sp>
        <p:nvSpPr>
          <p:cNvPr id="8" name="Oval 7"/>
          <p:cNvSpPr/>
          <p:nvPr/>
        </p:nvSpPr>
        <p:spPr>
          <a:xfrm>
            <a:off x="4938101" y="3907796"/>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Public Key</a:t>
            </a:r>
            <a:endParaRPr lang="he-IL" dirty="0"/>
          </a:p>
        </p:txBody>
      </p:sp>
      <p:sp>
        <p:nvSpPr>
          <p:cNvPr id="9" name="Oval 8"/>
          <p:cNvSpPr/>
          <p:nvPr/>
        </p:nvSpPr>
        <p:spPr>
          <a:xfrm>
            <a:off x="7514077" y="2808783"/>
            <a:ext cx="1640909"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AES </a:t>
            </a:r>
            <a:r>
              <a:rPr lang="en-US" dirty="0"/>
              <a:t>Key</a:t>
            </a:r>
            <a:endParaRPr lang="he-IL" dirty="0"/>
          </a:p>
        </p:txBody>
      </p:sp>
      <p:sp>
        <p:nvSpPr>
          <p:cNvPr id="10" name="Right Arrow 9"/>
          <p:cNvSpPr/>
          <p:nvPr/>
        </p:nvSpPr>
        <p:spPr>
          <a:xfrm rot="19725317">
            <a:off x="3685844" y="3599586"/>
            <a:ext cx="1379331" cy="3939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הצפנה</a:t>
            </a:r>
            <a:endParaRPr lang="he-IL" dirty="0"/>
          </a:p>
        </p:txBody>
      </p:sp>
      <p:cxnSp>
        <p:nvCxnSpPr>
          <p:cNvPr id="11" name="Straight Connector 10"/>
          <p:cNvCxnSpPr>
            <a:stCxn id="7" idx="1"/>
          </p:cNvCxnSpPr>
          <p:nvPr/>
        </p:nvCxnSpPr>
        <p:spPr>
          <a:xfrm>
            <a:off x="5178406" y="2926790"/>
            <a:ext cx="625063" cy="837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67590" y="3019149"/>
            <a:ext cx="593558" cy="75600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47648" y="2812363"/>
            <a:ext cx="680230" cy="90120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47746" y="2810817"/>
            <a:ext cx="593558" cy="75600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rot="19725317">
            <a:off x="6446386" y="3701870"/>
            <a:ext cx="1201217" cy="3939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הצפנה</a:t>
            </a:r>
            <a:endParaRPr lang="he-IL" dirty="0"/>
          </a:p>
        </p:txBody>
      </p:sp>
      <p:cxnSp>
        <p:nvCxnSpPr>
          <p:cNvPr id="16" name="Straight Connector 15"/>
          <p:cNvCxnSpPr/>
          <p:nvPr/>
        </p:nvCxnSpPr>
        <p:spPr>
          <a:xfrm>
            <a:off x="7739815" y="2993592"/>
            <a:ext cx="436293" cy="78463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53114" y="2855473"/>
            <a:ext cx="548943" cy="938738"/>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30278" y="2855473"/>
            <a:ext cx="468519" cy="73261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מלבן מעוגל 24"/>
          <p:cNvSpPr/>
          <p:nvPr/>
        </p:nvSpPr>
        <p:spPr>
          <a:xfrm>
            <a:off x="100960" y="2039421"/>
            <a:ext cx="1887523" cy="1346490"/>
          </a:xfrm>
          <a:prstGeom prst="roundRect">
            <a:avLst/>
          </a:prstGeom>
        </p:spPr>
        <p:style>
          <a:lnRef idx="3">
            <a:schemeClr val="lt1"/>
          </a:lnRef>
          <a:fillRef idx="1">
            <a:schemeClr val="accent3"/>
          </a:fillRef>
          <a:effectRef idx="1">
            <a:schemeClr val="accent3"/>
          </a:effectRef>
          <a:fontRef idx="minor">
            <a:schemeClr val="lt1"/>
          </a:fontRef>
        </p:style>
        <p:txBody>
          <a:bodyPr numCol="1" rtlCol="1" anchor="ctr"/>
          <a:lstStyle/>
          <a:p>
            <a:r>
              <a:rPr lang="he-IL" dirty="0" smtClean="0"/>
              <a:t>אם הכופר ישולם לתוקף, אזי -</a:t>
            </a:r>
            <a:endParaRPr lang="he-IL" dirty="0"/>
          </a:p>
        </p:txBody>
      </p:sp>
      <p:sp>
        <p:nvSpPr>
          <p:cNvPr id="26" name="מלבן מעוגל 25"/>
          <p:cNvSpPr/>
          <p:nvPr/>
        </p:nvSpPr>
        <p:spPr>
          <a:xfrm>
            <a:off x="2044216" y="171510"/>
            <a:ext cx="2185949" cy="1805355"/>
          </a:xfrm>
          <a:prstGeom prst="roundRect">
            <a:avLst/>
          </a:prstGeom>
        </p:spPr>
        <p:style>
          <a:lnRef idx="3">
            <a:schemeClr val="lt1"/>
          </a:lnRef>
          <a:fillRef idx="1">
            <a:schemeClr val="accent3"/>
          </a:fillRef>
          <a:effectRef idx="1">
            <a:schemeClr val="accent3"/>
          </a:effectRef>
          <a:fontRef idx="minor">
            <a:schemeClr val="lt1"/>
          </a:fontRef>
        </p:style>
        <p:txBody>
          <a:bodyPr numCol="1" rtlCol="1" anchor="ctr"/>
          <a:lstStyle/>
          <a:p>
            <a:r>
              <a:rPr lang="he-IL" sz="1600" dirty="0" smtClean="0"/>
              <a:t>התוקף יקבל את המפתח </a:t>
            </a:r>
            <a:r>
              <a:rPr lang="he-IL" sz="1600" dirty="0" smtClean="0"/>
              <a:t>הפרטי המוצפן של השכבה השנייה מהנתקף, </a:t>
            </a:r>
            <a:r>
              <a:rPr lang="he-IL" sz="1600" dirty="0" smtClean="0"/>
              <a:t>יפענח אותו בעזרת המפתח הפרטי שלו וישלח את המפתח המפוענח לנתקף</a:t>
            </a:r>
            <a:endParaRPr lang="he-IL" sz="1600" dirty="0"/>
          </a:p>
        </p:txBody>
      </p:sp>
      <p:sp>
        <p:nvSpPr>
          <p:cNvPr id="27" name="Right Arrow 9"/>
          <p:cNvSpPr/>
          <p:nvPr/>
        </p:nvSpPr>
        <p:spPr>
          <a:xfrm>
            <a:off x="3967427" y="3011218"/>
            <a:ext cx="985616" cy="3939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פיענוח</a:t>
            </a:r>
            <a:endParaRPr lang="he-IL" dirty="0"/>
          </a:p>
        </p:txBody>
      </p:sp>
      <p:sp>
        <p:nvSpPr>
          <p:cNvPr id="28" name="Right Arrow 9"/>
          <p:cNvSpPr/>
          <p:nvPr/>
        </p:nvSpPr>
        <p:spPr>
          <a:xfrm>
            <a:off x="6530089" y="3099846"/>
            <a:ext cx="983988" cy="39399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פיענוח</a:t>
            </a:r>
            <a:endParaRPr lang="he-IL" dirty="0"/>
          </a:p>
        </p:txBody>
      </p:sp>
      <p:sp>
        <p:nvSpPr>
          <p:cNvPr id="29" name="מלבן מעוגל 28"/>
          <p:cNvSpPr/>
          <p:nvPr/>
        </p:nvSpPr>
        <p:spPr>
          <a:xfrm>
            <a:off x="4628301" y="5681"/>
            <a:ext cx="2260505" cy="1976102"/>
          </a:xfrm>
          <a:prstGeom prst="roundRect">
            <a:avLst/>
          </a:prstGeom>
        </p:spPr>
        <p:style>
          <a:lnRef idx="3">
            <a:schemeClr val="lt1"/>
          </a:lnRef>
          <a:fillRef idx="1">
            <a:schemeClr val="accent3"/>
          </a:fillRef>
          <a:effectRef idx="1">
            <a:schemeClr val="accent3"/>
          </a:effectRef>
          <a:fontRef idx="minor">
            <a:schemeClr val="lt1"/>
          </a:fontRef>
        </p:style>
        <p:txBody>
          <a:bodyPr numCol="1" rtlCol="1" anchor="ctr"/>
          <a:lstStyle/>
          <a:p>
            <a:r>
              <a:rPr lang="he-IL" sz="1600" dirty="0" smtClean="0"/>
              <a:t>הנתקף ישתמש במפתח הפרטי שפוענח על מנת לפענח את המפתח </a:t>
            </a:r>
            <a:r>
              <a:rPr lang="he-IL" sz="1600" dirty="0" smtClean="0"/>
              <a:t>הסימטרי המוצפן</a:t>
            </a:r>
            <a:endParaRPr lang="he-IL" sz="1600" dirty="0"/>
          </a:p>
        </p:txBody>
      </p:sp>
      <p:sp>
        <p:nvSpPr>
          <p:cNvPr id="30" name="מלבן מעוגל 29"/>
          <p:cNvSpPr/>
          <p:nvPr/>
        </p:nvSpPr>
        <p:spPr>
          <a:xfrm>
            <a:off x="7302354" y="248446"/>
            <a:ext cx="2092469" cy="1805355"/>
          </a:xfrm>
          <a:prstGeom prst="roundRect">
            <a:avLst/>
          </a:prstGeom>
        </p:spPr>
        <p:style>
          <a:lnRef idx="3">
            <a:schemeClr val="lt1"/>
          </a:lnRef>
          <a:fillRef idx="1">
            <a:schemeClr val="accent3"/>
          </a:fillRef>
          <a:effectRef idx="1">
            <a:schemeClr val="accent3"/>
          </a:effectRef>
          <a:fontRef idx="minor">
            <a:schemeClr val="lt1"/>
          </a:fontRef>
        </p:style>
        <p:txBody>
          <a:bodyPr numCol="1" rtlCol="1" anchor="ctr"/>
          <a:lstStyle/>
          <a:p>
            <a:r>
              <a:rPr lang="he-IL" sz="1600" dirty="0" smtClean="0"/>
              <a:t>כעת, בעזרת המפתח הסימטרי, הנתקף יוכל לפענח את כל הקבצים שבמחשב שלו.</a:t>
            </a:r>
            <a:endParaRPr lang="he-IL" sz="1600" dirty="0"/>
          </a:p>
        </p:txBody>
      </p:sp>
      <p:sp>
        <p:nvSpPr>
          <p:cNvPr id="36" name="מלבן 35"/>
          <p:cNvSpPr/>
          <p:nvPr/>
        </p:nvSpPr>
        <p:spPr>
          <a:xfrm>
            <a:off x="10577385" y="617697"/>
            <a:ext cx="1614616" cy="14059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2" name="תמונה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272" y="897920"/>
            <a:ext cx="812842" cy="812842"/>
          </a:xfrm>
          <a:prstGeom prst="rect">
            <a:avLst/>
          </a:prstGeom>
        </p:spPr>
      </p:pic>
      <p:pic>
        <p:nvPicPr>
          <p:cNvPr id="35" name="תמונה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4328" y="897920"/>
            <a:ext cx="812842" cy="812842"/>
          </a:xfrm>
          <a:prstGeom prst="rect">
            <a:avLst/>
          </a:prstGeom>
        </p:spPr>
      </p:pic>
    </p:spTree>
    <p:extLst>
      <p:ext uri="{BB962C8B-B14F-4D97-AF65-F5344CB8AC3E}">
        <p14:creationId xmlns:p14="http://schemas.microsoft.com/office/powerpoint/2010/main" val="117515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10"/>
                                        </p:tgtEl>
                                      </p:cBhvr>
                                    </p:animEffect>
                                    <p:anim calcmode="lin" valueType="num">
                                      <p:cBhvr>
                                        <p:cTn id="13" dur="1000"/>
                                        <p:tgtEl>
                                          <p:spTgt spid="10"/>
                                        </p:tgtEl>
                                        <p:attrNameLst>
                                          <p:attrName>ppt_x</p:attrName>
                                        </p:attrNameLst>
                                      </p:cBhvr>
                                      <p:tavLst>
                                        <p:tav tm="0">
                                          <p:val>
                                            <p:strVal val="ppt_x"/>
                                          </p:val>
                                        </p:tav>
                                        <p:tav tm="100000">
                                          <p:val>
                                            <p:strVal val="ppt_x"/>
                                          </p:val>
                                        </p:tav>
                                      </p:tavLst>
                                    </p:anim>
                                    <p:anim calcmode="lin" valueType="num">
                                      <p:cBhvr>
                                        <p:cTn id="14" dur="1000"/>
                                        <p:tgtEl>
                                          <p:spTgt spid="10"/>
                                        </p:tgtEl>
                                        <p:attrNameLst>
                                          <p:attrName>ppt_y</p:attrName>
                                        </p:attrNameLst>
                                      </p:cBhvr>
                                      <p:tavLst>
                                        <p:tav tm="0">
                                          <p:val>
                                            <p:strVal val="ppt_y"/>
                                          </p:val>
                                        </p:tav>
                                        <p:tav tm="100000">
                                          <p:val>
                                            <p:strVal val="ppt_y+.1"/>
                                          </p:val>
                                        </p:tav>
                                      </p:tavLst>
                                    </p:anim>
                                    <p:set>
                                      <p:cBhvr>
                                        <p:cTn id="15" dur="1" fill="hold">
                                          <p:stCondLst>
                                            <p:cond delay="999"/>
                                          </p:stCondLst>
                                        </p:cTn>
                                        <p:tgtEl>
                                          <p:spTgt spid="10"/>
                                        </p:tgtEl>
                                        <p:attrNameLst>
                                          <p:attrName>style.visibility</p:attrName>
                                        </p:attrNameLst>
                                      </p:cBhvr>
                                      <p:to>
                                        <p:strVal val="hidden"/>
                                      </p:to>
                                    </p:se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14"/>
                                        </p:tgtEl>
                                      </p:cBhvr>
                                    </p:animEffect>
                                    <p:anim calcmode="lin" valueType="num">
                                      <p:cBhvr>
                                        <p:cTn id="25" dur="1000"/>
                                        <p:tgtEl>
                                          <p:spTgt spid="14"/>
                                        </p:tgtEl>
                                        <p:attrNameLst>
                                          <p:attrName>ppt_x</p:attrName>
                                        </p:attrNameLst>
                                      </p:cBhvr>
                                      <p:tavLst>
                                        <p:tav tm="0">
                                          <p:val>
                                            <p:strVal val="ppt_x"/>
                                          </p:val>
                                        </p:tav>
                                        <p:tav tm="100000">
                                          <p:val>
                                            <p:strVal val="ppt_x"/>
                                          </p:val>
                                        </p:tav>
                                      </p:tavLst>
                                    </p:anim>
                                    <p:anim calcmode="lin" valueType="num">
                                      <p:cBhvr>
                                        <p:cTn id="26" dur="1000"/>
                                        <p:tgtEl>
                                          <p:spTgt spid="14"/>
                                        </p:tgtEl>
                                        <p:attrNameLst>
                                          <p:attrName>ppt_y</p:attrName>
                                        </p:attrNameLst>
                                      </p:cBhvr>
                                      <p:tavLst>
                                        <p:tav tm="0">
                                          <p:val>
                                            <p:strVal val="ppt_y"/>
                                          </p:val>
                                        </p:tav>
                                        <p:tav tm="100000">
                                          <p:val>
                                            <p:strVal val="ppt_y+.1"/>
                                          </p:val>
                                        </p:tav>
                                      </p:tavLst>
                                    </p:anim>
                                    <p:set>
                                      <p:cBhvr>
                                        <p:cTn id="27" dur="1" fill="hold">
                                          <p:stCondLst>
                                            <p:cond delay="999"/>
                                          </p:stCondLst>
                                        </p:cTn>
                                        <p:tgtEl>
                                          <p:spTgt spid="14"/>
                                        </p:tgtEl>
                                        <p:attrNameLst>
                                          <p:attrName>style.visibility</p:attrName>
                                        </p:attrNameLst>
                                      </p:cBhvr>
                                      <p:to>
                                        <p:strVal val="hidden"/>
                                      </p:to>
                                    </p:set>
                                  </p:childTnLst>
                                </p:cTn>
                              </p:par>
                              <p:par>
                                <p:cTn id="28" presetID="42" presetClass="exit" presetSubtype="0" fill="hold" nodeType="withEffect">
                                  <p:stCondLst>
                                    <p:cond delay="0"/>
                                  </p:stCondLst>
                                  <p:childTnLst>
                                    <p:animEffect transition="out" filter="fade">
                                      <p:cBhvr>
                                        <p:cTn id="29" dur="1000"/>
                                        <p:tgtEl>
                                          <p:spTgt spid="13"/>
                                        </p:tgtEl>
                                      </p:cBhvr>
                                    </p:animEffect>
                                    <p:anim calcmode="lin" valueType="num">
                                      <p:cBhvr>
                                        <p:cTn id="30" dur="1000"/>
                                        <p:tgtEl>
                                          <p:spTgt spid="13"/>
                                        </p:tgtEl>
                                        <p:attrNameLst>
                                          <p:attrName>ppt_x</p:attrName>
                                        </p:attrNameLst>
                                      </p:cBhvr>
                                      <p:tavLst>
                                        <p:tav tm="0">
                                          <p:val>
                                            <p:strVal val="ppt_x"/>
                                          </p:val>
                                        </p:tav>
                                        <p:tav tm="100000">
                                          <p:val>
                                            <p:strVal val="ppt_x"/>
                                          </p:val>
                                        </p:tav>
                                      </p:tavLst>
                                    </p:anim>
                                    <p:anim calcmode="lin" valueType="num">
                                      <p:cBhvr>
                                        <p:cTn id="31" dur="1000"/>
                                        <p:tgtEl>
                                          <p:spTgt spid="13"/>
                                        </p:tgtEl>
                                        <p:attrNameLst>
                                          <p:attrName>ppt_y</p:attrName>
                                        </p:attrNameLst>
                                      </p:cBhvr>
                                      <p:tavLst>
                                        <p:tav tm="0">
                                          <p:val>
                                            <p:strVal val="ppt_y"/>
                                          </p:val>
                                        </p:tav>
                                        <p:tav tm="100000">
                                          <p:val>
                                            <p:strVal val="ppt_y+.1"/>
                                          </p:val>
                                        </p:tav>
                                      </p:tavLst>
                                    </p:anim>
                                    <p:set>
                                      <p:cBhvr>
                                        <p:cTn id="32" dur="1" fill="hold">
                                          <p:stCondLst>
                                            <p:cond delay="999"/>
                                          </p:stCondLst>
                                        </p:cTn>
                                        <p:tgtEl>
                                          <p:spTgt spid="13"/>
                                        </p:tgtEl>
                                        <p:attrNameLst>
                                          <p:attrName>style.visibility</p:attrName>
                                        </p:attrNameLst>
                                      </p:cBhvr>
                                      <p:to>
                                        <p:strVal val="hidden"/>
                                      </p:to>
                                    </p:set>
                                  </p:childTnLst>
                                </p:cTn>
                              </p:par>
                              <p:par>
                                <p:cTn id="33" presetID="42" presetClass="exit" presetSubtype="0" fill="hold" nodeType="withEffect">
                                  <p:stCondLst>
                                    <p:cond delay="0"/>
                                  </p:stCondLst>
                                  <p:childTnLst>
                                    <p:animEffect transition="out" filter="fade">
                                      <p:cBhvr>
                                        <p:cTn id="34" dur="1000"/>
                                        <p:tgtEl>
                                          <p:spTgt spid="12"/>
                                        </p:tgtEl>
                                      </p:cBhvr>
                                    </p:animEffect>
                                    <p:anim calcmode="lin" valueType="num">
                                      <p:cBhvr>
                                        <p:cTn id="35" dur="1000"/>
                                        <p:tgtEl>
                                          <p:spTgt spid="12"/>
                                        </p:tgtEl>
                                        <p:attrNameLst>
                                          <p:attrName>ppt_x</p:attrName>
                                        </p:attrNameLst>
                                      </p:cBhvr>
                                      <p:tavLst>
                                        <p:tav tm="0">
                                          <p:val>
                                            <p:strVal val="ppt_x"/>
                                          </p:val>
                                        </p:tav>
                                        <p:tav tm="100000">
                                          <p:val>
                                            <p:strVal val="ppt_x"/>
                                          </p:val>
                                        </p:tav>
                                      </p:tavLst>
                                    </p:anim>
                                    <p:anim calcmode="lin" valueType="num">
                                      <p:cBhvr>
                                        <p:cTn id="36" dur="1000"/>
                                        <p:tgtEl>
                                          <p:spTgt spid="12"/>
                                        </p:tgtEl>
                                        <p:attrNameLst>
                                          <p:attrName>ppt_y</p:attrName>
                                        </p:attrNameLst>
                                      </p:cBhvr>
                                      <p:tavLst>
                                        <p:tav tm="0">
                                          <p:val>
                                            <p:strVal val="ppt_y"/>
                                          </p:val>
                                        </p:tav>
                                        <p:tav tm="100000">
                                          <p:val>
                                            <p:strVal val="ppt_y+.1"/>
                                          </p:val>
                                        </p:tav>
                                      </p:tavLst>
                                    </p:anim>
                                    <p:set>
                                      <p:cBhvr>
                                        <p:cTn id="37" dur="1" fill="hold">
                                          <p:stCondLst>
                                            <p:cond delay="9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0" nodeType="clickEffect">
                                  <p:stCondLst>
                                    <p:cond delay="0"/>
                                  </p:stCondLst>
                                  <p:childTnLst>
                                    <p:animEffect transition="out" filter="fade">
                                      <p:cBhvr>
                                        <p:cTn id="47" dur="1000"/>
                                        <p:tgtEl>
                                          <p:spTgt spid="15"/>
                                        </p:tgtEl>
                                      </p:cBhvr>
                                    </p:animEffect>
                                    <p:anim calcmode="lin" valueType="num">
                                      <p:cBhvr>
                                        <p:cTn id="48" dur="1000"/>
                                        <p:tgtEl>
                                          <p:spTgt spid="15"/>
                                        </p:tgtEl>
                                        <p:attrNameLst>
                                          <p:attrName>ppt_x</p:attrName>
                                        </p:attrNameLst>
                                      </p:cBhvr>
                                      <p:tavLst>
                                        <p:tav tm="0">
                                          <p:val>
                                            <p:strVal val="ppt_x"/>
                                          </p:val>
                                        </p:tav>
                                        <p:tav tm="100000">
                                          <p:val>
                                            <p:strVal val="ppt_x"/>
                                          </p:val>
                                        </p:tav>
                                      </p:tavLst>
                                    </p:anim>
                                    <p:anim calcmode="lin" valueType="num">
                                      <p:cBhvr>
                                        <p:cTn id="49" dur="1000"/>
                                        <p:tgtEl>
                                          <p:spTgt spid="15"/>
                                        </p:tgtEl>
                                        <p:attrNameLst>
                                          <p:attrName>ppt_y</p:attrName>
                                        </p:attrNameLst>
                                      </p:cBhvr>
                                      <p:tavLst>
                                        <p:tav tm="0">
                                          <p:val>
                                            <p:strVal val="ppt_y"/>
                                          </p:val>
                                        </p:tav>
                                        <p:tav tm="100000">
                                          <p:val>
                                            <p:strVal val="ppt_y+.1"/>
                                          </p:val>
                                        </p:tav>
                                      </p:tavLst>
                                    </p:anim>
                                    <p:set>
                                      <p:cBhvr>
                                        <p:cTn id="50" dur="1" fill="hold">
                                          <p:stCondLst>
                                            <p:cond delay="999"/>
                                          </p:stCondLst>
                                        </p:cTn>
                                        <p:tgtEl>
                                          <p:spTgt spid="15"/>
                                        </p:tgtEl>
                                        <p:attrNameLst>
                                          <p:attrName>style.visibility</p:attrName>
                                        </p:attrNameLst>
                                      </p:cBhvr>
                                      <p:to>
                                        <p:strVal val="hidden"/>
                                      </p:to>
                                    </p:set>
                                  </p:childTnLst>
                                </p:cTn>
                              </p:par>
                              <p:par>
                                <p:cTn id="51" presetID="42"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xit" presetSubtype="0" fill="hold" nodeType="clickEffect">
                                  <p:stCondLst>
                                    <p:cond delay="0"/>
                                  </p:stCondLst>
                                  <p:childTnLst>
                                    <p:animEffect transition="out" filter="fade">
                                      <p:cBhvr>
                                        <p:cTn id="59" dur="1000"/>
                                        <p:tgtEl>
                                          <p:spTgt spid="18"/>
                                        </p:tgtEl>
                                      </p:cBhvr>
                                    </p:animEffect>
                                    <p:anim calcmode="lin" valueType="num">
                                      <p:cBhvr>
                                        <p:cTn id="60" dur="1000"/>
                                        <p:tgtEl>
                                          <p:spTgt spid="18"/>
                                        </p:tgtEl>
                                        <p:attrNameLst>
                                          <p:attrName>ppt_x</p:attrName>
                                        </p:attrNameLst>
                                      </p:cBhvr>
                                      <p:tavLst>
                                        <p:tav tm="0">
                                          <p:val>
                                            <p:strVal val="ppt_x"/>
                                          </p:val>
                                        </p:tav>
                                        <p:tav tm="100000">
                                          <p:val>
                                            <p:strVal val="ppt_x"/>
                                          </p:val>
                                        </p:tav>
                                      </p:tavLst>
                                    </p:anim>
                                    <p:anim calcmode="lin" valueType="num">
                                      <p:cBhvr>
                                        <p:cTn id="61" dur="1000"/>
                                        <p:tgtEl>
                                          <p:spTgt spid="18"/>
                                        </p:tgtEl>
                                        <p:attrNameLst>
                                          <p:attrName>ppt_y</p:attrName>
                                        </p:attrNameLst>
                                      </p:cBhvr>
                                      <p:tavLst>
                                        <p:tav tm="0">
                                          <p:val>
                                            <p:strVal val="ppt_y"/>
                                          </p:val>
                                        </p:tav>
                                        <p:tav tm="100000">
                                          <p:val>
                                            <p:strVal val="ppt_y+.1"/>
                                          </p:val>
                                        </p:tav>
                                      </p:tavLst>
                                    </p:anim>
                                    <p:set>
                                      <p:cBhvr>
                                        <p:cTn id="62" dur="1" fill="hold">
                                          <p:stCondLst>
                                            <p:cond delay="999"/>
                                          </p:stCondLst>
                                        </p:cTn>
                                        <p:tgtEl>
                                          <p:spTgt spid="18"/>
                                        </p:tgtEl>
                                        <p:attrNameLst>
                                          <p:attrName>style.visibility</p:attrName>
                                        </p:attrNameLst>
                                      </p:cBhvr>
                                      <p:to>
                                        <p:strVal val="hidden"/>
                                      </p:to>
                                    </p:set>
                                  </p:childTnLst>
                                </p:cTn>
                              </p:par>
                              <p:par>
                                <p:cTn id="63" presetID="42" presetClass="exit" presetSubtype="0" fill="hold" nodeType="withEffect">
                                  <p:stCondLst>
                                    <p:cond delay="0"/>
                                  </p:stCondLst>
                                  <p:childTnLst>
                                    <p:animEffect transition="out" filter="fade">
                                      <p:cBhvr>
                                        <p:cTn id="64" dur="1000"/>
                                        <p:tgtEl>
                                          <p:spTgt spid="17"/>
                                        </p:tgtEl>
                                      </p:cBhvr>
                                    </p:animEffect>
                                    <p:anim calcmode="lin" valueType="num">
                                      <p:cBhvr>
                                        <p:cTn id="65" dur="1000"/>
                                        <p:tgtEl>
                                          <p:spTgt spid="17"/>
                                        </p:tgtEl>
                                        <p:attrNameLst>
                                          <p:attrName>ppt_x</p:attrName>
                                        </p:attrNameLst>
                                      </p:cBhvr>
                                      <p:tavLst>
                                        <p:tav tm="0">
                                          <p:val>
                                            <p:strVal val="ppt_x"/>
                                          </p:val>
                                        </p:tav>
                                        <p:tav tm="100000">
                                          <p:val>
                                            <p:strVal val="ppt_x"/>
                                          </p:val>
                                        </p:tav>
                                      </p:tavLst>
                                    </p:anim>
                                    <p:anim calcmode="lin" valueType="num">
                                      <p:cBhvr>
                                        <p:cTn id="66" dur="1000"/>
                                        <p:tgtEl>
                                          <p:spTgt spid="17"/>
                                        </p:tgtEl>
                                        <p:attrNameLst>
                                          <p:attrName>ppt_y</p:attrName>
                                        </p:attrNameLst>
                                      </p:cBhvr>
                                      <p:tavLst>
                                        <p:tav tm="0">
                                          <p:val>
                                            <p:strVal val="ppt_y"/>
                                          </p:val>
                                        </p:tav>
                                        <p:tav tm="100000">
                                          <p:val>
                                            <p:strVal val="ppt_y+.1"/>
                                          </p:val>
                                        </p:tav>
                                      </p:tavLst>
                                    </p:anim>
                                    <p:set>
                                      <p:cBhvr>
                                        <p:cTn id="67" dur="1" fill="hold">
                                          <p:stCondLst>
                                            <p:cond delay="999"/>
                                          </p:stCondLst>
                                        </p:cTn>
                                        <p:tgtEl>
                                          <p:spTgt spid="17"/>
                                        </p:tgtEl>
                                        <p:attrNameLst>
                                          <p:attrName>style.visibility</p:attrName>
                                        </p:attrNameLst>
                                      </p:cBhvr>
                                      <p:to>
                                        <p:strVal val="hidden"/>
                                      </p:to>
                                    </p:set>
                                  </p:childTnLst>
                                </p:cTn>
                              </p:par>
                              <p:par>
                                <p:cTn id="68" presetID="42" presetClass="exit" presetSubtype="0" fill="hold" nodeType="withEffect">
                                  <p:stCondLst>
                                    <p:cond delay="0"/>
                                  </p:stCondLst>
                                  <p:childTnLst>
                                    <p:animEffect transition="out" filter="fade">
                                      <p:cBhvr>
                                        <p:cTn id="69" dur="1000"/>
                                        <p:tgtEl>
                                          <p:spTgt spid="16"/>
                                        </p:tgtEl>
                                      </p:cBhvr>
                                    </p:animEffect>
                                    <p:anim calcmode="lin" valueType="num">
                                      <p:cBhvr>
                                        <p:cTn id="70" dur="1000"/>
                                        <p:tgtEl>
                                          <p:spTgt spid="16"/>
                                        </p:tgtEl>
                                        <p:attrNameLst>
                                          <p:attrName>ppt_x</p:attrName>
                                        </p:attrNameLst>
                                      </p:cBhvr>
                                      <p:tavLst>
                                        <p:tav tm="0">
                                          <p:val>
                                            <p:strVal val="ppt_x"/>
                                          </p:val>
                                        </p:tav>
                                        <p:tav tm="100000">
                                          <p:val>
                                            <p:strVal val="ppt_x"/>
                                          </p:val>
                                        </p:tav>
                                      </p:tavLst>
                                    </p:anim>
                                    <p:anim calcmode="lin" valueType="num">
                                      <p:cBhvr>
                                        <p:cTn id="71" dur="1000"/>
                                        <p:tgtEl>
                                          <p:spTgt spid="16"/>
                                        </p:tgtEl>
                                        <p:attrNameLst>
                                          <p:attrName>ppt_y</p:attrName>
                                        </p:attrNameLst>
                                      </p:cBhvr>
                                      <p:tavLst>
                                        <p:tav tm="0">
                                          <p:val>
                                            <p:strVal val="ppt_y"/>
                                          </p:val>
                                        </p:tav>
                                        <p:tav tm="100000">
                                          <p:val>
                                            <p:strVal val="ppt_y+.1"/>
                                          </p:val>
                                        </p:tav>
                                      </p:tavLst>
                                    </p:anim>
                                    <p:set>
                                      <p:cBhvr>
                                        <p:cTn id="72" dur="1" fill="hold">
                                          <p:stCondLst>
                                            <p:cond delay="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additive="base">
                                        <p:cTn id="77" dur="500" fill="hold"/>
                                        <p:tgtEl>
                                          <p:spTgt spid="30"/>
                                        </p:tgtEl>
                                        <p:attrNameLst>
                                          <p:attrName>ppt_x</p:attrName>
                                        </p:attrNameLst>
                                      </p:cBhvr>
                                      <p:tavLst>
                                        <p:tav tm="0">
                                          <p:val>
                                            <p:strVal val="#ppt_x"/>
                                          </p:val>
                                        </p:tav>
                                        <p:tav tm="100000">
                                          <p:val>
                                            <p:strVal val="#ppt_x"/>
                                          </p:val>
                                        </p:tav>
                                      </p:tavLst>
                                    </p:anim>
                                    <p:anim calcmode="lin" valueType="num">
                                      <p:cBhvr additive="base">
                                        <p:cTn id="78" dur="500" fill="hold"/>
                                        <p:tgtEl>
                                          <p:spTgt spid="30"/>
                                        </p:tgtEl>
                                        <p:attrNameLst>
                                          <p:attrName>ppt_y</p:attrName>
                                        </p:attrNameLst>
                                      </p:cBhvr>
                                      <p:tavLst>
                                        <p:tav tm="0">
                                          <p:val>
                                            <p:strVal val="1+#ppt_h/2"/>
                                          </p:val>
                                        </p:tav>
                                        <p:tav tm="100000">
                                          <p:val>
                                            <p:strVal val="#ppt_y"/>
                                          </p:val>
                                        </p:tav>
                                      </p:tavLst>
                                    </p:anim>
                                  </p:childTnLst>
                                </p:cTn>
                              </p:par>
                              <p:par>
                                <p:cTn id="79" presetID="10" presetClass="exit" presetSubtype="0" fill="hold" grpId="0" nodeType="withEffect">
                                  <p:stCondLst>
                                    <p:cond delay="0"/>
                                  </p:stCondLst>
                                  <p:childTnLst>
                                    <p:animEffect transition="out" filter="fade">
                                      <p:cBhvr>
                                        <p:cTn id="80" dur="500"/>
                                        <p:tgtEl>
                                          <p:spTgt spid="34"/>
                                        </p:tgtEl>
                                      </p:cBhvr>
                                    </p:animEffect>
                                    <p:set>
                                      <p:cBhvr>
                                        <p:cTn id="81" dur="1" fill="hold">
                                          <p:stCondLst>
                                            <p:cond delay="499"/>
                                          </p:stCondLst>
                                        </p:cTn>
                                        <p:tgtEl>
                                          <p:spTgt spid="34"/>
                                        </p:tgtEl>
                                        <p:attrNameLst>
                                          <p:attrName>style.visibility</p:attrName>
                                        </p:attrNameLst>
                                      </p:cBhvr>
                                      <p:to>
                                        <p:strVal val="hidden"/>
                                      </p:to>
                                    </p:set>
                                  </p:childTnLst>
                                </p:cTn>
                              </p:par>
                              <p:par>
                                <p:cTn id="82" presetID="45"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2000"/>
                                        <p:tgtEl>
                                          <p:spTgt spid="35"/>
                                        </p:tgtEl>
                                      </p:cBhvr>
                                    </p:animEffect>
                                    <p:anim calcmode="lin" valueType="num">
                                      <p:cBhvr>
                                        <p:cTn id="85" dur="2000" fill="hold"/>
                                        <p:tgtEl>
                                          <p:spTgt spid="35"/>
                                        </p:tgtEl>
                                        <p:attrNameLst>
                                          <p:attrName>ppt_w</p:attrName>
                                        </p:attrNameLst>
                                      </p:cBhvr>
                                      <p:tavLst>
                                        <p:tav tm="0" fmla="#ppt_w*sin(2.5*pi*$)">
                                          <p:val>
                                            <p:fltVal val="0"/>
                                          </p:val>
                                        </p:tav>
                                        <p:tav tm="100000">
                                          <p:val>
                                            <p:fltVal val="1"/>
                                          </p:val>
                                        </p:tav>
                                      </p:tavLst>
                                    </p:anim>
                                    <p:anim calcmode="lin" valueType="num">
                                      <p:cBhvr>
                                        <p:cTn id="86" dur="2000" fill="hold"/>
                                        <p:tgtEl>
                                          <p:spTgt spid="35"/>
                                        </p:tgtEl>
                                        <p:attrNameLst>
                                          <p:attrName>ppt_h</p:attrName>
                                        </p:attrNameLst>
                                      </p:cBhvr>
                                      <p:tavLst>
                                        <p:tav tm="0">
                                          <p:val>
                                            <p:strVal val="#ppt_h"/>
                                          </p:val>
                                        </p:tav>
                                        <p:tav tm="100000">
                                          <p:val>
                                            <p:strVal val="#ppt_h"/>
                                          </p:val>
                                        </p:tav>
                                      </p:tavLst>
                                    </p:anim>
                                  </p:childTnLst>
                                </p:cTn>
                              </p:par>
                              <p:par>
                                <p:cTn id="87" presetID="45" presetClass="exit" presetSubtype="0" fill="hold" nodeType="withEffect">
                                  <p:stCondLst>
                                    <p:cond delay="0"/>
                                  </p:stCondLst>
                                  <p:childTnLst>
                                    <p:animEffect transition="out" filter="fade">
                                      <p:cBhvr>
                                        <p:cTn id="88" dur="2000"/>
                                        <p:tgtEl>
                                          <p:spTgt spid="32"/>
                                        </p:tgtEl>
                                      </p:cBhvr>
                                    </p:animEffect>
                                    <p:anim calcmode="lin" valueType="num">
                                      <p:cBhvr>
                                        <p:cTn id="89" dur="2000"/>
                                        <p:tgtEl>
                                          <p:spTgt spid="3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90" dur="2000"/>
                                        <p:tgtEl>
                                          <p:spTgt spid="32"/>
                                        </p:tgtEl>
                                        <p:attrNameLst>
                                          <p:attrName>ppt_h</p:attrName>
                                        </p:attrNameLst>
                                      </p:cBhvr>
                                      <p:tavLst>
                                        <p:tav tm="0">
                                          <p:val>
                                            <p:strVal val="ppt_h"/>
                                          </p:val>
                                        </p:tav>
                                        <p:tav tm="100000">
                                          <p:val>
                                            <p:strVal val="ppt_h"/>
                                          </p:val>
                                        </p:tav>
                                      </p:tavLst>
                                    </p:anim>
                                    <p:set>
                                      <p:cBhvr>
                                        <p:cTn id="91" dur="1" fill="hold">
                                          <p:stCondLst>
                                            <p:cond delay="1999"/>
                                          </p:stCondLst>
                                        </p:cTn>
                                        <p:tgtEl>
                                          <p:spTgt spid="32"/>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0" grpId="0" animBg="1"/>
      <p:bldP spid="15" grpId="0" animBg="1"/>
      <p:bldP spid="26" grpId="0" animBg="1"/>
      <p:bldP spid="27" grpId="0" animBg="1"/>
      <p:bldP spid="28" grpId="0" animBg="1"/>
      <p:bldP spid="29" grpId="0" animBg="1"/>
      <p:bldP spid="30"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לסיום – סרטון המחשה</a:t>
            </a:r>
            <a:endParaRPr lang="he-IL" dirty="0"/>
          </a:p>
        </p:txBody>
      </p:sp>
      <p:sp>
        <p:nvSpPr>
          <p:cNvPr id="3" name="TextBox 2"/>
          <p:cNvSpPr txBox="1"/>
          <p:nvPr/>
        </p:nvSpPr>
        <p:spPr>
          <a:xfrm>
            <a:off x="2723455" y="4233946"/>
            <a:ext cx="5527590" cy="369332"/>
          </a:xfrm>
          <a:prstGeom prst="rect">
            <a:avLst/>
          </a:prstGeom>
          <a:solidFill>
            <a:schemeClr val="bg1"/>
          </a:solidFill>
        </p:spPr>
        <p:txBody>
          <a:bodyPr wrap="square" rtlCol="1">
            <a:spAutoFit/>
          </a:bodyPr>
          <a:lstStyle/>
          <a:p>
            <a:r>
              <a:rPr lang="en-US" dirty="0">
                <a:hlinkClick r:id="rId2"/>
              </a:rPr>
              <a:t>https://www.youtube.com/watch?v=WShQew_aA5Y</a:t>
            </a:r>
            <a:endParaRPr lang="he-IL" dirty="0"/>
          </a:p>
        </p:txBody>
      </p:sp>
      <p:sp>
        <p:nvSpPr>
          <p:cNvPr id="4" name="חץ למטה 3"/>
          <p:cNvSpPr/>
          <p:nvPr/>
        </p:nvSpPr>
        <p:spPr>
          <a:xfrm>
            <a:off x="3987964" y="2387008"/>
            <a:ext cx="2998573" cy="15981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על אחריותכם בלבד</a:t>
            </a:r>
            <a:endParaRPr lang="he-IL" dirty="0"/>
          </a:p>
        </p:txBody>
      </p:sp>
    </p:spTree>
    <p:extLst>
      <p:ext uri="{BB962C8B-B14F-4D97-AF65-F5344CB8AC3E}">
        <p14:creationId xmlns:p14="http://schemas.microsoft.com/office/powerpoint/2010/main" val="314248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מקרה שקרה</a:t>
            </a:r>
            <a:endParaRPr lang="he-IL" dirty="0"/>
          </a:p>
        </p:txBody>
      </p:sp>
      <p:sp>
        <p:nvSpPr>
          <p:cNvPr id="3" name="Content Placeholder 2"/>
          <p:cNvSpPr>
            <a:spLocks noGrp="1"/>
          </p:cNvSpPr>
          <p:nvPr>
            <p:ph idx="1"/>
          </p:nvPr>
        </p:nvSpPr>
        <p:spPr>
          <a:xfrm>
            <a:off x="1036206" y="2341431"/>
            <a:ext cx="10029432" cy="2235127"/>
          </a:xfrm>
        </p:spPr>
        <p:txBody>
          <a:bodyPr>
            <a:normAutofit/>
          </a:bodyPr>
          <a:lstStyle/>
          <a:p>
            <a:pPr marL="0" indent="0">
              <a:buNone/>
            </a:pPr>
            <a:r>
              <a:rPr lang="he-IL" dirty="0" smtClean="0"/>
              <a:t>ב-13 בדצמבר 2019, </a:t>
            </a:r>
            <a:r>
              <a:rPr lang="he-IL" dirty="0"/>
              <a:t>הצהירה </a:t>
            </a:r>
            <a:r>
              <a:rPr lang="he-IL" dirty="0" smtClean="0"/>
              <a:t>העיר ניו אורלינס שבאמריקה, במסיבת עיתונאים שהיא נתונה תחת מתקפת סייבר בעקבות מקרים רבים ועוקבים של </a:t>
            </a:r>
            <a:r>
              <a:rPr lang="he-IL" dirty="0" err="1" smtClean="0"/>
              <a:t>פישינג</a:t>
            </a:r>
            <a:r>
              <a:rPr lang="he-IL" dirty="0" smtClean="0"/>
              <a:t> ותוכנות כופר על מחשבי העירייה. יום לאחר מכן, פורסם בחדשות העירייה שהמתקפה בוצעה על ידי תוכנת כופר בשם </a:t>
            </a:r>
            <a:r>
              <a:rPr lang="en-US" dirty="0" smtClean="0"/>
              <a:t>Ryuk</a:t>
            </a:r>
            <a:r>
              <a:rPr lang="he-IL" dirty="0" smtClean="0"/>
              <a:t>.</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62" y="3515270"/>
            <a:ext cx="5210828" cy="2894176"/>
          </a:xfrm>
          <a:prstGeom prst="rect">
            <a:avLst/>
          </a:prstGeom>
        </p:spPr>
      </p:pic>
    </p:spTree>
    <p:extLst>
      <p:ext uri="{BB962C8B-B14F-4D97-AF65-F5344CB8AC3E}">
        <p14:creationId xmlns:p14="http://schemas.microsoft.com/office/powerpoint/2010/main" val="81974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WIZARD SPIDER Group</a:t>
            </a:r>
            <a:endParaRPr lang="he-IL" dirty="0"/>
          </a:p>
        </p:txBody>
      </p:sp>
      <p:sp>
        <p:nvSpPr>
          <p:cNvPr id="3" name="Content Placeholder 2"/>
          <p:cNvSpPr>
            <a:spLocks noGrp="1"/>
          </p:cNvSpPr>
          <p:nvPr>
            <p:ph idx="1"/>
          </p:nvPr>
        </p:nvSpPr>
        <p:spPr>
          <a:xfrm>
            <a:off x="472535" y="2825387"/>
            <a:ext cx="10029432" cy="2235127"/>
          </a:xfrm>
        </p:spPr>
        <p:txBody>
          <a:bodyPr>
            <a:normAutofit/>
          </a:bodyPr>
          <a:lstStyle/>
          <a:p>
            <a:pPr marL="0" indent="0">
              <a:buNone/>
            </a:pPr>
            <a:r>
              <a:rPr lang="he-IL" sz="3200" dirty="0" smtClean="0"/>
              <a:t>קבוצת </a:t>
            </a:r>
            <a:r>
              <a:rPr lang="en-US" sz="3200" b="1" dirty="0"/>
              <a:t>WIZARD </a:t>
            </a:r>
            <a:r>
              <a:rPr lang="en-US" sz="3200" b="1" dirty="0" smtClean="0"/>
              <a:t>SPIDER</a:t>
            </a:r>
            <a:r>
              <a:rPr lang="he-IL" sz="3200" b="1" dirty="0" smtClean="0"/>
              <a:t> </a:t>
            </a:r>
            <a:r>
              <a:rPr lang="he-IL" sz="3200" dirty="0" smtClean="0"/>
              <a:t>היא קבוצת האקרים מרוסיה שפיתחה ומפעילה את תוכנת הכופר </a:t>
            </a:r>
            <a:r>
              <a:rPr lang="en-US" sz="3200" b="1" dirty="0" smtClean="0"/>
              <a:t>Ryuk</a:t>
            </a:r>
            <a:r>
              <a:rPr lang="he-IL" sz="3200" b="1" dirty="0" smtClean="0"/>
              <a:t> </a:t>
            </a:r>
            <a:r>
              <a:rPr lang="he-IL" sz="3200" dirty="0" smtClean="0"/>
              <a:t>מאוגוסט 2018. הקבוצה הנ"ל מתמקדת בתקיפת ארגונים גדולים בעזרת </a:t>
            </a:r>
            <a:r>
              <a:rPr lang="en-US" sz="3200" dirty="0" smtClean="0"/>
              <a:t>Ryuk</a:t>
            </a:r>
            <a:r>
              <a:rPr lang="he-IL" sz="3200" dirty="0" smtClean="0"/>
              <a:t> ודורשת כופר גבוה בתמורה לשחרורם.</a:t>
            </a:r>
            <a:endParaRPr lang="he-IL" sz="3200" dirty="0"/>
          </a:p>
        </p:txBody>
      </p:sp>
    </p:spTree>
    <p:extLst>
      <p:ext uri="{BB962C8B-B14F-4D97-AF65-F5344CB8AC3E}">
        <p14:creationId xmlns:p14="http://schemas.microsoft.com/office/powerpoint/2010/main" val="39138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מה זה תוכנת כופר ומהי </a:t>
            </a:r>
            <a:r>
              <a:rPr lang="en-US" dirty="0" smtClean="0"/>
              <a:t>Ryuk</a:t>
            </a:r>
            <a:r>
              <a:rPr lang="he-IL" dirty="0" smtClean="0"/>
              <a:t>?</a:t>
            </a:r>
            <a:endParaRPr lang="he-IL" dirty="0"/>
          </a:p>
        </p:txBody>
      </p:sp>
      <p:sp>
        <p:nvSpPr>
          <p:cNvPr id="3" name="Content Placeholder 2"/>
          <p:cNvSpPr>
            <a:spLocks noGrp="1"/>
          </p:cNvSpPr>
          <p:nvPr>
            <p:ph idx="1"/>
          </p:nvPr>
        </p:nvSpPr>
        <p:spPr>
          <a:xfrm>
            <a:off x="2204580" y="2587394"/>
            <a:ext cx="7976867" cy="2022185"/>
          </a:xfrm>
        </p:spPr>
        <p:txBody>
          <a:bodyPr>
            <a:normAutofit/>
          </a:bodyPr>
          <a:lstStyle/>
          <a:p>
            <a:pPr marL="0" indent="0">
              <a:buNone/>
            </a:pPr>
            <a:r>
              <a:rPr lang="he-IL" sz="2800" dirty="0" smtClean="0"/>
              <a:t>תוכנת כופר היא תוכנה זדונית שנבנתה למטרת הצפנת הקבצים שבמחשב הקורבן. פיענוח ההצפנה יתבצע בתמורה לכופר כספי.</a:t>
            </a:r>
          </a:p>
          <a:p>
            <a:pPr marL="0" indent="0">
              <a:buNone/>
            </a:pPr>
            <a:r>
              <a:rPr lang="en-US" sz="2800" dirty="0" smtClean="0"/>
              <a:t>Ryuk</a:t>
            </a:r>
            <a:r>
              <a:rPr lang="he-IL" sz="2800" dirty="0" smtClean="0"/>
              <a:t> היא דוגמה לתוכנת כופר.</a:t>
            </a:r>
            <a:endParaRPr lang="he-IL" sz="2800" dirty="0"/>
          </a:p>
        </p:txBody>
      </p:sp>
    </p:spTree>
    <p:extLst>
      <p:ext uri="{BB962C8B-B14F-4D97-AF65-F5344CB8AC3E}">
        <p14:creationId xmlns:p14="http://schemas.microsoft.com/office/powerpoint/2010/main" val="2502903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איך </a:t>
            </a:r>
            <a:r>
              <a:rPr lang="en-US" dirty="0" smtClean="0"/>
              <a:t>Ryuk</a:t>
            </a:r>
            <a:r>
              <a:rPr lang="he-IL" dirty="0" smtClean="0"/>
              <a:t> מושתל במחשב הקורבן?</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6795"/>
            <a:ext cx="12191999" cy="4791205"/>
          </a:xfrm>
        </p:spPr>
      </p:pic>
    </p:spTree>
    <p:extLst>
      <p:ext uri="{BB962C8B-B14F-4D97-AF65-F5344CB8AC3E}">
        <p14:creationId xmlns:p14="http://schemas.microsoft.com/office/powerpoint/2010/main" val="158821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he-IL" dirty="0" smtClean="0"/>
              <a:t>מה זה </a:t>
            </a:r>
            <a:r>
              <a:rPr lang="en-US" dirty="0" smtClean="0"/>
              <a:t>EMOTET</a:t>
            </a:r>
            <a:r>
              <a:rPr lang="he-IL" dirty="0" smtClean="0"/>
              <a:t> ומה זה </a:t>
            </a:r>
            <a:r>
              <a:rPr lang="en-US" dirty="0" smtClean="0"/>
              <a:t>TRICKBOT</a:t>
            </a:r>
            <a:r>
              <a:rPr lang="he-IL" dirty="0" smtClean="0"/>
              <a:t>?</a:t>
            </a:r>
            <a:endParaRPr lang="he-IL" dirty="0"/>
          </a:p>
        </p:txBody>
      </p:sp>
      <p:sp>
        <p:nvSpPr>
          <p:cNvPr id="6" name="Content Placeholder 5"/>
          <p:cNvSpPr>
            <a:spLocks noGrp="1"/>
          </p:cNvSpPr>
          <p:nvPr>
            <p:ph sz="half" idx="1"/>
          </p:nvPr>
        </p:nvSpPr>
        <p:spPr>
          <a:xfrm>
            <a:off x="680320" y="2336873"/>
            <a:ext cx="5607746" cy="3599316"/>
          </a:xfrm>
        </p:spPr>
        <p:txBody>
          <a:bodyPr/>
          <a:lstStyle/>
          <a:p>
            <a:pPr marL="0" indent="0">
              <a:buNone/>
            </a:pPr>
            <a:r>
              <a:rPr lang="en-US" dirty="0" smtClean="0"/>
              <a:t>TRICKBOT</a:t>
            </a:r>
            <a:r>
              <a:rPr lang="he-IL" dirty="0" smtClean="0"/>
              <a:t>:</a:t>
            </a:r>
          </a:p>
          <a:p>
            <a:pPr marL="0" indent="0">
              <a:buNone/>
            </a:pPr>
            <a:r>
              <a:rPr lang="he-IL" dirty="0" smtClean="0"/>
              <a:t>תוכנה זדונית שמשמשת לאיסוף מידע אודות חשבונות משתמש, שמות אנשי קשר, </a:t>
            </a:r>
            <a:r>
              <a:rPr lang="he-IL" dirty="0" smtClean="0"/>
              <a:t>אימיילים וכתובות</a:t>
            </a:r>
            <a:r>
              <a:rPr lang="he-IL" dirty="0" smtClean="0"/>
              <a:t>. בנוסף, התוכנה הנ"ל יודעת להפיץ את עצמה למחשבים אחרים ברשת ופועלת </a:t>
            </a:r>
            <a:r>
              <a:rPr lang="he-IL" dirty="0" smtClean="0"/>
              <a:t>גם היא בשיטת </a:t>
            </a:r>
            <a:r>
              <a:rPr lang="he-IL" dirty="0" smtClean="0"/>
              <a:t>ה-</a:t>
            </a:r>
            <a:r>
              <a:rPr lang="en-US" dirty="0" smtClean="0"/>
              <a:t>C</a:t>
            </a:r>
            <a:r>
              <a:rPr lang="he-IL" dirty="0" smtClean="0"/>
              <a:t>&amp;</a:t>
            </a:r>
            <a:r>
              <a:rPr lang="en-US" dirty="0" smtClean="0"/>
              <a:t>C</a:t>
            </a:r>
            <a:r>
              <a:rPr lang="he-IL" dirty="0" smtClean="0"/>
              <a:t>. במידה והמחשב נמצא מתאים לתקיפה על פי המידע הנ"ל שנאסף, היא מורידה את תוכנת הכופר </a:t>
            </a:r>
            <a:r>
              <a:rPr lang="en-US" dirty="0" smtClean="0"/>
              <a:t>RYUK</a:t>
            </a:r>
            <a:r>
              <a:rPr lang="he-IL" dirty="0" smtClean="0"/>
              <a:t> ומפעילה אותה.</a:t>
            </a:r>
          </a:p>
        </p:txBody>
      </p:sp>
      <p:sp>
        <p:nvSpPr>
          <p:cNvPr id="7" name="Content Placeholder 6"/>
          <p:cNvSpPr>
            <a:spLocks noGrp="1"/>
          </p:cNvSpPr>
          <p:nvPr>
            <p:ph sz="half" idx="2"/>
          </p:nvPr>
        </p:nvSpPr>
        <p:spPr>
          <a:xfrm>
            <a:off x="6488482" y="2336873"/>
            <a:ext cx="5448821" cy="3599316"/>
          </a:xfrm>
        </p:spPr>
        <p:txBody>
          <a:bodyPr/>
          <a:lstStyle/>
          <a:p>
            <a:pPr marL="0" indent="0">
              <a:buNone/>
            </a:pPr>
            <a:r>
              <a:rPr lang="en-US" dirty="0" smtClean="0"/>
              <a:t>EMOTET</a:t>
            </a:r>
            <a:r>
              <a:rPr lang="he-IL" dirty="0" smtClean="0"/>
              <a:t>:</a:t>
            </a:r>
          </a:p>
          <a:p>
            <a:pPr marL="0" indent="0">
              <a:buNone/>
            </a:pPr>
            <a:r>
              <a:rPr lang="he-IL" dirty="0" smtClean="0"/>
              <a:t>תוכנה זדונית שיורדת למחשב באמצעות אימייל הנגוע בווירוס. התוכנה הנ"ל עובדת בצורה של </a:t>
            </a:r>
            <a:r>
              <a:rPr lang="en-US" dirty="0" smtClean="0"/>
              <a:t>C</a:t>
            </a:r>
            <a:r>
              <a:rPr lang="he-IL" dirty="0" smtClean="0"/>
              <a:t>&amp;</a:t>
            </a:r>
            <a:r>
              <a:rPr lang="en-US" dirty="0" smtClean="0"/>
              <a:t>C</a:t>
            </a:r>
            <a:r>
              <a:rPr lang="he-IL" dirty="0" smtClean="0"/>
              <a:t> ובעיקר </a:t>
            </a:r>
            <a:r>
              <a:rPr lang="he-IL" dirty="0" smtClean="0"/>
              <a:t>משמשת </a:t>
            </a:r>
            <a:r>
              <a:rPr lang="he-IL" dirty="0" smtClean="0"/>
              <a:t>להורדת </a:t>
            </a:r>
            <a:r>
              <a:rPr lang="he-IL" dirty="0" smtClean="0"/>
              <a:t>וירוסים </a:t>
            </a:r>
            <a:r>
              <a:rPr lang="he-IL" dirty="0" smtClean="0"/>
              <a:t>נוספים למחשב הנתקף.</a:t>
            </a:r>
            <a:endParaRPr lang="he-IL" dirty="0"/>
          </a:p>
        </p:txBody>
      </p:sp>
      <p:sp>
        <p:nvSpPr>
          <p:cNvPr id="8" name="TextBox 7"/>
          <p:cNvSpPr txBox="1"/>
          <p:nvPr/>
        </p:nvSpPr>
        <p:spPr>
          <a:xfrm>
            <a:off x="7515616" y="5686816"/>
            <a:ext cx="4521896" cy="923330"/>
          </a:xfrm>
          <a:prstGeom prst="rect">
            <a:avLst/>
          </a:prstGeom>
          <a:noFill/>
        </p:spPr>
        <p:txBody>
          <a:bodyPr wrap="square" rtlCol="1">
            <a:spAutoFit/>
          </a:bodyPr>
          <a:lstStyle/>
          <a:p>
            <a:r>
              <a:rPr lang="en-US" dirty="0" smtClean="0"/>
              <a:t>C</a:t>
            </a:r>
            <a:r>
              <a:rPr lang="he-IL" dirty="0" smtClean="0"/>
              <a:t>&amp;</a:t>
            </a:r>
            <a:r>
              <a:rPr lang="en-US" dirty="0" smtClean="0"/>
              <a:t>C</a:t>
            </a:r>
            <a:r>
              <a:rPr lang="he-IL" dirty="0" smtClean="0"/>
              <a:t> = </a:t>
            </a:r>
            <a:r>
              <a:rPr lang="en-US" dirty="0" smtClean="0"/>
              <a:t>Command and Control</a:t>
            </a:r>
          </a:p>
          <a:p>
            <a:r>
              <a:rPr lang="he-IL" dirty="0" smtClean="0"/>
              <a:t>ניתן להעביר פקודות לתוכנה הזדונית משרת מרוחק.</a:t>
            </a:r>
            <a:endParaRPr lang="he-IL" dirty="0"/>
          </a:p>
        </p:txBody>
      </p:sp>
    </p:spTree>
    <p:extLst>
      <p:ext uri="{BB962C8B-B14F-4D97-AF65-F5344CB8AC3E}">
        <p14:creationId xmlns:p14="http://schemas.microsoft.com/office/powerpoint/2010/main" val="201240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he-IL" dirty="0" smtClean="0"/>
              <a:t>איך עובד </a:t>
            </a:r>
            <a:r>
              <a:rPr lang="en-US" dirty="0" smtClean="0"/>
              <a:t>RYUK</a:t>
            </a:r>
            <a:r>
              <a:rPr lang="he-IL" dirty="0" smtClean="0"/>
              <a:t>?</a:t>
            </a:r>
            <a:endParaRPr lang="he-IL" dirty="0"/>
          </a:p>
        </p:txBody>
      </p:sp>
      <p:sp>
        <p:nvSpPr>
          <p:cNvPr id="9" name="TextBox 8"/>
          <p:cNvSpPr txBox="1"/>
          <p:nvPr/>
        </p:nvSpPr>
        <p:spPr>
          <a:xfrm>
            <a:off x="951978" y="3457184"/>
            <a:ext cx="2041742" cy="1477328"/>
          </a:xfrm>
          <a:prstGeom prst="rect">
            <a:avLst/>
          </a:prstGeom>
          <a:solidFill>
            <a:schemeClr val="tx1"/>
          </a:solidFill>
        </p:spPr>
        <p:txBody>
          <a:bodyPr wrap="square" rtlCol="1">
            <a:spAutoFit/>
          </a:bodyPr>
          <a:lstStyle/>
          <a:p>
            <a:r>
              <a:rPr lang="he-IL" dirty="0" smtClean="0">
                <a:solidFill>
                  <a:schemeClr val="bg1"/>
                </a:solidFill>
              </a:rPr>
              <a:t>כיבוי תהליכים הקשורים לאנטי וירוס, מסדי נתונים, גיבויים ותוכנות לעריכת מסמכים.</a:t>
            </a:r>
            <a:endParaRPr lang="he-IL" dirty="0">
              <a:solidFill>
                <a:schemeClr val="bg1"/>
              </a:solidFill>
            </a:endParaRPr>
          </a:p>
        </p:txBody>
      </p:sp>
      <p:sp>
        <p:nvSpPr>
          <p:cNvPr id="10" name="TextBox 9"/>
          <p:cNvSpPr txBox="1"/>
          <p:nvPr/>
        </p:nvSpPr>
        <p:spPr>
          <a:xfrm>
            <a:off x="3659688" y="3457184"/>
            <a:ext cx="2041742" cy="1274195"/>
          </a:xfrm>
          <a:prstGeom prst="rect">
            <a:avLst/>
          </a:prstGeom>
          <a:solidFill>
            <a:schemeClr val="tx1"/>
          </a:solidFill>
        </p:spPr>
        <p:txBody>
          <a:bodyPr wrap="square" rtlCol="1">
            <a:spAutoFit/>
          </a:bodyPr>
          <a:lstStyle/>
          <a:p>
            <a:r>
              <a:rPr lang="he-IL" sz="1900" dirty="0" smtClean="0">
                <a:solidFill>
                  <a:schemeClr val="bg1"/>
                </a:solidFill>
              </a:rPr>
              <a:t>מתבצע רישום ב-</a:t>
            </a:r>
            <a:r>
              <a:rPr lang="en-US" sz="1900" dirty="0" smtClean="0">
                <a:solidFill>
                  <a:schemeClr val="bg1"/>
                </a:solidFill>
              </a:rPr>
              <a:t>REGISTREY</a:t>
            </a:r>
            <a:r>
              <a:rPr lang="he-IL" sz="1900" dirty="0" smtClean="0">
                <a:solidFill>
                  <a:schemeClr val="bg1"/>
                </a:solidFill>
              </a:rPr>
              <a:t> לטובת הפעלת עצמית באתחול המחשב.</a:t>
            </a:r>
            <a:endParaRPr lang="he-IL" sz="1900" dirty="0">
              <a:solidFill>
                <a:schemeClr val="bg1"/>
              </a:solidFill>
            </a:endParaRPr>
          </a:p>
        </p:txBody>
      </p:sp>
      <p:sp>
        <p:nvSpPr>
          <p:cNvPr id="11" name="Right Arrow 10"/>
          <p:cNvSpPr/>
          <p:nvPr/>
        </p:nvSpPr>
        <p:spPr>
          <a:xfrm>
            <a:off x="2993720" y="3895595"/>
            <a:ext cx="665968" cy="43841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a:off x="5701430" y="3875075"/>
            <a:ext cx="665968" cy="43841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6443596" y="3457184"/>
            <a:ext cx="2041742" cy="1200329"/>
          </a:xfrm>
          <a:prstGeom prst="rect">
            <a:avLst/>
          </a:prstGeom>
          <a:solidFill>
            <a:schemeClr val="tx1"/>
          </a:solidFill>
        </p:spPr>
        <p:txBody>
          <a:bodyPr wrap="square" rtlCol="1">
            <a:spAutoFit/>
          </a:bodyPr>
          <a:lstStyle/>
          <a:p>
            <a:r>
              <a:rPr lang="he-IL" dirty="0" smtClean="0">
                <a:solidFill>
                  <a:schemeClr val="bg1"/>
                </a:solidFill>
              </a:rPr>
              <a:t>התוכנה מבצעת הצפנה של קבצים במחשב ובכונני רשת המחוברים אליו.</a:t>
            </a:r>
            <a:endParaRPr lang="he-IL" dirty="0">
              <a:solidFill>
                <a:schemeClr val="bg1"/>
              </a:solidFill>
            </a:endParaRPr>
          </a:p>
        </p:txBody>
      </p:sp>
      <p:sp>
        <p:nvSpPr>
          <p:cNvPr id="14" name="Right Arrow 13"/>
          <p:cNvSpPr/>
          <p:nvPr/>
        </p:nvSpPr>
        <p:spPr>
          <a:xfrm>
            <a:off x="8485338" y="3838138"/>
            <a:ext cx="665968" cy="43841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TextBox 15"/>
          <p:cNvSpPr txBox="1"/>
          <p:nvPr/>
        </p:nvSpPr>
        <p:spPr>
          <a:xfrm>
            <a:off x="9151306" y="3572595"/>
            <a:ext cx="2041742" cy="969496"/>
          </a:xfrm>
          <a:prstGeom prst="rect">
            <a:avLst/>
          </a:prstGeom>
          <a:solidFill>
            <a:schemeClr val="tx1"/>
          </a:solidFill>
        </p:spPr>
        <p:txBody>
          <a:bodyPr wrap="square" rtlCol="1">
            <a:spAutoFit/>
          </a:bodyPr>
          <a:lstStyle/>
          <a:p>
            <a:r>
              <a:rPr lang="he-IL" sz="1900" dirty="0" smtClean="0">
                <a:solidFill>
                  <a:schemeClr val="bg1"/>
                </a:solidFill>
              </a:rPr>
              <a:t>מתבצעת מחיקת גיבויים הנמצאים על המחשב</a:t>
            </a:r>
            <a:endParaRPr lang="he-IL" sz="1900" dirty="0">
              <a:solidFill>
                <a:schemeClr val="bg1"/>
              </a:solidFill>
            </a:endParaRPr>
          </a:p>
        </p:txBody>
      </p:sp>
    </p:spTree>
    <p:extLst>
      <p:ext uri="{BB962C8B-B14F-4D97-AF65-F5344CB8AC3E}">
        <p14:creationId xmlns:p14="http://schemas.microsoft.com/office/powerpoint/2010/main" val="1650625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כיבוי תהליכים</a:t>
            </a:r>
            <a:endParaRPr lang="he-IL" dirty="0"/>
          </a:p>
        </p:txBody>
      </p:sp>
      <p:sp>
        <p:nvSpPr>
          <p:cNvPr id="3" name="Content Placeholder 2"/>
          <p:cNvSpPr>
            <a:spLocks noGrp="1"/>
          </p:cNvSpPr>
          <p:nvPr>
            <p:ph idx="1"/>
          </p:nvPr>
        </p:nvSpPr>
        <p:spPr>
          <a:xfrm>
            <a:off x="6676374" y="2336873"/>
            <a:ext cx="4807782" cy="3599316"/>
          </a:xfrm>
        </p:spPr>
        <p:txBody>
          <a:bodyPr/>
          <a:lstStyle/>
          <a:p>
            <a:pPr marL="0" indent="0">
              <a:buNone/>
            </a:pPr>
            <a:r>
              <a:rPr lang="en-US" dirty="0" smtClean="0"/>
              <a:t>RYUK</a:t>
            </a:r>
            <a:r>
              <a:rPr lang="he-IL" dirty="0" smtClean="0"/>
              <a:t> מפעיל קובץ פקודות </a:t>
            </a:r>
            <a:r>
              <a:rPr lang="en-US" dirty="0" smtClean="0"/>
              <a:t>Kill.bat </a:t>
            </a:r>
            <a:r>
              <a:rPr lang="he-IL" dirty="0" smtClean="0"/>
              <a:t> </a:t>
            </a:r>
          </a:p>
          <a:p>
            <a:pPr marL="0" indent="0">
              <a:buNone/>
            </a:pPr>
            <a:r>
              <a:rPr lang="he-IL" dirty="0" smtClean="0"/>
              <a:t>בו מופעלות הפקודות: </a:t>
            </a:r>
          </a:p>
          <a:p>
            <a:r>
              <a:rPr lang="en-US" dirty="0" smtClean="0"/>
              <a:t>net stop</a:t>
            </a:r>
            <a:endParaRPr lang="he-IL" dirty="0" smtClean="0"/>
          </a:p>
          <a:p>
            <a:r>
              <a:rPr lang="en-US" dirty="0" smtClean="0"/>
              <a:t>Task kill</a:t>
            </a:r>
          </a:p>
          <a:p>
            <a:r>
              <a:rPr lang="en-US" dirty="0" err="1" smtClean="0"/>
              <a:t>Sc</a:t>
            </a:r>
            <a:r>
              <a:rPr lang="en-US" dirty="0" smtClean="0"/>
              <a:t> </a:t>
            </a:r>
            <a:r>
              <a:rPr lang="en-US" dirty="0" err="1" smtClean="0"/>
              <a:t>config</a:t>
            </a:r>
            <a:endParaRPr lang="he-IL" dirty="0" smtClean="0"/>
          </a:p>
          <a:p>
            <a:pPr marL="0" indent="0">
              <a:buNone/>
            </a:pPr>
            <a:r>
              <a:rPr lang="he-IL" dirty="0" smtClean="0"/>
              <a:t>על מנת לעצור כ-200 תהליכים ושירותים שבד"כ פועלים במחשב.</a:t>
            </a:r>
            <a:endParaRPr lang="en-US" dirty="0" smtClean="0"/>
          </a:p>
        </p:txBody>
      </p:sp>
      <p:pic>
        <p:nvPicPr>
          <p:cNvPr id="4" name="Picture 3"/>
          <p:cNvPicPr>
            <a:picLocks noChangeAspect="1"/>
          </p:cNvPicPr>
          <p:nvPr/>
        </p:nvPicPr>
        <p:blipFill>
          <a:blip r:embed="rId2"/>
          <a:stretch>
            <a:fillRect/>
          </a:stretch>
        </p:blipFill>
        <p:spPr>
          <a:xfrm>
            <a:off x="361096" y="2059974"/>
            <a:ext cx="5576241" cy="4591346"/>
          </a:xfrm>
          <a:prstGeom prst="rect">
            <a:avLst/>
          </a:prstGeom>
        </p:spPr>
      </p:pic>
    </p:spTree>
    <p:extLst>
      <p:ext uri="{BB962C8B-B14F-4D97-AF65-F5344CB8AC3E}">
        <p14:creationId xmlns:p14="http://schemas.microsoft.com/office/powerpoint/2010/main" val="1761080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רישום ב-</a:t>
            </a:r>
            <a:r>
              <a:rPr lang="en-US" dirty="0" smtClean="0"/>
              <a:t>REGISTREY</a:t>
            </a:r>
            <a:endParaRPr lang="he-IL" dirty="0"/>
          </a:p>
        </p:txBody>
      </p:sp>
      <p:sp>
        <p:nvSpPr>
          <p:cNvPr id="3" name="Content Placeholder 2"/>
          <p:cNvSpPr>
            <a:spLocks noGrp="1"/>
          </p:cNvSpPr>
          <p:nvPr>
            <p:ph idx="1"/>
          </p:nvPr>
        </p:nvSpPr>
        <p:spPr>
          <a:xfrm>
            <a:off x="1277655" y="2336873"/>
            <a:ext cx="9016527" cy="1433461"/>
          </a:xfrm>
        </p:spPr>
        <p:txBody>
          <a:bodyPr/>
          <a:lstStyle/>
          <a:p>
            <a:pPr marL="0" indent="0">
              <a:buNone/>
            </a:pPr>
            <a:r>
              <a:rPr lang="en-US" dirty="0" smtClean="0"/>
              <a:t>RYUK</a:t>
            </a:r>
            <a:r>
              <a:rPr lang="he-IL" dirty="0" smtClean="0"/>
              <a:t> מריץ פקודת </a:t>
            </a:r>
            <a:r>
              <a:rPr lang="en-US" dirty="0" smtClean="0"/>
              <a:t>REGISTREY</a:t>
            </a:r>
            <a:r>
              <a:rPr lang="he-IL" dirty="0" smtClean="0"/>
              <a:t> להוספת רשומה אשר גורמת לכך שהוא יפעל יחד עם אתחול המחשב.</a:t>
            </a:r>
          </a:p>
          <a:p>
            <a:pPr marL="0" indent="0">
              <a:buNone/>
            </a:pPr>
            <a:r>
              <a:rPr lang="he-IL" dirty="0" smtClean="0"/>
              <a:t>להלן הפקודה:</a:t>
            </a:r>
          </a:p>
          <a:p>
            <a:pPr marL="0" indent="0">
              <a:buNone/>
            </a:pPr>
            <a:endParaRPr lang="he-IL" dirty="0" smtClean="0"/>
          </a:p>
        </p:txBody>
      </p:sp>
      <p:sp>
        <p:nvSpPr>
          <p:cNvPr id="4" name="TextBox 3"/>
          <p:cNvSpPr txBox="1"/>
          <p:nvPr/>
        </p:nvSpPr>
        <p:spPr>
          <a:xfrm>
            <a:off x="1475859" y="3670126"/>
            <a:ext cx="8818323" cy="923330"/>
          </a:xfrm>
          <a:prstGeom prst="rect">
            <a:avLst/>
          </a:prstGeom>
          <a:solidFill>
            <a:schemeClr val="tx1"/>
          </a:solidFill>
        </p:spPr>
        <p:txBody>
          <a:bodyPr wrap="square" rtlCol="1">
            <a:spAutoFit/>
          </a:bodyPr>
          <a:lstStyle/>
          <a:p>
            <a:pPr algn="l" rtl="0"/>
            <a:r>
              <a:rPr lang="en-US" dirty="0" err="1">
                <a:solidFill>
                  <a:schemeClr val="bg1"/>
                </a:solidFill>
              </a:rPr>
              <a:t>reg</a:t>
            </a:r>
            <a:r>
              <a:rPr lang="en-US" dirty="0">
                <a:solidFill>
                  <a:schemeClr val="bg1"/>
                </a:solidFill>
              </a:rPr>
              <a:t> add /C REG ADD “HKEY_CURRENT_USER\SOFTWARE\Microsoft\Windows\</a:t>
            </a:r>
            <a:r>
              <a:rPr lang="en-US" dirty="0" err="1">
                <a:solidFill>
                  <a:schemeClr val="bg1"/>
                </a:solidFill>
              </a:rPr>
              <a:t>CurrentVersion</a:t>
            </a:r>
            <a:r>
              <a:rPr lang="en-US" dirty="0">
                <a:solidFill>
                  <a:schemeClr val="bg1"/>
                </a:solidFill>
              </a:rPr>
              <a:t>\Run” /v “</a:t>
            </a:r>
            <a:r>
              <a:rPr lang="en-US" dirty="0" err="1">
                <a:solidFill>
                  <a:schemeClr val="bg1"/>
                </a:solidFill>
              </a:rPr>
              <a:t>svchos</a:t>
            </a:r>
            <a:r>
              <a:rPr lang="en-US" dirty="0">
                <a:solidFill>
                  <a:schemeClr val="bg1"/>
                </a:solidFill>
              </a:rPr>
              <a:t>” /t REG_SZ /d’</a:t>
            </a:r>
            <a:endParaRPr lang="he-IL" dirty="0">
              <a:solidFill>
                <a:schemeClr val="bg1"/>
              </a:solidFill>
            </a:endParaRPr>
          </a:p>
        </p:txBody>
      </p:sp>
    </p:spTree>
    <p:extLst>
      <p:ext uri="{BB962C8B-B14F-4D97-AF65-F5344CB8AC3E}">
        <p14:creationId xmlns:p14="http://schemas.microsoft.com/office/powerpoint/2010/main" val="316714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Facet</Template>
  <TotalTime>696</TotalTime>
  <Words>697</Words>
  <Application>Microsoft Office PowerPoint</Application>
  <PresentationFormat>מסך רחב</PresentationFormat>
  <Paragraphs>82</Paragraphs>
  <Slides>16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Times New Roman</vt:lpstr>
      <vt:lpstr>Trebuchet MS</vt:lpstr>
      <vt:lpstr>Berlin</vt:lpstr>
      <vt:lpstr>Ryuk Ransomware Attack</vt:lpstr>
      <vt:lpstr>מקרה שקרה</vt:lpstr>
      <vt:lpstr>WIZARD SPIDER Group</vt:lpstr>
      <vt:lpstr>מה זה תוכנת כופר ומהי Ryuk?</vt:lpstr>
      <vt:lpstr>איך Ryuk מושתל במחשב הקורבן?</vt:lpstr>
      <vt:lpstr>מה זה EMOTET ומה זה TRICKBOT?</vt:lpstr>
      <vt:lpstr>איך עובד RYUK?</vt:lpstr>
      <vt:lpstr>כיבוי תהליכים</vt:lpstr>
      <vt:lpstr>רישום ב-REGISTREY</vt:lpstr>
      <vt:lpstr>הצפנת הקבצים</vt:lpstr>
      <vt:lpstr>מצגת של PowerPoint</vt:lpstr>
      <vt:lpstr>מחיקת קבצי גיבוי לשחזור</vt:lpstr>
      <vt:lpstr>הודעת הכופר</vt:lpstr>
      <vt:lpstr>מצגת של PowerPoint</vt:lpstr>
      <vt:lpstr>מצגת של PowerPoint</vt:lpstr>
      <vt:lpstr>לסיום – סרטון המחשה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Ryuk Ransomware Attack</dc:title>
  <dc:creator>Lib Xp</dc:creator>
  <cp:lastModifiedBy>handod2010@gmail.com</cp:lastModifiedBy>
  <cp:revision>66</cp:revision>
  <dcterms:created xsi:type="dcterms:W3CDTF">2020-01-06T16:21:25Z</dcterms:created>
  <dcterms:modified xsi:type="dcterms:W3CDTF">2020-01-11T22:28:42Z</dcterms:modified>
</cp:coreProperties>
</file>