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86" r:id="rId28"/>
    <p:sldId id="288" r:id="rId29"/>
    <p:sldId id="289" r:id="rId30"/>
    <p:sldId id="290" r:id="rId31"/>
    <p:sldId id="291" r:id="rId32"/>
    <p:sldId id="292" r:id="rId33"/>
    <p:sldId id="294" r:id="rId34"/>
    <p:sldId id="29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F79AD-48AF-4167-8B2F-C3D1419F035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BF63A-FEA3-4728-A975-C4161BFD9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28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26A2830B-88B7-4E41-A8B3-DF610D1149E3}" type="slidenum">
              <a:rPr lang="he-IL" altLang="en-US" sz="1200" smtClean="0">
                <a:solidFill>
                  <a:schemeClr val="tx1"/>
                </a:solidFill>
              </a:rPr>
              <a:pPr/>
              <a:t>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583"/>
            <a:ext cx="5486400" cy="411443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2E15C833-A638-4ADE-A985-997BF91E31AE}" type="slidenum">
              <a:rPr lang="he-IL" altLang="en-US" sz="1200" smtClean="0">
                <a:solidFill>
                  <a:schemeClr val="tx1"/>
                </a:solidFill>
              </a:rPr>
              <a:pPr/>
              <a:t>11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583"/>
            <a:ext cx="5486400" cy="411443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1BDF5F9D-C67F-41BC-8523-5780841E07D5}" type="slidenum">
              <a:rPr lang="he-IL" altLang="en-US" sz="1200" smtClean="0">
                <a:solidFill>
                  <a:schemeClr val="tx1"/>
                </a:solidFill>
              </a:rPr>
              <a:pPr/>
              <a:t>12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583"/>
            <a:ext cx="5486400" cy="411443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BFE896B8-0FD2-4B2A-8678-83762B7A3C56}" type="slidenum">
              <a:rPr lang="he-IL" altLang="en-US" sz="1200" smtClean="0">
                <a:solidFill>
                  <a:schemeClr val="tx1"/>
                </a:solidFill>
              </a:rPr>
              <a:pPr/>
              <a:t>13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583"/>
            <a:ext cx="5486400" cy="411443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433D5E34-556B-4CD1-8ACE-955DFBEFFF95}" type="slidenum">
              <a:rPr lang="he-IL" altLang="en-US" sz="1200" smtClean="0">
                <a:solidFill>
                  <a:schemeClr val="tx1"/>
                </a:solidFill>
              </a:rPr>
              <a:pPr/>
              <a:t>14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583"/>
            <a:ext cx="5486400" cy="411443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FCFCEC11-B480-41AA-8216-31D766B8B663}" type="slidenum">
              <a:rPr lang="he-IL" altLang="en-US" sz="1200" smtClean="0">
                <a:solidFill>
                  <a:schemeClr val="tx1"/>
                </a:solidFill>
              </a:rPr>
              <a:pPr/>
              <a:t>15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583"/>
            <a:ext cx="5486400" cy="411443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690DA1E9-19A3-4AC6-A524-6C71911F9BAC}" type="slidenum">
              <a:rPr lang="he-IL" altLang="en-US" sz="1200" smtClean="0">
                <a:solidFill>
                  <a:schemeClr val="tx1"/>
                </a:solidFill>
              </a:rPr>
              <a:pPr/>
              <a:t>16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583"/>
            <a:ext cx="5486400" cy="411443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8F48BBA8-74BB-4728-9241-1F04F5FCFB78}" type="slidenum">
              <a:rPr lang="he-IL" altLang="en-US" sz="1200" smtClean="0">
                <a:solidFill>
                  <a:schemeClr val="tx1"/>
                </a:solidFill>
              </a:rPr>
              <a:pPr/>
              <a:t>17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583"/>
            <a:ext cx="5486400" cy="411443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A895732D-842D-481F-B10D-37097390A890}" type="slidenum">
              <a:rPr lang="he-IL" altLang="en-US" sz="1200" smtClean="0">
                <a:solidFill>
                  <a:schemeClr val="tx1"/>
                </a:solidFill>
              </a:rPr>
              <a:pPr/>
              <a:t>18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75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583"/>
            <a:ext cx="5486400" cy="411443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1DF2EDFE-5325-4BCA-B598-2AD9CA6BB3BB}" type="slidenum">
              <a:rPr lang="he-IL" altLang="en-US" sz="1200" smtClean="0">
                <a:solidFill>
                  <a:schemeClr val="tx1"/>
                </a:solidFill>
              </a:rPr>
              <a:pPr/>
              <a:t>19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96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583"/>
            <a:ext cx="5486400" cy="411443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E9657A4F-8A19-43EB-8C55-5748DF4F12B3}" type="slidenum">
              <a:rPr lang="he-IL" altLang="en-US" sz="1200" smtClean="0">
                <a:solidFill>
                  <a:schemeClr val="tx1"/>
                </a:solidFill>
              </a:rPr>
              <a:pPr/>
              <a:t>20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706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583"/>
            <a:ext cx="5486400" cy="411443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7B9598E2-AD0D-4DF8-8653-A5EA491CB5DC}" type="slidenum">
              <a:rPr lang="he-IL" altLang="en-US" sz="1200" smtClean="0">
                <a:solidFill>
                  <a:schemeClr val="tx1"/>
                </a:solidFill>
              </a:rPr>
              <a:pPr/>
              <a:t>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583"/>
            <a:ext cx="5486400" cy="411443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B68E5680-D28F-42F4-B000-B9B5DA692492}" type="slidenum">
              <a:rPr lang="he-IL" altLang="en-US" sz="1200" smtClean="0">
                <a:solidFill>
                  <a:schemeClr val="tx1"/>
                </a:solidFill>
              </a:rPr>
              <a:pPr/>
              <a:t>21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583"/>
            <a:ext cx="5486400" cy="411443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FB53CA98-0CA4-4517-BD73-018D4B701257}" type="slidenum">
              <a:rPr lang="he-IL" altLang="en-US" sz="1200" smtClean="0">
                <a:solidFill>
                  <a:schemeClr val="tx1"/>
                </a:solidFill>
              </a:rPr>
              <a:pPr/>
              <a:t>22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727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583"/>
            <a:ext cx="5486400" cy="411443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B7CC7257-012F-4815-92A0-B3AED3F2D420}" type="slidenum">
              <a:rPr lang="he-IL" altLang="en-US" sz="1200" smtClean="0">
                <a:solidFill>
                  <a:schemeClr val="tx1"/>
                </a:solidFill>
              </a:rPr>
              <a:pPr/>
              <a:t>23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583"/>
            <a:ext cx="5486400" cy="411443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BF733C54-7B24-40D5-A266-C647C16F500E}" type="slidenum">
              <a:rPr lang="he-IL" altLang="en-US" sz="1200" smtClean="0">
                <a:solidFill>
                  <a:schemeClr val="tx1"/>
                </a:solidFill>
              </a:rPr>
              <a:pPr/>
              <a:t>24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757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583"/>
            <a:ext cx="5486400" cy="411443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40A5011D-6CC2-4962-A4BB-403F848127E7}" type="slidenum">
              <a:rPr lang="he-IL" altLang="en-US" sz="1200" smtClean="0">
                <a:solidFill>
                  <a:schemeClr val="tx1"/>
                </a:solidFill>
              </a:rPr>
              <a:pPr/>
              <a:t>25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583"/>
            <a:ext cx="5486400" cy="411443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6C5B8C42-591D-4996-BEF5-E47058FBBD48}" type="slidenum">
              <a:rPr lang="he-IL" altLang="en-US" sz="1200" smtClean="0">
                <a:solidFill>
                  <a:schemeClr val="tx1"/>
                </a:solidFill>
              </a:rPr>
              <a:pPr/>
              <a:t>26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778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583"/>
            <a:ext cx="5486400" cy="411443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F8FFC6EE-96FF-4D8F-AC5E-E6373468E512}" type="slidenum">
              <a:rPr lang="he-IL" altLang="en-US" sz="1200" smtClean="0">
                <a:solidFill>
                  <a:schemeClr val="tx1"/>
                </a:solidFill>
              </a:rPr>
              <a:pPr/>
              <a:t>27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788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583"/>
            <a:ext cx="5486400" cy="411443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D117E1C8-BE39-4B2B-804F-E149267AE5E6}" type="slidenum">
              <a:rPr lang="he-IL" altLang="en-US" sz="1200" smtClean="0">
                <a:solidFill>
                  <a:schemeClr val="tx1"/>
                </a:solidFill>
              </a:rPr>
              <a:pPr/>
              <a:t>28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808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583"/>
            <a:ext cx="5486400" cy="411443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E084152E-6A34-481C-96E9-C858B97DDABD}" type="slidenum">
              <a:rPr lang="he-IL" altLang="en-US" sz="1200" smtClean="0">
                <a:solidFill>
                  <a:schemeClr val="tx1"/>
                </a:solidFill>
              </a:rPr>
              <a:pPr/>
              <a:t>29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819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583"/>
            <a:ext cx="5486400" cy="411443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3700739F-A098-43E7-8AF1-2C2D67BF7F21}" type="slidenum">
              <a:rPr lang="he-IL" altLang="en-US" sz="1200" smtClean="0">
                <a:solidFill>
                  <a:schemeClr val="tx1"/>
                </a:solidFill>
              </a:rPr>
              <a:pPr/>
              <a:t>30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829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583"/>
            <a:ext cx="5486400" cy="411443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8311D6F2-F769-433E-84A8-AA494779E370}" type="slidenum">
              <a:rPr lang="he-IL" altLang="en-US" sz="1200" smtClean="0">
                <a:solidFill>
                  <a:schemeClr val="tx1"/>
                </a:solidFill>
              </a:rPr>
              <a:pPr/>
              <a:t>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583"/>
            <a:ext cx="5486400" cy="411443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27F3E4B-5642-4A7A-BAA9-2893763FEF1A}" type="slidenum">
              <a:rPr lang="he-IL" altLang="en-US" sz="1200" smtClean="0">
                <a:solidFill>
                  <a:schemeClr val="tx1"/>
                </a:solidFill>
              </a:rPr>
              <a:pPr/>
              <a:t>31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839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583"/>
            <a:ext cx="5486400" cy="411443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A835B68-D118-4CD5-AD94-FBDDD6FEB290}" type="slidenum">
              <a:rPr lang="he-IL" altLang="en-US" sz="1200" smtClean="0">
                <a:solidFill>
                  <a:schemeClr val="tx1"/>
                </a:solidFill>
              </a:rPr>
              <a:pPr/>
              <a:t>32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849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583"/>
            <a:ext cx="5486400" cy="411443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2B3392DC-0800-4D16-8555-3C96F4DB9C49}" type="slidenum">
              <a:rPr lang="he-IL" altLang="en-US" sz="1200" smtClean="0">
                <a:solidFill>
                  <a:schemeClr val="tx1"/>
                </a:solidFill>
              </a:rPr>
              <a:pPr/>
              <a:t>33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870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583"/>
            <a:ext cx="5486400" cy="411443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38203ED7-4540-4D10-8E88-D016AE0C50AB}" type="slidenum">
              <a:rPr lang="he-IL" altLang="en-US" sz="1200" smtClean="0">
                <a:solidFill>
                  <a:schemeClr val="tx1"/>
                </a:solidFill>
              </a:rPr>
              <a:pPr/>
              <a:t>34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880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583"/>
            <a:ext cx="5486400" cy="411443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E69E7C42-E138-49A1-879F-29D78176CD5F}" type="slidenum">
              <a:rPr lang="he-IL" altLang="en-US" sz="1200" smtClean="0">
                <a:solidFill>
                  <a:schemeClr val="tx1"/>
                </a:solidFill>
              </a:rPr>
              <a:pPr/>
              <a:t>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583"/>
            <a:ext cx="5486400" cy="411443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1FA0FC39-6FDC-4B22-BDFB-58F6B091DD04}" type="slidenum">
              <a:rPr lang="he-IL" altLang="en-US" sz="1200" smtClean="0">
                <a:solidFill>
                  <a:schemeClr val="tx1"/>
                </a:solidFill>
              </a:rPr>
              <a:pPr/>
              <a:t>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583"/>
            <a:ext cx="5486400" cy="411443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D125C0EF-8B47-4A6D-9132-7A6229245C0E}" type="slidenum">
              <a:rPr lang="he-IL" altLang="en-US" sz="1200" smtClean="0">
                <a:solidFill>
                  <a:schemeClr val="tx1"/>
                </a:solidFill>
              </a:rPr>
              <a:pPr/>
              <a:t>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583"/>
            <a:ext cx="5486400" cy="411443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1FA03954-FE30-4C38-8A44-5F3D314A44E9}" type="slidenum">
              <a:rPr lang="he-IL" altLang="en-US" sz="1200" smtClean="0">
                <a:solidFill>
                  <a:schemeClr val="tx1"/>
                </a:solidFill>
              </a:rPr>
              <a:pPr/>
              <a:t>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583"/>
            <a:ext cx="5486400" cy="411443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F8D334F7-5E67-47AC-974D-F0659F0EC863}" type="slidenum">
              <a:rPr lang="he-IL" altLang="en-US" sz="1200" smtClean="0">
                <a:solidFill>
                  <a:schemeClr val="tx1"/>
                </a:solidFill>
              </a:rPr>
              <a:pPr/>
              <a:t>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583"/>
            <a:ext cx="5486400" cy="411443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3BAB03E6-C688-46B2-9685-F6FFF3030780}" type="slidenum">
              <a:rPr lang="he-IL" altLang="en-US" sz="1200" smtClean="0">
                <a:solidFill>
                  <a:schemeClr val="tx1"/>
                </a:solidFill>
              </a:rPr>
              <a:pPr/>
              <a:t>10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583"/>
            <a:ext cx="5486400" cy="411443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684-3C62-449D-A3AB-B25B4FEA7DB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6524-815B-433E-8628-FE8D22E1E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9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684-3C62-449D-A3AB-B25B4FEA7DB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6524-815B-433E-8628-FE8D22E1E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4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684-3C62-449D-A3AB-B25B4FEA7DB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6524-815B-433E-8628-FE8D22E1E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36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6050"/>
            <a:ext cx="9144000" cy="8493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65175" y="1295400"/>
            <a:ext cx="7618413" cy="4987925"/>
          </a:xfrm>
        </p:spPr>
        <p:txBody>
          <a:bodyPr/>
          <a:lstStyle/>
          <a:p>
            <a:pPr lvl="0"/>
            <a:endParaRPr lang="he-IL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2AB01-285F-482E-A47C-9221CCF95AE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70524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684-3C62-449D-A3AB-B25B4FEA7DB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6524-815B-433E-8628-FE8D22E1E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684-3C62-449D-A3AB-B25B4FEA7DB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6524-815B-433E-8628-FE8D22E1E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684-3C62-449D-A3AB-B25B4FEA7DB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6524-815B-433E-8628-FE8D22E1E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1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684-3C62-449D-A3AB-B25B4FEA7DB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6524-815B-433E-8628-FE8D22E1E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0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684-3C62-449D-A3AB-B25B4FEA7DB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6524-815B-433E-8628-FE8D22E1E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52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684-3C62-449D-A3AB-B25B4FEA7DB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6524-815B-433E-8628-FE8D22E1E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2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684-3C62-449D-A3AB-B25B4FEA7DB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6524-815B-433E-8628-FE8D22E1E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2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684-3C62-449D-A3AB-B25B4FEA7DB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6524-815B-433E-8628-FE8D22E1E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9C684-3C62-449D-A3AB-B25B4FEA7DB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36524-815B-433E-8628-FE8D22E1E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OOP </a:t>
            </a:r>
            <a:r>
              <a:rPr lang="en-US" dirty="0" err="1" smtClean="0"/>
              <a:t>trên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75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80BCB7AC-8A30-439B-8BBF-3ECED5989667}" type="slidenum">
              <a:rPr lang="he-IL" altLang="en-US" sz="1200" smtClean="0"/>
              <a:pPr/>
              <a:t>10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en-US" smtClean="0"/>
              <a:t>Initializer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49275" y="1114425"/>
            <a:ext cx="7399338" cy="23844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 eaLnBrk="0" hangingPunct="0">
              <a:tabLst>
                <a:tab pos="633413" algn="l"/>
                <a:tab pos="987425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273050" indent="-271463" defTabSz="912813" eaLnBrk="0" hangingPunct="0">
              <a:tabLst>
                <a:tab pos="633413" algn="l"/>
                <a:tab pos="987425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tabLst>
                <a:tab pos="633413" algn="l"/>
                <a:tab pos="987425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tabLst>
                <a:tab pos="633413" algn="l"/>
                <a:tab pos="987425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tabLst>
                <a:tab pos="633413" algn="l"/>
                <a:tab pos="987425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633413" algn="l"/>
                <a:tab pos="987425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633413" algn="l"/>
                <a:tab pos="987425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633413" algn="l"/>
                <a:tab pos="987425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633413" algn="l"/>
                <a:tab pos="987425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en-US" sz="1000"/>
              <a:t/>
            </a:r>
            <a:br>
              <a:rPr lang="en-US" altLang="en-US" sz="1000"/>
            </a:br>
            <a:r>
              <a:rPr lang="en-US" altLang="en-US" b="1"/>
              <a:t>Initializer is a block of instructions performed right after the fields creation and before calling the constructor</a:t>
            </a:r>
          </a:p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en-US" b="1"/>
              <a:t>	A class does not have to have an initializer and indeed it usually doesn't</a:t>
            </a:r>
          </a:p>
        </p:txBody>
      </p:sp>
      <p:sp>
        <p:nvSpPr>
          <p:cNvPr id="1003525" name="Rectangle 5"/>
          <p:cNvSpPr>
            <a:spLocks noChangeArrowheads="1"/>
          </p:cNvSpPr>
          <p:nvPr/>
        </p:nvSpPr>
        <p:spPr bwMode="auto">
          <a:xfrm>
            <a:off x="457200" y="3673475"/>
            <a:ext cx="8229600" cy="249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en-US" b="1" u="sng"/>
              <a:t>Example</a:t>
            </a:r>
            <a:r>
              <a:rPr lang="en-US" altLang="en-US" b="1"/>
              <a:t>:</a:t>
            </a:r>
          </a:p>
          <a:p>
            <a:pPr eaLnBrk="1" hangingPunct="1">
              <a:spcBef>
                <a:spcPct val="50000"/>
              </a:spcBef>
              <a:buSzPct val="70000"/>
            </a:pPr>
            <a:endParaRPr lang="en-US" altLang="en-US" sz="4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public class Thingy {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String s;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// the block underneath is an initializer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{	s="Hello"; }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}</a:t>
            </a:r>
            <a:endParaRPr lang="en-US" altLang="en-US" sz="1800" b="1"/>
          </a:p>
        </p:txBody>
      </p:sp>
      <p:sp>
        <p:nvSpPr>
          <p:cNvPr id="1003526" name="Rectangle 6"/>
          <p:cNvSpPr>
            <a:spLocks noChangeArrowheads="1"/>
          </p:cNvSpPr>
          <p:nvPr/>
        </p:nvSpPr>
        <p:spPr bwMode="auto">
          <a:xfrm>
            <a:off x="3878263" y="5440363"/>
            <a:ext cx="3644900" cy="8016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72000" anchor="ctr"/>
          <a:lstStyle>
            <a:lvl1pPr marL="342900" indent="-342900" defTabSz="912813" eaLnBrk="0" hangingPunct="0"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273050" indent="-271463" defTabSz="912813" eaLnBrk="0" hangingPunct="0"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buSzTx/>
              <a:buFontTx/>
              <a:buNone/>
            </a:pPr>
            <a:r>
              <a:rPr lang="en-US" altLang="en-US" sz="1000"/>
              <a:t/>
            </a:r>
            <a:br>
              <a:rPr lang="en-US" altLang="en-US" sz="1000"/>
            </a:br>
            <a:r>
              <a:rPr lang="en-US" altLang="en-US" sz="2000" b="1"/>
              <a:t>Usually initializer would do a more complex job</a:t>
            </a:r>
            <a:r>
              <a:rPr lang="en-US" altLang="en-US" sz="2000" b="1">
                <a:latin typeface="Courier New" pitchFamily="49" charset="0"/>
              </a:rPr>
              <a:t>…</a:t>
            </a:r>
            <a:endParaRPr lang="en-US" altLang="en-US" sz="2000" b="1"/>
          </a:p>
        </p:txBody>
      </p:sp>
    </p:spTree>
    <p:extLst>
      <p:ext uri="{BB962C8B-B14F-4D97-AF65-F5344CB8AC3E}">
        <p14:creationId xmlns:p14="http://schemas.microsoft.com/office/powerpoint/2010/main" val="393311783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25" grpId="0"/>
      <p:bldP spid="10035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1E49BA70-9F28-4C63-AE89-97B512FDCF6F}" type="slidenum">
              <a:rPr lang="he-IL" altLang="en-US" sz="1200" smtClean="0"/>
              <a:pPr/>
              <a:t>11</a:t>
            </a:fld>
            <a:endParaRPr lang="en-US" altLang="en-US" sz="12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en-US" smtClean="0"/>
              <a:t>Static Initializer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549275" y="1114425"/>
            <a:ext cx="7399338" cy="23844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 eaLnBrk="0" hangingPunct="0">
              <a:tabLst>
                <a:tab pos="633413" algn="l"/>
                <a:tab pos="987425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273050" indent="-271463" defTabSz="912813" eaLnBrk="0" hangingPunct="0">
              <a:tabLst>
                <a:tab pos="633413" algn="l"/>
                <a:tab pos="987425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tabLst>
                <a:tab pos="633413" algn="l"/>
                <a:tab pos="987425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tabLst>
                <a:tab pos="633413" algn="l"/>
                <a:tab pos="987425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tabLst>
                <a:tab pos="633413" algn="l"/>
                <a:tab pos="987425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633413" algn="l"/>
                <a:tab pos="987425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633413" algn="l"/>
                <a:tab pos="987425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633413" algn="l"/>
                <a:tab pos="987425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633413" algn="l"/>
                <a:tab pos="987425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en-US" sz="1000"/>
              <a:t/>
            </a:r>
            <a:br>
              <a:rPr lang="en-US" altLang="en-US" sz="1000"/>
            </a:br>
            <a:r>
              <a:rPr lang="en-US" altLang="en-US" b="1"/>
              <a:t>Static initializer is a block of instructions performed the first time a class is loaded</a:t>
            </a:r>
          </a:p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en-US" b="1"/>
              <a:t>	Static initializer may be useful to perform</a:t>
            </a:r>
            <a:br>
              <a:rPr lang="en-US" altLang="en-US" b="1"/>
            </a:br>
            <a:r>
              <a:rPr lang="en-US" altLang="en-US" b="1"/>
              <a:t>a one time initializations of static members</a:t>
            </a:r>
          </a:p>
        </p:txBody>
      </p:sp>
      <p:sp>
        <p:nvSpPr>
          <p:cNvPr id="1007620" name="Rectangle 4"/>
          <p:cNvSpPr>
            <a:spLocks noChangeArrowheads="1"/>
          </p:cNvSpPr>
          <p:nvPr/>
        </p:nvSpPr>
        <p:spPr bwMode="auto">
          <a:xfrm>
            <a:off x="457200" y="3687763"/>
            <a:ext cx="8229600" cy="249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en-US" b="1" u="sng"/>
              <a:t>Example</a:t>
            </a:r>
            <a:r>
              <a:rPr lang="en-US" altLang="en-US" b="1"/>
              <a:t>:</a:t>
            </a:r>
          </a:p>
          <a:p>
            <a:pPr eaLnBrk="1" hangingPunct="1">
              <a:spcBef>
                <a:spcPct val="50000"/>
              </a:spcBef>
              <a:buSzPct val="70000"/>
            </a:pPr>
            <a:endParaRPr lang="en-US" altLang="en-US" sz="4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public class Thingy {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static String s;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// the block underneath is a static initializer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static {	s="Hello"; }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07621" name="Rectangle 5"/>
          <p:cNvSpPr>
            <a:spLocks noChangeArrowheads="1"/>
          </p:cNvSpPr>
          <p:nvPr/>
        </p:nvSpPr>
        <p:spPr bwMode="auto">
          <a:xfrm>
            <a:off x="4664075" y="5440363"/>
            <a:ext cx="4022725" cy="8016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72000" anchor="ctr"/>
          <a:lstStyle>
            <a:lvl1pPr marL="342900" indent="-342900" defTabSz="912813" eaLnBrk="0" hangingPunct="0"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273050" indent="-271463" defTabSz="912813" eaLnBrk="0" hangingPunct="0"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buSzTx/>
              <a:buFontTx/>
              <a:buNone/>
            </a:pPr>
            <a:r>
              <a:rPr lang="en-US" altLang="en-US" sz="1000"/>
              <a:t/>
            </a:r>
            <a:br>
              <a:rPr lang="en-US" altLang="en-US" sz="1000"/>
            </a:br>
            <a:r>
              <a:rPr lang="en-US" altLang="en-US" sz="2000" b="1"/>
              <a:t>Usually static initializer would do a more complex job</a:t>
            </a:r>
            <a:r>
              <a:rPr lang="en-US" altLang="en-US" sz="2000" b="1">
                <a:latin typeface="Courier New" pitchFamily="49" charset="0"/>
              </a:rPr>
              <a:t>…</a:t>
            </a:r>
            <a:endParaRPr lang="en-US" altLang="en-US" sz="2000" b="1"/>
          </a:p>
        </p:txBody>
      </p:sp>
    </p:spTree>
    <p:extLst>
      <p:ext uri="{BB962C8B-B14F-4D97-AF65-F5344CB8AC3E}">
        <p14:creationId xmlns:p14="http://schemas.microsoft.com/office/powerpoint/2010/main" val="205240720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7620" grpId="0"/>
      <p:bldP spid="10076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29F8137A-6C81-4DC1-8F6D-321EA3D2D2AF}" type="slidenum">
              <a:rPr lang="he-IL" altLang="en-US" sz="1200" smtClean="0"/>
              <a:pPr/>
              <a:t>12</a:t>
            </a:fld>
            <a:endParaRPr lang="en-US" altLang="en-US" sz="120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en-US" smtClean="0"/>
              <a:t>Inheritance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49275" y="1114425"/>
            <a:ext cx="8137525" cy="46958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 eaLnBrk="0" hangingPunct="0"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354013" indent="-352425" defTabSz="912813" eaLnBrk="0" hangingPunct="0"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en-US" sz="900"/>
              <a:t/>
            </a:r>
            <a:br>
              <a:rPr lang="en-US" altLang="en-US" sz="900"/>
            </a:br>
            <a:r>
              <a:rPr lang="en-US" altLang="en-US" sz="2000" b="1" u="sng"/>
              <a:t>Some Terms</a:t>
            </a:r>
            <a:r>
              <a:rPr lang="en-US" altLang="en-US" sz="2000" b="1"/>
              <a:t> </a:t>
            </a:r>
            <a:r>
              <a:rPr lang="en-US" altLang="en-US" sz="900"/>
              <a:t/>
            </a:r>
            <a:br>
              <a:rPr lang="en-US" altLang="en-US" sz="900"/>
            </a:br>
            <a:r>
              <a:rPr lang="en-US" altLang="en-US" sz="700" b="1"/>
              <a:t/>
            </a:r>
            <a:br>
              <a:rPr lang="en-US" altLang="en-US" sz="700" b="1"/>
            </a:br>
            <a:r>
              <a:rPr lang="en-US" altLang="en-US" sz="2000" b="1"/>
              <a:t>A class that is derived from another class is called a </a:t>
            </a:r>
            <a:r>
              <a:rPr lang="en-US" altLang="en-US" sz="2000" b="1" i="1">
                <a:solidFill>
                  <a:schemeClr val="tx2"/>
                </a:solidFill>
              </a:rPr>
              <a:t>subclass</a:t>
            </a:r>
            <a:r>
              <a:rPr lang="en-US" altLang="en-US" sz="2000" b="1"/>
              <a:t> (also a </a:t>
            </a:r>
            <a:r>
              <a:rPr lang="en-US" altLang="en-US" sz="2000" b="1" i="1">
                <a:solidFill>
                  <a:schemeClr val="tx2"/>
                </a:solidFill>
              </a:rPr>
              <a:t>derived class</a:t>
            </a:r>
            <a:r>
              <a:rPr lang="en-US" altLang="en-US" sz="2000" b="1"/>
              <a:t>, </a:t>
            </a:r>
            <a:r>
              <a:rPr lang="en-US" altLang="en-US" sz="2000" b="1" i="1">
                <a:solidFill>
                  <a:schemeClr val="tx2"/>
                </a:solidFill>
              </a:rPr>
              <a:t>extended class</a:t>
            </a:r>
            <a:r>
              <a:rPr lang="en-US" altLang="en-US" sz="2000" b="1"/>
              <a:t>, or </a:t>
            </a:r>
            <a:r>
              <a:rPr lang="en-US" altLang="en-US" sz="2000" b="1" i="1">
                <a:solidFill>
                  <a:schemeClr val="tx2"/>
                </a:solidFill>
              </a:rPr>
              <a:t>child class</a:t>
            </a:r>
            <a:r>
              <a:rPr lang="en-US" altLang="en-US" sz="2000" b="1"/>
              <a:t>).</a:t>
            </a:r>
          </a:p>
          <a:p>
            <a:pPr lvl="1"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en-US" sz="2000" b="1"/>
              <a:t>	The class from which the subclass is derived is called a </a:t>
            </a:r>
            <a:r>
              <a:rPr lang="en-US" altLang="en-US" sz="2000" b="1" i="1">
                <a:solidFill>
                  <a:schemeClr val="tx2"/>
                </a:solidFill>
              </a:rPr>
              <a:t>superclass</a:t>
            </a:r>
            <a:r>
              <a:rPr lang="en-US" altLang="en-US" sz="2000" b="1"/>
              <a:t> (also a </a:t>
            </a:r>
            <a:r>
              <a:rPr lang="en-US" altLang="en-US" sz="2000" b="1" i="1">
                <a:solidFill>
                  <a:schemeClr val="tx2"/>
                </a:solidFill>
              </a:rPr>
              <a:t>base class</a:t>
            </a:r>
            <a:r>
              <a:rPr lang="en-US" altLang="en-US" sz="2000" b="1"/>
              <a:t> or a </a:t>
            </a:r>
            <a:r>
              <a:rPr lang="en-US" altLang="en-US" sz="2000" b="1" i="1">
                <a:solidFill>
                  <a:schemeClr val="tx2"/>
                </a:solidFill>
              </a:rPr>
              <a:t>parent class</a:t>
            </a:r>
            <a:r>
              <a:rPr lang="en-US" altLang="en-US" sz="2000" b="1"/>
              <a:t>). </a:t>
            </a:r>
          </a:p>
          <a:p>
            <a:pPr lvl="1"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en-US" sz="2000" b="1"/>
              <a:t>	Excepting </a:t>
            </a:r>
            <a:r>
              <a:rPr lang="en-US" altLang="en-US" sz="2000" b="1">
                <a:solidFill>
                  <a:schemeClr val="tx2"/>
                </a:solidFill>
              </a:rPr>
              <a:t>java.lang.Object</a:t>
            </a:r>
            <a:r>
              <a:rPr lang="en-US" altLang="en-US" sz="2000" b="1"/>
              <a:t>, which has no superclass,</a:t>
            </a:r>
            <a:br>
              <a:rPr lang="en-US" altLang="en-US" sz="2000" b="1"/>
            </a:br>
            <a:r>
              <a:rPr lang="en-US" altLang="en-US" sz="2000" b="1"/>
              <a:t>every class has exactly one and only one direct superclass (single inheritance).</a:t>
            </a:r>
            <a:br>
              <a:rPr lang="en-US" altLang="en-US" sz="2000" b="1"/>
            </a:br>
            <a:r>
              <a:rPr lang="en-US" altLang="en-US" sz="2000" b="1"/>
              <a:t>In the absence of any other explicit superclass, every class is implicitly a subclass of Object. </a:t>
            </a:r>
          </a:p>
          <a:p>
            <a:pPr lvl="1"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en-US" sz="2000" b="1"/>
              <a:t>	A class is said to be </a:t>
            </a:r>
            <a:r>
              <a:rPr lang="en-US" altLang="en-US" sz="2000" b="1" i="1">
                <a:solidFill>
                  <a:schemeClr val="tx2"/>
                </a:solidFill>
              </a:rPr>
              <a:t>descended</a:t>
            </a:r>
            <a:r>
              <a:rPr lang="en-US" altLang="en-US" sz="2000" b="1"/>
              <a:t> from all the classes in its inheritance chain stretching back to Object.</a:t>
            </a:r>
          </a:p>
        </p:txBody>
      </p:sp>
    </p:spTree>
    <p:extLst>
      <p:ext uri="{BB962C8B-B14F-4D97-AF65-F5344CB8AC3E}">
        <p14:creationId xmlns:p14="http://schemas.microsoft.com/office/powerpoint/2010/main" val="324154640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737BC376-05A9-4BDB-8B50-3B485B28F55C}" type="slidenum">
              <a:rPr lang="he-IL" altLang="en-US" sz="1200" smtClean="0"/>
              <a:pPr/>
              <a:t>13</a:t>
            </a:fld>
            <a:endParaRPr lang="en-US" altLang="en-US" sz="12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en-US" smtClean="0"/>
              <a:t>Inheritance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457200" y="5745163"/>
            <a:ext cx="8229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en-US" sz="2000" b="1"/>
              <a:t>	Examples in following slides…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549275" y="1114425"/>
            <a:ext cx="8137525" cy="44307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 eaLnBrk="0" hangingPunct="0"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354013" indent="-352425" defTabSz="912813" eaLnBrk="0" hangingPunct="0"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en-US" sz="900"/>
              <a:t/>
            </a:r>
            <a:br>
              <a:rPr lang="en-US" altLang="en-US" sz="900"/>
            </a:br>
            <a:r>
              <a:rPr lang="en-US" altLang="en-US" sz="2000" b="1"/>
              <a:t>–	Class </a:t>
            </a:r>
            <a:r>
              <a:rPr lang="en-US" altLang="en-US" sz="2000" b="1">
                <a:solidFill>
                  <a:schemeClr val="tx2"/>
                </a:solidFill>
              </a:rPr>
              <a:t>Object</a:t>
            </a:r>
            <a:r>
              <a:rPr lang="en-US" altLang="en-US" sz="2000" b="1"/>
              <a:t> is the ancestor base class of all classes in Java </a:t>
            </a:r>
            <a:r>
              <a:rPr lang="en-US" altLang="en-US" sz="900"/>
              <a:t/>
            </a:r>
            <a:br>
              <a:rPr lang="en-US" altLang="en-US" sz="900"/>
            </a:br>
            <a:r>
              <a:rPr lang="en-US" altLang="en-US" sz="700" b="1"/>
              <a:t/>
            </a:r>
            <a:br>
              <a:rPr lang="en-US" altLang="en-US" sz="700" b="1"/>
            </a:br>
            <a:r>
              <a:rPr lang="en-US" altLang="en-US" sz="2000" b="1"/>
              <a:t>–	There is </a:t>
            </a:r>
            <a:r>
              <a:rPr lang="en-US" altLang="en-US" sz="2000" b="1">
                <a:solidFill>
                  <a:schemeClr val="tx2"/>
                </a:solidFill>
              </a:rPr>
              <a:t>no multiple inheritance</a:t>
            </a:r>
            <a:r>
              <a:rPr lang="en-US" altLang="en-US" sz="2000" b="1"/>
              <a:t> in Java</a:t>
            </a:r>
            <a:r>
              <a:rPr lang="en-US" altLang="en-US" sz="700" b="1"/>
              <a:t/>
            </a:r>
            <a:br>
              <a:rPr lang="en-US" altLang="en-US" sz="700" b="1"/>
            </a:br>
            <a:r>
              <a:rPr lang="en-US" altLang="en-US" sz="700" b="1"/>
              <a:t/>
            </a:r>
            <a:br>
              <a:rPr lang="en-US" altLang="en-US" sz="700" b="1"/>
            </a:br>
            <a:r>
              <a:rPr lang="en-US" altLang="en-US" sz="2000" b="1"/>
              <a:t>–	</a:t>
            </a:r>
            <a:r>
              <a:rPr lang="en-US" altLang="en-US" sz="2000" b="1">
                <a:solidFill>
                  <a:schemeClr val="tx2"/>
                </a:solidFill>
              </a:rPr>
              <a:t>Inheritance is always </a:t>
            </a:r>
            <a:r>
              <a:rPr lang="en-US" altLang="en-US" sz="2000" b="1">
                <a:solidFill>
                  <a:schemeClr val="tx2"/>
                </a:solidFill>
                <a:latin typeface="Courier New" pitchFamily="49" charset="0"/>
              </a:rPr>
              <a:t>“</a:t>
            </a:r>
            <a:r>
              <a:rPr lang="en-US" altLang="en-US" sz="2000" b="1">
                <a:solidFill>
                  <a:schemeClr val="tx2"/>
                </a:solidFill>
              </a:rPr>
              <a:t>public</a:t>
            </a:r>
            <a:r>
              <a:rPr lang="en-US" altLang="en-US" sz="2000" b="1">
                <a:solidFill>
                  <a:schemeClr val="tx2"/>
                </a:solidFill>
                <a:latin typeface="Courier New" pitchFamily="49" charset="0"/>
              </a:rPr>
              <a:t>”</a:t>
            </a:r>
            <a:r>
              <a:rPr lang="en-US" altLang="en-US" sz="2000" b="1"/>
              <a:t> thus type is not stated</a:t>
            </a:r>
            <a:br>
              <a:rPr lang="en-US" altLang="en-US" sz="2000" b="1"/>
            </a:br>
            <a:r>
              <a:rPr lang="en-US" altLang="en-US" sz="2000" b="1"/>
              <a:t>	(no private or protected inheritance as in C++)</a:t>
            </a:r>
            <a:br>
              <a:rPr lang="en-US" altLang="en-US" sz="2000" b="1"/>
            </a:br>
            <a:r>
              <a:rPr lang="en-US" altLang="en-US" sz="700" b="1"/>
              <a:t/>
            </a:r>
            <a:br>
              <a:rPr lang="en-US" altLang="en-US" sz="700" b="1"/>
            </a:br>
            <a:r>
              <a:rPr lang="en-US" altLang="en-US" sz="2000" b="1"/>
              <a:t>–	</a:t>
            </a:r>
            <a:r>
              <a:rPr lang="en-US" altLang="en-US" sz="2000" b="1">
                <a:solidFill>
                  <a:schemeClr val="tx1"/>
                </a:solidFill>
              </a:rPr>
              <a:t>Class </a:t>
            </a:r>
            <a:r>
              <a:rPr lang="en-US" altLang="en-US" sz="2000" b="1">
                <a:solidFill>
                  <a:schemeClr val="tx2"/>
                </a:solidFill>
              </a:rPr>
              <a:t>can implement several interfaces</a:t>
            </a:r>
            <a:r>
              <a:rPr lang="en-US" altLang="en-US" sz="2000" b="1"/>
              <a:t> (contracts)</a:t>
            </a:r>
            <a:br>
              <a:rPr lang="en-US" altLang="en-US" sz="2000" b="1"/>
            </a:br>
            <a:r>
              <a:rPr lang="en-US" altLang="en-US" sz="700" b="1"/>
              <a:t/>
            </a:r>
            <a:br>
              <a:rPr lang="en-US" altLang="en-US" sz="700" b="1"/>
            </a:br>
            <a:r>
              <a:rPr lang="en-US" altLang="en-US" sz="2000" b="1"/>
              <a:t>–	</a:t>
            </a:r>
            <a:r>
              <a:rPr lang="en-US" altLang="en-US" sz="2000" b="1">
                <a:solidFill>
                  <a:schemeClr val="tx1"/>
                </a:solidFill>
              </a:rPr>
              <a:t>Class </a:t>
            </a:r>
            <a:r>
              <a:rPr lang="en-US" altLang="en-US" sz="2000" b="1">
                <a:solidFill>
                  <a:schemeClr val="tx2"/>
                </a:solidFill>
              </a:rPr>
              <a:t>can be abstract</a:t>
            </a:r>
            <a:r>
              <a:rPr lang="en-US" altLang="en-US" sz="2000" b="1"/>
              <a:t/>
            </a:r>
            <a:br>
              <a:rPr lang="en-US" altLang="en-US" sz="2000" b="1"/>
            </a:br>
            <a:r>
              <a:rPr lang="en-US" altLang="en-US" sz="700" b="1"/>
              <a:t/>
            </a:r>
            <a:br>
              <a:rPr lang="en-US" altLang="en-US" sz="700" b="1"/>
            </a:br>
            <a:r>
              <a:rPr lang="en-US" altLang="en-US" sz="2000" b="1"/>
              <a:t>–	Access to base class is done using the </a:t>
            </a:r>
            <a:r>
              <a:rPr lang="en-US" altLang="en-US" sz="2000" b="1">
                <a:solidFill>
                  <a:schemeClr val="tx2"/>
                </a:solidFill>
              </a:rPr>
              <a:t>super</a:t>
            </a:r>
            <a:r>
              <a:rPr lang="en-US" altLang="en-US" sz="2000" b="1"/>
              <a:t> keyword</a:t>
            </a:r>
            <a:br>
              <a:rPr lang="en-US" altLang="en-US" sz="2000" b="1"/>
            </a:br>
            <a:r>
              <a:rPr lang="en-US" altLang="en-US" sz="700" b="1"/>
              <a:t/>
            </a:r>
            <a:br>
              <a:rPr lang="en-US" altLang="en-US" sz="700" b="1"/>
            </a:br>
            <a:r>
              <a:rPr lang="en-US" altLang="en-US" sz="2000" b="1"/>
              <a:t>–	Constructor may </a:t>
            </a:r>
            <a:r>
              <a:rPr lang="en-US" altLang="en-US" sz="2000" b="1">
                <a:solidFill>
                  <a:schemeClr val="tx2"/>
                </a:solidFill>
              </a:rPr>
              <a:t>send parameters to its base</a:t>
            </a:r>
            <a:r>
              <a:rPr lang="en-US" altLang="en-US" sz="2000" b="1"/>
              <a:t> using the</a:t>
            </a:r>
            <a:br>
              <a:rPr lang="en-US" altLang="en-US" sz="2000" b="1"/>
            </a:br>
            <a:r>
              <a:rPr lang="en-US" altLang="en-US" sz="2000" b="1"/>
              <a:t>	</a:t>
            </a:r>
            <a:r>
              <a:rPr lang="en-US" altLang="en-US" sz="2000" b="1">
                <a:latin typeface="Courier New" pitchFamily="49" charset="0"/>
              </a:rPr>
              <a:t>‘</a:t>
            </a:r>
            <a:r>
              <a:rPr lang="en-US" altLang="en-US" sz="2000" b="1"/>
              <a:t>super</a:t>
            </a:r>
            <a:r>
              <a:rPr lang="en-US" altLang="en-US" sz="2000" b="1">
                <a:latin typeface="Courier New" pitchFamily="49" charset="0"/>
              </a:rPr>
              <a:t>’</a:t>
            </a:r>
            <a:r>
              <a:rPr lang="en-US" altLang="en-US" sz="2000" b="1"/>
              <a:t> keyword as its first instruction</a:t>
            </a:r>
            <a:br>
              <a:rPr lang="en-US" altLang="en-US" sz="2000" b="1"/>
            </a:br>
            <a:r>
              <a:rPr lang="en-US" altLang="en-US" sz="700" b="1"/>
              <a:t/>
            </a:r>
            <a:br>
              <a:rPr lang="en-US" altLang="en-US" sz="700" b="1"/>
            </a:br>
            <a:r>
              <a:rPr lang="en-US" altLang="en-US" sz="2000" b="1"/>
              <a:t>–	If the base class does not have an empty constructor then </a:t>
            </a:r>
            <a:br>
              <a:rPr lang="en-US" altLang="en-US" sz="2000" b="1"/>
            </a:br>
            <a:r>
              <a:rPr lang="en-US" altLang="en-US" sz="2000" b="1"/>
              <a:t>	the class is required to pass parameters to its super</a:t>
            </a:r>
          </a:p>
        </p:txBody>
      </p:sp>
    </p:spTree>
    <p:extLst>
      <p:ext uri="{BB962C8B-B14F-4D97-AF65-F5344CB8AC3E}">
        <p14:creationId xmlns:p14="http://schemas.microsoft.com/office/powerpoint/2010/main" val="384599660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2FB025AB-7EC2-4F93-A319-449A7E738583}" type="slidenum">
              <a:rPr lang="he-IL" altLang="en-US" sz="1200" smtClean="0"/>
              <a:pPr/>
              <a:t>14</a:t>
            </a:fld>
            <a:endParaRPr lang="en-US" altLang="en-US" sz="1200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en-US" smtClean="0"/>
              <a:t>Inheritance</a:t>
            </a:r>
          </a:p>
        </p:txBody>
      </p:sp>
      <p:sp>
        <p:nvSpPr>
          <p:cNvPr id="20485" name="Rectangle 3"/>
          <p:cNvSpPr>
            <a:spLocks noChangeArrowheads="1"/>
          </p:cNvSpPr>
          <p:nvPr/>
        </p:nvSpPr>
        <p:spPr bwMode="auto">
          <a:xfrm>
            <a:off x="457200" y="1238250"/>
            <a:ext cx="8229600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en-US" b="1" u="sng" dirty="0"/>
              <a:t>Example 1</a:t>
            </a:r>
            <a:r>
              <a:rPr lang="en-US" altLang="en-US" b="1" dirty="0"/>
              <a:t>:</a:t>
            </a:r>
          </a:p>
          <a:p>
            <a:pPr eaLnBrk="1" hangingPunct="1">
              <a:spcBef>
                <a:spcPct val="50000"/>
              </a:spcBef>
              <a:buSzPct val="70000"/>
            </a:pPr>
            <a:endParaRPr lang="en-US" altLang="en-US" sz="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SzPct val="70000"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public class Person {</a:t>
            </a:r>
          </a:p>
          <a:p>
            <a:pPr eaLnBrk="1" hangingPunct="1">
              <a:buSzPct val="70000"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	private String name;</a:t>
            </a:r>
            <a:endParaRPr lang="en-US" altLang="en-US" sz="18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SzPct val="70000"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	public Person(String name) {</a:t>
            </a:r>
          </a:p>
          <a:p>
            <a:pPr eaLnBrk="1" hangingPunct="1">
              <a:buSzPct val="70000"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		this.name = name;</a:t>
            </a:r>
            <a:endParaRPr lang="en-US" altLang="en-US" sz="18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SzPct val="70000"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buSzPct val="70000"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// Override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 in class Object</a:t>
            </a:r>
          </a:p>
          <a:p>
            <a:pPr eaLnBrk="1" hangingPunct="1">
              <a:buSzPct val="70000"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	public String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eaLnBrk="1" hangingPunct="1">
              <a:buSzPct val="70000"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		return name;</a:t>
            </a:r>
          </a:p>
          <a:p>
            <a:pPr eaLnBrk="1" hangingPunct="1">
              <a:buSzPct val="70000"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buSzPct val="70000"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319056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AB45491E-C0B1-4323-8E63-18E04A0C9384}" type="slidenum">
              <a:rPr lang="he-IL" altLang="en-US" sz="1200" smtClean="0"/>
              <a:pPr/>
              <a:t>15</a:t>
            </a:fld>
            <a:endParaRPr lang="en-US" altLang="en-US" sz="1200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en-US" smtClean="0"/>
              <a:t>Inheritance</a:t>
            </a:r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457200" y="1195388"/>
            <a:ext cx="8229600" cy="49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en-US" b="1" u="sng" dirty="0"/>
              <a:t>Example 1 </a:t>
            </a:r>
            <a:r>
              <a:rPr lang="en-US" altLang="en-US" sz="2000" b="1" u="sng" dirty="0"/>
              <a:t>(</a:t>
            </a:r>
            <a:r>
              <a:rPr lang="en-US" altLang="en-US" sz="2000" b="1" u="sng" dirty="0" err="1"/>
              <a:t>cont</a:t>
            </a:r>
            <a:r>
              <a:rPr lang="en-US" altLang="en-US" sz="2000" b="1" u="sng" dirty="0"/>
              <a:t>’)</a:t>
            </a:r>
            <a:r>
              <a:rPr lang="en-US" altLang="en-US" b="1" dirty="0"/>
              <a:t>:</a:t>
            </a:r>
          </a:p>
          <a:p>
            <a:pPr eaLnBrk="1" hangingPunct="1">
              <a:spcBef>
                <a:spcPct val="50000"/>
              </a:spcBef>
              <a:buSzPct val="70000"/>
            </a:pPr>
            <a:endParaRPr lang="en-US" altLang="en-US" sz="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SzPct val="70000"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public class Employee extends Person {</a:t>
            </a:r>
          </a:p>
          <a:p>
            <a:pPr eaLnBrk="1" hangingPunct="1">
              <a:buSzPct val="70000"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	private Employee manager;</a:t>
            </a:r>
            <a:endParaRPr lang="en-US" altLang="en-US" sz="18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SzPct val="70000"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	public Employee(String name, Employee manager) {</a:t>
            </a:r>
          </a:p>
          <a:p>
            <a:pPr eaLnBrk="1" hangingPunct="1">
              <a:buSzPct val="70000"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		super(name);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 // must be first</a:t>
            </a:r>
          </a:p>
          <a:p>
            <a:pPr eaLnBrk="1" hangingPunct="1">
              <a:buSzPct val="70000"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this.manager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= manager;</a:t>
            </a:r>
          </a:p>
          <a:p>
            <a:pPr eaLnBrk="1" hangingPunct="1">
              <a:buSzPct val="70000"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buSzPct val="70000"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// Override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 in class Person</a:t>
            </a:r>
          </a:p>
          <a:p>
            <a:pPr eaLnBrk="1" hangingPunct="1">
              <a:buSzPct val="70000"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	public String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eaLnBrk="1" hangingPunct="1">
              <a:buSzPct val="70000"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super.toString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() +</a:t>
            </a:r>
            <a:br>
              <a:rPr lang="en-US" alt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		(manager!=null? ", reporting to: " + manager :</a:t>
            </a:r>
            <a:br>
              <a:rPr lang="en-US" alt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			" - I'm the big boss!");</a:t>
            </a:r>
          </a:p>
          <a:p>
            <a:pPr eaLnBrk="1" hangingPunct="1">
              <a:buSzPct val="70000"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buSzPct val="70000"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481363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4F4AB6A1-4D31-4036-A95E-6FB6432B4ED4}" type="slidenum">
              <a:rPr lang="he-IL" altLang="en-US" sz="1200" smtClean="0"/>
              <a:pPr/>
              <a:t>16</a:t>
            </a:fld>
            <a:endParaRPr lang="en-US" altLang="en-US" sz="1200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en-US" smtClean="0"/>
              <a:t>Inheritance</a:t>
            </a:r>
          </a:p>
        </p:txBody>
      </p:sp>
      <p:sp>
        <p:nvSpPr>
          <p:cNvPr id="22533" name="Rectangle 3"/>
          <p:cNvSpPr>
            <a:spLocks noChangeArrowheads="1"/>
          </p:cNvSpPr>
          <p:nvPr/>
        </p:nvSpPr>
        <p:spPr bwMode="auto">
          <a:xfrm>
            <a:off x="457200" y="1238250"/>
            <a:ext cx="8229600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en-US" b="1" u="sng"/>
              <a:t>Example 2</a:t>
            </a:r>
            <a:r>
              <a:rPr lang="en-US" altLang="en-US" b="1"/>
              <a:t>:</a:t>
            </a:r>
          </a:p>
          <a:p>
            <a:pPr eaLnBrk="1" hangingPunct="1">
              <a:spcBef>
                <a:spcPct val="50000"/>
              </a:spcBef>
              <a:buSzPct val="70000"/>
            </a:pPr>
            <a:endParaRPr lang="en-US" altLang="en-US" sz="4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abstract public class Shape {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// private Color line = Color.Black;</a:t>
            </a:r>
            <a:endParaRPr lang="en-US" altLang="en-US" sz="18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// private Color fill = Color.White;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public Shape() {}</a:t>
            </a:r>
            <a:endParaRPr lang="en-US" altLang="en-US" sz="18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/* public Shape(Color line, Color fill) {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	this.line = line;</a:t>
            </a:r>
            <a:endParaRPr lang="en-US" altLang="en-US" sz="18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	this.fill = fill;</a:t>
            </a:r>
            <a:endParaRPr lang="en-US" altLang="en-US" sz="18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} */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abstract public void draw();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abstract public boolean isPointInside(Point p);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571068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83DF9FB-C8FE-4B65-AD99-3CD4D14851F9}" type="slidenum">
              <a:rPr lang="he-IL" altLang="en-US" sz="1200" smtClean="0"/>
              <a:pPr/>
              <a:t>17</a:t>
            </a:fld>
            <a:endParaRPr lang="en-US" altLang="en-US" sz="1200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en-US" smtClean="0"/>
              <a:t>Inheritance</a:t>
            </a:r>
          </a:p>
        </p:txBody>
      </p:sp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457200" y="1195388"/>
            <a:ext cx="8466138" cy="49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en-US" b="1" u="sng"/>
              <a:t>Example 2 </a:t>
            </a:r>
            <a:r>
              <a:rPr lang="en-US" altLang="en-US" sz="2000" b="1" u="sng"/>
              <a:t>(cont’)</a:t>
            </a:r>
            <a:r>
              <a:rPr lang="en-US" altLang="en-US" b="1"/>
              <a:t>:</a:t>
            </a:r>
          </a:p>
          <a:p>
            <a:pPr eaLnBrk="1" hangingPunct="1">
              <a:spcBef>
                <a:spcPct val="50000"/>
              </a:spcBef>
              <a:buSzPct val="70000"/>
            </a:pPr>
            <a:endParaRPr lang="en-US" altLang="en-US" sz="4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public class Circle extends Shape {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private Point center;</a:t>
            </a:r>
            <a:endParaRPr lang="en-US" altLang="en-US" sz="18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private double radius;</a:t>
            </a:r>
            <a:endParaRPr lang="en-US" altLang="en-US" sz="18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public Circle(Point center, double radius) {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	this.center = center; this.radius = radius;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public void draw() {…} </a:t>
            </a: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// use Graphics or Graphics2d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public boolean isPointInside(Point p) {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	return (p.distance(center) &lt; radius);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782378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128835EA-FD5B-4100-89E3-AA624825ADD2}" type="slidenum">
              <a:rPr lang="he-IL" altLang="en-US" sz="1200" smtClean="0"/>
              <a:pPr/>
              <a:t>18</a:t>
            </a:fld>
            <a:endParaRPr lang="en-US" altLang="en-US" sz="12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en-US" smtClean="0"/>
              <a:t>Inheritance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457200" y="4227513"/>
            <a:ext cx="822960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en-US" sz="2000" b="1" u="sng"/>
              <a:t>Example</a:t>
            </a:r>
            <a:r>
              <a:rPr lang="en-US" altLang="en-US" sz="2000" b="1"/>
              <a:t>:</a:t>
            </a:r>
          </a:p>
          <a:p>
            <a:pPr eaLnBrk="1" hangingPunct="1">
              <a:buSzPct val="70000"/>
            </a:pP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abstract public class Shape {</a:t>
            </a:r>
          </a:p>
          <a:p>
            <a:pPr eaLnBrk="1" hangingPunct="1">
              <a:spcBef>
                <a:spcPct val="0"/>
              </a:spcBef>
              <a:buSzPct val="70000"/>
            </a:pP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eaLnBrk="1" hangingPunct="1">
              <a:buSzPct val="70000"/>
            </a:pP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	final public void setFillColor(Color color)</a:t>
            </a:r>
            <a:br>
              <a:rPr lang="en-US" altLang="en-US" sz="1800" b="1">
                <a:latin typeface="Courier New" pitchFamily="49" charset="0"/>
                <a:cs typeface="Courier New" pitchFamily="49" charset="0"/>
              </a:rPr>
            </a:b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		{&lt;some implementation&gt;}</a:t>
            </a:r>
          </a:p>
          <a:p>
            <a:pPr eaLnBrk="1" hangingPunct="1">
              <a:buSzPct val="70000"/>
            </a:pP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}</a:t>
            </a:r>
            <a:endParaRPr lang="en-US" altLang="en-US" sz="2000" b="1"/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549275" y="1114425"/>
            <a:ext cx="8137525" cy="28971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 eaLnBrk="0" hangingPunct="0"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354013" indent="-352425" defTabSz="912813" eaLnBrk="0" hangingPunct="0"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en-US" sz="900"/>
              <a:t/>
            </a:r>
            <a:br>
              <a:rPr lang="en-US" altLang="en-US" sz="900"/>
            </a:br>
            <a:r>
              <a:rPr lang="en-US" altLang="en-US" sz="2000" b="1"/>
              <a:t>The </a:t>
            </a:r>
            <a:r>
              <a:rPr lang="en-US" altLang="en-US" sz="2000" b="1">
                <a:solidFill>
                  <a:schemeClr val="tx2"/>
                </a:solidFill>
              </a:rPr>
              <a:t>final</a:t>
            </a:r>
            <a:r>
              <a:rPr lang="en-US" altLang="en-US" sz="2000" b="1"/>
              <a:t> keyword is used to forbid a method from being override in derived classes</a:t>
            </a:r>
            <a:br>
              <a:rPr lang="en-US" altLang="en-US" sz="2000" b="1"/>
            </a:br>
            <a:r>
              <a:rPr lang="en-US" altLang="en-US" sz="1200" b="1"/>
              <a:t/>
            </a:r>
            <a:br>
              <a:rPr lang="en-US" altLang="en-US" sz="1200" b="1"/>
            </a:br>
            <a:r>
              <a:rPr lang="en-US" altLang="en-US" sz="2000" b="1"/>
              <a:t>Above is relevant when implementing a generic algorithm in the base class, and it allows the JVM to linkage the calls to the method more efficiently</a:t>
            </a:r>
            <a:br>
              <a:rPr lang="en-US" altLang="en-US" sz="2000" b="1"/>
            </a:br>
            <a:r>
              <a:rPr lang="en-US" altLang="en-US" sz="1200" b="1"/>
              <a:t/>
            </a:r>
            <a:br>
              <a:rPr lang="en-US" altLang="en-US" sz="1200" b="1"/>
            </a:br>
            <a:r>
              <a:rPr lang="en-US" altLang="en-US" sz="2000" b="1"/>
              <a:t>The </a:t>
            </a:r>
            <a:r>
              <a:rPr lang="en-US" altLang="en-US" sz="2000" b="1">
                <a:solidFill>
                  <a:schemeClr val="tx2"/>
                </a:solidFill>
              </a:rPr>
              <a:t>final</a:t>
            </a:r>
            <a:r>
              <a:rPr lang="en-US" altLang="en-US" sz="2000" b="1"/>
              <a:t> keyword can also be used on a class to prevent the class from being subclassed at all</a:t>
            </a:r>
            <a:r>
              <a:rPr lang="en-US" altLang="en-US" sz="1200" b="1"/>
              <a:t/>
            </a:r>
            <a:br>
              <a:rPr lang="en-US" altLang="en-US" sz="1200" b="1"/>
            </a:br>
            <a:r>
              <a:rPr lang="en-US" altLang="en-US" sz="1200" b="1"/>
              <a:t/>
            </a:r>
            <a:br>
              <a:rPr lang="en-US" altLang="en-US" sz="1200" b="1"/>
            </a:br>
            <a:endParaRPr lang="en-US" altLang="en-US" sz="1200" b="1"/>
          </a:p>
        </p:txBody>
      </p:sp>
      <p:sp>
        <p:nvSpPr>
          <p:cNvPr id="1028101" name="Rectangle 5"/>
          <p:cNvSpPr>
            <a:spLocks noChangeArrowheads="1"/>
          </p:cNvSpPr>
          <p:nvPr/>
        </p:nvSpPr>
        <p:spPr bwMode="auto">
          <a:xfrm>
            <a:off x="5638800" y="4227513"/>
            <a:ext cx="3048000" cy="7762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72000" anchor="ctr"/>
          <a:lstStyle>
            <a:lvl1pPr marL="342900" indent="-342900" defTabSz="912813" eaLnBrk="0" hangingPunct="0"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179388" indent="-177800" defTabSz="912813" eaLnBrk="0" hangingPunct="0"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lvl="1" algn="ctr" eaLnBrk="1" hangingPunct="1">
              <a:buSzTx/>
              <a:buFontTx/>
              <a:buNone/>
            </a:pPr>
            <a:r>
              <a:rPr lang="en-US" altLang="en-US" sz="1800"/>
              <a:t>of course, final and abstract don‘t go together (why?)</a:t>
            </a:r>
          </a:p>
        </p:txBody>
      </p:sp>
    </p:spTree>
    <p:extLst>
      <p:ext uri="{BB962C8B-B14F-4D97-AF65-F5344CB8AC3E}">
        <p14:creationId xmlns:p14="http://schemas.microsoft.com/office/powerpoint/2010/main" val="150304292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10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BFA8EEF4-6254-4260-A15C-1F1497406D3E}" type="slidenum">
              <a:rPr lang="he-IL" altLang="en-US" sz="1200" smtClean="0"/>
              <a:pPr/>
              <a:t>19</a:t>
            </a:fld>
            <a:endParaRPr lang="en-US" altLang="en-US" sz="120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en-US" smtClean="0"/>
              <a:t>Interfaces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457200" y="5745163"/>
            <a:ext cx="8229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en-US" sz="2000" b="1"/>
              <a:t>	Examples in following slides…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549275" y="1114425"/>
            <a:ext cx="8137525" cy="44307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 eaLnBrk="0" hangingPunct="0"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354013" indent="-352425" defTabSz="912813" eaLnBrk="0" hangingPunct="0"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en-US" sz="900"/>
              <a:t/>
            </a:r>
            <a:br>
              <a:rPr lang="en-US" altLang="en-US" sz="900"/>
            </a:br>
            <a:r>
              <a:rPr lang="en-US" altLang="en-US" sz="2000" b="1"/>
              <a:t>–	Interface is a </a:t>
            </a:r>
            <a:r>
              <a:rPr lang="en-US" altLang="en-US" sz="2000" b="1">
                <a:solidFill>
                  <a:schemeClr val="tx2"/>
                </a:solidFill>
              </a:rPr>
              <a:t>contract</a:t>
            </a:r>
            <a:br>
              <a:rPr lang="en-US" altLang="en-US" sz="2000" b="1">
                <a:solidFill>
                  <a:schemeClr val="tx2"/>
                </a:solidFill>
              </a:rPr>
            </a:br>
            <a:r>
              <a:rPr lang="en-US" altLang="en-US" sz="700" b="1"/>
              <a:t/>
            </a:r>
            <a:br>
              <a:rPr lang="en-US" altLang="en-US" sz="700" b="1"/>
            </a:br>
            <a:r>
              <a:rPr lang="en-US" altLang="en-US" sz="2000" b="1"/>
              <a:t>–	An interface can contain </a:t>
            </a:r>
            <a:r>
              <a:rPr lang="en-US" altLang="en-US" sz="2000" b="1">
                <a:solidFill>
                  <a:schemeClr val="tx2"/>
                </a:solidFill>
              </a:rPr>
              <a:t>method signatures</a:t>
            </a:r>
            <a:r>
              <a:rPr lang="en-US" altLang="en-US" sz="2000" b="1"/>
              <a:t/>
            </a:r>
            <a:br>
              <a:rPr lang="en-US" altLang="en-US" sz="2000" b="1"/>
            </a:br>
            <a:r>
              <a:rPr lang="en-US" altLang="en-US" sz="2000" b="1"/>
              <a:t>	(methods without implementation) and </a:t>
            </a:r>
            <a:r>
              <a:rPr lang="en-US" altLang="en-US" sz="2000" b="1">
                <a:solidFill>
                  <a:schemeClr val="tx2"/>
                </a:solidFill>
              </a:rPr>
              <a:t>static constants</a:t>
            </a:r>
            <a:r>
              <a:rPr lang="en-US" altLang="en-US" sz="2000" b="1"/>
              <a:t> </a:t>
            </a:r>
            <a:r>
              <a:rPr lang="en-US" altLang="en-US" sz="900"/>
              <a:t/>
            </a:r>
            <a:br>
              <a:rPr lang="en-US" altLang="en-US" sz="900"/>
            </a:br>
            <a:r>
              <a:rPr lang="en-US" altLang="en-US" sz="700" b="1"/>
              <a:t/>
            </a:r>
            <a:br>
              <a:rPr lang="en-US" altLang="en-US" sz="700" b="1"/>
            </a:br>
            <a:r>
              <a:rPr lang="en-US" altLang="en-US" sz="2000" b="1"/>
              <a:t>–	Interface cannot be instantiated, it can only be </a:t>
            </a:r>
            <a:r>
              <a:rPr lang="en-US" altLang="en-US" sz="2000" b="1">
                <a:solidFill>
                  <a:schemeClr val="tx2"/>
                </a:solidFill>
              </a:rPr>
              <a:t>implemented</a:t>
            </a:r>
            <a:r>
              <a:rPr lang="en-US" altLang="en-US" sz="2000" b="1"/>
              <a:t/>
            </a:r>
            <a:br>
              <a:rPr lang="en-US" altLang="en-US" sz="2000" b="1"/>
            </a:br>
            <a:r>
              <a:rPr lang="en-US" altLang="en-US" sz="2000" b="1"/>
              <a:t>	by classes and </a:t>
            </a:r>
            <a:r>
              <a:rPr lang="en-US" altLang="en-US" sz="2000" b="1">
                <a:solidFill>
                  <a:schemeClr val="tx2"/>
                </a:solidFill>
              </a:rPr>
              <a:t>extended</a:t>
            </a:r>
            <a:r>
              <a:rPr lang="en-US" altLang="en-US" sz="2000" b="1"/>
              <a:t> by other interfaces</a:t>
            </a:r>
            <a:r>
              <a:rPr lang="en-US" altLang="en-US" sz="700" b="1"/>
              <a:t/>
            </a:r>
            <a:br>
              <a:rPr lang="en-US" altLang="en-US" sz="700" b="1"/>
            </a:br>
            <a:r>
              <a:rPr lang="en-US" altLang="en-US" sz="700" b="1"/>
              <a:t/>
            </a:r>
            <a:br>
              <a:rPr lang="en-US" altLang="en-US" sz="700" b="1"/>
            </a:br>
            <a:r>
              <a:rPr lang="en-US" altLang="en-US" sz="2000" b="1"/>
              <a:t>–	Interface that do not include any method signature is called</a:t>
            </a:r>
            <a:br>
              <a:rPr lang="en-US" altLang="en-US" sz="2000" b="1"/>
            </a:br>
            <a:r>
              <a:rPr lang="en-US" altLang="en-US" sz="2000" b="1"/>
              <a:t>	a </a:t>
            </a:r>
            <a:r>
              <a:rPr lang="en-US" altLang="en-US" sz="2000" b="1">
                <a:solidFill>
                  <a:schemeClr val="tx2"/>
                </a:solidFill>
              </a:rPr>
              <a:t>marker interface</a:t>
            </a:r>
            <a:r>
              <a:rPr lang="en-US" altLang="en-US" sz="2000" b="1"/>
              <a:t/>
            </a:r>
            <a:br>
              <a:rPr lang="en-US" altLang="en-US" sz="2000" b="1"/>
            </a:br>
            <a:r>
              <a:rPr lang="en-US" altLang="en-US" sz="700" b="1"/>
              <a:t/>
            </a:r>
            <a:br>
              <a:rPr lang="en-US" altLang="en-US" sz="700" b="1"/>
            </a:br>
            <a:r>
              <a:rPr lang="en-US" altLang="en-US" sz="2000" b="1"/>
              <a:t>–	</a:t>
            </a:r>
            <a:r>
              <a:rPr lang="en-US" altLang="en-US" sz="2000" b="1">
                <a:solidFill>
                  <a:schemeClr val="tx1"/>
                </a:solidFill>
              </a:rPr>
              <a:t>Class </a:t>
            </a:r>
            <a:r>
              <a:rPr lang="en-US" altLang="en-US" sz="2000" b="1">
                <a:solidFill>
                  <a:schemeClr val="tx2"/>
                </a:solidFill>
              </a:rPr>
              <a:t>can implement several interfaces</a:t>
            </a:r>
            <a:r>
              <a:rPr lang="en-US" altLang="en-US" sz="2000" b="1"/>
              <a:t> (contracts)</a:t>
            </a:r>
            <a:br>
              <a:rPr lang="en-US" altLang="en-US" sz="2000" b="1"/>
            </a:br>
            <a:r>
              <a:rPr lang="en-US" altLang="en-US" sz="700" b="1"/>
              <a:t/>
            </a:r>
            <a:br>
              <a:rPr lang="en-US" altLang="en-US" sz="700" b="1"/>
            </a:br>
            <a:r>
              <a:rPr lang="en-US" altLang="en-US" sz="2000" b="1"/>
              <a:t>–	</a:t>
            </a:r>
            <a:r>
              <a:rPr lang="en-US" altLang="en-US" sz="2000" b="1">
                <a:solidFill>
                  <a:schemeClr val="tx1"/>
                </a:solidFill>
              </a:rPr>
              <a:t>Class can announce on implementing an interface,</a:t>
            </a:r>
            <a:br>
              <a:rPr lang="en-US" altLang="en-US" sz="2000" b="1">
                <a:solidFill>
                  <a:schemeClr val="tx1"/>
                </a:solidFill>
              </a:rPr>
            </a:br>
            <a:r>
              <a:rPr lang="en-US" altLang="en-US" sz="2000" b="1">
                <a:solidFill>
                  <a:schemeClr val="tx1"/>
                </a:solidFill>
              </a:rPr>
              <a:t>	without really implementing all of the declared methods,</a:t>
            </a:r>
            <a:br>
              <a:rPr lang="en-US" altLang="en-US" sz="2000" b="1">
                <a:solidFill>
                  <a:schemeClr val="tx1"/>
                </a:solidFill>
              </a:rPr>
            </a:br>
            <a:r>
              <a:rPr lang="en-US" altLang="en-US" sz="2000" b="1">
                <a:solidFill>
                  <a:schemeClr val="tx1"/>
                </a:solidFill>
              </a:rPr>
              <a:t>	but then the class must be </a:t>
            </a:r>
            <a:r>
              <a:rPr lang="en-US" altLang="en-US" sz="2000" b="1">
                <a:solidFill>
                  <a:schemeClr val="tx2"/>
                </a:solidFill>
              </a:rPr>
              <a:t>abstract</a:t>
            </a:r>
            <a:r>
              <a:rPr lang="en-US" altLang="en-US" sz="2000" b="1"/>
              <a:t/>
            </a:r>
            <a:br>
              <a:rPr lang="en-US" altLang="en-US" sz="2000" b="1"/>
            </a:br>
            <a:endParaRPr lang="en-US" altLang="en-US" sz="2000" b="1"/>
          </a:p>
        </p:txBody>
      </p:sp>
    </p:spTree>
    <p:extLst>
      <p:ext uri="{BB962C8B-B14F-4D97-AF65-F5344CB8AC3E}">
        <p14:creationId xmlns:p14="http://schemas.microsoft.com/office/powerpoint/2010/main" val="215705065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B64BBB57-1CA0-452A-A613-33938844B4A2}" type="slidenum">
              <a:rPr lang="he-IL" altLang="en-US" sz="1200" smtClean="0"/>
              <a:pPr/>
              <a:t>2</a:t>
            </a:fld>
            <a:endParaRPr lang="en-US" altLang="en-US" sz="120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en-US" smtClean="0"/>
              <a:t>Classes and Objects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457200" y="1282700"/>
            <a:ext cx="8229600" cy="482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912813" eaLnBrk="0" hangingPunct="0">
              <a:tabLst>
                <a:tab pos="5302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179388" defTabSz="912813" eaLnBrk="0" hangingPunct="0">
              <a:tabLst>
                <a:tab pos="5302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tabLst>
                <a:tab pos="5302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tabLst>
                <a:tab pos="5302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tabLst>
                <a:tab pos="5302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302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302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302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302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en-US" b="1"/>
              <a:t>A class will look like this:</a:t>
            </a:r>
          </a:p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en-US" sz="1200" b="1"/>
              <a:t/>
            </a:r>
            <a:br>
              <a:rPr lang="en-US" altLang="en-US" sz="1200" b="1"/>
            </a:br>
            <a:r>
              <a:rPr lang="en-US" altLang="en-US" sz="2000" b="1"/>
              <a:t>&lt;Access-Modifier&gt; class </a:t>
            </a:r>
            <a:r>
              <a:rPr lang="en-US" altLang="en-US" sz="2000" b="1" i="1"/>
              <a:t>MyClass</a:t>
            </a:r>
            <a:r>
              <a:rPr lang="en-US" altLang="en-US" sz="2000" b="1"/>
              <a:t> {</a:t>
            </a:r>
            <a:br>
              <a:rPr lang="en-US" altLang="en-US" sz="2000" b="1"/>
            </a:br>
            <a:r>
              <a:rPr lang="en-US" altLang="en-US" sz="2000" b="1"/>
              <a:t>	// field, constructor, and method declarations</a:t>
            </a:r>
            <a:br>
              <a:rPr lang="en-US" altLang="en-US" sz="2000" b="1"/>
            </a:br>
            <a:r>
              <a:rPr lang="en-US" altLang="en-US" sz="2000" b="1"/>
              <a:t>}</a:t>
            </a:r>
          </a:p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endParaRPr lang="en-US" altLang="en-US" sz="2000" b="1"/>
          </a:p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en-US" b="1"/>
              <a:t>To instantiate an object we will do:</a:t>
            </a:r>
          </a:p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en-US" sz="2000" b="1" i="1"/>
              <a:t>MyClass </a:t>
            </a:r>
            <a:r>
              <a:rPr lang="en-US" altLang="en-US" sz="2000" b="1"/>
              <a:t>instance = new MyClass(&lt;constructor params&gt;);</a:t>
            </a:r>
          </a:p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endParaRPr lang="en-US" altLang="en-US" sz="1000" b="1"/>
          </a:p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endParaRPr lang="en-US" altLang="en-US" sz="2000" b="1"/>
          </a:p>
        </p:txBody>
      </p:sp>
    </p:spTree>
    <p:extLst>
      <p:ext uri="{BB962C8B-B14F-4D97-AF65-F5344CB8AC3E}">
        <p14:creationId xmlns:p14="http://schemas.microsoft.com/office/powerpoint/2010/main" val="428463229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3125A548-C426-48A9-BBFF-7B9ADED73638}" type="slidenum">
              <a:rPr lang="he-IL" altLang="en-US" sz="1200" smtClean="0"/>
              <a:pPr/>
              <a:t>20</a:t>
            </a:fld>
            <a:endParaRPr lang="en-US" altLang="en-US" sz="120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en-US" smtClean="0"/>
              <a:t>Interfaces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457200" y="1143000"/>
            <a:ext cx="8229600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4013" indent="-354013" defTabSz="912813" eaLnBrk="0" hangingPunct="0">
              <a:tabLst>
                <a:tab pos="354013" algn="l"/>
                <a:tab pos="722313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defTabSz="912813" eaLnBrk="0" hangingPunct="0">
              <a:tabLst>
                <a:tab pos="354013" algn="l"/>
                <a:tab pos="722313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tabLst>
                <a:tab pos="354013" algn="l"/>
                <a:tab pos="722313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tabLst>
                <a:tab pos="354013" algn="l"/>
                <a:tab pos="722313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tabLst>
                <a:tab pos="354013" algn="l"/>
                <a:tab pos="722313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354013" algn="l"/>
                <a:tab pos="722313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354013" algn="l"/>
                <a:tab pos="722313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354013" algn="l"/>
                <a:tab pos="722313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354013" algn="l"/>
                <a:tab pos="722313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en-US" b="1" u="sng"/>
              <a:t>Example 1</a:t>
            </a:r>
            <a:r>
              <a:rPr lang="en-US" altLang="en-US" b="1"/>
              <a:t> – using interface </a:t>
            </a:r>
            <a:r>
              <a:rPr lang="en-US" altLang="en-US" b="1">
                <a:solidFill>
                  <a:schemeClr val="tx2"/>
                </a:solidFill>
              </a:rPr>
              <a:t>Comparable</a:t>
            </a:r>
            <a:r>
              <a:rPr lang="en-US" altLang="en-US" b="1"/>
              <a:t>:</a:t>
            </a:r>
          </a:p>
          <a:p>
            <a:pPr eaLnBrk="1" hangingPunct="1">
              <a:spcBef>
                <a:spcPct val="50000"/>
              </a:spcBef>
              <a:buSzPct val="70000"/>
            </a:pPr>
            <a:endParaRPr lang="en-US" altLang="en-US" sz="8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SzPct val="70000"/>
            </a:pPr>
            <a:r>
              <a:rPr lang="en-US" altLang="en-US" sz="1800" b="1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// a generic max function</a:t>
            </a:r>
            <a:endParaRPr lang="en-US" altLang="en-US" sz="18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SzPct val="70000"/>
            </a:pP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Object max(Comparable... comparables) {</a:t>
            </a:r>
            <a:endParaRPr lang="en-US" altLang="en-US" sz="1800" b="1">
              <a:solidFill>
                <a:srgbClr val="3F7F5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SzPct val="70000"/>
            </a:pP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	int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length = comparables.</a:t>
            </a:r>
            <a:r>
              <a:rPr lang="en-US" altLang="en-US" sz="1800" b="1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en-US" sz="1800" b="1">
              <a:solidFill>
                <a:srgbClr val="3F7F5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SzPct val="70000"/>
            </a:pP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	if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(length == 0) { 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}</a:t>
            </a:r>
            <a:endParaRPr lang="en-US" altLang="en-US" sz="1800" b="1">
              <a:solidFill>
                <a:srgbClr val="3F7F5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SzPct val="70000"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Comparable max = comparables[0];</a:t>
            </a:r>
            <a:endParaRPr lang="en-US" altLang="en-US" sz="1800" b="1">
              <a:solidFill>
                <a:srgbClr val="3F7F5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SzPct val="70000"/>
            </a:pP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i=1; i&lt;length; i++) {</a:t>
            </a:r>
            <a:endParaRPr lang="en-US" altLang="en-US" sz="1800" b="1">
              <a:solidFill>
                <a:srgbClr val="3F7F5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SzPct val="70000"/>
            </a:pP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		if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(max.compareTo(comparables[i]) &lt; 0) {</a:t>
            </a:r>
            <a:endParaRPr lang="en-US" altLang="en-US" sz="1800" b="1">
              <a:solidFill>
                <a:srgbClr val="3F7F5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SzPct val="70000"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max = comparables[i];</a:t>
            </a:r>
            <a:endParaRPr lang="en-US" altLang="en-US" sz="1800" b="1">
              <a:solidFill>
                <a:srgbClr val="3F7F5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SzPct val="70000"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  <a:endParaRPr lang="en-US" altLang="en-US" sz="1800" b="1">
              <a:solidFill>
                <a:srgbClr val="3F7F5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SzPct val="70000"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  <a:endParaRPr lang="en-US" altLang="en-US" sz="1800" b="1">
              <a:solidFill>
                <a:srgbClr val="3F7F5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SzPct val="70000"/>
            </a:pP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max;</a:t>
            </a:r>
            <a:endParaRPr lang="en-US" altLang="en-US" sz="1800" b="1">
              <a:solidFill>
                <a:srgbClr val="3F7F5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SzPct val="70000"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Pct val="70000"/>
            </a:pPr>
            <a:endParaRPr lang="en-US" altLang="en-US" sz="12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SzPct val="70000"/>
            </a:pPr>
            <a:r>
              <a:rPr lang="en-US" altLang="en-US" sz="1800" b="1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// calling the function can go like this:</a:t>
            </a:r>
            <a:endParaRPr lang="en-US" altLang="en-US" sz="18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SzPct val="70000"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 maxStr = (String) </a:t>
            </a:r>
            <a:r>
              <a:rPr lang="en-US" altLang="en-US" sz="1800" b="1" i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b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"hello"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800" b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"world"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800" b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"!!!"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214228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7A8B3E32-A30A-4250-A5DE-D3BF1DF4FB99}" type="slidenum">
              <a:rPr lang="he-IL" altLang="en-US" sz="1200" smtClean="0"/>
              <a:pPr/>
              <a:t>21</a:t>
            </a:fld>
            <a:endParaRPr lang="en-US" altLang="en-US" sz="120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en-US" smtClean="0"/>
              <a:t>Interfaces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457200" y="1143000"/>
            <a:ext cx="82296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4013" indent="-354013" defTabSz="912813" eaLnBrk="0" hangingPunct="0">
              <a:tabLst>
                <a:tab pos="354013" algn="l"/>
                <a:tab pos="722313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defTabSz="912813" eaLnBrk="0" hangingPunct="0">
              <a:tabLst>
                <a:tab pos="354013" algn="l"/>
                <a:tab pos="722313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tabLst>
                <a:tab pos="354013" algn="l"/>
                <a:tab pos="722313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tabLst>
                <a:tab pos="354013" algn="l"/>
                <a:tab pos="722313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tabLst>
                <a:tab pos="354013" algn="l"/>
                <a:tab pos="722313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354013" algn="l"/>
                <a:tab pos="722313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354013" algn="l"/>
                <a:tab pos="722313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354013" algn="l"/>
                <a:tab pos="722313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354013" algn="l"/>
                <a:tab pos="722313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en-US" b="1" u="sng"/>
              <a:t>Example 2</a:t>
            </a:r>
            <a:r>
              <a:rPr lang="en-US" altLang="en-US" b="1"/>
              <a:t> – supporting </a:t>
            </a:r>
            <a:r>
              <a:rPr lang="en-US" altLang="en-US" b="1">
                <a:solidFill>
                  <a:schemeClr val="tx2"/>
                </a:solidFill>
              </a:rPr>
              <a:t>foreach</a:t>
            </a:r>
            <a:r>
              <a:rPr lang="en-US" altLang="en-US" b="1">
                <a:solidFill>
                  <a:schemeClr val="tx1"/>
                </a:solidFill>
              </a:rPr>
              <a:t> on our own type</a:t>
            </a:r>
            <a:r>
              <a:rPr lang="en-US" altLang="en-US" b="1"/>
              <a:t>:</a:t>
            </a:r>
          </a:p>
          <a:p>
            <a:pPr eaLnBrk="1" hangingPunct="1">
              <a:spcBef>
                <a:spcPct val="50000"/>
              </a:spcBef>
              <a:buSzPct val="70000"/>
            </a:pPr>
            <a:endParaRPr lang="en-US" altLang="en-US" sz="4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655638" y="2686050"/>
            <a:ext cx="8031162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44500" indent="-4445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interface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Iterable&lt;T&gt; {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	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Iterator&lt;T&gt; iterator();</a:t>
            </a:r>
            <a:endParaRPr lang="en-US" altLang="en-US" sz="1800" b="1">
              <a:solidFill>
                <a:srgbClr val="3F7F5F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en-US" sz="400" b="1">
              <a:solidFill>
                <a:srgbClr val="3F7F5F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3F7F5F"/>
                </a:solidFill>
                <a:latin typeface="Courier New" pitchFamily="49" charset="0"/>
              </a:rPr>
              <a:t>// example</a:t>
            </a:r>
            <a:endParaRPr lang="en-US" altLang="en-US" sz="1800" b="1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interface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Collection&lt;E&gt; 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extends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Iterable&lt;E&gt; {</a:t>
            </a:r>
          </a:p>
          <a:p>
            <a:pPr>
              <a:lnSpc>
                <a:spcPct val="60000"/>
              </a:lnSpc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…</a:t>
            </a:r>
            <a:endParaRPr lang="en-US" altLang="en-US" sz="1800" b="1">
              <a:solidFill>
                <a:srgbClr val="7F0055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	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Iterator&lt;E&gt; iterator();</a:t>
            </a:r>
            <a:endParaRPr lang="en-US" altLang="en-US" sz="1800" b="1">
              <a:solidFill>
                <a:srgbClr val="3F7F5F"/>
              </a:solidFill>
              <a:latin typeface="Courier New" pitchFamily="49" charset="0"/>
            </a:endParaRPr>
          </a:p>
          <a:p>
            <a:pPr>
              <a:lnSpc>
                <a:spcPct val="50000"/>
              </a:lnSpc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…</a:t>
            </a:r>
            <a:endParaRPr lang="en-US" altLang="en-US" sz="1800" b="1">
              <a:solidFill>
                <a:srgbClr val="7F0055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032197" name="Rectangle 5"/>
          <p:cNvSpPr>
            <a:spLocks noChangeArrowheads="1"/>
          </p:cNvSpPr>
          <p:nvPr/>
        </p:nvSpPr>
        <p:spPr bwMode="auto">
          <a:xfrm>
            <a:off x="4332288" y="4960938"/>
            <a:ext cx="4621212" cy="12795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2000" tIns="72000" rIns="72000" bIns="72000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000" b="1" u="sng">
                <a:solidFill>
                  <a:schemeClr val="tx1"/>
                </a:solidFill>
              </a:rPr>
              <a:t>Exercise</a:t>
            </a:r>
            <a:r>
              <a:rPr lang="en-US" altLang="en-US" sz="2000" b="1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2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Write class NewString that will allow iterating over its chars using "foreach"</a:t>
            </a: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655638" y="1717675"/>
            <a:ext cx="80311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1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</a:rPr>
              <a:t>To have your own class support iterating, using the "foreach“</a:t>
            </a:r>
            <a:br>
              <a:rPr lang="en-US" altLang="en-US" sz="2000" b="1">
                <a:solidFill>
                  <a:srgbClr val="000000"/>
                </a:solidFill>
              </a:rPr>
            </a:br>
            <a:r>
              <a:rPr lang="en-US" altLang="en-US" sz="2000" b="1">
                <a:solidFill>
                  <a:srgbClr val="000000"/>
                </a:solidFill>
              </a:rPr>
              <a:t>syntax, the class should implement the interface </a:t>
            </a:r>
            <a:r>
              <a:rPr lang="en-US" altLang="en-US" sz="2000" b="1" u="sng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Iterable</a:t>
            </a:r>
            <a:r>
              <a:rPr lang="en-US" altLang="en-US" sz="2000" b="1">
                <a:solidFill>
                  <a:srgbClr val="00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4622204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19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E7D20FA5-A9D9-4922-8DBE-3249332C552B}" type="slidenum">
              <a:rPr lang="he-IL" altLang="en-US" sz="1200" smtClean="0"/>
              <a:pPr/>
              <a:t>22</a:t>
            </a:fld>
            <a:endParaRPr lang="en-US" altLang="en-US" sz="12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en-US" smtClean="0"/>
              <a:t>Interfaces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457200" y="1143000"/>
            <a:ext cx="82296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4013" indent="-354013" defTabSz="912813" eaLnBrk="0" hangingPunct="0">
              <a:tabLst>
                <a:tab pos="354013" algn="l"/>
                <a:tab pos="722313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defTabSz="912813" eaLnBrk="0" hangingPunct="0">
              <a:tabLst>
                <a:tab pos="354013" algn="l"/>
                <a:tab pos="722313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tabLst>
                <a:tab pos="354013" algn="l"/>
                <a:tab pos="722313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tabLst>
                <a:tab pos="354013" algn="l"/>
                <a:tab pos="722313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tabLst>
                <a:tab pos="354013" algn="l"/>
                <a:tab pos="722313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354013" algn="l"/>
                <a:tab pos="722313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354013" algn="l"/>
                <a:tab pos="722313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354013" algn="l"/>
                <a:tab pos="722313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354013" algn="l"/>
                <a:tab pos="722313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en-US" b="1" u="sng"/>
              <a:t>Example 3</a:t>
            </a:r>
            <a:r>
              <a:rPr lang="en-US" altLang="en-US" b="1"/>
              <a:t> – supporting </a:t>
            </a:r>
            <a:r>
              <a:rPr lang="en-US" altLang="en-US" b="1">
                <a:solidFill>
                  <a:schemeClr val="tx2"/>
                </a:solidFill>
              </a:rPr>
              <a:t>clone</a:t>
            </a:r>
            <a:r>
              <a:rPr lang="en-US" altLang="en-US" b="1">
                <a:solidFill>
                  <a:schemeClr val="tx1"/>
                </a:solidFill>
              </a:rPr>
              <a:t> on our own type</a:t>
            </a:r>
            <a:r>
              <a:rPr lang="en-US" altLang="en-US" b="1"/>
              <a:t>:</a:t>
            </a:r>
          </a:p>
          <a:p>
            <a:pPr eaLnBrk="1" hangingPunct="1">
              <a:spcBef>
                <a:spcPct val="50000"/>
              </a:spcBef>
              <a:buSzPct val="70000"/>
            </a:pPr>
            <a:endParaRPr lang="en-US" altLang="en-US" sz="4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655638" y="2686050"/>
            <a:ext cx="8031162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44500" indent="-4445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interface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Cloneable {}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en-US" sz="400" b="1">
              <a:solidFill>
                <a:srgbClr val="3F7F5F"/>
              </a:solidFill>
              <a:latin typeface="Courier New" pitchFamily="49" charset="0"/>
            </a:endParaRPr>
          </a:p>
        </p:txBody>
      </p:sp>
      <p:sp>
        <p:nvSpPr>
          <p:cNvPr id="1036293" name="Rectangle 5"/>
          <p:cNvSpPr>
            <a:spLocks noChangeArrowheads="1"/>
          </p:cNvSpPr>
          <p:nvPr/>
        </p:nvSpPr>
        <p:spPr bwMode="auto">
          <a:xfrm>
            <a:off x="4589463" y="4711700"/>
            <a:ext cx="4097337" cy="9493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2000" tIns="72000" rIns="72000" bIns="72000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000" b="1" u="sng">
                <a:solidFill>
                  <a:schemeClr val="tx1"/>
                </a:solidFill>
              </a:rPr>
              <a:t>Exercise</a:t>
            </a:r>
            <a:r>
              <a:rPr lang="en-US" altLang="en-US" sz="2000" b="1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2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Implement clone for class Person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655638" y="1717675"/>
            <a:ext cx="80311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1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</a:rPr>
              <a:t>To have your own class support the clone method</a:t>
            </a:r>
            <a:br>
              <a:rPr lang="en-US" altLang="en-US" sz="2000" b="1">
                <a:solidFill>
                  <a:srgbClr val="000000"/>
                </a:solidFill>
              </a:rPr>
            </a:br>
            <a:r>
              <a:rPr lang="en-US" altLang="en-US" sz="2000" b="1">
                <a:solidFill>
                  <a:srgbClr val="000000"/>
                </a:solidFill>
              </a:rPr>
              <a:t>the class should implement the </a:t>
            </a:r>
            <a:r>
              <a:rPr lang="en-US" altLang="en-US" sz="2000" b="1">
                <a:solidFill>
                  <a:schemeClr val="tx2"/>
                </a:solidFill>
              </a:rPr>
              <a:t>marker interface</a:t>
            </a:r>
            <a:r>
              <a:rPr lang="en-US" altLang="en-US" sz="2000" b="1">
                <a:solidFill>
                  <a:srgbClr val="000000"/>
                </a:solidFill>
              </a:rPr>
              <a:t> </a:t>
            </a:r>
            <a:r>
              <a:rPr lang="en-US" altLang="en-US" sz="2000" b="1" u="sng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Cloneable</a:t>
            </a:r>
            <a:r>
              <a:rPr lang="en-US" altLang="en-US" sz="2000" b="1">
                <a:solidFill>
                  <a:srgbClr val="00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0350181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29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F75E61F3-E41F-4AB4-88E6-593424A3DC50}" type="slidenum">
              <a:rPr lang="he-IL" altLang="en-US" sz="1200" smtClean="0"/>
              <a:pPr/>
              <a:t>23</a:t>
            </a:fld>
            <a:endParaRPr lang="en-US" altLang="en-US" sz="120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en-US" smtClean="0"/>
              <a:t>Interfaces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457200" y="1143000"/>
            <a:ext cx="82296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4013" indent="-354013" defTabSz="912813" eaLnBrk="0" hangingPunct="0">
              <a:tabLst>
                <a:tab pos="354013" algn="l"/>
                <a:tab pos="722313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defTabSz="912813" eaLnBrk="0" hangingPunct="0">
              <a:tabLst>
                <a:tab pos="354013" algn="l"/>
                <a:tab pos="722313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tabLst>
                <a:tab pos="354013" algn="l"/>
                <a:tab pos="722313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tabLst>
                <a:tab pos="354013" algn="l"/>
                <a:tab pos="722313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tabLst>
                <a:tab pos="354013" algn="l"/>
                <a:tab pos="722313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354013" algn="l"/>
                <a:tab pos="722313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354013" algn="l"/>
                <a:tab pos="722313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354013" algn="l"/>
                <a:tab pos="722313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354013" algn="l"/>
                <a:tab pos="722313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en-US" b="1" u="sng"/>
              <a:t>Example 4</a:t>
            </a:r>
            <a:r>
              <a:rPr lang="en-US" altLang="en-US" b="1"/>
              <a:t> – new </a:t>
            </a:r>
            <a:r>
              <a:rPr lang="en-US" altLang="en-US" b="1">
                <a:solidFill>
                  <a:schemeClr val="tx2"/>
                </a:solidFill>
              </a:rPr>
              <a:t>IHaveName</a:t>
            </a:r>
            <a:r>
              <a:rPr lang="en-US" altLang="en-US" b="1"/>
              <a:t> interface:</a:t>
            </a:r>
          </a:p>
          <a:p>
            <a:pPr eaLnBrk="1" hangingPunct="1">
              <a:spcBef>
                <a:spcPct val="50000"/>
              </a:spcBef>
              <a:buSzPct val="70000"/>
            </a:pPr>
            <a:endParaRPr lang="en-US" altLang="en-US" sz="4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655638" y="2686050"/>
            <a:ext cx="8031162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44500" indent="-4445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interface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IHaveName {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	String getName();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en-US" sz="400" b="1">
              <a:solidFill>
                <a:srgbClr val="3F7F5F"/>
              </a:solidFill>
              <a:latin typeface="Courier New" pitchFamily="49" charset="0"/>
            </a:endParaRP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4589463" y="4711700"/>
            <a:ext cx="4097337" cy="12795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2000" tIns="72000" rIns="72000" bIns="72000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000" b="1" u="sng">
                <a:solidFill>
                  <a:schemeClr val="tx1"/>
                </a:solidFill>
              </a:rPr>
              <a:t>Exercise</a:t>
            </a:r>
            <a:r>
              <a:rPr lang="en-US" altLang="en-US" sz="2000" b="1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2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Create the IHaveName interface and let class Person implement it</a:t>
            </a:r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655638" y="1717675"/>
            <a:ext cx="80311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1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</a:rPr>
              <a:t>To allow name investigation we want to create a new IHaveName interface:</a:t>
            </a:r>
          </a:p>
        </p:txBody>
      </p:sp>
    </p:spTree>
    <p:extLst>
      <p:ext uri="{BB962C8B-B14F-4D97-AF65-F5344CB8AC3E}">
        <p14:creationId xmlns:p14="http://schemas.microsoft.com/office/powerpoint/2010/main" val="252272298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834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B2CB53DC-8C6B-455A-8528-EFD9AE29FFA1}" type="slidenum">
              <a:rPr lang="he-IL" altLang="en-US" sz="1200" smtClean="0"/>
              <a:pPr/>
              <a:t>24</a:t>
            </a:fld>
            <a:endParaRPr lang="en-US" altLang="en-US" sz="1200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en-US" smtClean="0"/>
              <a:t>Nested Classes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457200" y="4711700"/>
            <a:ext cx="8229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en-US" sz="2000" b="1"/>
              <a:t>	Examples in following slides…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549275" y="1114425"/>
            <a:ext cx="8137525" cy="30495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 eaLnBrk="0" hangingPunct="0"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354013" indent="-352425" defTabSz="912813" eaLnBrk="0" hangingPunct="0"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en-US" sz="900"/>
              <a:t/>
            </a:r>
            <a:br>
              <a:rPr lang="en-US" altLang="en-US" sz="900"/>
            </a:br>
            <a:r>
              <a:rPr lang="en-US" altLang="en-US" sz="2000" b="1"/>
              <a:t>Nested Classes are divided into two categories:</a:t>
            </a:r>
            <a:br>
              <a:rPr lang="en-US" altLang="en-US" sz="2000" b="1"/>
            </a:br>
            <a:r>
              <a:rPr lang="en-US" altLang="en-US" sz="2000" b="1"/>
              <a:t>static and non-static.</a:t>
            </a:r>
          </a:p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en-US" sz="2000" b="1"/>
              <a:t>	Nested classes that are declared static are simply called</a:t>
            </a:r>
            <a:br>
              <a:rPr lang="en-US" altLang="en-US" sz="2000" b="1"/>
            </a:br>
            <a:r>
              <a:rPr lang="en-US" altLang="en-US" sz="2000" b="1" i="1">
                <a:solidFill>
                  <a:schemeClr val="tx2"/>
                </a:solidFill>
              </a:rPr>
              <a:t>static nested classes</a:t>
            </a:r>
            <a:r>
              <a:rPr lang="en-US" altLang="en-US" sz="2000" b="1"/>
              <a:t/>
            </a:r>
            <a:br>
              <a:rPr lang="en-US" altLang="en-US" sz="2000" b="1"/>
            </a:br>
            <a:r>
              <a:rPr lang="en-US" altLang="en-US" sz="2000" b="1"/>
              <a:t>Non-static nested classes are called </a:t>
            </a:r>
            <a:r>
              <a:rPr lang="en-US" altLang="en-US" sz="2000" b="1" i="1">
                <a:solidFill>
                  <a:schemeClr val="tx2"/>
                </a:solidFill>
              </a:rPr>
              <a:t>inner classes</a:t>
            </a:r>
            <a:r>
              <a:rPr lang="en-US" altLang="en-US"/>
              <a:t> </a:t>
            </a:r>
            <a:endParaRPr lang="en-US" altLang="en-US" sz="2000" b="1"/>
          </a:p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en-US" sz="2000" b="1"/>
              <a:t>	Inner classes that are defined without having their own name</a:t>
            </a:r>
            <a:br>
              <a:rPr lang="en-US" altLang="en-US" sz="2000" b="1"/>
            </a:br>
            <a:r>
              <a:rPr lang="en-US" altLang="en-US" sz="2000" b="1"/>
              <a:t>are called </a:t>
            </a:r>
            <a:r>
              <a:rPr lang="en-US" altLang="en-US" sz="2000" b="1" i="1">
                <a:solidFill>
                  <a:schemeClr val="tx2"/>
                </a:solidFill>
              </a:rPr>
              <a:t>anonymous classes</a:t>
            </a:r>
          </a:p>
        </p:txBody>
      </p:sp>
    </p:spTree>
    <p:extLst>
      <p:ext uri="{BB962C8B-B14F-4D97-AF65-F5344CB8AC3E}">
        <p14:creationId xmlns:p14="http://schemas.microsoft.com/office/powerpoint/2010/main" val="425691216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78FCE14E-1B01-4B5B-923C-ECE88B9CA350}" type="slidenum">
              <a:rPr lang="he-IL" altLang="en-US" sz="1200" smtClean="0"/>
              <a:pPr/>
              <a:t>25</a:t>
            </a:fld>
            <a:endParaRPr lang="en-US" altLang="en-US" sz="1200" smtClean="0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en-US" smtClean="0"/>
              <a:t>Nested Classes</a:t>
            </a:r>
          </a:p>
        </p:txBody>
      </p:sp>
      <p:sp>
        <p:nvSpPr>
          <p:cNvPr id="33798" name="Rectangle 4"/>
          <p:cNvSpPr>
            <a:spLocks noChangeArrowheads="1"/>
          </p:cNvSpPr>
          <p:nvPr/>
        </p:nvSpPr>
        <p:spPr bwMode="auto">
          <a:xfrm>
            <a:off x="457200" y="1195388"/>
            <a:ext cx="8229600" cy="499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en-US" b="1" u="sng"/>
              <a:t>Example 1</a:t>
            </a:r>
            <a:r>
              <a:rPr lang="en-US" altLang="en-US" b="1"/>
              <a:t>:</a:t>
            </a:r>
          </a:p>
          <a:p>
            <a:pPr eaLnBrk="1" hangingPunct="1">
              <a:spcBef>
                <a:spcPct val="50000"/>
              </a:spcBef>
              <a:buSzPct val="70000"/>
            </a:pPr>
            <a:endParaRPr lang="en-US" altLang="en-US" sz="4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public class OuterClass {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private int a;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static public class InnerStaticClass {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	public int b;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public class InnerClass {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	public void setA(int a1) {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		a = a1; </a:t>
            </a: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// we have access to a !!!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	}		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}</a:t>
            </a:r>
            <a:endParaRPr lang="en-US" altLang="en-US" sz="18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069043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D7A59887-0860-41A7-AF93-88AC795D069E}" type="slidenum">
              <a:rPr lang="he-IL" altLang="en-US" sz="1200" smtClean="0"/>
              <a:pPr/>
              <a:t>26</a:t>
            </a:fld>
            <a:endParaRPr lang="en-US" altLang="en-US" sz="1200" smtClean="0"/>
          </a:p>
        </p:txBody>
      </p:sp>
      <p:sp>
        <p:nvSpPr>
          <p:cNvPr id="348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en-US" smtClean="0"/>
              <a:t>Nested Classes</a:t>
            </a: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457200" y="1195388"/>
            <a:ext cx="8229600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en-US" b="1" u="sng"/>
              <a:t>Example 1</a:t>
            </a:r>
            <a:r>
              <a:rPr lang="en-US" altLang="en-US" sz="2000" b="1" u="sng"/>
              <a:t> (cont’)</a:t>
            </a:r>
            <a:r>
              <a:rPr lang="en-US" altLang="en-US" b="1"/>
              <a:t>:</a:t>
            </a:r>
          </a:p>
          <a:p>
            <a:pPr eaLnBrk="1" hangingPunct="1">
              <a:spcBef>
                <a:spcPct val="50000"/>
              </a:spcBef>
              <a:buSzPct val="70000"/>
            </a:pPr>
            <a:endParaRPr lang="en-US" altLang="en-US" sz="4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OuterClass.InnerStaticClass obj1 =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new OuterClass.InnerStaticClass();</a:t>
            </a:r>
          </a:p>
          <a:p>
            <a:pPr eaLnBrk="1" hangingPunct="1">
              <a:buSzPct val="70000"/>
            </a:pPr>
            <a:endParaRPr lang="en-US" altLang="en-US" sz="20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OuterClass.InnerClass obj2 =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new OuterClass().new InnerClass();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obj2.setA(3); </a:t>
            </a: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// we modify a of OuterClass!!!</a:t>
            </a:r>
          </a:p>
        </p:txBody>
      </p:sp>
    </p:spTree>
    <p:extLst>
      <p:ext uri="{BB962C8B-B14F-4D97-AF65-F5344CB8AC3E}">
        <p14:creationId xmlns:p14="http://schemas.microsoft.com/office/powerpoint/2010/main" val="168166920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F19AA18C-D136-4A60-B22D-6AF5831446CD}" type="slidenum">
              <a:rPr lang="he-IL" altLang="en-US" sz="1200" smtClean="0"/>
              <a:pPr/>
              <a:t>27</a:t>
            </a:fld>
            <a:endParaRPr lang="en-US" altLang="en-US" sz="1200" smtClean="0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en-US" smtClean="0"/>
              <a:t>Nested Classes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457200" y="1195388"/>
            <a:ext cx="8229600" cy="499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en-US" b="1" u="sng"/>
              <a:t>Example 2 – anonymous class</a:t>
            </a:r>
            <a:r>
              <a:rPr lang="en-US" altLang="en-US" b="1"/>
              <a:t>:</a:t>
            </a:r>
          </a:p>
          <a:p>
            <a:pPr eaLnBrk="1" hangingPunct="1">
              <a:spcBef>
                <a:spcPct val="50000"/>
              </a:spcBef>
              <a:buSzPct val="70000"/>
            </a:pPr>
            <a:endParaRPr lang="en-US" altLang="en-US" sz="4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public interface IHaveName {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String getName();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SzPct val="70000"/>
            </a:pPr>
            <a:endParaRPr lang="en-US" altLang="en-US" sz="10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void someFunction(IHaveName someoneWithName) {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System.out.println(someoneWithName.getName());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SzPct val="70000"/>
            </a:pPr>
            <a:endParaRPr lang="en-US" altLang="en-US" sz="10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public static void main(String[] args) {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someFunction(new IHaveName() {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	public String getName() { return "Momo"; }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});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507923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972608F3-F8F4-4AE9-B090-E7E6526A83E0}" type="slidenum">
              <a:rPr lang="he-IL" altLang="en-US" sz="1200" smtClean="0"/>
              <a:pPr/>
              <a:t>28</a:t>
            </a:fld>
            <a:endParaRPr lang="en-US" altLang="en-US" sz="120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en-US" smtClean="0"/>
              <a:t>Enums</a:t>
            </a: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457200" y="4813300"/>
            <a:ext cx="8229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en-US" sz="2000" b="1"/>
              <a:t>	Examples in following slides…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549275" y="1114425"/>
            <a:ext cx="8137525" cy="33337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 eaLnBrk="0" hangingPunct="0"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354013" indent="-352425" defTabSz="912813" eaLnBrk="0" hangingPunct="0"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en-US" sz="1000" b="1">
                <a:solidFill>
                  <a:schemeClr val="tx1"/>
                </a:solidFill>
              </a:rPr>
              <a:t/>
            </a:r>
            <a:br>
              <a:rPr lang="en-US" altLang="en-US" sz="1000" b="1">
                <a:solidFill>
                  <a:schemeClr val="tx1"/>
                </a:solidFill>
              </a:rPr>
            </a:br>
            <a:r>
              <a:rPr lang="en-US" altLang="en-US" sz="2000" b="1">
                <a:solidFill>
                  <a:schemeClr val="tx1"/>
                </a:solidFill>
              </a:rPr>
              <a:t>Structure for</a:t>
            </a:r>
            <a:r>
              <a:rPr lang="en-US" altLang="en-US" sz="2000" b="1"/>
              <a:t> </a:t>
            </a:r>
            <a:r>
              <a:rPr lang="en-US" altLang="en-US" sz="2000" b="1">
                <a:solidFill>
                  <a:schemeClr val="tx2"/>
                </a:solidFill>
              </a:rPr>
              <a:t>Constant Enumeration</a:t>
            </a:r>
            <a:r>
              <a:rPr lang="en-US" altLang="en-US" sz="2000" b="1">
                <a:solidFill>
                  <a:schemeClr val="tx1"/>
                </a:solidFill>
              </a:rPr>
              <a:t/>
            </a:r>
            <a:br>
              <a:rPr lang="en-US" altLang="en-US" sz="2000" b="1">
                <a:solidFill>
                  <a:schemeClr val="tx1"/>
                </a:solidFill>
              </a:rPr>
            </a:br>
            <a:r>
              <a:rPr lang="en-US" altLang="en-US" sz="1000" b="1">
                <a:solidFill>
                  <a:schemeClr val="tx1"/>
                </a:solidFill>
              </a:rPr>
              <a:t/>
            </a:r>
            <a:br>
              <a:rPr lang="en-US" altLang="en-US" sz="1000" b="1">
                <a:solidFill>
                  <a:schemeClr val="tx1"/>
                </a:solidFill>
              </a:rPr>
            </a:br>
            <a:r>
              <a:rPr lang="en-US" altLang="en-US" sz="2000" b="1">
                <a:solidFill>
                  <a:schemeClr val="tx2"/>
                </a:solidFill>
              </a:rPr>
              <a:t>Not an integer!</a:t>
            </a:r>
            <a:r>
              <a:rPr lang="en-US" altLang="en-US" sz="2000" b="1">
                <a:solidFill>
                  <a:schemeClr val="tx1"/>
                </a:solidFill>
              </a:rPr>
              <a:t/>
            </a:r>
            <a:br>
              <a:rPr lang="en-US" altLang="en-US" sz="2000" b="1">
                <a:solidFill>
                  <a:schemeClr val="tx1"/>
                </a:solidFill>
              </a:rPr>
            </a:br>
            <a:r>
              <a:rPr lang="en-US" altLang="en-US" sz="2000" b="1">
                <a:solidFill>
                  <a:schemeClr val="tx1"/>
                </a:solidFill>
              </a:rPr>
              <a:t>- May represent data (= have fields)</a:t>
            </a:r>
            <a:br>
              <a:rPr lang="en-US" altLang="en-US" sz="2000" b="1">
                <a:solidFill>
                  <a:schemeClr val="tx1"/>
                </a:solidFill>
              </a:rPr>
            </a:br>
            <a:r>
              <a:rPr lang="en-US" altLang="en-US" sz="2000" b="1">
                <a:solidFill>
                  <a:schemeClr val="tx1"/>
                </a:solidFill>
              </a:rPr>
              <a:t>- May implement methods (member and static)</a:t>
            </a:r>
            <a:br>
              <a:rPr lang="en-US" altLang="en-US" sz="2000" b="1">
                <a:solidFill>
                  <a:schemeClr val="tx1"/>
                </a:solidFill>
              </a:rPr>
            </a:br>
            <a:r>
              <a:rPr lang="en-US" altLang="en-US" sz="1000" b="1">
                <a:solidFill>
                  <a:schemeClr val="tx1"/>
                </a:solidFill>
              </a:rPr>
              <a:t/>
            </a:r>
            <a:br>
              <a:rPr lang="en-US" altLang="en-US" sz="1000" b="1">
                <a:solidFill>
                  <a:schemeClr val="tx1"/>
                </a:solidFill>
              </a:rPr>
            </a:br>
            <a:r>
              <a:rPr lang="en-US" altLang="en-US" sz="2000" b="1">
                <a:solidFill>
                  <a:schemeClr val="tx1"/>
                </a:solidFill>
              </a:rPr>
              <a:t>Automatically </a:t>
            </a:r>
            <a:r>
              <a:rPr lang="en-US" altLang="en-US" sz="2000" b="1">
                <a:solidFill>
                  <a:schemeClr val="tx2"/>
                </a:solidFill>
              </a:rPr>
              <a:t>extends the Enum abstract type</a:t>
            </a:r>
            <a:r>
              <a:rPr lang="en-US" altLang="en-US" sz="2000" b="1">
                <a:solidFill>
                  <a:schemeClr val="tx1"/>
                </a:solidFill>
              </a:rPr>
              <a:t/>
            </a:r>
            <a:br>
              <a:rPr lang="en-US" altLang="en-US" sz="2000" b="1">
                <a:solidFill>
                  <a:schemeClr val="tx1"/>
                </a:solidFill>
              </a:rPr>
            </a:br>
            <a:r>
              <a:rPr lang="en-US" altLang="en-US" sz="1000" b="1">
                <a:solidFill>
                  <a:schemeClr val="tx1"/>
                </a:solidFill>
              </a:rPr>
              <a:t/>
            </a:r>
            <a:br>
              <a:rPr lang="en-US" altLang="en-US" sz="1000" b="1">
                <a:solidFill>
                  <a:schemeClr val="tx1"/>
                </a:solidFill>
              </a:rPr>
            </a:br>
            <a:r>
              <a:rPr lang="en-US" altLang="en-US" sz="2000" b="1">
                <a:solidFill>
                  <a:schemeClr val="tx1"/>
                </a:solidFill>
              </a:rPr>
              <a:t>Cannot extend other Classes or Enums,</a:t>
            </a:r>
            <a:br>
              <a:rPr lang="en-US" altLang="en-US" sz="2000" b="1">
                <a:solidFill>
                  <a:schemeClr val="tx1"/>
                </a:solidFill>
              </a:rPr>
            </a:br>
            <a:r>
              <a:rPr lang="en-US" altLang="en-US" sz="2000" b="1">
                <a:solidFill>
                  <a:schemeClr val="tx1"/>
                </a:solidFill>
              </a:rPr>
              <a:t>but </a:t>
            </a:r>
            <a:r>
              <a:rPr lang="en-US" altLang="en-US" sz="2000" b="1">
                <a:solidFill>
                  <a:schemeClr val="tx2"/>
                </a:solidFill>
              </a:rPr>
              <a:t>can implement interfaces</a:t>
            </a:r>
            <a:r>
              <a:rPr lang="en-US" altLang="en-US" sz="2000" b="1">
                <a:solidFill>
                  <a:schemeClr val="tx1"/>
                </a:solidFill>
              </a:rPr>
              <a:t/>
            </a:r>
            <a:br>
              <a:rPr lang="en-US" altLang="en-US" sz="2000" b="1">
                <a:solidFill>
                  <a:schemeClr val="tx1"/>
                </a:solidFill>
              </a:rPr>
            </a:br>
            <a:r>
              <a:rPr lang="en-US" altLang="en-US" sz="1000" b="1">
                <a:solidFill>
                  <a:schemeClr val="tx1"/>
                </a:solidFill>
              </a:rPr>
              <a:t/>
            </a:r>
            <a:br>
              <a:rPr lang="en-US" altLang="en-US" sz="1000" b="1">
                <a:solidFill>
                  <a:schemeClr val="tx1"/>
                </a:solidFill>
              </a:rPr>
            </a:br>
            <a:r>
              <a:rPr lang="en-US" altLang="en-US" sz="2000" b="1">
                <a:solidFill>
                  <a:schemeClr val="tx1"/>
                </a:solidFill>
              </a:rPr>
              <a:t>Cannot be extended (Enums are </a:t>
            </a:r>
            <a:r>
              <a:rPr lang="en-US" altLang="en-US" sz="2000" b="1">
                <a:solidFill>
                  <a:schemeClr val="tx2"/>
                </a:solidFill>
              </a:rPr>
              <a:t>final</a:t>
            </a:r>
            <a:r>
              <a:rPr lang="en-US" altLang="en-US" sz="2000" b="1">
                <a:solidFill>
                  <a:schemeClr val="tx1"/>
                </a:solidFill>
              </a:rPr>
              <a:t>)</a:t>
            </a:r>
            <a:endParaRPr lang="en-US" altLang="en-US" sz="2000" b="1" i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01972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EBB6E94D-2CA5-4763-ACDB-5ABD9C0FD980}" type="slidenum">
              <a:rPr lang="he-IL" altLang="en-US" sz="1200" smtClean="0"/>
              <a:pPr/>
              <a:t>29</a:t>
            </a:fld>
            <a:endParaRPr lang="en-US" altLang="en-US" sz="120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en-US" smtClean="0"/>
              <a:t>Enums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457200" y="1169988"/>
            <a:ext cx="82296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en-US" b="1" u="sng"/>
              <a:t>Example 1</a:t>
            </a:r>
            <a:r>
              <a:rPr lang="en-US" altLang="en-US" b="1"/>
              <a:t>: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574675" y="1722438"/>
            <a:ext cx="81121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355600" algn="l"/>
                <a:tab pos="723900" algn="l"/>
                <a:tab pos="1079500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55600" algn="l"/>
                <a:tab pos="723900" algn="l"/>
                <a:tab pos="1079500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55600" algn="l"/>
                <a:tab pos="723900" algn="l"/>
                <a:tab pos="1079500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55600" algn="l"/>
                <a:tab pos="723900" algn="l"/>
                <a:tab pos="1079500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55600" algn="l"/>
                <a:tab pos="723900" algn="l"/>
                <a:tab pos="1079500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355600" algn="l"/>
                <a:tab pos="723900" algn="l"/>
                <a:tab pos="1079500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355600" algn="l"/>
                <a:tab pos="723900" algn="l"/>
                <a:tab pos="1079500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355600" algn="l"/>
                <a:tab pos="723900" algn="l"/>
                <a:tab pos="1079500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355600" algn="l"/>
                <a:tab pos="723900" algn="l"/>
                <a:tab pos="1079500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Card {</a:t>
            </a:r>
            <a:endParaRPr lang="en-US" altLang="en-US" sz="1800" b="1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enum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Rank {</a:t>
            </a:r>
            <a:r>
              <a:rPr lang="en-US" altLang="en-US" sz="1800" b="1">
                <a:latin typeface="Courier New" pitchFamily="49" charset="0"/>
              </a:rPr>
              <a:t/>
            </a:r>
            <a:br>
              <a:rPr lang="en-US" altLang="en-US" sz="1800" b="1">
                <a:latin typeface="Courier New" pitchFamily="49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altLang="en-US" sz="1800" b="1" i="1">
                <a:solidFill>
                  <a:srgbClr val="0000C0"/>
                </a:solidFill>
                <a:latin typeface="Courier New" pitchFamily="49" charset="0"/>
              </a:rPr>
              <a:t>DEUCE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en-US" sz="1800" b="1" i="1">
                <a:solidFill>
                  <a:srgbClr val="0000C0"/>
                </a:solidFill>
                <a:latin typeface="Courier New" pitchFamily="49" charset="0"/>
              </a:rPr>
              <a:t>THREE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en-US" sz="1800" b="1" i="1">
                <a:solidFill>
                  <a:srgbClr val="0000C0"/>
                </a:solidFill>
                <a:latin typeface="Courier New" pitchFamily="49" charset="0"/>
              </a:rPr>
              <a:t>FOUR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en-US" sz="1800" b="1" i="1">
                <a:solidFill>
                  <a:srgbClr val="0000C0"/>
                </a:solidFill>
                <a:latin typeface="Courier New" pitchFamily="49" charset="0"/>
              </a:rPr>
              <a:t>FIVE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en-US" sz="1800" b="1" i="1">
                <a:solidFill>
                  <a:srgbClr val="0000C0"/>
                </a:solidFill>
                <a:latin typeface="Courier New" pitchFamily="49" charset="0"/>
              </a:rPr>
              <a:t>SIX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en-US" sz="1800" b="1" i="1">
                <a:solidFill>
                  <a:srgbClr val="0000C0"/>
                </a:solidFill>
                <a:latin typeface="Courier New" pitchFamily="49" charset="0"/>
              </a:rPr>
              <a:t>SEVEN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en-US" sz="1800" b="1" i="1">
                <a:solidFill>
                  <a:srgbClr val="0000C0"/>
                </a:solidFill>
                <a:latin typeface="Courier New" pitchFamily="49" charset="0"/>
              </a:rPr>
              <a:t>EIGHT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en-US" sz="1800" b="1" i="1">
                <a:solidFill>
                  <a:srgbClr val="0000C0"/>
                </a:solidFill>
                <a:latin typeface="Courier New" pitchFamily="49" charset="0"/>
              </a:rPr>
              <a:t>NINE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,</a:t>
            </a:r>
            <a:b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altLang="en-US" sz="1800" b="1" i="1">
                <a:solidFill>
                  <a:srgbClr val="0000C0"/>
                </a:solidFill>
                <a:latin typeface="Courier New" pitchFamily="49" charset="0"/>
              </a:rPr>
              <a:t>TEN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en-US" sz="1800" b="1" i="1">
                <a:solidFill>
                  <a:srgbClr val="0000C0"/>
                </a:solidFill>
                <a:latin typeface="Courier New" pitchFamily="49" charset="0"/>
              </a:rPr>
              <a:t>JACK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en-US" sz="1800" b="1" i="1">
                <a:solidFill>
                  <a:srgbClr val="0000C0"/>
                </a:solidFill>
                <a:latin typeface="Courier New" pitchFamily="49" charset="0"/>
              </a:rPr>
              <a:t>QUEEN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en-US" sz="1800" b="1" i="1">
                <a:solidFill>
                  <a:srgbClr val="0000C0"/>
                </a:solidFill>
                <a:latin typeface="Courier New" pitchFamily="49" charset="0"/>
              </a:rPr>
              <a:t>KING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en-US" sz="1800" b="1" i="1">
                <a:solidFill>
                  <a:srgbClr val="0000C0"/>
                </a:solidFill>
                <a:latin typeface="Courier New" pitchFamily="49" charset="0"/>
              </a:rPr>
              <a:t>ACE</a:t>
            </a:r>
            <a:br>
              <a:rPr lang="en-US" altLang="en-US" sz="1800" b="1" i="1">
                <a:solidFill>
                  <a:srgbClr val="0000C0"/>
                </a:solidFill>
                <a:latin typeface="Courier New" pitchFamily="49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	}</a:t>
            </a:r>
            <a:endParaRPr lang="en-US" altLang="en-US" sz="1800" b="1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en-US" sz="700" b="1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enum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Suit {</a:t>
            </a:r>
            <a:b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   	</a:t>
            </a:r>
            <a:r>
              <a:rPr lang="en-US" altLang="en-US" sz="1800" b="1" i="1">
                <a:solidFill>
                  <a:srgbClr val="0000C0"/>
                </a:solidFill>
                <a:latin typeface="Courier New" pitchFamily="49" charset="0"/>
              </a:rPr>
              <a:t>CLUBS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en-US" sz="1800" b="1" i="1">
                <a:solidFill>
                  <a:srgbClr val="0000C0"/>
                </a:solidFill>
                <a:latin typeface="Courier New" pitchFamily="49" charset="0"/>
              </a:rPr>
              <a:t>DIAMONDS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en-US" sz="1800" b="1" i="1">
                <a:solidFill>
                  <a:srgbClr val="0000C0"/>
                </a:solidFill>
                <a:latin typeface="Courier New" pitchFamily="49" charset="0"/>
              </a:rPr>
              <a:t>HEARTS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en-US" sz="1800" b="1" i="1">
                <a:solidFill>
                  <a:srgbClr val="0000C0"/>
                </a:solidFill>
                <a:latin typeface="Courier New" pitchFamily="49" charset="0"/>
              </a:rPr>
              <a:t>SPADES</a:t>
            </a:r>
            <a:br>
              <a:rPr lang="en-US" altLang="en-US" sz="1800" b="1" i="1">
                <a:solidFill>
                  <a:srgbClr val="0000C0"/>
                </a:solidFill>
                <a:latin typeface="Courier New" pitchFamily="49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	}</a:t>
            </a:r>
            <a:endParaRPr lang="en-US" altLang="en-US" sz="1800" b="1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en-US" sz="700" b="1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private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final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Rank </a:t>
            </a:r>
            <a:r>
              <a:rPr lang="en-US" altLang="en-US" sz="1800" b="1">
                <a:solidFill>
                  <a:srgbClr val="0000C0"/>
                </a:solidFill>
                <a:latin typeface="Courier New" pitchFamily="49" charset="0"/>
              </a:rPr>
              <a:t>rank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altLang="en-US" sz="1800" b="1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private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final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Suit </a:t>
            </a:r>
            <a:r>
              <a:rPr lang="en-US" altLang="en-US" sz="1800" b="1">
                <a:solidFill>
                  <a:srgbClr val="0000C0"/>
                </a:solidFill>
                <a:latin typeface="Courier New" pitchFamily="49" charset="0"/>
              </a:rPr>
              <a:t>suit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altLang="en-US" sz="1800" b="1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en-US" sz="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private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Card(Rank rank, Suit suit) {</a:t>
            </a:r>
            <a:b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this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.</a:t>
            </a:r>
            <a:r>
              <a:rPr lang="en-US" altLang="en-US" sz="1800" b="1">
                <a:solidFill>
                  <a:srgbClr val="0000C0"/>
                </a:solidFill>
                <a:latin typeface="Courier New" pitchFamily="49" charset="0"/>
              </a:rPr>
              <a:t>rank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= rank;</a:t>
            </a:r>
            <a:b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this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.</a:t>
            </a:r>
            <a:r>
              <a:rPr lang="en-US" altLang="en-US" sz="1800" b="1">
                <a:solidFill>
                  <a:srgbClr val="0000C0"/>
                </a:solidFill>
                <a:latin typeface="Courier New" pitchFamily="49" charset="0"/>
              </a:rPr>
              <a:t>suit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= suit;</a:t>
            </a:r>
            <a:b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solidFill>
                <a:srgbClr val="212121"/>
              </a:solidFill>
            </a:endParaRPr>
          </a:p>
          <a:p>
            <a:pPr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212121"/>
                </a:solidFill>
              </a:rPr>
              <a:t>	…</a:t>
            </a:r>
          </a:p>
        </p:txBody>
      </p:sp>
    </p:spTree>
    <p:extLst>
      <p:ext uri="{BB962C8B-B14F-4D97-AF65-F5344CB8AC3E}">
        <p14:creationId xmlns:p14="http://schemas.microsoft.com/office/powerpoint/2010/main" val="396719381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56524527-508D-4CE9-B2B7-7F5A0E130373}" type="slidenum">
              <a:rPr lang="he-IL" altLang="en-US" sz="1200" smtClean="0"/>
              <a:pPr/>
              <a:t>3</a:t>
            </a:fld>
            <a:endParaRPr lang="en-US" altLang="en-US" sz="120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en-US" smtClean="0"/>
              <a:t>Accessibility Options</a:t>
            </a:r>
          </a:p>
        </p:txBody>
      </p:sp>
      <p:sp>
        <p:nvSpPr>
          <p:cNvPr id="980995" name="Rectangle 3"/>
          <p:cNvSpPr>
            <a:spLocks noChangeArrowheads="1"/>
          </p:cNvSpPr>
          <p:nvPr/>
        </p:nvSpPr>
        <p:spPr bwMode="auto">
          <a:xfrm>
            <a:off x="457200" y="3498850"/>
            <a:ext cx="8229600" cy="272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en-US" b="1" u="sng"/>
              <a:t>Example</a:t>
            </a:r>
            <a:r>
              <a:rPr lang="en-US" altLang="en-US" b="1"/>
              <a:t>:</a:t>
            </a:r>
          </a:p>
          <a:p>
            <a:pPr eaLnBrk="1" hangingPunct="1">
              <a:spcBef>
                <a:spcPct val="50000"/>
              </a:spcBef>
              <a:buSzPct val="70000"/>
            </a:pPr>
            <a:endParaRPr lang="en-US" altLang="en-US" sz="4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public class Person {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u="sng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b="1" i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 name;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u="sng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b="1" i="1">
                <a:latin typeface="Courier New" pitchFamily="49" charset="0"/>
                <a:cs typeface="Courier New" pitchFamily="49" charset="0"/>
              </a:rPr>
              <a:t>java.util.Date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 birthDate;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i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 id; // </a:t>
            </a:r>
            <a:r>
              <a:rPr lang="en-US" altLang="en-US" sz="2000" b="1" u="sng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 accessibility = package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u="sng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 Person() {}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}</a:t>
            </a:r>
            <a:endParaRPr lang="en-US" altLang="en-US" sz="1800" b="1"/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549275" y="1114425"/>
            <a:ext cx="6899275" cy="22034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 eaLnBrk="0" hangingPunct="0">
              <a:tabLst>
                <a:tab pos="633413" algn="l"/>
                <a:tab pos="987425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273050" indent="-271463" defTabSz="912813" eaLnBrk="0" hangingPunct="0">
              <a:tabLst>
                <a:tab pos="633413" algn="l"/>
                <a:tab pos="987425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tabLst>
                <a:tab pos="633413" algn="l"/>
                <a:tab pos="987425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tabLst>
                <a:tab pos="633413" algn="l"/>
                <a:tab pos="987425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tabLst>
                <a:tab pos="633413" algn="l"/>
                <a:tab pos="987425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633413" algn="l"/>
                <a:tab pos="987425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633413" algn="l"/>
                <a:tab pos="987425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633413" algn="l"/>
                <a:tab pos="987425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633413" algn="l"/>
                <a:tab pos="987425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en-US" sz="1000"/>
              <a:t/>
            </a:r>
            <a:br>
              <a:rPr lang="en-US" altLang="en-US" sz="1000"/>
            </a:br>
            <a:r>
              <a:rPr lang="en-US" altLang="en-US" b="1"/>
              <a:t>Four accessibility options:</a:t>
            </a:r>
            <a:br>
              <a:rPr lang="en-US" altLang="en-US" b="1"/>
            </a:br>
            <a:r>
              <a:rPr lang="en-US" altLang="en-US" sz="2000" b="1"/>
              <a:t>–	public	 –	(default) = “package” **</a:t>
            </a:r>
            <a:br>
              <a:rPr lang="en-US" altLang="en-US" sz="2000" b="1"/>
            </a:br>
            <a:r>
              <a:rPr lang="en-US" altLang="en-US" sz="2000" b="1"/>
              <a:t>–	protected *	 –	private</a:t>
            </a:r>
            <a:br>
              <a:rPr lang="en-US" altLang="en-US" sz="2000" b="1"/>
            </a:br>
            <a:r>
              <a:rPr lang="en-US" altLang="en-US" sz="1600" b="1"/>
              <a:t/>
            </a:r>
            <a:br>
              <a:rPr lang="en-US" altLang="en-US" sz="1600" b="1"/>
            </a:br>
            <a:r>
              <a:rPr lang="en-US" altLang="en-US" sz="1800" b="1"/>
              <a:t>*	protected is also accessible by package</a:t>
            </a:r>
            <a:br>
              <a:rPr lang="en-US" altLang="en-US" sz="1800" b="1"/>
            </a:br>
            <a:r>
              <a:rPr lang="en-US" altLang="en-US" sz="1800" b="1"/>
              <a:t>**	called also “package-private” or “package-friendly”</a:t>
            </a:r>
          </a:p>
        </p:txBody>
      </p:sp>
    </p:spTree>
    <p:extLst>
      <p:ext uri="{BB962C8B-B14F-4D97-AF65-F5344CB8AC3E}">
        <p14:creationId xmlns:p14="http://schemas.microsoft.com/office/powerpoint/2010/main" val="363123157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99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12FE58DB-5FE7-4313-A1F1-EE20FD158C28}" type="slidenum">
              <a:rPr lang="he-IL" altLang="en-US" sz="1200" smtClean="0"/>
              <a:pPr/>
              <a:t>30</a:t>
            </a:fld>
            <a:endParaRPr lang="en-US" altLang="en-US" sz="1200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en-US" smtClean="0"/>
              <a:t>Enums</a:t>
            </a: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457200" y="1169988"/>
            <a:ext cx="82296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en-US" b="1" u="sng"/>
              <a:t>Example 1</a:t>
            </a:r>
            <a:r>
              <a:rPr lang="en-US" altLang="en-US" sz="2000" b="1" u="sng"/>
              <a:t> (cont’)</a:t>
            </a:r>
            <a:r>
              <a:rPr lang="en-US" altLang="en-US" b="1"/>
              <a:t>:</a:t>
            </a:r>
          </a:p>
        </p:txBody>
      </p:sp>
      <p:sp>
        <p:nvSpPr>
          <p:cNvPr id="39941" name="Rectangle 6"/>
          <p:cNvSpPr>
            <a:spLocks noChangeArrowheads="1"/>
          </p:cNvSpPr>
          <p:nvPr/>
        </p:nvSpPr>
        <p:spPr bwMode="auto">
          <a:xfrm>
            <a:off x="574675" y="1666875"/>
            <a:ext cx="8272463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355600" algn="l"/>
                <a:tab pos="723900" algn="l"/>
                <a:tab pos="1079500" algn="l"/>
                <a:tab pos="1435100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55600" algn="l"/>
                <a:tab pos="723900" algn="l"/>
                <a:tab pos="1079500" algn="l"/>
                <a:tab pos="1435100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55600" algn="l"/>
                <a:tab pos="723900" algn="l"/>
                <a:tab pos="1079500" algn="l"/>
                <a:tab pos="1435100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55600" algn="l"/>
                <a:tab pos="723900" algn="l"/>
                <a:tab pos="1079500" algn="l"/>
                <a:tab pos="1435100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55600" algn="l"/>
                <a:tab pos="723900" algn="l"/>
                <a:tab pos="1079500" algn="l"/>
                <a:tab pos="1435100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355600" algn="l"/>
                <a:tab pos="723900" algn="l"/>
                <a:tab pos="1079500" algn="l"/>
                <a:tab pos="1435100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355600" algn="l"/>
                <a:tab pos="723900" algn="l"/>
                <a:tab pos="1079500" algn="l"/>
                <a:tab pos="1435100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355600" algn="l"/>
                <a:tab pos="723900" algn="l"/>
                <a:tab pos="1079500" algn="l"/>
                <a:tab pos="1435100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355600" algn="l"/>
                <a:tab pos="723900" algn="l"/>
                <a:tab pos="1079500" algn="l"/>
                <a:tab pos="1435100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Card {</a:t>
            </a:r>
            <a:endParaRPr lang="en-US" altLang="en-US" sz="1800" b="1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en-US" sz="700" b="1">
              <a:solidFill>
                <a:srgbClr val="7F0055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212121"/>
                </a:solidFill>
                <a:latin typeface="Courier New" pitchFamily="49" charset="0"/>
              </a:rPr>
              <a:t>	…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	public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String toString() { 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b="1">
                <a:solidFill>
                  <a:srgbClr val="0000C0"/>
                </a:solidFill>
                <a:latin typeface="Courier New" pitchFamily="49" charset="0"/>
              </a:rPr>
              <a:t>rank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+ </a:t>
            </a:r>
            <a:r>
              <a:rPr lang="en-US" altLang="en-US" sz="1800" b="1">
                <a:solidFill>
                  <a:srgbClr val="2A00FF"/>
                </a:solidFill>
                <a:latin typeface="Courier New" pitchFamily="49" charset="0"/>
              </a:rPr>
              <a:t>" of "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+ </a:t>
            </a:r>
            <a:r>
              <a:rPr lang="en-US" altLang="en-US" sz="1800" b="1">
                <a:solidFill>
                  <a:srgbClr val="0000C0"/>
                </a:solidFill>
                <a:latin typeface="Courier New" pitchFamily="49" charset="0"/>
              </a:rPr>
              <a:t>suit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; }</a:t>
            </a:r>
            <a:endParaRPr lang="en-US" altLang="en-US" sz="1800" b="1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en-US" sz="200" b="1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private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final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List&lt;Card&gt; </a:t>
            </a:r>
            <a:r>
              <a:rPr lang="en-US" altLang="en-US" sz="1800" b="1" i="1">
                <a:solidFill>
                  <a:srgbClr val="0000C0"/>
                </a:solidFill>
                <a:latin typeface="Courier New" pitchFamily="49" charset="0"/>
              </a:rPr>
              <a:t>_deck 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=</a:t>
            </a:r>
            <a:b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ArrayList&lt;Card&gt;();</a:t>
            </a:r>
            <a:endParaRPr lang="en-US" altLang="en-US" sz="1800" b="1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en-US" sz="600" b="1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3F7F5F"/>
                </a:solidFill>
                <a:latin typeface="Courier New" pitchFamily="49" charset="0"/>
              </a:rPr>
              <a:t>	// Initialize the static deck</a:t>
            </a:r>
            <a:r>
              <a:rPr lang="en-US" altLang="en-US" sz="1800" b="1">
                <a:latin typeface="Courier New" pitchFamily="49" charset="0"/>
              </a:rPr>
              <a:t/>
            </a:r>
            <a:br>
              <a:rPr lang="en-US" altLang="en-US" sz="1800" b="1">
                <a:latin typeface="Courier New" pitchFamily="49" charset="0"/>
              </a:rPr>
            </a:b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	static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{</a:t>
            </a:r>
            <a:b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for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(Suit suit : Suit.</a:t>
            </a:r>
            <a:r>
              <a:rPr lang="en-US" altLang="en-US" sz="1800" b="1" i="1">
                <a:solidFill>
                  <a:srgbClr val="000000"/>
                </a:solidFill>
                <a:latin typeface="Courier New" pitchFamily="49" charset="0"/>
              </a:rPr>
              <a:t>values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())</a:t>
            </a:r>
            <a:r>
              <a:rPr lang="en-US" altLang="en-US" sz="1800" b="1">
                <a:latin typeface="Courier New" pitchFamily="49" charset="0"/>
              </a:rPr>
              <a:t/>
            </a:r>
            <a:br>
              <a:rPr lang="en-US" altLang="en-US" sz="1800" b="1">
                <a:latin typeface="Courier New" pitchFamily="49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for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(Rank rank : Rank.</a:t>
            </a:r>
            <a:r>
              <a:rPr lang="en-US" altLang="en-US" sz="1800" b="1" i="1">
                <a:solidFill>
                  <a:srgbClr val="000000"/>
                </a:solidFill>
                <a:latin typeface="Courier New" pitchFamily="49" charset="0"/>
              </a:rPr>
              <a:t>values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())</a:t>
            </a:r>
            <a:r>
              <a:rPr lang="en-US" altLang="en-US" sz="1800" b="1">
                <a:latin typeface="Courier New" pitchFamily="49" charset="0"/>
              </a:rPr>
              <a:t/>
            </a:r>
            <a:br>
              <a:rPr lang="en-US" altLang="en-US" sz="1800" b="1">
                <a:latin typeface="Courier New" pitchFamily="49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				</a:t>
            </a:r>
            <a:r>
              <a:rPr lang="en-US" altLang="en-US" sz="1800" b="1" i="1">
                <a:solidFill>
                  <a:srgbClr val="0000C0"/>
                </a:solidFill>
                <a:latin typeface="Courier New" pitchFamily="49" charset="0"/>
              </a:rPr>
              <a:t>_deck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.add(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Card(rank, suit));</a:t>
            </a:r>
            <a:r>
              <a:rPr lang="en-US" altLang="en-US" sz="1800" b="1">
                <a:latin typeface="Courier New" pitchFamily="49" charset="0"/>
              </a:rPr>
              <a:t/>
            </a:r>
            <a:br>
              <a:rPr lang="en-US" altLang="en-US" sz="1800" b="1">
                <a:latin typeface="Courier New" pitchFamily="49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	}</a:t>
            </a:r>
            <a:endParaRPr lang="en-US" altLang="en-US" sz="1800" b="1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en-US" sz="100" b="1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ArrayList&lt;Card&gt; newDeck() {</a:t>
            </a:r>
            <a:r>
              <a:rPr lang="en-US" altLang="en-US" sz="1800" b="1">
                <a:latin typeface="Courier New" pitchFamily="49" charset="0"/>
              </a:rPr>
              <a:t/>
            </a:r>
            <a:br>
              <a:rPr lang="en-US" altLang="en-US" sz="1800" b="1">
                <a:latin typeface="Courier New" pitchFamily="49" charset="0"/>
              </a:rPr>
            </a:br>
            <a:r>
              <a:rPr lang="en-US" altLang="en-US" sz="1800" b="1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		// Return copy of prototype deck</a:t>
            </a: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en-US" sz="1800" b="1">
                <a:latin typeface="Courier New" pitchFamily="49" charset="0"/>
                <a:cs typeface="Courier New" pitchFamily="49" charset="0"/>
              </a:rPr>
            </a:b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ArrayList&lt;Card&gt;(</a:t>
            </a:r>
            <a:r>
              <a:rPr lang="en-US" altLang="en-US" sz="1800" b="1" i="1">
                <a:solidFill>
                  <a:srgbClr val="0000C0"/>
                </a:solidFill>
                <a:latin typeface="Courier New" pitchFamily="49" charset="0"/>
              </a:rPr>
              <a:t>_deck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);</a:t>
            </a:r>
            <a:b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	}</a:t>
            </a:r>
            <a:endParaRPr lang="en-US" altLang="en-US" sz="1800" b="1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altLang="en-US" sz="1800" b="1">
              <a:solidFill>
                <a:srgbClr val="3F7F5F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37239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D3FE7439-79A8-4FFF-8110-74C896AF9ECC}" type="slidenum">
              <a:rPr lang="he-IL" altLang="en-US" sz="1200" smtClean="0"/>
              <a:pPr/>
              <a:t>31</a:t>
            </a:fld>
            <a:endParaRPr lang="en-US" altLang="en-US" sz="1200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en-US" smtClean="0"/>
              <a:t>Enums</a:t>
            </a:r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457200" y="1169988"/>
            <a:ext cx="82296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en-US" b="1" u="sng"/>
              <a:t>Example 2</a:t>
            </a:r>
            <a:r>
              <a:rPr lang="en-US" altLang="en-US" b="1"/>
              <a:t>: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574675" y="1768475"/>
            <a:ext cx="7853363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355600" algn="l"/>
                <a:tab pos="723900" algn="l"/>
                <a:tab pos="1079500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55600" algn="l"/>
                <a:tab pos="723900" algn="l"/>
                <a:tab pos="1079500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55600" algn="l"/>
                <a:tab pos="723900" algn="l"/>
                <a:tab pos="1079500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55600" algn="l"/>
                <a:tab pos="723900" algn="l"/>
                <a:tab pos="1079500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55600" algn="l"/>
                <a:tab pos="723900" algn="l"/>
                <a:tab pos="1079500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355600" algn="l"/>
                <a:tab pos="723900" algn="l"/>
                <a:tab pos="1079500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355600" algn="l"/>
                <a:tab pos="723900" algn="l"/>
                <a:tab pos="1079500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355600" algn="l"/>
                <a:tab pos="723900" algn="l"/>
                <a:tab pos="1079500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355600" algn="l"/>
                <a:tab pos="723900" algn="l"/>
                <a:tab pos="1079500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enum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Operation {</a:t>
            </a:r>
            <a:endParaRPr lang="en-US" altLang="en-US" sz="1800" b="1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0"/>
                </a:solidFill>
                <a:latin typeface="Courier New" pitchFamily="49" charset="0"/>
              </a:rPr>
              <a:t>	PLUS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en-US" sz="1800" b="1" i="1">
                <a:solidFill>
                  <a:srgbClr val="0000C0"/>
                </a:solidFill>
                <a:latin typeface="Courier New" pitchFamily="49" charset="0"/>
              </a:rPr>
              <a:t>MINUS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en-US" sz="1800" b="1" i="1">
                <a:solidFill>
                  <a:srgbClr val="0000C0"/>
                </a:solidFill>
                <a:latin typeface="Courier New" pitchFamily="49" charset="0"/>
              </a:rPr>
              <a:t>TIMES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en-US" sz="1800" b="1" i="1">
                <a:solidFill>
                  <a:srgbClr val="0000C0"/>
                </a:solidFill>
                <a:latin typeface="Courier New" pitchFamily="49" charset="0"/>
              </a:rPr>
              <a:t>DIVIDE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altLang="en-US" sz="1800" b="1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en-US" sz="700" b="1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3F7F5F"/>
                </a:solidFill>
                <a:latin typeface="Courier New" pitchFamily="49" charset="0"/>
              </a:rPr>
              <a:t>	// Do arithmetic op represented by this constant</a:t>
            </a:r>
            <a:r>
              <a:rPr lang="en-US" altLang="en-US" sz="1800" b="1">
                <a:latin typeface="Courier New" pitchFamily="49" charset="0"/>
              </a:rPr>
              <a:t/>
            </a:r>
            <a:br>
              <a:rPr lang="en-US" altLang="en-US" sz="1800" b="1">
                <a:latin typeface="Courier New" pitchFamily="49" charset="0"/>
              </a:rPr>
            </a:b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	double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eval(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double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x, 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double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y) {</a:t>
            </a:r>
            <a:endParaRPr lang="en-US" altLang="en-US" sz="1800" b="1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		switch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this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) {</a:t>
            </a:r>
            <a:endParaRPr lang="en-US" altLang="en-US" sz="1800" b="1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			case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b="1" i="1">
                <a:solidFill>
                  <a:srgbClr val="0000C0"/>
                </a:solidFill>
                <a:latin typeface="Courier New" pitchFamily="49" charset="0"/>
              </a:rPr>
              <a:t>PLUS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:   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x + y;</a:t>
            </a:r>
            <a:endParaRPr lang="en-US" altLang="en-US" sz="1800" b="1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			case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b="1" i="1">
                <a:solidFill>
                  <a:srgbClr val="0000C0"/>
                </a:solidFill>
                <a:latin typeface="Courier New" pitchFamily="49" charset="0"/>
              </a:rPr>
              <a:t>MINUS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:  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x - y;</a:t>
            </a:r>
            <a:endParaRPr lang="en-US" altLang="en-US" sz="1800" b="1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			case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b="1" i="1">
                <a:solidFill>
                  <a:srgbClr val="0000C0"/>
                </a:solidFill>
                <a:latin typeface="Courier New" pitchFamily="49" charset="0"/>
              </a:rPr>
              <a:t>TIMES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:  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x * y;</a:t>
            </a:r>
            <a:endParaRPr lang="en-US" altLang="en-US" sz="1800" b="1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			case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b="1" i="1">
                <a:solidFill>
                  <a:srgbClr val="0000C0"/>
                </a:solidFill>
                <a:latin typeface="Courier New" pitchFamily="49" charset="0"/>
              </a:rPr>
              <a:t>DIVIDE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x / y;</a:t>
            </a:r>
            <a:endParaRPr lang="en-US" altLang="en-US" sz="1800" b="1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		}</a:t>
            </a:r>
            <a:endParaRPr lang="en-US" altLang="en-US" sz="1800" b="1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		throw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AssertionError(</a:t>
            </a:r>
            <a:r>
              <a:rPr lang="en-US" altLang="en-US" sz="1800" b="1">
                <a:solidFill>
                  <a:srgbClr val="2A00FF"/>
                </a:solidFill>
                <a:latin typeface="Courier New" pitchFamily="49" charset="0"/>
              </a:rPr>
              <a:t>"Unknown op: "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+ 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this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en-US" altLang="en-US" sz="1800" b="1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	}</a:t>
            </a:r>
            <a:endParaRPr lang="en-US" altLang="en-US" sz="1800" b="1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altLang="en-US" sz="1800" b="1">
              <a:latin typeface="Courier New" pitchFamily="49" charset="0"/>
            </a:endParaRPr>
          </a:p>
          <a:p>
            <a:pPr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38983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ACD5DD03-0E9F-4DFA-802B-7B94C37D414E}" type="slidenum">
              <a:rPr lang="he-IL" altLang="en-US" sz="1200" smtClean="0"/>
              <a:pPr/>
              <a:t>32</a:t>
            </a:fld>
            <a:endParaRPr lang="en-US" altLang="en-US" sz="1200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en-US" smtClean="0"/>
              <a:t>Enums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457200" y="1169988"/>
            <a:ext cx="82296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en-US" b="1" u="sng"/>
              <a:t>Example 3</a:t>
            </a:r>
            <a:r>
              <a:rPr lang="en-US" altLang="en-US" b="1"/>
              <a:t>: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17538" y="1666875"/>
            <a:ext cx="7907337" cy="480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355600" algn="l"/>
                <a:tab pos="723900" algn="l"/>
                <a:tab pos="1079500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55600" algn="l"/>
                <a:tab pos="723900" algn="l"/>
                <a:tab pos="1079500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55600" algn="l"/>
                <a:tab pos="723900" algn="l"/>
                <a:tab pos="1079500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55600" algn="l"/>
                <a:tab pos="723900" algn="l"/>
                <a:tab pos="1079500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55600" algn="l"/>
                <a:tab pos="723900" algn="l"/>
                <a:tab pos="1079500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355600" algn="l"/>
                <a:tab pos="723900" algn="l"/>
                <a:tab pos="1079500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355600" algn="l"/>
                <a:tab pos="723900" algn="l"/>
                <a:tab pos="1079500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355600" algn="l"/>
                <a:tab pos="723900" algn="l"/>
                <a:tab pos="1079500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355600" algn="l"/>
                <a:tab pos="723900" algn="l"/>
                <a:tab pos="1079500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enum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Operation {</a:t>
            </a:r>
            <a:endParaRPr lang="en-US" altLang="en-US" sz="1800" b="1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0"/>
                </a:solidFill>
                <a:latin typeface="Courier New" pitchFamily="49" charset="0"/>
              </a:rPr>
              <a:t>	PLUS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 {</a:t>
            </a:r>
            <a:b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double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eval(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double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x, 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double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y) { 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x + y; }</a:t>
            </a:r>
            <a:b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	},</a:t>
            </a:r>
            <a:endParaRPr lang="en-US" altLang="en-US" sz="1800" b="1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0"/>
                </a:solidFill>
                <a:latin typeface="Courier New" pitchFamily="49" charset="0"/>
              </a:rPr>
              <a:t>	MINUS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{</a:t>
            </a:r>
            <a:b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double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eval(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double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x, 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double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y) { 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x - y; }</a:t>
            </a:r>
            <a:b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	},</a:t>
            </a:r>
            <a:endParaRPr lang="en-US" altLang="en-US" sz="1800" b="1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0"/>
                </a:solidFill>
                <a:latin typeface="Courier New" pitchFamily="49" charset="0"/>
              </a:rPr>
              <a:t>	TIMES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{</a:t>
            </a:r>
            <a:b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double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eval(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double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x, 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double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y) { 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x * y; }</a:t>
            </a:r>
            <a:b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	},</a:t>
            </a:r>
            <a:endParaRPr lang="en-US" altLang="en-US" sz="1800" b="1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0"/>
                </a:solidFill>
                <a:latin typeface="Courier New" pitchFamily="49" charset="0"/>
              </a:rPr>
              <a:t>	DIVIDE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{</a:t>
            </a:r>
            <a:b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double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eval(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double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x, 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double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y) { 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x / y; }</a:t>
            </a:r>
            <a:b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	};</a:t>
            </a:r>
            <a:endParaRPr lang="en-US" altLang="en-US" sz="1800" b="1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en-US" sz="1000" b="1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3F7F5F"/>
                </a:solidFill>
                <a:latin typeface="Courier New" pitchFamily="49" charset="0"/>
              </a:rPr>
              <a:t>	// Do arithmetic op represented by this constant</a:t>
            </a:r>
            <a:r>
              <a:rPr lang="en-US" altLang="en-US" sz="1800" b="1">
                <a:latin typeface="Courier New" pitchFamily="49" charset="0"/>
              </a:rPr>
              <a:t/>
            </a:r>
            <a:br>
              <a:rPr lang="en-US" altLang="en-US" sz="1800" b="1">
                <a:latin typeface="Courier New" pitchFamily="49" charset="0"/>
              </a:rPr>
            </a:br>
            <a:r>
              <a:rPr lang="en-US" altLang="en-US" sz="1800" b="1">
                <a:latin typeface="Courier New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abstract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double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eval(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double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x, </a:t>
            </a:r>
            <a:r>
              <a:rPr lang="en-US" altLang="en-US" sz="1800" b="1">
                <a:solidFill>
                  <a:srgbClr val="7F0055"/>
                </a:solidFill>
                <a:latin typeface="Courier New" pitchFamily="49" charset="0"/>
              </a:rPr>
              <a:t>double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 y);</a:t>
            </a:r>
            <a:endParaRPr lang="en-US" altLang="en-US" sz="1800" b="1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altLang="en-US" sz="1800" b="1">
              <a:latin typeface="Courier New" pitchFamily="49" charset="0"/>
            </a:endParaRPr>
          </a:p>
          <a:p>
            <a:pPr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23803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F8E5A885-3ABD-4C09-AADC-17B24715D4CF}" type="slidenum">
              <a:rPr lang="he-IL" altLang="en-US" sz="1200" smtClean="0"/>
              <a:pPr/>
              <a:t>33</a:t>
            </a:fld>
            <a:endParaRPr lang="en-US" altLang="en-US" sz="1200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en-US" smtClean="0"/>
              <a:t>Exercise 1</a:t>
            </a: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457200" y="1260475"/>
            <a:ext cx="8229600" cy="484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531813" eaLnBrk="0" hangingPunct="0">
              <a:tabLst>
                <a:tab pos="900113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900113" indent="-273050" defTabSz="531813" eaLnBrk="0" hangingPunct="0">
              <a:tabLst>
                <a:tab pos="900113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531813" eaLnBrk="0" hangingPunct="0">
              <a:tabLst>
                <a:tab pos="900113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531813" eaLnBrk="0" hangingPunct="0">
              <a:tabLst>
                <a:tab pos="900113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531813" eaLnBrk="0" hangingPunct="0">
              <a:tabLst>
                <a:tab pos="900113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531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900113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531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900113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531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900113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531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900113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5000"/>
              </a:spcBef>
              <a:buSzPct val="70000"/>
            </a:pPr>
            <a:r>
              <a:rPr lang="en-US" altLang="en-US" sz="2000" b="1"/>
              <a:t>This exercise is called the </a:t>
            </a:r>
            <a:r>
              <a:rPr lang="en-US" altLang="en-US" sz="2000" b="1" u="sng"/>
              <a:t>Object Oriented</a:t>
            </a:r>
            <a:r>
              <a:rPr lang="en-US" altLang="en-US" sz="2000" b="1"/>
              <a:t> Rectangles game.</a:t>
            </a:r>
          </a:p>
          <a:p>
            <a:pPr eaLnBrk="1" hangingPunct="1">
              <a:spcBef>
                <a:spcPct val="25000"/>
              </a:spcBef>
              <a:buSzPct val="70000"/>
            </a:pPr>
            <a:r>
              <a:rPr lang="en-US" altLang="en-US" sz="2000" b="1"/>
              <a:t>Get from the command line the coordinates of two rectangles.</a:t>
            </a:r>
          </a:p>
          <a:p>
            <a:pPr eaLnBrk="1" hangingPunct="1">
              <a:spcBef>
                <a:spcPct val="25000"/>
              </a:spcBef>
              <a:buSzPct val="70000"/>
            </a:pPr>
            <a:r>
              <a:rPr lang="en-US" altLang="en-US" sz="2000" b="1"/>
              <a:t>The “winning rectangle” is set according to these rules:</a:t>
            </a:r>
          </a:p>
          <a:p>
            <a:pPr lvl="1" eaLnBrk="1" hangingPunct="1">
              <a:spcBef>
                <a:spcPct val="25000"/>
              </a:spcBef>
              <a:buSzTx/>
              <a:buFontTx/>
              <a:buChar char="•"/>
            </a:pPr>
            <a:r>
              <a:rPr lang="en-US" altLang="en-US" sz="1800" b="1"/>
              <a:t>If a rectangle is contained (even partially) in the other, the contained (=inner) rectangle wins</a:t>
            </a:r>
          </a:p>
          <a:p>
            <a:pPr lvl="1" eaLnBrk="1" hangingPunct="1">
              <a:spcBef>
                <a:spcPct val="25000"/>
              </a:spcBef>
              <a:buSzTx/>
              <a:buFontTx/>
              <a:buChar char="•"/>
            </a:pPr>
            <a:r>
              <a:rPr lang="en-US" altLang="en-US" sz="1800" b="1"/>
              <a:t>If no one contains the other, the bigger by both area and perimeter wins</a:t>
            </a:r>
          </a:p>
          <a:p>
            <a:pPr lvl="1" eaLnBrk="1" hangingPunct="1">
              <a:spcBef>
                <a:spcPct val="25000"/>
              </a:spcBef>
              <a:buSzTx/>
              <a:buFontTx/>
              <a:buChar char="•"/>
            </a:pPr>
            <a:r>
              <a:rPr lang="en-US" altLang="en-US" sz="1800" b="1"/>
              <a:t>If no one is bigger by both area and perimeter, we have a tie</a:t>
            </a:r>
          </a:p>
          <a:p>
            <a:pPr eaLnBrk="1" hangingPunct="1">
              <a:spcBef>
                <a:spcPct val="50000"/>
              </a:spcBef>
              <a:buSzPct val="70000"/>
              <a:buFontTx/>
              <a:buChar char="•"/>
            </a:pPr>
            <a:endParaRPr lang="en-US" altLang="en-US" sz="1000" b="1"/>
          </a:p>
          <a:p>
            <a:pPr eaLnBrk="1" hangingPunct="1">
              <a:spcBef>
                <a:spcPct val="50000"/>
              </a:spcBef>
              <a:buSzPct val="70000"/>
            </a:pPr>
            <a:r>
              <a:rPr lang="en-US" altLang="en-US" sz="2000" b="1" u="sng"/>
              <a:t>Example</a:t>
            </a:r>
          </a:p>
          <a:p>
            <a:pPr eaLnBrk="1" hangingPunct="1">
              <a:spcBef>
                <a:spcPct val="50000"/>
              </a:spcBef>
              <a:buSzPct val="70000"/>
            </a:pPr>
            <a:r>
              <a:rPr lang="en-US" altLang="en-US" sz="1600" b="1"/>
              <a:t>Rectangle A: 1 1 10 10    </a:t>
            </a:r>
            <a:r>
              <a:rPr lang="en-US" altLang="en-US" sz="1600"/>
              <a:t>(which means: x1=1, y1=1, x2=10, y2=10)</a:t>
            </a:r>
          </a:p>
          <a:p>
            <a:pPr eaLnBrk="1" hangingPunct="1">
              <a:spcBef>
                <a:spcPct val="50000"/>
              </a:spcBef>
              <a:buSzPct val="70000"/>
            </a:pPr>
            <a:r>
              <a:rPr lang="en-US" altLang="en-US" sz="1600" b="1"/>
              <a:t>Rectangle B: 5 5 10 10    </a:t>
            </a:r>
            <a:r>
              <a:rPr lang="en-US" altLang="en-US" sz="1600"/>
              <a:t>(which means: x1=5, y1=5, x2=10, y2=10)</a:t>
            </a:r>
          </a:p>
          <a:p>
            <a:pPr eaLnBrk="1" hangingPunct="1">
              <a:spcBef>
                <a:spcPct val="50000"/>
              </a:spcBef>
              <a:buSzPct val="70000"/>
            </a:pPr>
            <a:endParaRPr lang="en-US" altLang="en-US" sz="600"/>
          </a:p>
          <a:p>
            <a:pPr eaLnBrk="1" hangingPunct="1">
              <a:spcBef>
                <a:spcPct val="50000"/>
              </a:spcBef>
              <a:buSzPct val="70000"/>
            </a:pPr>
            <a:r>
              <a:rPr lang="en-US" altLang="en-US" sz="1600" b="1"/>
              <a:t>The winner is Rectangle B  (contained in A!)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46241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C7145248-E7D2-4BBF-8B2B-8E17A63FFAB5}" type="slidenum">
              <a:rPr lang="he-IL" altLang="en-US" sz="1200" smtClean="0"/>
              <a:pPr/>
              <a:t>34</a:t>
            </a:fld>
            <a:endParaRPr lang="en-US" altLang="en-US" sz="1200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en-US" smtClean="0"/>
              <a:t>Exercise 2</a:t>
            </a:r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457200" y="1260475"/>
            <a:ext cx="8229600" cy="484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en-US" sz="2000" b="1"/>
              <a:t>Write the necessary classes to support the following main:</a:t>
            </a:r>
          </a:p>
          <a:p>
            <a:pPr eaLnBrk="1" hangingPunct="1">
              <a:spcBef>
                <a:spcPct val="50000"/>
              </a:spcBef>
              <a:buSzPct val="70000"/>
            </a:pPr>
            <a:endParaRPr lang="en-US" altLang="en-US" sz="1000" b="1"/>
          </a:p>
          <a:p>
            <a:pPr eaLnBrk="1" hangingPunct="1">
              <a:spcBef>
                <a:spcPct val="30000"/>
              </a:spcBef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static public void main(String[] args) {</a:t>
            </a:r>
          </a:p>
          <a:p>
            <a:pPr eaLnBrk="1" hangingPunct="1">
              <a:spcBef>
                <a:spcPct val="30000"/>
              </a:spcBef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Expression e = </a:t>
            </a:r>
          </a:p>
          <a:p>
            <a:pPr eaLnBrk="1" hangingPunct="1">
              <a:spcBef>
                <a:spcPct val="30000"/>
              </a:spcBef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	new Sum(</a:t>
            </a:r>
          </a:p>
          <a:p>
            <a:pPr eaLnBrk="1" hangingPunct="1">
              <a:spcBef>
                <a:spcPct val="30000"/>
              </a:spcBef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		new Exponent(</a:t>
            </a:r>
          </a:p>
          <a:p>
            <a:pPr eaLnBrk="1" hangingPunct="1">
              <a:spcBef>
                <a:spcPct val="30000"/>
              </a:spcBef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			new Number(2.0), new Number(3.0)),</a:t>
            </a:r>
          </a:p>
          <a:p>
            <a:pPr eaLnBrk="1" hangingPunct="1">
              <a:spcBef>
                <a:spcPct val="30000"/>
              </a:spcBef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		new Sum(</a:t>
            </a:r>
          </a:p>
          <a:p>
            <a:pPr eaLnBrk="1" hangingPunct="1">
              <a:spcBef>
                <a:spcPct val="30000"/>
              </a:spcBef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			new Number(1.0), new Number(-3.0)));</a:t>
            </a:r>
          </a:p>
          <a:p>
            <a:pPr eaLnBrk="1" hangingPunct="1">
              <a:spcBef>
                <a:spcPct val="30000"/>
              </a:spcBef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System.out.println(e + " = " + e.evaluate());</a:t>
            </a:r>
          </a:p>
          <a:p>
            <a:pPr eaLnBrk="1" hangingPunct="1">
              <a:spcBef>
                <a:spcPct val="30000"/>
              </a:spcBef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742842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689B31DB-C858-4013-A4F6-97C25D105E46}" type="slidenum">
              <a:rPr lang="he-IL" altLang="en-US" sz="1200" smtClean="0"/>
              <a:pPr/>
              <a:t>4</a:t>
            </a:fld>
            <a:endParaRPr lang="en-US" altLang="en-US" sz="120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en-US" smtClean="0"/>
              <a:t>Static</a:t>
            </a:r>
          </a:p>
        </p:txBody>
      </p:sp>
      <p:sp>
        <p:nvSpPr>
          <p:cNvPr id="976899" name="Rectangle 3"/>
          <p:cNvSpPr>
            <a:spLocks noChangeArrowheads="1"/>
          </p:cNvSpPr>
          <p:nvPr/>
        </p:nvSpPr>
        <p:spPr bwMode="auto">
          <a:xfrm>
            <a:off x="457200" y="2447925"/>
            <a:ext cx="8229600" cy="267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en-US" b="1" u="sng"/>
              <a:t>Example</a:t>
            </a:r>
            <a:r>
              <a:rPr lang="en-US" altLang="en-US" b="1"/>
              <a:t>:</a:t>
            </a:r>
          </a:p>
          <a:p>
            <a:pPr eaLnBrk="1" hangingPunct="1">
              <a:spcBef>
                <a:spcPct val="50000"/>
              </a:spcBef>
              <a:buSzPct val="70000"/>
            </a:pPr>
            <a:endParaRPr lang="en-US" altLang="en-US" sz="4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public class Widget {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static private int counter;</a:t>
            </a:r>
            <a:br>
              <a:rPr lang="en-US" altLang="en-US" sz="2000" b="1">
                <a:latin typeface="Courier New" pitchFamily="49" charset="0"/>
                <a:cs typeface="Courier New" pitchFamily="49" charset="0"/>
              </a:rPr>
            </a:b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static public getCounter() {return counter;}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SzPct val="70000"/>
            </a:pPr>
            <a:endParaRPr lang="en-US" altLang="en-US" sz="12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int number = Widget.getCounter();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549275" y="1114425"/>
            <a:ext cx="8137525" cy="10541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 eaLnBrk="0" hangingPunct="0"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273050" indent="-271463" defTabSz="912813" eaLnBrk="0" hangingPunct="0"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en-US" sz="1000"/>
              <a:t/>
            </a:r>
            <a:br>
              <a:rPr lang="en-US" altLang="en-US" sz="1000"/>
            </a:br>
            <a:r>
              <a:rPr lang="en-US" altLang="en-US" b="1"/>
              <a:t>Static member can be accessed without an instance (same as in C++)</a:t>
            </a:r>
          </a:p>
        </p:txBody>
      </p:sp>
      <p:sp>
        <p:nvSpPr>
          <p:cNvPr id="8198" name="Line 7"/>
          <p:cNvSpPr>
            <a:spLocks noChangeShapeType="1"/>
          </p:cNvSpPr>
          <p:nvPr/>
        </p:nvSpPr>
        <p:spPr bwMode="auto">
          <a:xfrm>
            <a:off x="6562725" y="3187700"/>
            <a:ext cx="0" cy="366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129088" y="2405063"/>
            <a:ext cx="4819650" cy="1149350"/>
            <a:chOff x="2601" y="1515"/>
            <a:chExt cx="3036" cy="724"/>
          </a:xfrm>
        </p:grpSpPr>
        <p:sp>
          <p:nvSpPr>
            <p:cNvPr id="8200" name="Rectangle 6"/>
            <p:cNvSpPr>
              <a:spLocks noChangeArrowheads="1"/>
            </p:cNvSpPr>
            <p:nvPr/>
          </p:nvSpPr>
          <p:spPr bwMode="auto">
            <a:xfrm>
              <a:off x="2601" y="1515"/>
              <a:ext cx="3036" cy="49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72000" anchor="ctr"/>
            <a:lstStyle>
              <a:lvl1pPr marL="342900" indent="-342900" defTabSz="912813" eaLnBrk="0" hangingPunct="0">
                <a:tabLst>
                  <a:tab pos="722313" algn="l"/>
                  <a:tab pos="1519238" algn="l"/>
                </a:tabLst>
                <a:defRPr sz="2400">
                  <a:solidFill>
                    <a:srgbClr val="4D4D4D"/>
                  </a:solidFill>
                  <a:latin typeface="Arial" charset="0"/>
                  <a:cs typeface="Arial" charset="0"/>
                </a:defRPr>
              </a:lvl1pPr>
              <a:lvl2pPr marL="273050" indent="-271463" defTabSz="912813" eaLnBrk="0" hangingPunct="0">
                <a:tabLst>
                  <a:tab pos="722313" algn="l"/>
                  <a:tab pos="1519238" algn="l"/>
                </a:tabLst>
                <a:defRPr sz="2400">
                  <a:solidFill>
                    <a:srgbClr val="4D4D4D"/>
                  </a:solidFill>
                  <a:latin typeface="Arial" charset="0"/>
                  <a:cs typeface="Arial" charset="0"/>
                </a:defRPr>
              </a:lvl2pPr>
              <a:lvl3pPr marL="1143000" indent="-228600" defTabSz="912813" eaLnBrk="0" hangingPunct="0">
                <a:tabLst>
                  <a:tab pos="722313" algn="l"/>
                  <a:tab pos="1519238" algn="l"/>
                </a:tabLst>
                <a:defRPr sz="2400">
                  <a:solidFill>
                    <a:srgbClr val="4D4D4D"/>
                  </a:solidFill>
                  <a:latin typeface="Arial" charset="0"/>
                  <a:cs typeface="Arial" charset="0"/>
                </a:defRPr>
              </a:lvl3pPr>
              <a:lvl4pPr marL="1600200" indent="-228600" defTabSz="912813" eaLnBrk="0" hangingPunct="0">
                <a:tabLst>
                  <a:tab pos="722313" algn="l"/>
                  <a:tab pos="1519238" algn="l"/>
                </a:tabLst>
                <a:defRPr sz="2400">
                  <a:solidFill>
                    <a:srgbClr val="4D4D4D"/>
                  </a:solidFill>
                  <a:latin typeface="Arial" charset="0"/>
                  <a:cs typeface="Arial" charset="0"/>
                </a:defRPr>
              </a:lvl4pPr>
              <a:lvl5pPr marL="2057400" indent="-228600" defTabSz="912813" eaLnBrk="0" hangingPunct="0">
                <a:tabLst>
                  <a:tab pos="722313" algn="l"/>
                  <a:tab pos="1519238" algn="l"/>
                </a:tabLst>
                <a:defRPr sz="2400">
                  <a:solidFill>
                    <a:srgbClr val="4D4D4D"/>
                  </a:solidFill>
                  <a:latin typeface="Arial" charset="0"/>
                  <a:cs typeface="Arial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tabLst>
                  <a:tab pos="722313" algn="l"/>
                  <a:tab pos="1519238" algn="l"/>
                </a:tabLst>
                <a:defRPr sz="2400">
                  <a:solidFill>
                    <a:srgbClr val="4D4D4D"/>
                  </a:solidFill>
                  <a:latin typeface="Arial" charset="0"/>
                  <a:cs typeface="Arial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tabLst>
                  <a:tab pos="722313" algn="l"/>
                  <a:tab pos="1519238" algn="l"/>
                </a:tabLst>
                <a:defRPr sz="2400">
                  <a:solidFill>
                    <a:srgbClr val="4D4D4D"/>
                  </a:solidFill>
                  <a:latin typeface="Arial" charset="0"/>
                  <a:cs typeface="Arial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tabLst>
                  <a:tab pos="722313" algn="l"/>
                  <a:tab pos="1519238" algn="l"/>
                </a:tabLst>
                <a:defRPr sz="2400">
                  <a:solidFill>
                    <a:srgbClr val="4D4D4D"/>
                  </a:solidFill>
                  <a:latin typeface="Arial" charset="0"/>
                  <a:cs typeface="Arial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tabLst>
                  <a:tab pos="722313" algn="l"/>
                  <a:tab pos="1519238" algn="l"/>
                </a:tabLst>
                <a:defRPr sz="2400">
                  <a:solidFill>
                    <a:srgbClr val="4D4D4D"/>
                  </a:solidFill>
                  <a:latin typeface="Arial" charset="0"/>
                  <a:cs typeface="Arial" charset="0"/>
                </a:defRPr>
              </a:lvl9pPr>
            </a:lstStyle>
            <a:p>
              <a:pPr lvl="1" eaLnBrk="1" hangingPunct="1">
                <a:buSzTx/>
                <a:buFontTx/>
                <a:buNone/>
              </a:pPr>
              <a:r>
                <a:rPr lang="en-US" altLang="en-US" sz="1000"/>
                <a:t/>
              </a:r>
              <a:br>
                <a:rPr lang="en-US" altLang="en-US" sz="1000"/>
              </a:br>
              <a:r>
                <a:rPr lang="en-US" altLang="en-US" sz="2000" b="1"/>
                <a:t>Called sometimes </a:t>
              </a:r>
              <a:r>
                <a:rPr lang="en-US" altLang="en-US" sz="2000" b="1">
                  <a:latin typeface="Courier New" pitchFamily="49" charset="0"/>
                </a:rPr>
                <a:t>“</a:t>
              </a:r>
              <a:r>
                <a:rPr lang="en-US" altLang="en-US" sz="2000" b="1"/>
                <a:t>class variable</a:t>
              </a:r>
              <a:r>
                <a:rPr lang="en-US" altLang="en-US" sz="2000" b="1">
                  <a:latin typeface="Courier New" pitchFamily="49" charset="0"/>
                </a:rPr>
                <a:t>”</a:t>
              </a:r>
              <a:r>
                <a:rPr lang="en-US" altLang="en-US" sz="2000" b="1"/>
                <a:t> as opposed to </a:t>
              </a:r>
              <a:r>
                <a:rPr lang="en-US" altLang="en-US" sz="2000" b="1">
                  <a:latin typeface="Courier New" pitchFamily="49" charset="0"/>
                </a:rPr>
                <a:t>“</a:t>
              </a:r>
              <a:r>
                <a:rPr lang="en-US" altLang="en-US" sz="2000" b="1"/>
                <a:t>instance variable</a:t>
              </a:r>
              <a:r>
                <a:rPr lang="en-US" altLang="en-US" sz="2000" b="1">
                  <a:latin typeface="Courier New" pitchFamily="49" charset="0"/>
                </a:rPr>
                <a:t>”</a:t>
              </a:r>
              <a:endParaRPr lang="en-US" altLang="en-US" sz="2000" b="1"/>
            </a:p>
          </p:txBody>
        </p:sp>
        <p:sp>
          <p:nvSpPr>
            <p:cNvPr id="8201" name="Line 8"/>
            <p:cNvSpPr>
              <a:spLocks noChangeShapeType="1"/>
            </p:cNvSpPr>
            <p:nvPr/>
          </p:nvSpPr>
          <p:spPr bwMode="auto">
            <a:xfrm flipH="1">
              <a:off x="3335" y="2239"/>
              <a:ext cx="7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490827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89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18F98813-08AC-499B-90AC-30B4831B0A8F}" type="slidenum">
              <a:rPr lang="he-IL" altLang="en-US" sz="1200" smtClean="0"/>
              <a:pPr/>
              <a:t>5</a:t>
            </a:fld>
            <a:endParaRPr lang="en-US" altLang="en-US" sz="120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en-US" smtClean="0"/>
              <a:t>The ‘this’ keyword</a:t>
            </a:r>
          </a:p>
        </p:txBody>
      </p:sp>
      <p:sp>
        <p:nvSpPr>
          <p:cNvPr id="983043" name="Rectangle 3"/>
          <p:cNvSpPr>
            <a:spLocks noChangeArrowheads="1"/>
          </p:cNvSpPr>
          <p:nvPr/>
        </p:nvSpPr>
        <p:spPr bwMode="auto">
          <a:xfrm>
            <a:off x="457200" y="2319338"/>
            <a:ext cx="822960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en-US" b="1" u="sng"/>
              <a:t>Example</a:t>
            </a:r>
            <a:r>
              <a:rPr lang="en-US" altLang="en-US" b="1"/>
              <a:t>:</a:t>
            </a:r>
          </a:p>
          <a:p>
            <a:pPr eaLnBrk="1" hangingPunct="1">
              <a:spcBef>
                <a:spcPct val="50000"/>
              </a:spcBef>
              <a:buSzPct val="70000"/>
            </a:pPr>
            <a:endParaRPr lang="en-US" altLang="en-US" sz="4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SzPct val="70000"/>
            </a:pP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public class Point {</a:t>
            </a:r>
          </a:p>
          <a:p>
            <a:pPr eaLnBrk="1" hangingPunct="1">
              <a:buSzPct val="70000"/>
            </a:pP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	private int x, y;</a:t>
            </a:r>
          </a:p>
          <a:p>
            <a:pPr eaLnBrk="1" hangingPunct="1">
              <a:buSzPct val="70000"/>
            </a:pP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	public Point(int x, int y) {</a:t>
            </a:r>
          </a:p>
          <a:p>
            <a:pPr eaLnBrk="1" hangingPunct="1">
              <a:buSzPct val="70000"/>
            </a:pP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		this.x = x;</a:t>
            </a:r>
          </a:p>
          <a:p>
            <a:pPr eaLnBrk="1" hangingPunct="1">
              <a:buSzPct val="70000"/>
            </a:pP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		this.y = y;</a:t>
            </a:r>
          </a:p>
          <a:p>
            <a:pPr eaLnBrk="1" hangingPunct="1">
              <a:buSzPct val="70000"/>
            </a:pP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buSzPct val="70000"/>
            </a:pP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}</a:t>
            </a:r>
            <a:endParaRPr lang="en-US" altLang="en-US" sz="1800" b="1"/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549275" y="1114425"/>
            <a:ext cx="6899275" cy="10541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 eaLnBrk="0" hangingPunct="0"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273050" indent="-271463" defTabSz="912813" eaLnBrk="0" hangingPunct="0"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en-US" sz="1000"/>
              <a:t/>
            </a:r>
            <a:br>
              <a:rPr lang="en-US" altLang="en-US" sz="1000"/>
            </a:br>
            <a:r>
              <a:rPr lang="en-US" altLang="en-US" b="1"/>
              <a:t>In Java </a:t>
            </a:r>
            <a:r>
              <a:rPr lang="en-US" altLang="en-US" b="1">
                <a:latin typeface="Courier New" pitchFamily="49" charset="0"/>
              </a:rPr>
              <a:t>‘</a:t>
            </a:r>
            <a:r>
              <a:rPr lang="en-US" altLang="en-US" b="1"/>
              <a:t>this</a:t>
            </a:r>
            <a:r>
              <a:rPr lang="en-US" altLang="en-US" b="1">
                <a:latin typeface="Courier New" pitchFamily="49" charset="0"/>
              </a:rPr>
              <a:t>’</a:t>
            </a:r>
            <a:r>
              <a:rPr lang="en-US" altLang="en-US" b="1"/>
              <a:t> is a </a:t>
            </a:r>
            <a:r>
              <a:rPr lang="en-US" altLang="en-US" b="1" u="sng"/>
              <a:t>reference</a:t>
            </a:r>
            <a:r>
              <a:rPr lang="en-US" altLang="en-US" b="1"/>
              <a:t> to myself</a:t>
            </a:r>
            <a:br>
              <a:rPr lang="en-US" altLang="en-US" b="1"/>
            </a:br>
            <a:r>
              <a:rPr lang="en-US" altLang="en-US" b="1"/>
              <a:t>(in C++ it is a pointer</a:t>
            </a:r>
            <a:r>
              <a:rPr lang="en-US" altLang="en-US" b="1">
                <a:latin typeface="Courier New" pitchFamily="49" charset="0"/>
              </a:rPr>
              <a:t>…</a:t>
            </a:r>
            <a:r>
              <a:rPr lang="en-US" altLang="en-US" b="1"/>
              <a:t>)</a:t>
            </a:r>
          </a:p>
        </p:txBody>
      </p:sp>
      <p:sp>
        <p:nvSpPr>
          <p:cNvPr id="983045" name="Rectangle 5"/>
          <p:cNvSpPr>
            <a:spLocks noChangeArrowheads="1"/>
          </p:cNvSpPr>
          <p:nvPr/>
        </p:nvSpPr>
        <p:spPr bwMode="auto">
          <a:xfrm>
            <a:off x="477838" y="5313363"/>
            <a:ext cx="8137525" cy="7826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72000" anchor="ctr"/>
          <a:lstStyle>
            <a:lvl1pPr marL="342900" indent="-342900" defTabSz="912813" eaLnBrk="0" hangingPunct="0"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273050" indent="-271463" defTabSz="912813" eaLnBrk="0" hangingPunct="0"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buSzTx/>
              <a:buFontTx/>
              <a:buNone/>
            </a:pPr>
            <a:r>
              <a:rPr lang="en-US" altLang="en-US" sz="1000"/>
              <a:t/>
            </a:r>
            <a:br>
              <a:rPr lang="en-US" altLang="en-US" sz="1000"/>
            </a:br>
            <a:r>
              <a:rPr lang="en-US" altLang="en-US" sz="2000" b="1"/>
              <a:t>The </a:t>
            </a:r>
            <a:r>
              <a:rPr lang="en-US" altLang="en-US" sz="2000" b="1">
                <a:latin typeface="Courier New" pitchFamily="49" charset="0"/>
              </a:rPr>
              <a:t>‘</a:t>
            </a:r>
            <a:r>
              <a:rPr lang="en-US" altLang="en-US" sz="2000" b="1"/>
              <a:t>this</a:t>
            </a:r>
            <a:r>
              <a:rPr lang="en-US" altLang="en-US" sz="2000" b="1">
                <a:latin typeface="Courier New" pitchFamily="49" charset="0"/>
              </a:rPr>
              <a:t>’</a:t>
            </a:r>
            <a:r>
              <a:rPr lang="en-US" altLang="en-US" sz="2000" b="1"/>
              <a:t> keyword is also used to call another constructor of the same class </a:t>
            </a:r>
            <a:r>
              <a:rPr lang="en-US" altLang="en-US" sz="2000" b="1">
                <a:latin typeface="Courier New" pitchFamily="49" charset="0"/>
              </a:rPr>
              <a:t>–</a:t>
            </a:r>
            <a:r>
              <a:rPr lang="en-US" altLang="en-US" sz="2000" b="1"/>
              <a:t> we will see that later</a:t>
            </a:r>
          </a:p>
        </p:txBody>
      </p:sp>
    </p:spTree>
    <p:extLst>
      <p:ext uri="{BB962C8B-B14F-4D97-AF65-F5344CB8AC3E}">
        <p14:creationId xmlns:p14="http://schemas.microsoft.com/office/powerpoint/2010/main" val="350887233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43" grpId="0"/>
      <p:bldP spid="9830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76DC4F9C-4CE0-4FD4-AD9F-29E1BB9BE23A}" type="slidenum">
              <a:rPr lang="he-IL" altLang="en-US" sz="1200" smtClean="0"/>
              <a:pPr/>
              <a:t>6</a:t>
            </a:fld>
            <a:endParaRPr lang="en-US" altLang="en-US" sz="1200" smtClean="0"/>
          </a:p>
        </p:txBody>
      </p:sp>
      <p:sp>
        <p:nvSpPr>
          <p:cNvPr id="1030146" name="Rectangle 2"/>
          <p:cNvSpPr>
            <a:spLocks noChangeArrowheads="1"/>
          </p:cNvSpPr>
          <p:nvPr/>
        </p:nvSpPr>
        <p:spPr bwMode="auto">
          <a:xfrm>
            <a:off x="974725" y="3929063"/>
            <a:ext cx="4991100" cy="32385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1030147" name="Rectangle 3"/>
          <p:cNvSpPr>
            <a:spLocks noChangeArrowheads="1"/>
          </p:cNvSpPr>
          <p:nvPr/>
        </p:nvSpPr>
        <p:spPr bwMode="auto">
          <a:xfrm>
            <a:off x="987425" y="4298950"/>
            <a:ext cx="2705100" cy="32385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en-US" smtClean="0"/>
              <a:t>Defining constants</a:t>
            </a: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544513" y="3082925"/>
            <a:ext cx="8229600" cy="300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tabLst>
                <a:tab pos="444500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defTabSz="912813" eaLnBrk="0" hangingPunct="0">
              <a:tabLst>
                <a:tab pos="444500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tabLst>
                <a:tab pos="444500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tabLst>
                <a:tab pos="444500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tabLst>
                <a:tab pos="444500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444500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444500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444500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444500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en-US" b="1" u="sng"/>
              <a:t>Example</a:t>
            </a:r>
            <a:r>
              <a:rPr lang="en-US" altLang="en-US" b="1"/>
              <a:t>:</a:t>
            </a:r>
          </a:p>
          <a:p>
            <a:pPr eaLnBrk="1" hangingPunct="1">
              <a:spcBef>
                <a:spcPct val="50000"/>
              </a:spcBef>
              <a:buSzPct val="70000"/>
            </a:pPr>
            <a:endParaRPr lang="en-US" altLang="en-US" sz="4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10000"/>
              </a:spcBef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public class Thingy {</a:t>
            </a:r>
          </a:p>
          <a:p>
            <a:pPr eaLnBrk="1" hangingPunct="1">
              <a:spcBef>
                <a:spcPct val="10000"/>
              </a:spcBef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public final static doodad = 6;  </a:t>
            </a: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// constant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spcBef>
                <a:spcPct val="10000"/>
              </a:spcBef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public final id;  </a:t>
            </a: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// constant variable</a:t>
            </a:r>
            <a:endParaRPr lang="en-US" altLang="en-US" sz="20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10000"/>
              </a:spcBef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public Thingy(int id) {this.id = id;}</a:t>
            </a: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 // OK</a:t>
            </a:r>
          </a:p>
          <a:p>
            <a:pPr eaLnBrk="1" hangingPunct="1">
              <a:spcBef>
                <a:spcPct val="10000"/>
              </a:spcBef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// public set(int id) {this.id = id;}</a:t>
            </a: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 // error!</a:t>
            </a:r>
          </a:p>
          <a:p>
            <a:pPr eaLnBrk="1" hangingPunct="1">
              <a:spcBef>
                <a:spcPct val="10000"/>
              </a:spcBef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544513" y="1114425"/>
            <a:ext cx="6894512" cy="18399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 eaLnBrk="0" hangingPunct="0"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273050" indent="-271463" defTabSz="912813" eaLnBrk="0" hangingPunct="0"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en-US" sz="1000"/>
              <a:t/>
            </a:r>
            <a:br>
              <a:rPr lang="en-US" altLang="en-US" sz="1000"/>
            </a:br>
            <a:r>
              <a:rPr lang="en-US" altLang="en-US" b="1"/>
              <a:t>Though </a:t>
            </a:r>
            <a:r>
              <a:rPr lang="en-US" altLang="en-US" b="1">
                <a:solidFill>
                  <a:schemeClr val="tx2"/>
                </a:solidFill>
              </a:rPr>
              <a:t>const</a:t>
            </a:r>
            <a:r>
              <a:rPr lang="en-US" altLang="en-US" b="1"/>
              <a:t> is a reserved word in Java</a:t>
            </a:r>
            <a:br>
              <a:rPr lang="en-US" altLang="en-US" b="1"/>
            </a:br>
            <a:r>
              <a:rPr lang="en-US" altLang="en-US" b="1"/>
              <a:t>it's actually not in use!</a:t>
            </a:r>
            <a:br>
              <a:rPr lang="en-US" altLang="en-US" b="1"/>
            </a:br>
            <a:r>
              <a:rPr lang="en-US" altLang="en-US" sz="600" b="1"/>
              <a:t/>
            </a:r>
            <a:br>
              <a:rPr lang="en-US" altLang="en-US" sz="600" b="1"/>
            </a:br>
            <a:r>
              <a:rPr lang="en-US" altLang="en-US" b="1"/>
              <a:t>However the </a:t>
            </a:r>
            <a:r>
              <a:rPr lang="en-US" altLang="en-US" b="1">
                <a:solidFill>
                  <a:schemeClr val="tx2"/>
                </a:solidFill>
              </a:rPr>
              <a:t>final</a:t>
            </a:r>
            <a:r>
              <a:rPr lang="en-US" altLang="en-US" b="1"/>
              <a:t> keyword let's you define constants and const variables</a:t>
            </a:r>
          </a:p>
        </p:txBody>
      </p:sp>
    </p:spTree>
    <p:extLst>
      <p:ext uri="{BB962C8B-B14F-4D97-AF65-F5344CB8AC3E}">
        <p14:creationId xmlns:p14="http://schemas.microsoft.com/office/powerpoint/2010/main" val="307192100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3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3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146" grpId="0" animBg="1"/>
      <p:bldP spid="10301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230138CA-CBA4-4862-9F86-0D379A173DEA}" type="slidenum">
              <a:rPr lang="he-IL" altLang="en-US" sz="1200" smtClean="0"/>
              <a:pPr/>
              <a:t>7</a:t>
            </a:fld>
            <a:endParaRPr lang="en-US" altLang="en-US" sz="120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en-US" smtClean="0"/>
              <a:t>Constructors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457200" y="5602288"/>
            <a:ext cx="822960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en-US" sz="2000" b="1"/>
              <a:t>	Examples in following slides…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549275" y="1114425"/>
            <a:ext cx="7429500" cy="42386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 eaLnBrk="0" hangingPunct="0"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354013" indent="-352425" defTabSz="912813" eaLnBrk="0" hangingPunct="0"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en-US" sz="900"/>
              <a:t/>
            </a:r>
            <a:br>
              <a:rPr lang="en-US" altLang="en-US" sz="900"/>
            </a:br>
            <a:r>
              <a:rPr lang="en-US" altLang="en-US" sz="2000" b="1"/>
              <a:t>–	Constructors in Java are very similar to C++</a:t>
            </a:r>
            <a:br>
              <a:rPr lang="en-US" altLang="en-US" sz="2000" b="1"/>
            </a:br>
            <a:r>
              <a:rPr lang="en-US" altLang="en-US" sz="700" b="1"/>
              <a:t/>
            </a:r>
            <a:br>
              <a:rPr lang="en-US" altLang="en-US" sz="700" b="1"/>
            </a:br>
            <a:r>
              <a:rPr lang="en-US" altLang="en-US" sz="2000" b="1"/>
              <a:t>–	You can overload constructors </a:t>
            </a:r>
            <a:r>
              <a:rPr lang="en-US" altLang="en-US" sz="1800" b="1"/>
              <a:t>(like any other method)</a:t>
            </a:r>
            <a:r>
              <a:rPr lang="en-US" altLang="en-US" sz="2000" b="1"/>
              <a:t/>
            </a:r>
            <a:br>
              <a:rPr lang="en-US" altLang="en-US" sz="2000" b="1"/>
            </a:br>
            <a:r>
              <a:rPr lang="en-US" altLang="en-US" sz="700" b="1"/>
              <a:t/>
            </a:r>
            <a:br>
              <a:rPr lang="en-US" altLang="en-US" sz="700" b="1"/>
            </a:br>
            <a:r>
              <a:rPr lang="en-US" altLang="en-US" sz="2000" b="1"/>
              <a:t>–	A constructor which doesn't get any parameter</a:t>
            </a:r>
            <a:br>
              <a:rPr lang="en-US" altLang="en-US" sz="2000" b="1"/>
            </a:br>
            <a:r>
              <a:rPr lang="en-US" altLang="en-US" sz="2000" b="1"/>
              <a:t>	is called </a:t>
            </a:r>
            <a:r>
              <a:rPr lang="en-US" altLang="en-US" sz="2000" b="1">
                <a:latin typeface="Courier New" pitchFamily="49" charset="0"/>
              </a:rPr>
              <a:t>“</a:t>
            </a:r>
            <a:r>
              <a:rPr lang="en-US" altLang="en-US" sz="2000" b="1"/>
              <a:t>empty constructor</a:t>
            </a:r>
            <a:r>
              <a:rPr lang="en-US" altLang="en-US" sz="2000" b="1">
                <a:latin typeface="Courier New" pitchFamily="49" charset="0"/>
              </a:rPr>
              <a:t>”</a:t>
            </a:r>
            <a:r>
              <a:rPr lang="en-US" altLang="en-US" sz="2000" b="1"/>
              <a:t/>
            </a:r>
            <a:br>
              <a:rPr lang="en-US" altLang="en-US" sz="2000" b="1"/>
            </a:br>
            <a:r>
              <a:rPr lang="en-US" altLang="en-US" sz="700" b="1"/>
              <a:t/>
            </a:r>
            <a:br>
              <a:rPr lang="en-US" altLang="en-US" sz="700" b="1"/>
            </a:br>
            <a:r>
              <a:rPr lang="en-US" altLang="en-US" sz="2000" b="1"/>
              <a:t>–	You may prefer not to have a constructor at all,</a:t>
            </a:r>
            <a:br>
              <a:rPr lang="en-US" altLang="en-US" sz="2000" b="1"/>
            </a:br>
            <a:r>
              <a:rPr lang="en-US" altLang="en-US" sz="2000" b="1"/>
              <a:t>	in which case it is said that you have by default</a:t>
            </a:r>
            <a:br>
              <a:rPr lang="en-US" altLang="en-US" sz="2000" b="1"/>
            </a:br>
            <a:r>
              <a:rPr lang="en-US" altLang="en-US" sz="2000" b="1"/>
              <a:t>	an </a:t>
            </a:r>
            <a:r>
              <a:rPr lang="en-US" altLang="en-US" sz="2000" b="1">
                <a:latin typeface="Courier New" pitchFamily="49" charset="0"/>
              </a:rPr>
              <a:t>“</a:t>
            </a:r>
            <a:r>
              <a:rPr lang="en-US" altLang="en-US" sz="2000" b="1"/>
              <a:t>empty constructor</a:t>
            </a:r>
            <a:r>
              <a:rPr lang="en-US" altLang="en-US" sz="2000" b="1">
                <a:latin typeface="Courier New" pitchFamily="49" charset="0"/>
              </a:rPr>
              <a:t>”</a:t>
            </a:r>
            <a:r>
              <a:rPr lang="en-US" altLang="en-US" sz="2000" b="1"/>
              <a:t/>
            </a:r>
            <a:br>
              <a:rPr lang="en-US" altLang="en-US" sz="2000" b="1"/>
            </a:br>
            <a:r>
              <a:rPr lang="en-US" altLang="en-US" sz="700" b="1"/>
              <a:t/>
            </a:r>
            <a:br>
              <a:rPr lang="en-US" altLang="en-US" sz="700" b="1"/>
            </a:br>
            <a:r>
              <a:rPr lang="en-US" altLang="en-US" sz="2000" b="1"/>
              <a:t>–	A constructor can call another constructor</a:t>
            </a:r>
            <a:br>
              <a:rPr lang="en-US" altLang="en-US" sz="2000" b="1"/>
            </a:br>
            <a:r>
              <a:rPr lang="en-US" altLang="en-US" sz="2000" b="1"/>
              <a:t>	of the same class using the </a:t>
            </a:r>
            <a:r>
              <a:rPr lang="en-US" altLang="en-US" sz="2000" b="1">
                <a:latin typeface="Courier New" pitchFamily="49" charset="0"/>
              </a:rPr>
              <a:t>‘</a:t>
            </a:r>
            <a:r>
              <a:rPr lang="en-US" altLang="en-US" sz="2000" b="1"/>
              <a:t>this</a:t>
            </a:r>
            <a:r>
              <a:rPr lang="en-US" altLang="en-US" sz="2000" b="1">
                <a:latin typeface="Courier New" pitchFamily="49" charset="0"/>
              </a:rPr>
              <a:t>’</a:t>
            </a:r>
            <a:r>
              <a:rPr lang="en-US" altLang="en-US" sz="2000" b="1"/>
              <a:t> keyword</a:t>
            </a:r>
            <a:br>
              <a:rPr lang="en-US" altLang="en-US" sz="2000" b="1"/>
            </a:br>
            <a:r>
              <a:rPr lang="en-US" altLang="en-US" sz="700" b="1"/>
              <a:t/>
            </a:r>
            <a:br>
              <a:rPr lang="en-US" altLang="en-US" sz="700" b="1"/>
            </a:br>
            <a:r>
              <a:rPr lang="en-US" altLang="en-US" sz="2000" b="1"/>
              <a:t>–	Calling another constructor can be done only</a:t>
            </a:r>
            <a:br>
              <a:rPr lang="en-US" altLang="en-US" sz="2000" b="1"/>
            </a:br>
            <a:r>
              <a:rPr lang="en-US" altLang="en-US" sz="2000" b="1"/>
              <a:t>	as the first instruction of the calling constructor</a:t>
            </a:r>
          </a:p>
        </p:txBody>
      </p:sp>
    </p:spTree>
    <p:extLst>
      <p:ext uri="{BB962C8B-B14F-4D97-AF65-F5344CB8AC3E}">
        <p14:creationId xmlns:p14="http://schemas.microsoft.com/office/powerpoint/2010/main" val="347394254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8847503F-B3B0-4E0B-8284-05DC2941BE58}" type="slidenum">
              <a:rPr lang="he-IL" altLang="en-US" sz="1200" smtClean="0"/>
              <a:pPr/>
              <a:t>8</a:t>
            </a:fld>
            <a:endParaRPr lang="en-US" altLang="en-US" sz="120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en-US" smtClean="0"/>
              <a:t>Constructors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457200" y="1238250"/>
            <a:ext cx="8229600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en-US" b="1" u="sng"/>
              <a:t>Example 1</a:t>
            </a:r>
            <a:r>
              <a:rPr lang="en-US" altLang="en-US" b="1"/>
              <a:t>:</a:t>
            </a:r>
          </a:p>
          <a:p>
            <a:pPr eaLnBrk="1" hangingPunct="1">
              <a:spcBef>
                <a:spcPct val="50000"/>
              </a:spcBef>
              <a:buSzPct val="70000"/>
            </a:pPr>
            <a:endParaRPr lang="en-US" altLang="en-US" sz="4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public class Person {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String name = ""; </a:t>
            </a: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// fields can be initialized!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Date birthDate = new Date();</a:t>
            </a:r>
            <a:endParaRPr lang="en-US" altLang="en-US" sz="18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public Person() {} </a:t>
            </a: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// empty constructor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public Person(String name, Date birthDate) {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	this(name); </a:t>
            </a: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// must be first instruction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	this.birthDate = birthDate;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public Person(String name) {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	this.name = name;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}	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546630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498AF34E-FFC9-4B60-9678-D37F2267840A}" type="slidenum">
              <a:rPr lang="he-IL" altLang="en-US" sz="1200" smtClean="0"/>
              <a:pPr/>
              <a:t>9</a:t>
            </a:fld>
            <a:endParaRPr lang="en-US" altLang="en-US" sz="120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en-US" smtClean="0"/>
              <a:t>Constructors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457200" y="1238250"/>
            <a:ext cx="8229600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en-US" b="1" u="sng"/>
              <a:t>Example 2</a:t>
            </a:r>
            <a:r>
              <a:rPr lang="en-US" altLang="en-US" b="1"/>
              <a:t>:</a:t>
            </a:r>
          </a:p>
          <a:p>
            <a:pPr eaLnBrk="1" hangingPunct="1">
              <a:spcBef>
                <a:spcPct val="50000"/>
              </a:spcBef>
              <a:buSzPct val="70000"/>
            </a:pPr>
            <a:endParaRPr lang="en-US" altLang="en-US" sz="4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public class Person {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String name = "";</a:t>
            </a:r>
            <a:endParaRPr lang="en-US" altLang="en-US" sz="18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Date birthDate = new Date();</a:t>
            </a:r>
            <a:endParaRPr lang="en-US" altLang="en-US" sz="18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public Person(String name, Date birthDate) {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	this.name = name;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	this.birthDate = birthDate;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SzPct val="70000"/>
            </a:pPr>
            <a:endParaRPr lang="en-US" altLang="en-US" sz="20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Person p; // OK</a:t>
            </a:r>
          </a:p>
          <a:p>
            <a:pPr eaLnBrk="1" hangingPunct="1">
              <a:buSzPct val="70000"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p = new Person(); // not good – compilation error</a:t>
            </a:r>
          </a:p>
        </p:txBody>
      </p:sp>
    </p:spTree>
    <p:extLst>
      <p:ext uri="{BB962C8B-B14F-4D97-AF65-F5344CB8AC3E}">
        <p14:creationId xmlns:p14="http://schemas.microsoft.com/office/powerpoint/2010/main" val="144966862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567</Words>
  <Application>Microsoft Office PowerPoint</Application>
  <PresentationFormat>On-screen Show (4:3)</PresentationFormat>
  <Paragraphs>413</Paragraphs>
  <Slides>34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Ôn tập OOP trên Java</vt:lpstr>
      <vt:lpstr>Classes and Objects</vt:lpstr>
      <vt:lpstr>Accessibility Options</vt:lpstr>
      <vt:lpstr>Static</vt:lpstr>
      <vt:lpstr>The ‘this’ keyword</vt:lpstr>
      <vt:lpstr>Defining constants</vt:lpstr>
      <vt:lpstr>Constructors</vt:lpstr>
      <vt:lpstr>Constructors</vt:lpstr>
      <vt:lpstr>Constructors</vt:lpstr>
      <vt:lpstr>Initializer</vt:lpstr>
      <vt:lpstr>Static Initializer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Interfaces</vt:lpstr>
      <vt:lpstr>Interfaces</vt:lpstr>
      <vt:lpstr>Interfaces</vt:lpstr>
      <vt:lpstr>Interfaces</vt:lpstr>
      <vt:lpstr>Interfaces</vt:lpstr>
      <vt:lpstr>Nested Classes</vt:lpstr>
      <vt:lpstr>Nested Classes</vt:lpstr>
      <vt:lpstr>Nested Classes</vt:lpstr>
      <vt:lpstr>Nested Classes</vt:lpstr>
      <vt:lpstr>Enums</vt:lpstr>
      <vt:lpstr>Enums</vt:lpstr>
      <vt:lpstr>Enums</vt:lpstr>
      <vt:lpstr>Enums</vt:lpstr>
      <vt:lpstr>Enums</vt:lpstr>
      <vt:lpstr>Exercise 1</vt:lpstr>
      <vt:lpstr>Exercise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Ôn tập OOP trên Java</dc:title>
  <dc:creator>HIEU TRUONG</dc:creator>
  <cp:lastModifiedBy>HIEU TRUONG</cp:lastModifiedBy>
  <cp:revision>1</cp:revision>
  <dcterms:created xsi:type="dcterms:W3CDTF">2018-05-07T05:36:18Z</dcterms:created>
  <dcterms:modified xsi:type="dcterms:W3CDTF">2018-05-07T05:41:00Z</dcterms:modified>
</cp:coreProperties>
</file>