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69" r:id="rId18"/>
    <p:sldId id="270" r:id="rId19"/>
    <p:sldId id="271" r:id="rId20"/>
    <p:sldId id="272" r:id="rId21"/>
    <p:sldId id="274" r:id="rId22"/>
    <p:sldId id="275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18-Sep-18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18-Sep-18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6" y="2292097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5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7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9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3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1" y="0"/>
            <a:ext cx="1310643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3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Cao Minh </a:t>
            </a:r>
            <a:r>
              <a:rPr lang="en-US" sz="1350" dirty="0" err="1"/>
              <a:t>Thành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3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6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7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6" y="6356354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5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4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4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SPNET5IsDeadIntroducingASPNETCore10AndNETCore10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2576323"/>
            <a:ext cx="4300538" cy="1664768"/>
          </a:xfrm>
        </p:spPr>
        <p:txBody>
          <a:bodyPr anchor="ctr"/>
          <a:lstStyle/>
          <a:p>
            <a:r>
              <a:rPr lang="en-US" dirty="0"/>
              <a:t>Asp.net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LẬP TRÌNH THEO MÔ HÌNH PHÂN LỚP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 – ASP.NET C</a:t>
            </a:r>
            <a:r>
              <a:rPr lang="vi-VN" dirty="0"/>
              <a:t>Ơ</a:t>
            </a:r>
            <a:r>
              <a:rPr lang="en-US" dirty="0"/>
              <a:t> BẢN</a:t>
            </a:r>
          </a:p>
          <a:p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52E91-FBE8-4FD9-918F-6F5B8BFD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1842-F9D2-4413-8902-0596AE16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085850"/>
            <a:ext cx="6610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6CED5-6AC1-46F7-832C-B07177EC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486F-60C9-4DA7-B895-30AD1690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Visual studio 2017</a:t>
            </a:r>
          </a:p>
          <a:p>
            <a:r>
              <a:rPr lang="en-US" sz="1600" dirty="0" err="1"/>
              <a:t>Tạo</a:t>
            </a:r>
            <a:r>
              <a:rPr lang="en-US" sz="1600" dirty="0"/>
              <a:t> project Web application</a:t>
            </a:r>
          </a:p>
          <a:p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: Click </a:t>
            </a:r>
            <a:r>
              <a:rPr lang="en-US" sz="1600" dirty="0" err="1"/>
              <a:t>phải</a:t>
            </a:r>
            <a:r>
              <a:rPr lang="en-US" sz="1600" dirty="0"/>
              <a:t> project, </a:t>
            </a:r>
            <a:r>
              <a:rPr lang="en-US" sz="1600" dirty="0" err="1"/>
              <a:t>chọn</a:t>
            </a:r>
            <a:r>
              <a:rPr lang="en-US" sz="1600" dirty="0"/>
              <a:t> Add &gt; New Item &gt; Razor &gt; Web page (Razor)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EB6A-0460-4BCA-8F81-F9AC4AC2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BF954-2A0D-4DF5-BB2D-B9EC977F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05" y="3006898"/>
            <a:ext cx="7064253" cy="34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3EA4AC-D2E5-4041-822F-9776AE81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Razor - C#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0906A-4673-46F8-A141-C68C2FEB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80255-197F-4F86-8415-969C05B7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3A981B-16B6-4461-ABF7-0A4AE7AE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75502"/>
              </p:ext>
            </p:extLst>
          </p:nvPr>
        </p:nvGraphicFramePr>
        <p:xfrm>
          <a:off x="713265" y="2193719"/>
          <a:ext cx="7486650" cy="2071068"/>
        </p:xfrm>
        <a:graphic>
          <a:graphicData uri="http://schemas.openxmlformats.org/drawingml/2006/table">
            <a:tbl>
              <a:tblPr/>
              <a:tblGrid>
                <a:gridCol w="2495550">
                  <a:extLst>
                    <a:ext uri="{9D8B030D-6E8A-4147-A177-3AD203B41FA5}">
                      <a16:colId xmlns:a16="http://schemas.microsoft.com/office/drawing/2014/main" val="799102388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322471976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3431741041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Type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Examples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2468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Integer (whole numbers)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103, 12, 5168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8412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Floating-point number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3.14, 3.4e38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408758"/>
                  </a:ext>
                </a:extLst>
              </a:tr>
              <a:tr h="498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decimal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Decimal number (higher precision)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1037.196543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5509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bool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Boolean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true, false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4001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string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String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"Hello W3Schools", "John"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1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F61C-B9CD-42B6-91EC-6D6180B6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09AC-10B5-4FC3-B802-CC1C4BB8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428B07-991F-4859-80DC-997059C8B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16267"/>
              </p:ext>
            </p:extLst>
          </p:nvPr>
        </p:nvGraphicFramePr>
        <p:xfrm>
          <a:off x="731021" y="1725959"/>
          <a:ext cx="7486650" cy="3770066"/>
        </p:xfrm>
        <a:graphic>
          <a:graphicData uri="http://schemas.openxmlformats.org/drawingml/2006/table">
            <a:tbl>
              <a:tblPr/>
              <a:tblGrid>
                <a:gridCol w="1834626">
                  <a:extLst>
                    <a:ext uri="{9D8B030D-6E8A-4147-A177-3AD203B41FA5}">
                      <a16:colId xmlns:a16="http://schemas.microsoft.com/office/drawing/2014/main" val="3469242246"/>
                    </a:ext>
                  </a:extLst>
                </a:gridCol>
                <a:gridCol w="3156474">
                  <a:extLst>
                    <a:ext uri="{9D8B030D-6E8A-4147-A177-3AD203B41FA5}">
                      <a16:colId xmlns:a16="http://schemas.microsoft.com/office/drawing/2014/main" val="2726537903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329278564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Method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Example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345967"/>
                  </a:ext>
                </a:extLst>
              </a:tr>
              <a:tr h="498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AsInt()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IsInt()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Converts a string to an integer.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if (myString.IsInt())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  {myInt=myString.AsInt();}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55542"/>
                  </a:ext>
                </a:extLst>
              </a:tr>
              <a:tr h="498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AsFloat()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IsFloat()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Converts a string to a floating-point number.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if (myString.IsFloat())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  {myFloat=myString.AsFloat();}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4359"/>
                  </a:ext>
                </a:extLst>
              </a:tr>
              <a:tr h="69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AsDecimal()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IsDecimal()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Converts a string to a decimal number.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if (myString.IsDecimal())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  {myDec=myString.AsDecimal();}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303"/>
                  </a:ext>
                </a:extLst>
              </a:tr>
              <a:tr h="498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AsDateTime()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IsDateTime()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Converts a string to an ASP.NET DateTime type.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myString="10/10/2012";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myDate=myString.AsDateTime();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52877"/>
                  </a:ext>
                </a:extLst>
              </a:tr>
              <a:tr h="498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AsBool()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IsBool()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Converts a string to a Boolean.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myString="True";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myBool=myString.AsBool();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13453"/>
                  </a:ext>
                </a:extLst>
              </a:tr>
              <a:tr h="498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ToString()</a:t>
                      </a:r>
                    </a:p>
                  </a:txBody>
                  <a:tcPr marL="11403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Converts any data type to a string.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300" dirty="0">
                          <a:effectLst/>
                        </a:rPr>
                        <a:t>myInt=1234;</a:t>
                      </a:r>
                      <a:br>
                        <a:rPr lang="sv-SE" sz="1300" dirty="0">
                          <a:effectLst/>
                        </a:rPr>
                      </a:br>
                      <a:r>
                        <a:rPr lang="sv-SE" sz="1300" dirty="0">
                          <a:effectLst/>
                        </a:rPr>
                        <a:t>myString=myInt.ToString();</a:t>
                      </a:r>
                    </a:p>
                  </a:txBody>
                  <a:tcPr marL="57019" marR="57019" marT="57019" marB="5701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10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1128-FFE3-446E-B700-B3CC8C1F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7884-DBB0-4CBF-8585-5AE5CC0F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is read by the Request[] function, and posting (input) is tested by the </a:t>
            </a:r>
            <a:r>
              <a:rPr lang="en-US" dirty="0" err="1"/>
              <a:t>IsPost</a:t>
            </a:r>
            <a:r>
              <a:rPr lang="en-US" dirty="0"/>
              <a:t> condition: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16D6E-C762-4782-8A30-A107B58E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2C449-7465-4D24-BBFF-4A5CE5A48773}"/>
              </a:ext>
            </a:extLst>
          </p:cNvPr>
          <p:cNvSpPr/>
          <p:nvPr/>
        </p:nvSpPr>
        <p:spPr>
          <a:xfrm>
            <a:off x="2117325" y="265299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@{</a:t>
            </a:r>
            <a:br>
              <a:rPr lang="en-US" sz="1400" dirty="0"/>
            </a:b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var </a:t>
            </a:r>
            <a:r>
              <a:rPr lang="en-US" sz="1400" dirty="0" err="1">
                <a:solidFill>
                  <a:srgbClr val="E80000"/>
                </a:solidFill>
                <a:latin typeface="Consolas" panose="020B0609020204030204" pitchFamily="49" charset="0"/>
              </a:rPr>
              <a:t>totalMessage</a:t>
            </a: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 = "";</a:t>
            </a:r>
            <a:br>
              <a:rPr lang="en-US" sz="1400" dirty="0"/>
            </a:b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if(</a:t>
            </a:r>
            <a:r>
              <a:rPr lang="en-US" sz="1400" dirty="0" err="1">
                <a:solidFill>
                  <a:srgbClr val="E80000"/>
                </a:solidFill>
                <a:latin typeface="Consolas" panose="020B0609020204030204" pitchFamily="49" charset="0"/>
              </a:rPr>
              <a:t>IsPost</a:t>
            </a: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    {</a:t>
            </a:r>
            <a:br>
              <a:rPr lang="en-US" sz="1400" dirty="0"/>
            </a:b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    var num1 = Request["text1"];</a:t>
            </a:r>
            <a:br>
              <a:rPr lang="en-US" sz="1400" dirty="0"/>
            </a:b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    var num2 = Request["text2"];</a:t>
            </a:r>
            <a:br>
              <a:rPr lang="en-US" sz="1400" dirty="0"/>
            </a:b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    var total = num1.AsInt() + num2.AsInt();</a:t>
            </a:r>
            <a:br>
              <a:rPr lang="en-US" sz="1400" dirty="0"/>
            </a:b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E80000"/>
                </a:solidFill>
                <a:latin typeface="Consolas" panose="020B0609020204030204" pitchFamily="49" charset="0"/>
              </a:rPr>
              <a:t>totalMessage</a:t>
            </a: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 = "Total = " + total;</a:t>
            </a:r>
            <a:br>
              <a:rPr lang="en-US" sz="1400" dirty="0"/>
            </a:b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    }</a:t>
            </a:r>
            <a:br>
              <a:rPr lang="en-US" sz="1400" dirty="0"/>
            </a:br>
            <a:r>
              <a:rPr lang="en-US" sz="1400" dirty="0">
                <a:solidFill>
                  <a:srgbClr val="E8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92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B9FF-3163-41AC-81F1-D6DA959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6498-C6B0-4C8D-B92A-964F6F0D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n-NO" sz="2000" b="1" dirty="0"/>
              <a:t>For</a:t>
            </a:r>
          </a:p>
          <a:p>
            <a:pPr marL="0" indent="0">
              <a:buNone/>
            </a:pPr>
            <a:r>
              <a:rPr lang="nn-NO" sz="2000" dirty="0"/>
              <a:t>@for(var i = 10; i &lt; 21; i++)</a:t>
            </a:r>
            <a:br>
              <a:rPr lang="nn-NO" sz="2000" dirty="0"/>
            </a:br>
            <a:r>
              <a:rPr lang="nn-NO" sz="2000" dirty="0"/>
              <a:t>    {&lt;p&gt;Line @i&lt;/p&gt;}</a:t>
            </a:r>
          </a:p>
          <a:p>
            <a:pPr marL="0" indent="0">
              <a:buNone/>
            </a:pPr>
            <a:endParaRPr lang="nn-NO" sz="2000" dirty="0"/>
          </a:p>
          <a:p>
            <a:r>
              <a:rPr lang="en-US" sz="2000" b="1" dirty="0"/>
              <a:t>For Each Loops: </a:t>
            </a:r>
            <a:r>
              <a:rPr lang="en-US" sz="2000" dirty="0"/>
              <a:t>If you work with a collection or an array, you often use a </a:t>
            </a:r>
            <a:r>
              <a:rPr lang="en-US" sz="2000" b="1" dirty="0"/>
              <a:t>for each loop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@foreach (var x in </a:t>
            </a:r>
            <a:r>
              <a:rPr lang="en-US" sz="2000" dirty="0" err="1"/>
              <a:t>Request.ServerVariables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    {&lt;li&gt;@x&lt;/li&gt;}</a:t>
            </a:r>
          </a:p>
          <a:p>
            <a:r>
              <a:rPr lang="en-US" sz="1800" b="1" dirty="0"/>
              <a:t>While Loops</a:t>
            </a:r>
          </a:p>
          <a:p>
            <a:pPr marL="0" indent="0">
              <a:buNone/>
            </a:pPr>
            <a:r>
              <a:rPr lang="en-US" sz="1800" dirty="0"/>
              <a:t>@{</a:t>
            </a:r>
            <a:br>
              <a:rPr lang="en-US" sz="2800" dirty="0"/>
            </a:br>
            <a:r>
              <a:rPr lang="en-US" sz="1800" dirty="0"/>
              <a:t>var </a:t>
            </a:r>
            <a:r>
              <a:rPr lang="en-US" sz="1800" dirty="0" err="1"/>
              <a:t>i</a:t>
            </a:r>
            <a:r>
              <a:rPr lang="en-US" sz="1800" dirty="0"/>
              <a:t> = 0;</a:t>
            </a:r>
            <a:br>
              <a:rPr lang="en-US" sz="2800" dirty="0"/>
            </a:br>
            <a:r>
              <a:rPr lang="en-US" sz="1800" dirty="0"/>
              <a:t>while (</a:t>
            </a:r>
            <a:r>
              <a:rPr lang="en-US" sz="1800" dirty="0" err="1"/>
              <a:t>i</a:t>
            </a:r>
            <a:r>
              <a:rPr lang="en-US" sz="1800" dirty="0"/>
              <a:t> &lt; 5)</a:t>
            </a:r>
            <a:br>
              <a:rPr lang="en-US" sz="2800" dirty="0"/>
            </a:br>
            <a:r>
              <a:rPr lang="en-US" sz="1800" dirty="0"/>
              <a:t>    {</a:t>
            </a:r>
            <a:br>
              <a:rPr lang="en-US" sz="2800" dirty="0"/>
            </a:br>
            <a:r>
              <a:rPr lang="en-US" sz="1800" dirty="0"/>
              <a:t>    </a:t>
            </a:r>
            <a:r>
              <a:rPr lang="en-US" sz="1800" dirty="0" err="1"/>
              <a:t>i</a:t>
            </a:r>
            <a:r>
              <a:rPr lang="en-US" sz="1800" dirty="0"/>
              <a:t> += 1;</a:t>
            </a:r>
            <a:br>
              <a:rPr lang="en-US" sz="2800" dirty="0"/>
            </a:br>
            <a:r>
              <a:rPr lang="en-US" sz="1800" dirty="0"/>
              <a:t>    &lt;p&gt;Line @</a:t>
            </a:r>
            <a:r>
              <a:rPr lang="en-US" sz="1800" dirty="0" err="1"/>
              <a:t>i</a:t>
            </a:r>
            <a:r>
              <a:rPr lang="en-US" sz="1800" dirty="0"/>
              <a:t>&lt;/p&gt;</a:t>
            </a:r>
            <a:br>
              <a:rPr lang="en-US" sz="2800" dirty="0"/>
            </a:br>
            <a:r>
              <a:rPr lang="en-US" sz="1800" dirty="0"/>
              <a:t>    }</a:t>
            </a:r>
            <a:br>
              <a:rPr lang="en-US" sz="2800" dirty="0"/>
            </a:br>
            <a:r>
              <a:rPr lang="en-US" sz="1800" dirty="0"/>
              <a:t>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67EDA-C684-4E57-B55D-AB0897D2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AC2B-0527-4857-B93F-6C6B38C9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48D3E-5D2A-4088-9C61-CD1BEA97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93BEB-D057-4FEB-AFE7-CD9701A3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376225"/>
            <a:ext cx="4711638" cy="50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1F46-8942-455D-BBCF-769695B0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F097A-B061-4E41-8FBA-8962F14F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99A81-E344-4EC0-8CCD-85F3C812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73" y="1831182"/>
            <a:ext cx="320992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47B6C-8235-477D-8261-022DB452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18" y="1589102"/>
            <a:ext cx="3981593" cy="45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8AD-A4A0-43E8-A2AA-5F57F763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64B7-A8F9-422C-B90E-0C9483DC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Data from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5B73-0A7A-4E78-8DB9-0F6B8F3A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98DCD-739A-4A35-A51F-FAF02CFF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70" y="2127340"/>
            <a:ext cx="4580531" cy="4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00B6-59A7-4003-B1C7-C27F0F11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Object Reference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28C228-B30D-4F21-A215-17C0AD963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1742"/>
              </p:ext>
            </p:extLst>
          </p:nvPr>
        </p:nvGraphicFramePr>
        <p:xfrm>
          <a:off x="585926" y="1600200"/>
          <a:ext cx="8078680" cy="4572000"/>
        </p:xfrm>
        <a:graphic>
          <a:graphicData uri="http://schemas.openxmlformats.org/drawingml/2006/table">
            <a:tbl>
              <a:tblPr/>
              <a:tblGrid>
                <a:gridCol w="4253218">
                  <a:extLst>
                    <a:ext uri="{9D8B030D-6E8A-4147-A177-3AD203B41FA5}">
                      <a16:colId xmlns:a16="http://schemas.microsoft.com/office/drawing/2014/main" val="248550305"/>
                    </a:ext>
                  </a:extLst>
                </a:gridCol>
                <a:gridCol w="3825462">
                  <a:extLst>
                    <a:ext uri="{9D8B030D-6E8A-4147-A177-3AD203B41FA5}">
                      <a16:colId xmlns:a16="http://schemas.microsoft.com/office/drawing/2014/main" val="3058317679"/>
                    </a:ext>
                  </a:extLst>
                </a:gridCol>
              </a:tblGrid>
              <a:tr h="294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Method</a:t>
                      </a:r>
                    </a:p>
                  </a:txBody>
                  <a:tcPr marL="109509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54754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99986"/>
                  </a:ext>
                </a:extLst>
              </a:tr>
              <a:tr h="663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Database.Execute(</a:t>
                      </a:r>
                      <a:r>
                        <a:rPr lang="en-US" sz="1200" i="1">
                          <a:effectLst/>
                        </a:rPr>
                        <a:t>SQLstatement [</a:t>
                      </a:r>
                      <a:r>
                        <a:rPr lang="en-US" sz="1200">
                          <a:effectLst/>
                        </a:rPr>
                        <a:t>, </a:t>
                      </a:r>
                      <a:r>
                        <a:rPr lang="en-US" sz="1200" i="1">
                          <a:effectLst/>
                        </a:rPr>
                        <a:t>parameters])</a:t>
                      </a:r>
                      <a:endParaRPr lang="en-US" sz="1200">
                        <a:effectLst/>
                      </a:endParaRPr>
                    </a:p>
                  </a:txBody>
                  <a:tcPr marL="109509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Executes </a:t>
                      </a:r>
                      <a:r>
                        <a:rPr lang="en-US" sz="1200" i="1">
                          <a:effectLst/>
                        </a:rPr>
                        <a:t>SQLstatement</a:t>
                      </a:r>
                      <a:r>
                        <a:rPr lang="en-US" sz="1200">
                          <a:effectLst/>
                        </a:rPr>
                        <a:t> (with optional parameters) such as INSERT, DELETE, or UPDATE and returns a count of affected records.</a:t>
                      </a:r>
                    </a:p>
                  </a:txBody>
                  <a:tcPr marL="54754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54952"/>
                  </a:ext>
                </a:extLst>
              </a:tr>
              <a:tr h="479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Database.GetLastInsertId()</a:t>
                      </a:r>
                    </a:p>
                  </a:txBody>
                  <a:tcPr marL="109509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identity column from the most recently inserted row.</a:t>
                      </a:r>
                    </a:p>
                  </a:txBody>
                  <a:tcPr marL="54754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78169"/>
                  </a:ext>
                </a:extLst>
              </a:tr>
              <a:tr h="663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Database.Open(</a:t>
                      </a:r>
                      <a:r>
                        <a:rPr lang="en-US" sz="1200" i="1">
                          <a:effectLst/>
                        </a:rPr>
                        <a:t>filename</a:t>
                      </a:r>
                      <a:r>
                        <a:rPr lang="en-US" sz="1200">
                          <a:effectLst/>
                        </a:rPr>
                        <a:t>) 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Database.Open(</a:t>
                      </a:r>
                      <a:r>
                        <a:rPr lang="en-US" sz="1200" i="1">
                          <a:effectLst/>
                        </a:rPr>
                        <a:t>connectionStringName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109509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Opens either the specified database file or the database specified using a named connection string from the </a:t>
                      </a:r>
                      <a:r>
                        <a:rPr lang="en-US" sz="1200" i="1">
                          <a:effectLst/>
                        </a:rPr>
                        <a:t>Web.config</a:t>
                      </a:r>
                      <a:r>
                        <a:rPr lang="en-US" sz="1200">
                          <a:effectLst/>
                        </a:rPr>
                        <a:t> file.</a:t>
                      </a:r>
                    </a:p>
                  </a:txBody>
                  <a:tcPr marL="54754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231443"/>
                  </a:ext>
                </a:extLst>
              </a:tr>
              <a:tr h="663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Database.OpenConnectionString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i="1" dirty="0" err="1">
                          <a:effectLst/>
                        </a:rPr>
                        <a:t>connectionString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109509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Opens a database using the connection string. (This contrasts with Database.Open, which uses a connection string name.)</a:t>
                      </a:r>
                    </a:p>
                  </a:txBody>
                  <a:tcPr marL="54754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68589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Database.Query(</a:t>
                      </a:r>
                      <a:r>
                        <a:rPr lang="en-US" sz="1200" i="1">
                          <a:effectLst/>
                        </a:rPr>
                        <a:t>SQLstatement[, parameters]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109509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Queries the database using </a:t>
                      </a:r>
                      <a:r>
                        <a:rPr lang="en-US" sz="1200" i="1">
                          <a:effectLst/>
                        </a:rPr>
                        <a:t>SQLstatement</a:t>
                      </a:r>
                      <a:r>
                        <a:rPr lang="en-US" sz="1200">
                          <a:effectLst/>
                        </a:rPr>
                        <a:t> (optionally passing parameters) and returns the results as a collection.</a:t>
                      </a:r>
                    </a:p>
                  </a:txBody>
                  <a:tcPr marL="54754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78457"/>
                  </a:ext>
                </a:extLst>
              </a:tr>
              <a:tr h="479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Database.QuerySingle(</a:t>
                      </a:r>
                      <a:r>
                        <a:rPr lang="en-US" sz="1200" i="1">
                          <a:effectLst/>
                        </a:rPr>
                        <a:t>SQLstatement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i="1">
                          <a:effectLst/>
                        </a:rPr>
                        <a:t>[, parameters]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109509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Executes </a:t>
                      </a:r>
                      <a:r>
                        <a:rPr lang="en-US" sz="1200" i="1">
                          <a:effectLst/>
                        </a:rPr>
                        <a:t>SQLstatement</a:t>
                      </a:r>
                      <a:r>
                        <a:rPr lang="en-US" sz="1200">
                          <a:effectLst/>
                        </a:rPr>
                        <a:t> (with optional parameters) and returns a single record.</a:t>
                      </a:r>
                    </a:p>
                  </a:txBody>
                  <a:tcPr marL="54754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314359"/>
                  </a:ext>
                </a:extLst>
              </a:tr>
              <a:tr h="479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Database.QueryValue(</a:t>
                      </a:r>
                      <a:r>
                        <a:rPr lang="en-US" sz="1200" i="1">
                          <a:effectLst/>
                        </a:rPr>
                        <a:t>SQLstatement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i="1">
                          <a:effectLst/>
                        </a:rPr>
                        <a:t>[, parameters]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109509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Executes </a:t>
                      </a:r>
                      <a:r>
                        <a:rPr lang="en-US" sz="1200" i="1" dirty="0" err="1">
                          <a:effectLst/>
                        </a:rPr>
                        <a:t>SQLstatement</a:t>
                      </a:r>
                      <a:r>
                        <a:rPr lang="en-US" sz="1200" dirty="0">
                          <a:effectLst/>
                        </a:rPr>
                        <a:t> (with optional parameters) and returns a single value.</a:t>
                      </a:r>
                    </a:p>
                  </a:txBody>
                  <a:tcPr marL="54754" marR="54754" marT="54754" marB="547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786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DE13-1AF0-4B91-A382-0B87C029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KHÁI QUÁT ASP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ASP stands for </a:t>
            </a:r>
            <a:r>
              <a:rPr lang="en-US" sz="1800" b="1" dirty="0"/>
              <a:t>A</a:t>
            </a:r>
            <a:r>
              <a:rPr lang="en-US" sz="1800" dirty="0"/>
              <a:t>ctive </a:t>
            </a:r>
            <a:r>
              <a:rPr lang="en-US" sz="1800" b="1" dirty="0"/>
              <a:t>S</a:t>
            </a:r>
            <a:r>
              <a:rPr lang="en-US" sz="1800" dirty="0"/>
              <a:t>erver </a:t>
            </a:r>
            <a:r>
              <a:rPr lang="en-US" sz="1800" b="1" dirty="0"/>
              <a:t>P</a:t>
            </a:r>
            <a:r>
              <a:rPr lang="en-US" sz="1800" dirty="0"/>
              <a:t>ages</a:t>
            </a:r>
          </a:p>
          <a:p>
            <a:r>
              <a:rPr lang="en-US" sz="1800" dirty="0"/>
              <a:t>ASP is a development framework for building web pages.</a:t>
            </a:r>
          </a:p>
          <a:p>
            <a:r>
              <a:rPr lang="en-US" sz="1800" dirty="0"/>
              <a:t>ASP supports many different development models:</a:t>
            </a:r>
          </a:p>
          <a:p>
            <a:pPr lvl="1"/>
            <a:r>
              <a:rPr lang="en-US" sz="1600" dirty="0"/>
              <a:t>Classic ASP</a:t>
            </a:r>
          </a:p>
          <a:p>
            <a:pPr lvl="1"/>
            <a:r>
              <a:rPr lang="en-US" sz="1600" dirty="0"/>
              <a:t>ASP.NET Web Forms</a:t>
            </a:r>
          </a:p>
          <a:p>
            <a:pPr lvl="1"/>
            <a:r>
              <a:rPr lang="en-US" sz="1600" dirty="0"/>
              <a:t>ASP.NET MVC</a:t>
            </a:r>
          </a:p>
          <a:p>
            <a:pPr lvl="1"/>
            <a:r>
              <a:rPr lang="en-US" sz="1600" dirty="0"/>
              <a:t>ASP.NET Web Pages</a:t>
            </a:r>
          </a:p>
          <a:p>
            <a:pPr lvl="1"/>
            <a:r>
              <a:rPr lang="en-US" sz="1600" dirty="0"/>
              <a:t>ASP.NET API</a:t>
            </a:r>
          </a:p>
          <a:p>
            <a:pPr lvl="1"/>
            <a:r>
              <a:rPr lang="en-US" sz="1600" dirty="0"/>
              <a:t>ASP.NET Core</a:t>
            </a:r>
          </a:p>
          <a:p>
            <a:pPr lvl="1"/>
            <a:endParaRPr lang="en-US" sz="16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684-8C7A-4965-8A5E-A41586A1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(30 </a:t>
            </a:r>
            <a:r>
              <a:rPr lang="en-US" dirty="0" err="1"/>
              <a:t>phút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871C-6F3D-4416-82EC-61A4BB72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Webmatrix</a:t>
            </a:r>
            <a:r>
              <a:rPr lang="en-US" dirty="0"/>
              <a:t> 3</a:t>
            </a:r>
          </a:p>
          <a:p>
            <a:r>
              <a:rPr lang="en-US" dirty="0" err="1"/>
              <a:t>Tạo</a:t>
            </a:r>
            <a:r>
              <a:rPr lang="en-US" dirty="0"/>
              <a:t> CSDL SQL Server: bookstore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books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displayBook.cshtml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DB33-A78E-4DBC-9A11-C5CF27C9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6DCC6-E0B0-414C-8F71-3BEA56DC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495076"/>
            <a:ext cx="7836393" cy="13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D822-1112-4DCE-85A8-A9CCC095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ASP - Active Server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7C3A-F777-446A-BECC-5867934C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ASP (aka Classic ASP) was introduced in 1998 as Microsoft's first server side scripting language.</a:t>
            </a:r>
          </a:p>
          <a:p>
            <a:pPr algn="just"/>
            <a:r>
              <a:rPr lang="en-US" sz="1800" dirty="0"/>
              <a:t>Classic ASP pages have the file extension </a:t>
            </a:r>
            <a:r>
              <a:rPr lang="en-US" sz="1800" b="1" dirty="0"/>
              <a:t>.asp</a:t>
            </a:r>
            <a:r>
              <a:rPr lang="en-US" sz="1800" dirty="0"/>
              <a:t> and are normally written in VBScript.</a:t>
            </a:r>
          </a:p>
          <a:p>
            <a:pPr algn="just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35840-B565-4DA6-B44D-1C1C07F9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62D7-E67C-4DD5-9FEC-7068A98C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30C6-00C8-4237-AB10-04FF5201D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ASP.NET was released in 2002 as a successor to Classic ASP.</a:t>
            </a:r>
          </a:p>
          <a:p>
            <a:r>
              <a:rPr lang="en-US" sz="1800" dirty="0"/>
              <a:t>ASP.NET pages have the extension </a:t>
            </a:r>
            <a:r>
              <a:rPr lang="en-US" sz="1800" b="1" dirty="0"/>
              <a:t>.</a:t>
            </a:r>
            <a:r>
              <a:rPr lang="en-US" sz="1800" b="1" dirty="0" err="1"/>
              <a:t>aspx</a:t>
            </a:r>
            <a:r>
              <a:rPr lang="en-US" sz="1800" dirty="0"/>
              <a:t> and are normally written in C# (C sharp).</a:t>
            </a:r>
          </a:p>
          <a:p>
            <a:r>
              <a:rPr lang="en-US" sz="1800" dirty="0"/>
              <a:t>ASP.NET 4.6 is the latest official version of ASP.NET.</a:t>
            </a:r>
          </a:p>
          <a:p>
            <a:r>
              <a:rPr lang="en-US" sz="1800" dirty="0"/>
              <a:t>ASP.NET 5 was expected to be an important redesign of ASP.NET.</a:t>
            </a:r>
          </a:p>
          <a:p>
            <a:r>
              <a:rPr lang="en-US" sz="1800" dirty="0"/>
              <a:t>However, the development of ASP.NET 5 was stopped in favor of </a:t>
            </a:r>
            <a:r>
              <a:rPr lang="en-US" sz="1800" dirty="0">
                <a:hlinkClick r:id="rId2"/>
              </a:rPr>
              <a:t>ASP.NET Core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B746-A5CF-4D82-8750-C490840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6AA8-7601-40E5-AF59-CBD49ED5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ASP.NET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ABA-5E35-4A9E-9159-11AF2800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8075628" cy="457200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sz="1800" dirty="0"/>
              <a:t>ASP.NET MVC is an MVC application model (Model-View-Controller).</a:t>
            </a:r>
          </a:p>
          <a:p>
            <a:pPr marL="285750" indent="-285750"/>
            <a:r>
              <a:rPr lang="en-US" sz="1800" dirty="0"/>
              <a:t>ASP.NET MVC is being merged into the new ASP.NET Core.</a:t>
            </a:r>
          </a:p>
          <a:p>
            <a:pPr marL="285750" indent="-285750"/>
            <a:r>
              <a:rPr lang="en-US" sz="1800" dirty="0"/>
              <a:t>ASP.NET MVC is not covered in this tutorial.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EFF66-ADC8-4200-9D78-DDA47007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8FFE-C6A7-4295-B196-50E4B169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3A29-917D-4B3C-BA28-3D27929C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/>
              <a:t>ASP.NET Web API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ASP.NET API is an API application model (Application Programming Interface).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ASP.NET API is being merged into the new ASP.NET Core.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/>
              <a:t>ASP.NET Web Forms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ASP.NET Web Forms is an event driven application model.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ASP.NET Web Forms is </a:t>
            </a:r>
            <a:r>
              <a:rPr lang="en-US" sz="1800" b="1" dirty="0"/>
              <a:t>not</a:t>
            </a:r>
            <a:r>
              <a:rPr lang="en-US" sz="1800" dirty="0"/>
              <a:t> a part of the new ASP.NET Core.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/>
              <a:t>ASP.NET Core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ASP.NET Core was released in 2016.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ASP.NET Core merges ASP.NET MVC, ASP.NET Web API, and ASP.NET Web Pages into one application framework.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A3AE6-3A8E-478F-8B55-EA19A76F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FE83-C04D-431C-B3C1-4BC639D3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8A61-A820-46F5-9159-BD3E42BB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Web Pages is one of many programming models for creating ASP.NET web sites and web applications.</a:t>
            </a:r>
          </a:p>
          <a:p>
            <a:r>
              <a:rPr lang="en-US" sz="1800" dirty="0"/>
              <a:t>Web Pages provides an easy way to combine HTML, CSS, and server code:</a:t>
            </a:r>
          </a:p>
          <a:p>
            <a:r>
              <a:rPr lang="en-US" sz="1800" dirty="0"/>
              <a:t>Easy to learn, understand, and use</a:t>
            </a:r>
          </a:p>
          <a:p>
            <a:r>
              <a:rPr lang="en-US" sz="1800" dirty="0"/>
              <a:t>Uses an SPA application model (Single Page Application)</a:t>
            </a:r>
          </a:p>
          <a:p>
            <a:r>
              <a:rPr lang="en-US" sz="1800" dirty="0"/>
              <a:t>Similar to PHP and Classic ASP</a:t>
            </a:r>
          </a:p>
          <a:p>
            <a:r>
              <a:rPr lang="en-US" sz="1800" dirty="0"/>
              <a:t>VB (Visual Basic) or C# (C sharp) scripting languages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3F53D-F824-42E2-882B-B24415C3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52D6-B3B4-4B41-A6D3-1E4D766A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4E5A-D98B-4C13-9145-A0B74C55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WebMatrix contains:</a:t>
            </a:r>
          </a:p>
          <a:p>
            <a:r>
              <a:rPr lang="en-US" sz="1800" dirty="0"/>
              <a:t>Web Pages examples and templates</a:t>
            </a:r>
          </a:p>
          <a:p>
            <a:r>
              <a:rPr lang="en-US" sz="1800" dirty="0"/>
              <a:t>A web server language (Razor markup with VB or C# code)</a:t>
            </a:r>
          </a:p>
          <a:p>
            <a:r>
              <a:rPr lang="en-US" sz="1800" dirty="0"/>
              <a:t>A web server (IIS Express)</a:t>
            </a:r>
          </a:p>
          <a:p>
            <a:r>
              <a:rPr lang="en-US" sz="1800" dirty="0"/>
              <a:t>A database server (SQL Server Compact)</a:t>
            </a:r>
          </a:p>
          <a:p>
            <a:r>
              <a:rPr lang="en-US" sz="1800" dirty="0"/>
              <a:t>A full web development framework (ASP.NET)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D873B-F5CC-43C9-AFF6-757EBCD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5A35-8CE3-4E40-BB41-E9B2D16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Pages - Adding Razor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F764-FFF1-4E2F-9F6D-99A8986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Razor Syntax for C#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C# code blocks are enclosed in @{ ... }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Inline expressions (variables or functions) start with @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Code statements end with </a:t>
            </a:r>
            <a:r>
              <a:rPr lang="en-US" sz="1800" dirty="0">
                <a:solidFill>
                  <a:srgbClr val="FF0000"/>
                </a:solidFill>
              </a:rPr>
              <a:t>semicolon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Variables are declared with the </a:t>
            </a:r>
            <a:r>
              <a:rPr lang="en-US" sz="1800" dirty="0">
                <a:solidFill>
                  <a:srgbClr val="FF0000"/>
                </a:solidFill>
              </a:rPr>
              <a:t>var</a:t>
            </a:r>
            <a:r>
              <a:rPr lang="en-US" sz="1800" dirty="0"/>
              <a:t> keyword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Strings are enclosed with quotation marks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C# code is case sensitive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C# files have the extension 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r>
              <a:rPr lang="en-US" sz="1800" dirty="0" err="1">
                <a:solidFill>
                  <a:srgbClr val="FF0000"/>
                </a:solidFill>
              </a:rPr>
              <a:t>cshtml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DF7A-E3A9-4AAE-9F5B-79D6688D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314</TotalTime>
  <Words>781</Words>
  <Application>Microsoft Office PowerPoint</Application>
  <PresentationFormat>On-screen Show (4:3)</PresentationFormat>
  <Paragraphs>174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Euphemia</vt:lpstr>
      <vt:lpstr>Plantagenet Cherokee</vt:lpstr>
      <vt:lpstr>Wingdings</vt:lpstr>
      <vt:lpstr>Academic Literature 16x9</vt:lpstr>
      <vt:lpstr>Asp.net</vt:lpstr>
      <vt:lpstr>KHÁI QUÁT ASP</vt:lpstr>
      <vt:lpstr>Classic ASP - Active Server Pages</vt:lpstr>
      <vt:lpstr>ASP.NET</vt:lpstr>
      <vt:lpstr>ASP.NET MVC</vt:lpstr>
      <vt:lpstr>PowerPoint Presentation</vt:lpstr>
      <vt:lpstr>ASP.NET Web Pages</vt:lpstr>
      <vt:lpstr>WebMatrix</vt:lpstr>
      <vt:lpstr>ASP.NET Web Pages - Adding Razor Code</vt:lpstr>
      <vt:lpstr>PowerPoint Presentation</vt:lpstr>
      <vt:lpstr>Demo</vt:lpstr>
      <vt:lpstr>ASP.NET Razor - C# Variables</vt:lpstr>
      <vt:lpstr>Converting Data Types</vt:lpstr>
      <vt:lpstr>Reading User Input</vt:lpstr>
      <vt:lpstr>Loops and Arrays</vt:lpstr>
      <vt:lpstr>Arrays</vt:lpstr>
      <vt:lpstr>Logic Conditions</vt:lpstr>
      <vt:lpstr>Database</vt:lpstr>
      <vt:lpstr>Database Object Reference</vt:lpstr>
      <vt:lpstr>Bài tập (30 phút)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mthanh</dc:creator>
  <cp:lastModifiedBy>thanh cao minh</cp:lastModifiedBy>
  <cp:revision>31</cp:revision>
  <dcterms:created xsi:type="dcterms:W3CDTF">2018-09-18T03:35:24Z</dcterms:created>
  <dcterms:modified xsi:type="dcterms:W3CDTF">2018-09-18T15:17:58Z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