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1" r:id="rId18"/>
    <p:sldId id="322" r:id="rId19"/>
    <p:sldId id="320" r:id="rId20"/>
    <p:sldId id="323" r:id="rId21"/>
    <p:sldId id="324" r:id="rId22"/>
    <p:sldId id="325" r:id="rId23"/>
    <p:sldId id="32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572E3-8921-4DB7-9B17-FC28602A254D}" type="datetimeFigureOut">
              <a:rPr lang="en-US" smtClean="0"/>
              <a:t>05/06/2020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7AD93-0C76-42D3-9A4E-DA912F674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58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2A990-51E7-4AF6-90E1-1A8A9455E0F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38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7F14-445D-4393-9ECE-C445F9AEE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8E334-871A-45D7-BE5B-05A6A3278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E70F5-A7F2-4904-98D8-110079D8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0BB6-5168-4049-AB0B-4C590B30D645}" type="datetimeFigureOut">
              <a:rPr lang="en-US" smtClean="0"/>
              <a:t>05/06/2020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18432-EEB8-4CE7-B2FA-BC90E210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D56C9-0DD6-44F6-9791-0B3950FA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ABBE-229C-4F89-80FC-CC9E39BB6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9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4A207-DEBB-4CBA-B20D-D42C5CBE8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47CC9-899C-499D-9F6A-ED3F2D987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AEEDE-6F36-4FAD-9816-95AB9918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0BB6-5168-4049-AB0B-4C590B30D645}" type="datetimeFigureOut">
              <a:rPr lang="en-US" smtClean="0"/>
              <a:t>05/06/2020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491D7-EC4C-4E36-AFB7-45FD6FC0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6CE44-EDBA-464C-801D-611C12AB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ABBE-229C-4F89-80FC-CC9E39BB6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94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C85070-476D-4BA0-BDC5-A69DFFD18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C59D6-B3EA-4A2F-A8D7-E9D5F9B18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8E231-B31E-46C3-BD52-F7951506B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0BB6-5168-4049-AB0B-4C590B30D645}" type="datetimeFigureOut">
              <a:rPr lang="en-US" smtClean="0"/>
              <a:t>05/06/2020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B17B2-8368-4CE0-B57D-A130ABBD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BFBB8-0189-434A-847B-D662F0C5A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ABBE-229C-4F89-80FC-CC9E39BB6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7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19EBB-A112-4C43-85D9-7492246C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9B900-DC3F-477B-9D5E-431D70AA5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4821C-1959-4831-8BAC-C400A4D1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0BB6-5168-4049-AB0B-4C590B30D645}" type="datetimeFigureOut">
              <a:rPr lang="en-US" smtClean="0"/>
              <a:t>05/06/2020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819D4-574C-4476-A3A3-3B6A9885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1961B-2832-4283-BB36-7A28D4BE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ABBE-229C-4F89-80FC-CC9E39BB6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1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6AFE-1B92-47A7-9B9C-D601A0F4F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476AA-33A8-4DB6-AEB3-6F9513BC6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A8267-D4DF-4739-94BA-CEC7C88B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0BB6-5168-4049-AB0B-4C590B30D645}" type="datetimeFigureOut">
              <a:rPr lang="en-US" smtClean="0"/>
              <a:t>05/06/2020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BA860-853E-46A9-9DA7-657D6A11F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97ED4-C606-4357-A0FC-3EC4EFEE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ABBE-229C-4F89-80FC-CC9E39BB6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6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3D51-B0D6-4338-A7F6-B9BD15799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FB1A6-F239-4558-8576-4D227A3C8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3349D-526C-400D-AAB3-5FAC34A76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5E844-D1CD-4F58-9A58-9688463F1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0BB6-5168-4049-AB0B-4C590B30D645}" type="datetimeFigureOut">
              <a:rPr lang="en-US" smtClean="0"/>
              <a:t>05/06/2020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C8DB6-6F8F-41A1-9449-FA2192987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34D59-220D-4E8F-A516-C3303B8C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ABBE-229C-4F89-80FC-CC9E39BB6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CB31-9F6F-4A55-8A83-23DC5A7A9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43252-259D-4365-9873-1A5EAF936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A6386-274D-49E6-BB16-E00C8084A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E3C73E-E2EB-446A-9C02-B46A0524F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08BCD-21BA-48B7-BB97-3D056CCAE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FBE7C2-B47C-4EDF-B43C-1FA966262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0BB6-5168-4049-AB0B-4C590B30D645}" type="datetimeFigureOut">
              <a:rPr lang="en-US" smtClean="0"/>
              <a:t>05/06/2020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71D4E-F01B-443A-88A2-1C093FC0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D94A79-04E5-4DF9-8747-C8DED69F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ABBE-229C-4F89-80FC-CC9E39BB6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8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E2A65-3584-4C0D-910B-5ED0B980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F04C60-49E2-4E5F-AD0A-AF3E9C35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0BB6-5168-4049-AB0B-4C590B30D645}" type="datetimeFigureOut">
              <a:rPr lang="en-US" smtClean="0"/>
              <a:t>05/06/2020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80F19-25CE-484A-9096-F59EA95AA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692ED-E0A0-4E44-A3B4-A8C48236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ABBE-229C-4F89-80FC-CC9E39BB6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0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0BDDDB-9889-49BB-8A6B-75EF1A91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0BB6-5168-4049-AB0B-4C590B30D645}" type="datetimeFigureOut">
              <a:rPr lang="en-US" smtClean="0"/>
              <a:t>05/06/2020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4EC13-17E6-4798-A58B-F9FD45C1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6466C-8EDD-4863-B036-B6F6310D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ABBE-229C-4F89-80FC-CC9E39BB6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4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C28F-E3CD-44DD-9CEC-DE065A884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7C473-8314-4339-BCB5-FF3DF4C6E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2D791-5EBA-4AF9-A972-958368E31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9D505-00AF-4E7A-9463-535C9304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0BB6-5168-4049-AB0B-4C590B30D645}" type="datetimeFigureOut">
              <a:rPr lang="en-US" smtClean="0"/>
              <a:t>05/06/2020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D618A-DF05-42C4-A47C-3640852C5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31ADB-473F-4580-8ABA-AB39FC56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ABBE-229C-4F89-80FC-CC9E39BB6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1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A28AE-1AC4-4F69-BED9-F90B3B01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6E1AF1-49B1-410F-9AEE-1CF662CB4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AF547-ECE7-4945-8E4D-10315533B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AB52E-1D35-41B8-9870-687A09F9B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0BB6-5168-4049-AB0B-4C590B30D645}" type="datetimeFigureOut">
              <a:rPr lang="en-US" smtClean="0"/>
              <a:t>05/06/2020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0E236-7992-47CA-8E00-CE845724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003EB-F95F-4357-8ED0-569BFC98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ABBE-229C-4F89-80FC-CC9E39BB6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6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59CF5-DD5C-497F-86BA-905E27FB8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E57CF-DDB2-48FE-9F11-88236A98B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997A8-5237-4E37-9419-CDB42A2FE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00BB6-5168-4049-AB0B-4C590B30D645}" type="datetimeFigureOut">
              <a:rPr lang="en-US" smtClean="0"/>
              <a:t>05/06/2020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C3AF0-0332-4BAE-9D51-93484E325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71F96-0AF9-49DD-89AC-FA09AAA3D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0ABBE-229C-4F89-80FC-CC9E39BB6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3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os/AsyncTask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7/widget/RecyclerView.html" TargetMode="External"/><Relationship Id="rId2" Type="http://schemas.openxmlformats.org/officeDocument/2006/relationships/hyperlink" Target="https://developer.android.com/topic/libraries/support-library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ndroid-developers.blogspot.com.ng/2015/05/android-design-support-library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ListView.html" TargetMode="External"/><Relationship Id="rId2" Type="http://schemas.openxmlformats.org/officeDocument/2006/relationships/hyperlink" Target="https://developer.android.com/reference/android/support/v7/widget/RecyclerView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improving-layouts/smooth-scrolling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1BABB-F69D-464E-81D2-212FF57291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RSS Reader &amp; RecyclerView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512FA-B53F-45D2-B419-AC70A9E06F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06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Parser – RSS Reader – </a:t>
            </a:r>
            <a:r>
              <a:rPr lang="en-US" sz="3200"/>
              <a:t>Item’s layout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display each feed item, we create a layout file, called item_rss_feed.xml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97280" y="2138622"/>
            <a:ext cx="9071714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"http://schemas.android.com/apk/res/android"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:orientation=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"vertical"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"@+id/titleText"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:textStyle=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"bold"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:textColor=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"@android:color/holo_blue_dark"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"@+id/descriptionText"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:textStyle=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"italic"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527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Parser – RSS Reader – </a:t>
            </a:r>
            <a:r>
              <a:rPr lang="en-US" sz="3200"/>
              <a:t>Item’s layout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display each feed item, we create a layout file, called item_rss_feed.xml (continue…)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2457030"/>
            <a:ext cx="7343677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"@+id/linkText"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:textColor=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"@android:color/holo_red_dark"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"1dp"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:background=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"@color/colorAccent"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163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Parser – RSS Reader – </a:t>
            </a:r>
            <a:r>
              <a:rPr lang="en-US" sz="3200" err="1"/>
              <a:t>RssFeedListAdapter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787" y="1845734"/>
            <a:ext cx="10134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19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Parser – RSS Reader – </a:t>
            </a:r>
            <a:r>
              <a:rPr lang="en-US" sz="3200" err="1"/>
              <a:t>RssFeedListAdapter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1703863"/>
            <a:ext cx="8561959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class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FeedModelViewHolder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RecyclerView.ViewHolder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rssFeedView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FeedModelViewHolder(View v)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rssFeedView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v;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RssFeedListAdapter(Context context, List&lt;RssFeedModel&gt; rssFeedModels)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mRssFeedModels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rssFeedModels;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context;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FeedModelViewHolder onCreateViewHolder(ViewGroup parent,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View v = LayoutInflater.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(parent.getContext())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.inflate(R.layout.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item_rss_feed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parent,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FeedModelViewHolder holder 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FeedModelViewHolder(v);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holder;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181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6275"/>
          </a:xfrm>
        </p:spPr>
        <p:txBody>
          <a:bodyPr/>
          <a:lstStyle/>
          <a:p>
            <a:r>
              <a:rPr lang="en-US"/>
              <a:t>Xml Parser – RSS Reader – </a:t>
            </a:r>
            <a:r>
              <a:rPr lang="en-US" sz="3200" err="1"/>
              <a:t>RssFeedListAdapter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379577"/>
            <a:ext cx="12192000" cy="54784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onBindViewHolder(FeedModelViewHolder holder,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RssFeedModel rssFeedModel 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mRssFeedModels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.get(position);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((TextView)holder.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rssFeedView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.findViewById(R.id.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titleText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)).setText(rssFeedModel.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((TextView)holder.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rssFeedView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.findViewById(R.id.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descriptionText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.setText(rssFeedModel.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((TextView)holder.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rssFeedView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.findViewById(R.id.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linkText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)).setText(rssFeedModel.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((TextView)holder.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rssFeedView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.findViewById(R.id.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linkText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)).setOnClickListener(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View.OnClickListener()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onClick(View v)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String lnk = ((TextView)v).getText().toString();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Uri uri = Uri.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(lnk);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Intent i 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Intent(Intent.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ACTION_VIEW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uri);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(i.resolveActivity(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.getPackageManager())!=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i.setFlags(Intent.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FLAG_ACTIVITY_NEW_TASK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.startActivity(i);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(Exception e)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Log.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"Err"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e.getMessage().toString());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648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Parser – RSS Reader – </a:t>
            </a:r>
            <a:r>
              <a:rPr lang="en-US" sz="3200" err="1"/>
              <a:t>MainActivity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2149254"/>
            <a:ext cx="5974713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RecyclerView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mRecyclerView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mEditText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mFetchFeedButton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SwipeRefreshLayout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mSwipeLayout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mFeedTitleTextView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mFeedLinkTextView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mFeedDescriptionTextView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List&lt;RssFeedModel&gt;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mFeedModelList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mFeedTitle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mFeedLink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mFeedDescription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54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70225"/>
          </a:xfrm>
        </p:spPr>
        <p:txBody>
          <a:bodyPr>
            <a:normAutofit fontScale="90000"/>
          </a:bodyPr>
          <a:lstStyle/>
          <a:p>
            <a:r>
              <a:rPr lang="en-US"/>
              <a:t>Xml Parser – RSS Reader – </a:t>
            </a:r>
            <a:r>
              <a:rPr lang="en-US" sz="3200" err="1"/>
              <a:t>MainActivity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48069" y="856828"/>
            <a:ext cx="7808548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kumimoji="0" lang="en-US" altLang="en-US" sz="1200" b="1" i="1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activity_main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mRecyclerView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RecyclerView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200" b="1" i="1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recyclerView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mEditText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200" b="1" i="1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rssFeedEditText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mFetchFeedButton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(Button)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200" b="1" i="1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fetchFeedButton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mSwipeLayout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SwipeRefreshLayout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200" b="1" i="1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swipeRefreshLayout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mFeedTitleTextView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200" b="1" i="1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feedTitle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mFeedDescriptionTextView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200" b="1" i="1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feedDescription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mFeedLinkTextView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200" b="1" i="1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feedLink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mRecyclerView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.setLayoutManager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LinearLayoutManager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mFetchFeedButton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.setOnClickListener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View.OnClickListener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view) 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FetchFeedTask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().execute((Void)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mSwipeLayout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.setOnRefreshListener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SwipeRefreshLayout.OnRefreshListener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onRefresh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FetchFeedTask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().execute((Void)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mEditText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"https://vnexpress.net/</a:t>
            </a:r>
            <a:r>
              <a:rPr kumimoji="0" lang="en-US" altLang="en-US" sz="1200" b="1" i="0" u="none" strike="noStrike" cap="none" normalizeH="0" baseline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rss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200" b="1" i="0" u="none" strike="noStrike" cap="none" normalizeH="0" baseline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suc-khoe.rss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465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Parser – RSS Reader – </a:t>
            </a:r>
            <a:r>
              <a:rPr lang="en-US" sz="3200"/>
              <a:t>MainActivity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Both the Button and SwipeRefreshLayout perform the same action, which is to start a new FetchFeedTask</a:t>
            </a:r>
          </a:p>
          <a:p>
            <a:r>
              <a:rPr lang="en-US"/>
              <a:t>The FetchFeedTask is an </a:t>
            </a:r>
            <a:r>
              <a:rPr lang="en-US">
                <a:hlinkClick r:id="rId2"/>
              </a:rPr>
              <a:t>AsyncTask</a:t>
            </a:r>
            <a:r>
              <a:rPr lang="en-US"/>
              <a:t>, which allows us perform possible long running tasks in a background thread</a:t>
            </a:r>
          </a:p>
          <a:p>
            <a:r>
              <a:rPr lang="en-US"/>
              <a:t>If you try to fetch feeds from a url on the main thread, your app will become unresponsive, and can appear to the user to have stopped working</a:t>
            </a:r>
          </a:p>
          <a:p>
            <a:r>
              <a:rPr lang="en-US"/>
              <a:t>Ever since Ice-cream Sandwich, Android no longer allows apps make network calls on the main thread</a:t>
            </a:r>
          </a:p>
        </p:txBody>
      </p:sp>
    </p:spTree>
    <p:extLst>
      <p:ext uri="{BB962C8B-B14F-4D97-AF65-F5344CB8AC3E}">
        <p14:creationId xmlns:p14="http://schemas.microsoft.com/office/powerpoint/2010/main" val="2929456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Parser – RSS Reader – </a:t>
            </a:r>
            <a:r>
              <a:rPr lang="en-US" sz="3200"/>
              <a:t>MainActivity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/>
          </a:p>
          <a:p>
            <a:r>
              <a:rPr lang="en-US"/>
              <a:t>The FetchFeedTask has three simple methods:</a:t>
            </a:r>
          </a:p>
          <a:p>
            <a:pPr lvl="1"/>
            <a:r>
              <a:rPr lang="en-US"/>
              <a:t>onPreExecute, which is called before the long running task starts, and is executed on the calling thread.</a:t>
            </a:r>
          </a:p>
          <a:p>
            <a:pPr lvl="1"/>
            <a:r>
              <a:rPr lang="en-US"/>
              <a:t>doInBackground, which is the long running task, and is executed in a new thread</a:t>
            </a:r>
          </a:p>
          <a:p>
            <a:pPr lvl="1"/>
            <a:r>
              <a:rPr lang="en-US"/>
              <a:t>onPostExecute, which is called after the long running task is complete, and is executed on the calling thread.</a:t>
            </a:r>
          </a:p>
          <a:p>
            <a:endParaRPr lang="en-US"/>
          </a:p>
          <a:p>
            <a:r>
              <a:rPr lang="en-US"/>
              <a:t>Since Android allows manipulation of UI elements (Buttons, SwipeRefreshLayout, etc) only on the UI/Main thread, we can update the UI both in onPreExecute, and onPostExecute, but not in doInBackground.</a:t>
            </a:r>
          </a:p>
        </p:txBody>
      </p:sp>
    </p:spTree>
    <p:extLst>
      <p:ext uri="{BB962C8B-B14F-4D97-AF65-F5344CB8AC3E}">
        <p14:creationId xmlns:p14="http://schemas.microsoft.com/office/powerpoint/2010/main" val="98276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70225"/>
          </a:xfrm>
        </p:spPr>
        <p:txBody>
          <a:bodyPr>
            <a:normAutofit fontScale="90000"/>
          </a:bodyPr>
          <a:lstStyle/>
          <a:p>
            <a:r>
              <a:rPr lang="en-US"/>
              <a:t>Xml Parser – RSS Reader – </a:t>
            </a:r>
            <a:r>
              <a:rPr lang="en-US" sz="3200"/>
              <a:t>MainActivity - </a:t>
            </a:r>
            <a:r>
              <a:rPr lang="en-US" sz="3200" i="1"/>
              <a:t>FetchFeedTask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211952"/>
            <a:ext cx="9496821" cy="510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1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Parser – RSS Reader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RSS feed is a plain text document, </a:t>
            </a:r>
            <a:br>
              <a:rPr lang="en-US"/>
            </a:br>
            <a:r>
              <a:rPr lang="en-US"/>
              <a:t>formatted in XML. Being XML, it is </a:t>
            </a:r>
            <a:br>
              <a:rPr lang="en-US"/>
            </a:br>
            <a:r>
              <a:rPr lang="en-US"/>
              <a:t>relatively easy for humans to read, and </a:t>
            </a:r>
            <a:br>
              <a:rPr lang="en-US"/>
            </a:br>
            <a:r>
              <a:rPr lang="en-US"/>
              <a:t>also not difficult for programs to parse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628" y="1737359"/>
            <a:ext cx="6552372" cy="444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37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70225"/>
          </a:xfrm>
        </p:spPr>
        <p:txBody>
          <a:bodyPr>
            <a:normAutofit fontScale="90000"/>
          </a:bodyPr>
          <a:lstStyle/>
          <a:p>
            <a:r>
              <a:rPr lang="en-US"/>
              <a:t>Xml Parser – RSS Reader – </a:t>
            </a:r>
            <a:r>
              <a:rPr lang="en-US" sz="3200"/>
              <a:t>MainActivity - </a:t>
            </a:r>
            <a:r>
              <a:rPr lang="en-US" sz="3200" i="1"/>
              <a:t>FetchFeedTask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99714" y="932820"/>
            <a:ext cx="11170046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 doInBackground(Void... voids)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(TextUtils.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urlLink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urlLink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.startsWith(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&amp;&amp; !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urlLink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.startsWith(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urlLink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"http://"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urlLink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URL url =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urlLink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InputStream inputStream = url.openConnection().getInputStream();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mFeedModelList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parseFeed(inputStream);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(IOException e)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//Log.e(TAG, "Error", e);</a:t>
            </a:r>
            <a:b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(getApplicationContext(), e.toString(), Toast.</a:t>
            </a:r>
            <a:r>
              <a:rPr kumimoji="0" lang="en-US" altLang="en-US" sz="16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LENGTH_SHORT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(XmlPullParserException e)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//Log.e(TAG, "Error", e);</a:t>
            </a:r>
            <a:b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(getApplicationContext(), e.toString(), Toast.</a:t>
            </a:r>
            <a:r>
              <a:rPr kumimoji="0" lang="en-US" altLang="en-US" sz="16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LENGTH_SHORT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380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70225"/>
          </a:xfrm>
        </p:spPr>
        <p:txBody>
          <a:bodyPr>
            <a:normAutofit fontScale="90000"/>
          </a:bodyPr>
          <a:lstStyle/>
          <a:p>
            <a:r>
              <a:rPr lang="en-US"/>
              <a:t>Xml Parser – RSS Reader – </a:t>
            </a:r>
            <a:r>
              <a:rPr lang="en-US" sz="3200"/>
              <a:t>MainActivity - </a:t>
            </a:r>
            <a:r>
              <a:rPr lang="en-US" sz="3200" i="1"/>
              <a:t>FetchFeedTask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9148" y="1748739"/>
            <a:ext cx="10709983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onPostExecute(Boolean success)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mSwipeLayout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.setRefreshing(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(success)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mFeedTitleTextView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"Feed Title: "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mFeedTitle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mFeedDescriptionTextView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"Feed Description: "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mFeedDescription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mFeedLinkTextView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"Feed Link: "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mFeedLink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Fill RecyclerView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mRecyclerView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.setAdapter(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RssFeedListAdapter(getApplicationContext(),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mFeedModelList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Toast.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(MainActivity.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"Enter a valid Rss feed url"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Toast.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130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70225"/>
          </a:xfrm>
        </p:spPr>
        <p:txBody>
          <a:bodyPr>
            <a:normAutofit fontScale="90000"/>
          </a:bodyPr>
          <a:lstStyle/>
          <a:p>
            <a:r>
              <a:rPr lang="en-US"/>
              <a:t>Xml Parser – RSS Reader – </a:t>
            </a:r>
            <a:r>
              <a:rPr lang="en-US" sz="3200"/>
              <a:t>MainActivity – </a:t>
            </a:r>
            <a:r>
              <a:rPr lang="en-US" sz="3200" i="1"/>
              <a:t>parseFeed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1467889"/>
            <a:ext cx="995817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List&lt;RssFeedModel&gt; parseFeed(InputStream inputStream)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XmlPullParserException,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IOException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title 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link 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description 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isItem 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List&lt;RssFeedModel&gt; items 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ArrayList&lt;&gt;();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XmlPullParser xmlPullParser = Xml.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newPullParser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xmlPullParser.setFeature(XmlPullParser.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FEATURE_PROCESS_NAMESPACES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xmlPullParser.setInput(inputStream,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//xmlPullParser.nextTag();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(xmlPullParser.next() != XmlPullParser.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END_DOCUMENT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eventType = xmlPullParser.getEventType();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String name = xmlPullParser.getName();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057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70225"/>
          </a:xfrm>
        </p:spPr>
        <p:txBody>
          <a:bodyPr>
            <a:normAutofit fontScale="90000"/>
          </a:bodyPr>
          <a:lstStyle/>
          <a:p>
            <a:r>
              <a:rPr lang="en-US"/>
              <a:t>Xml Parser – RSS Reader – </a:t>
            </a:r>
            <a:r>
              <a:rPr lang="en-US" sz="3200"/>
              <a:t>MainActivity – </a:t>
            </a:r>
            <a:r>
              <a:rPr lang="en-US" sz="3200" i="1"/>
              <a:t>parseFeed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733246"/>
            <a:ext cx="5554726" cy="61247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(eventType == XmlPullParser.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END_TAG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(name.equalsIgnoreCase(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"item"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isItem 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(eventType == XmlPullParser.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START_TAG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(name.equalsIgnoreCase(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"item"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isItem 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Log.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"MyXmlParser"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"Parsing name ==&gt; "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name);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result 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(xmlPullParser.next() == XmlPullParser.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result = xmlPullParser.getText();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xmlPullParser.nextTag();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(name.equalsIgnoreCase(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"title"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title = result;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(name.equalsIgnoreCase(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"link"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link = result;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(name.equalsIgnoreCase(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"description"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description = result;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554726" y="1379577"/>
            <a:ext cx="6637274" cy="54784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(title !=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link !=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description !=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(isItem)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RssFeedModel item 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RssFeedModel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(title, link, description);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items.add(item);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mFeedTitle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title;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mFeedLink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link;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mFeedDescription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description;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title 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link 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description 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isItem 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finally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inputStream.close();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01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Parser – RSS Reader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a new Android Studio project with an empty activity, which we’ve named </a:t>
            </a:r>
            <a:r>
              <a:rPr lang="en-US" err="1"/>
              <a:t>RSSReader</a:t>
            </a:r>
            <a:endParaRPr lang="en-US"/>
          </a:p>
          <a:p>
            <a:r>
              <a:rPr lang="en-US"/>
              <a:t>In the AndroidManifiest.xml file, we include the INTERNET permission. Since the </a:t>
            </a:r>
            <a:r>
              <a:rPr lang="en-US" err="1"/>
              <a:t>rss</a:t>
            </a:r>
            <a:r>
              <a:rPr lang="en-US"/>
              <a:t> reader will fetch feeds from the internet, we </a:t>
            </a:r>
            <a:r>
              <a:rPr lang="en-US" b="1"/>
              <a:t>must</a:t>
            </a:r>
            <a:r>
              <a:rPr lang="en-US"/>
              <a:t> declare this permission</a:t>
            </a:r>
          </a:p>
          <a:p>
            <a:endParaRPr lang="en-US"/>
          </a:p>
          <a:p>
            <a:r>
              <a:rPr lang="en-US"/>
              <a:t>Also, we intend to use the </a:t>
            </a:r>
            <a:r>
              <a:rPr lang="en-US">
                <a:hlinkClick r:id="rId2"/>
              </a:rPr>
              <a:t>support library</a:t>
            </a:r>
            <a:r>
              <a:rPr lang="en-US"/>
              <a:t>, </a:t>
            </a:r>
            <a:r>
              <a:rPr lang="en-US" err="1">
                <a:hlinkClick r:id="rId3"/>
              </a:rPr>
              <a:t>RecyclerView</a:t>
            </a:r>
            <a:r>
              <a:rPr lang="en-US"/>
              <a:t> and </a:t>
            </a:r>
            <a:r>
              <a:rPr lang="en-US">
                <a:hlinkClick r:id="rId4"/>
              </a:rPr>
              <a:t>design support library</a:t>
            </a:r>
            <a:r>
              <a:rPr lang="en-US"/>
              <a:t>, so we add those to our </a:t>
            </a:r>
            <a:r>
              <a:rPr lang="en-US" err="1"/>
              <a:t>build.gradle</a:t>
            </a:r>
            <a:r>
              <a:rPr lang="en-US"/>
              <a:t> (app) file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17699" y="2977925"/>
            <a:ext cx="7211911" cy="405199"/>
          </a:xfrm>
          <a:prstGeom prst="rect">
            <a:avLst/>
          </a:prstGeom>
          <a:solidFill>
            <a:srgbClr val="F1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D761F"/>
                </a:solidFill>
                <a:effectLst/>
                <a:latin typeface="Droid Sans Regular"/>
              </a:rPr>
              <a:t>&lt;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2D761F"/>
                </a:solidFill>
                <a:effectLst/>
                <a:latin typeface="Droid Sans Regular"/>
              </a:rPr>
              <a:t>uses-permission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D761F"/>
                </a:solidFill>
                <a:effectLst/>
                <a:latin typeface="Droid Sans Regular"/>
              </a:rPr>
              <a:t>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solidFill>
                  <a:srgbClr val="4BBD33"/>
                </a:solidFill>
                <a:effectLst/>
                <a:latin typeface="Droid Sans Regular"/>
              </a:rPr>
              <a:t>android:name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D761F"/>
                </a:solidFill>
                <a:effectLst/>
                <a:latin typeface="Droid Sans Regular"/>
              </a:rPr>
              <a:t>="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solidFill>
                  <a:srgbClr val="2D761F"/>
                </a:solidFill>
                <a:effectLst/>
                <a:latin typeface="Droid Sans Regular"/>
              </a:rPr>
              <a:t>android.permission.INTERNET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D761F"/>
                </a:solidFill>
                <a:effectLst/>
                <a:latin typeface="Droid Sans Regular"/>
              </a:rPr>
              <a:t>" /&gt;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7699" y="4242494"/>
            <a:ext cx="6744154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Regular"/>
                <a:cs typeface="Courier New" panose="02070309020205020404" pitchFamily="49" charset="0"/>
              </a:rPr>
              <a:t>implementation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 Regular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Droid Sans Regular"/>
                <a:cs typeface="Courier New" panose="02070309020205020404" pitchFamily="49" charset="0"/>
              </a:rPr>
              <a:t>'com.android.support:appcompat-v7:28.0.0‘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Droid Sans Regular"/>
                <a:cs typeface="Courier New" panose="02070309020205020404" pitchFamily="49" charset="0"/>
              </a:rPr>
              <a:t>implementation </a:t>
            </a:r>
            <a:r>
              <a:rPr lang="en-US" altLang="en-US" b="1">
                <a:solidFill>
                  <a:srgbClr val="008000"/>
                </a:solidFill>
                <a:latin typeface="Droid Sans Regular"/>
                <a:cs typeface="Courier New" panose="02070309020205020404" pitchFamily="49" charset="0"/>
              </a:rPr>
              <a:t>'com.android.support:recyclerview-v7:28.0.0'</a:t>
            </a:r>
            <a:br>
              <a:rPr lang="en-US" altLang="en-US" b="1">
                <a:solidFill>
                  <a:srgbClr val="008000"/>
                </a:solidFill>
                <a:latin typeface="Droid Sans Regular"/>
                <a:cs typeface="Courier New" panose="02070309020205020404" pitchFamily="49" charset="0"/>
              </a:rPr>
            </a:br>
            <a:r>
              <a:rPr lang="en-US" altLang="en-US">
                <a:solidFill>
                  <a:srgbClr val="000000"/>
                </a:solidFill>
                <a:latin typeface="Droid Sans Regular"/>
                <a:cs typeface="Courier New" panose="02070309020205020404" pitchFamily="49" charset="0"/>
              </a:rPr>
              <a:t>implementation </a:t>
            </a:r>
            <a:r>
              <a:rPr lang="en-US" altLang="en-US" b="1">
                <a:solidFill>
                  <a:srgbClr val="008000"/>
                </a:solidFill>
                <a:latin typeface="Droid Sans Regular"/>
                <a:cs typeface="Courier New" panose="02070309020205020404" pitchFamily="49" charset="0"/>
              </a:rPr>
              <a:t>'com.android.support:design:28.0.0'</a:t>
            </a:r>
            <a:endParaRPr lang="en-US" altLang="en-US">
              <a:latin typeface="Droid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33322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Parser – RSS Reader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err="1">
                <a:hlinkClick r:id="rId2"/>
              </a:rPr>
              <a:t>RecyclerView</a:t>
            </a:r>
            <a:r>
              <a:rPr lang="en-US"/>
              <a:t> is a modern, properly planned and more efficient improvement on the </a:t>
            </a:r>
            <a:r>
              <a:rPr lang="en-US" err="1">
                <a:hlinkClick r:id="rId3"/>
              </a:rPr>
              <a:t>ListView</a:t>
            </a:r>
            <a:r>
              <a:rPr lang="en-US"/>
              <a:t>.</a:t>
            </a:r>
          </a:p>
          <a:p>
            <a:pPr lvl="1"/>
            <a:r>
              <a:rPr lang="en-US"/>
              <a:t>The </a:t>
            </a:r>
            <a:r>
              <a:rPr lang="en-US" err="1"/>
              <a:t>ListView</a:t>
            </a:r>
            <a:r>
              <a:rPr lang="en-US"/>
              <a:t> (and </a:t>
            </a:r>
            <a:r>
              <a:rPr lang="en-US" err="1"/>
              <a:t>RecyclerView</a:t>
            </a:r>
            <a:r>
              <a:rPr lang="en-US"/>
              <a:t>) are android widgets that can hold (and display) a collection of items. Each item in the list is displayed in an identical manner, and this is achieved by defining a single layout file that is inflated for each list item. </a:t>
            </a:r>
          </a:p>
          <a:p>
            <a:pPr lvl="1"/>
            <a:r>
              <a:rPr lang="en-US"/>
              <a:t>Since the total number of items in a list can be arbitrarily large, it would be impractical to inflate the layout for each list item immediately the </a:t>
            </a:r>
            <a:r>
              <a:rPr lang="en-US" err="1"/>
              <a:t>ListView</a:t>
            </a:r>
            <a:r>
              <a:rPr lang="en-US"/>
              <a:t> is created. The </a:t>
            </a:r>
            <a:r>
              <a:rPr lang="en-US" err="1"/>
              <a:t>ListView</a:t>
            </a:r>
            <a:r>
              <a:rPr lang="en-US"/>
              <a:t> was created in such a way that Views that are no longer needed (possibly when the user has scrolled away) can be reused to display other items in the list as necessary. </a:t>
            </a:r>
          </a:p>
          <a:p>
            <a:r>
              <a:rPr lang="en-US"/>
              <a:t>To recap, the </a:t>
            </a:r>
            <a:r>
              <a:rPr lang="en-US" err="1"/>
              <a:t>RecyclerView</a:t>
            </a:r>
            <a:r>
              <a:rPr lang="en-US"/>
              <a:t> has an </a:t>
            </a:r>
            <a:r>
              <a:rPr lang="en-US" b="1"/>
              <a:t>Adapter</a:t>
            </a:r>
            <a:r>
              <a:rPr lang="en-US"/>
              <a:t> (to manage the items in the list), a </a:t>
            </a:r>
            <a:r>
              <a:rPr lang="en-US" b="1" err="1"/>
              <a:t>ViewHolder</a:t>
            </a:r>
            <a:r>
              <a:rPr lang="en-US"/>
              <a:t> (to hold a view representing a single list item), a </a:t>
            </a:r>
            <a:r>
              <a:rPr lang="en-US" b="1" err="1"/>
              <a:t>LayoutManager</a:t>
            </a:r>
            <a:r>
              <a:rPr lang="en-US"/>
              <a:t> (to handle the layout and scroll direction of the list) and an </a:t>
            </a:r>
            <a:r>
              <a:rPr lang="en-US" b="1" err="1"/>
              <a:t>ItemAnimator</a:t>
            </a:r>
            <a:r>
              <a:rPr lang="en-US"/>
              <a:t> (to handle animations). </a:t>
            </a:r>
          </a:p>
        </p:txBody>
      </p:sp>
    </p:spTree>
    <p:extLst>
      <p:ext uri="{BB962C8B-B14F-4D97-AF65-F5344CB8AC3E}">
        <p14:creationId xmlns:p14="http://schemas.microsoft.com/office/powerpoint/2010/main" val="211295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Parser – RSS Reader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Some of the issues experienced with </a:t>
            </a:r>
            <a:r>
              <a:rPr lang="en-US" err="1"/>
              <a:t>ListView</a:t>
            </a:r>
            <a:r>
              <a:rPr lang="en-US"/>
              <a:t>, which </a:t>
            </a:r>
            <a:r>
              <a:rPr lang="en-US" err="1"/>
              <a:t>RecyclerView</a:t>
            </a:r>
            <a:r>
              <a:rPr lang="en-US"/>
              <a:t> is designed to solve include:</a:t>
            </a:r>
          </a:p>
          <a:p>
            <a:pPr lvl="1"/>
            <a:r>
              <a:rPr lang="en-US" err="1"/>
              <a:t>ListView</a:t>
            </a:r>
            <a:r>
              <a:rPr lang="en-US"/>
              <a:t> handled layout management. This might seem intuitively correct, however it is more work for the </a:t>
            </a:r>
            <a:r>
              <a:rPr lang="en-US" err="1"/>
              <a:t>ListView</a:t>
            </a:r>
            <a:r>
              <a:rPr lang="en-US"/>
              <a:t>, compared to the </a:t>
            </a:r>
            <a:r>
              <a:rPr lang="en-US" err="1"/>
              <a:t>RecyclerView</a:t>
            </a:r>
            <a:r>
              <a:rPr lang="en-US"/>
              <a:t>, which requires a </a:t>
            </a:r>
            <a:r>
              <a:rPr lang="en-US" err="1"/>
              <a:t>LayoutManager</a:t>
            </a:r>
            <a:r>
              <a:rPr lang="en-US"/>
              <a:t>.</a:t>
            </a:r>
          </a:p>
          <a:p>
            <a:pPr lvl="1"/>
            <a:r>
              <a:rPr lang="en-US"/>
              <a:t>Only vertical scrolling is allowed in </a:t>
            </a:r>
            <a:r>
              <a:rPr lang="en-US" err="1"/>
              <a:t>ListView</a:t>
            </a:r>
            <a:r>
              <a:rPr lang="en-US"/>
              <a:t>. Items in a </a:t>
            </a:r>
            <a:r>
              <a:rPr lang="en-US" err="1"/>
              <a:t>ListView</a:t>
            </a:r>
            <a:r>
              <a:rPr lang="en-US"/>
              <a:t> can be arranged, displayed and scrolled in a vertical list only, whereas </a:t>
            </a:r>
            <a:r>
              <a:rPr lang="en-US" err="1"/>
              <a:t>RecyclerView’s</a:t>
            </a:r>
            <a:r>
              <a:rPr lang="en-US"/>
              <a:t> </a:t>
            </a:r>
            <a:r>
              <a:rPr lang="en-US" err="1"/>
              <a:t>LayoutManager</a:t>
            </a:r>
            <a:r>
              <a:rPr lang="en-US"/>
              <a:t> can create both vertical and horizontal lists (and diagonal lists if you care to implement that).</a:t>
            </a:r>
          </a:p>
          <a:p>
            <a:pPr lvl="1"/>
            <a:r>
              <a:rPr lang="en-US"/>
              <a:t>The </a:t>
            </a:r>
            <a:r>
              <a:rPr lang="en-US" err="1">
                <a:hlinkClick r:id="rId2"/>
              </a:rPr>
              <a:t>ViewHolder</a:t>
            </a:r>
            <a:r>
              <a:rPr lang="en-US"/>
              <a:t> pattern is not enforced by </a:t>
            </a:r>
            <a:r>
              <a:rPr lang="en-US" err="1"/>
              <a:t>ListView</a:t>
            </a:r>
            <a:r>
              <a:rPr lang="en-US"/>
              <a:t>. The </a:t>
            </a:r>
            <a:r>
              <a:rPr lang="en-US" err="1"/>
              <a:t>ViewHolder</a:t>
            </a:r>
            <a:r>
              <a:rPr lang="en-US"/>
              <a:t> pattern holds Views in a cache, when created, and reuses Views from this cache as needed. While the </a:t>
            </a:r>
            <a:r>
              <a:rPr lang="en-US" err="1"/>
              <a:t>ListView</a:t>
            </a:r>
            <a:r>
              <a:rPr lang="en-US"/>
              <a:t> </a:t>
            </a:r>
            <a:r>
              <a:rPr lang="en-US" i="1" err="1"/>
              <a:t>encourages</a:t>
            </a:r>
            <a:r>
              <a:rPr lang="en-US" err="1"/>
              <a:t>the</a:t>
            </a:r>
            <a:r>
              <a:rPr lang="en-US"/>
              <a:t> use of this pattern, it did not require it, and so, developers could ignore the </a:t>
            </a:r>
            <a:r>
              <a:rPr lang="en-US" err="1"/>
              <a:t>ViewHolder</a:t>
            </a:r>
            <a:r>
              <a:rPr lang="en-US"/>
              <a:t> pattern and create a new View every time. </a:t>
            </a:r>
            <a:r>
              <a:rPr lang="en-US" err="1"/>
              <a:t>RecyclerView</a:t>
            </a:r>
            <a:r>
              <a:rPr lang="en-US"/>
              <a:t> forces usage of this pattern.</a:t>
            </a:r>
          </a:p>
          <a:p>
            <a:pPr lvl="1"/>
            <a:r>
              <a:rPr lang="en-US" err="1"/>
              <a:t>ListView</a:t>
            </a:r>
            <a:r>
              <a:rPr lang="en-US"/>
              <a:t> has no animations. Animating removal and/or insertion of new items is not designed into </a:t>
            </a:r>
            <a:r>
              <a:rPr lang="en-US" err="1"/>
              <a:t>ListView</a:t>
            </a:r>
            <a:r>
              <a:rPr lang="en-US"/>
              <a:t>. However, with the increased maturity of the android platform and the material design obsession with aesthetics and animations, </a:t>
            </a:r>
            <a:r>
              <a:rPr lang="en-US" err="1"/>
              <a:t>RecyclerView</a:t>
            </a:r>
            <a:r>
              <a:rPr lang="en-US"/>
              <a:t>, by default, animates adding and removing list items. (Actually, </a:t>
            </a:r>
            <a:r>
              <a:rPr lang="en-US" err="1"/>
              <a:t>RecyclerView.ItemAnimator</a:t>
            </a:r>
            <a:r>
              <a:rPr lang="en-US"/>
              <a:t> handles these animations.)</a:t>
            </a:r>
          </a:p>
        </p:txBody>
      </p:sp>
    </p:spTree>
    <p:extLst>
      <p:ext uri="{BB962C8B-B14F-4D97-AF65-F5344CB8AC3E}">
        <p14:creationId xmlns:p14="http://schemas.microsoft.com/office/powerpoint/2010/main" val="120418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56397"/>
          </a:xfrm>
        </p:spPr>
        <p:txBody>
          <a:bodyPr/>
          <a:lstStyle/>
          <a:p>
            <a:r>
              <a:rPr lang="en-US"/>
              <a:t>Xml Parser – RSS Reader - </a:t>
            </a:r>
            <a:r>
              <a:rPr lang="en-US" sz="3200" err="1"/>
              <a:t>MainLayout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85" r="5359" b="3446"/>
          <a:stretch/>
        </p:blipFill>
        <p:spPr>
          <a:xfrm>
            <a:off x="9399104" y="751440"/>
            <a:ext cx="2792896" cy="55499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69" y="1215059"/>
            <a:ext cx="87439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31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Parser – RSS Reader - </a:t>
            </a:r>
            <a:r>
              <a:rPr lang="en-US" sz="3200" err="1"/>
              <a:t>MainLayout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737360"/>
            <a:ext cx="6356227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"@+id/fetchFeedButton"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:layout_alignParentEnd=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"Fetch"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android.support.design.widget.TextInputLayout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"@+id/textInputLayout"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:layout_toStartOf=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"@id/fetchFeedButton"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:hint=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"Rss feed source"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"@+id/rssFeedEditText"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android.support.design.widget.TextInputLayout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329498" y="1737360"/>
            <a:ext cx="5862502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"@+id/feedTitle"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:layout_below=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"@id/textInputLayout"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"Feed Title: "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"@+id/feedDescription"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:layout_below=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"@id/feedTitle"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"Feed Description: "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"@+id/feedLink"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"match_parent"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:layout_below=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"@id/feedDescription"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:text=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"Feed Link: "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838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Parser – RSS Reader - </a:t>
            </a:r>
            <a:r>
              <a:rPr lang="en-US" sz="3200" err="1"/>
              <a:t>MainLayout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err="1"/>
              <a:t>SwipeRefreshLayout</a:t>
            </a:r>
            <a:r>
              <a:rPr lang="en-US"/>
              <a:t> is a design support library widget that allows users pull down to refresh, and shows a nice circular progress bar.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20816" y="2803031"/>
            <a:ext cx="7417415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android.support.v4.widget.SwipeRefreshLayout</a:t>
            </a:r>
            <a:b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</a:t>
            </a:r>
            <a:r>
              <a:rPr kumimoji="0" lang="en-US" altLang="en-US" sz="2000" b="1" i="0" u="none" strike="noStrike" cap="none" normalizeH="0" baseline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swipeRefreshLayout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:layout_below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"@id/</a:t>
            </a:r>
            <a:r>
              <a:rPr kumimoji="0" lang="en-US" altLang="en-US" sz="2000" b="1" i="0" u="none" strike="noStrike" cap="none" normalizeH="0" baseline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feedLink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android.support.v7.widget.RecyclerView</a:t>
            </a:r>
            <a:b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</a:t>
            </a:r>
            <a:r>
              <a:rPr kumimoji="0" lang="en-US" altLang="en-US" sz="2000" b="1" i="0" u="none" strike="noStrike" cap="none" normalizeH="0" baseline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recyclerView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android.support.v4.widget.SwipeRefreshLayout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50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Parser – RSS Reader - </a:t>
            </a:r>
            <a:r>
              <a:rPr lang="en-US" sz="3200" err="1"/>
              <a:t>RssFeedModel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RssFeedModel</a:t>
            </a:r>
            <a:r>
              <a:rPr lang="en-US"/>
              <a:t> is a simple helper class we created to hold title, description and link information for an RSS feed item.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2932767"/>
            <a:ext cx="10110460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RssFeedModel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RssFeedModel(String title, String link, String description)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title;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link;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description;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678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609</Words>
  <Application>Microsoft Office PowerPoint</Application>
  <PresentationFormat>Widescreen</PresentationFormat>
  <Paragraphs>71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Droid Sans Regular</vt:lpstr>
      <vt:lpstr>Office Theme</vt:lpstr>
      <vt:lpstr>RSS Reader &amp; RecyclerView</vt:lpstr>
      <vt:lpstr>Xml Parser – RSS Reader</vt:lpstr>
      <vt:lpstr>Xml Parser – RSS Reader</vt:lpstr>
      <vt:lpstr>Xml Parser – RSS Reader</vt:lpstr>
      <vt:lpstr>Xml Parser – RSS Reader</vt:lpstr>
      <vt:lpstr>Xml Parser – RSS Reader - MainLayout</vt:lpstr>
      <vt:lpstr>Xml Parser – RSS Reader - MainLayout</vt:lpstr>
      <vt:lpstr>Xml Parser – RSS Reader - MainLayout</vt:lpstr>
      <vt:lpstr>Xml Parser – RSS Reader - RssFeedModel</vt:lpstr>
      <vt:lpstr>Xml Parser – RSS Reader – Item’s layout</vt:lpstr>
      <vt:lpstr>Xml Parser – RSS Reader – Item’s layout</vt:lpstr>
      <vt:lpstr>Xml Parser – RSS Reader – RssFeedListAdapter</vt:lpstr>
      <vt:lpstr>Xml Parser – RSS Reader – RssFeedListAdapter</vt:lpstr>
      <vt:lpstr>Xml Parser – RSS Reader – RssFeedListAdapter</vt:lpstr>
      <vt:lpstr>Xml Parser – RSS Reader – MainActivity</vt:lpstr>
      <vt:lpstr>Xml Parser – RSS Reader – MainActivity</vt:lpstr>
      <vt:lpstr>Xml Parser – RSS Reader – MainActivity</vt:lpstr>
      <vt:lpstr>Xml Parser – RSS Reader – MainActivity</vt:lpstr>
      <vt:lpstr>Xml Parser – RSS Reader – MainActivity - FetchFeedTask</vt:lpstr>
      <vt:lpstr>Xml Parser – RSS Reader – MainActivity - FetchFeedTask</vt:lpstr>
      <vt:lpstr>Xml Parser – RSS Reader – MainActivity - FetchFeedTask</vt:lpstr>
      <vt:lpstr>Xml Parser – RSS Reader – MainActivity – parseFeed</vt:lpstr>
      <vt:lpstr>Xml Parser – RSS Reader – MainActivity – parseFeed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RSS Reader &amp; RecyclerView</dc:title>
  <dc:creator>Nghia Tran Dinh</dc:creator>
  <cp:lastModifiedBy>Nghia Tran Dinh</cp:lastModifiedBy>
  <cp:revision>1</cp:revision>
  <dcterms:created xsi:type="dcterms:W3CDTF">2020-06-05T03:10:50Z</dcterms:created>
  <dcterms:modified xsi:type="dcterms:W3CDTF">2020-06-05T03:12:17Z</dcterms:modified>
</cp:coreProperties>
</file>