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0C1A-60B0-40BE-8368-481D1E423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512CA-1C8B-4311-9FFB-865D9B4AB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37051-5596-479B-9985-FA4E2BC508C6}"/>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A4B82A8F-B4A3-4537-BFF1-02CB5909C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E7F49-A659-48F8-B4EB-073AA6273651}"/>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122151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5A3F-739B-4662-AF5D-BCCEC106CF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C21E2F-29E4-4F60-8172-C70209723E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5BE7-4FCE-45E8-BD99-C3E5B931F673}"/>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6283F225-33D8-4DE0-98BA-E45F2D910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31235-1750-454F-B832-7571C719412D}"/>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14535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03E50-5222-4EE1-AE49-1C00D083AA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7B8E9-0990-4422-A82C-42F7F6440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94DA2-EA5D-4842-8641-4F50C45B2203}"/>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26C02647-87E2-4DAF-BB7E-EBCE792AD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2BC3D-54C6-4199-933A-CED3BA536263}"/>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18101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4782-C2E2-445A-ADCF-D2B40F753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BC4C8-D483-48E6-AD1D-ECADA2D19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ED0CA-86CB-4ACC-A155-9F17C71A615B}"/>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DFAC9258-CB0D-40D3-873B-CE376B292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A4D71-F282-41E5-A1BE-BFCFFC8232FC}"/>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22346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A69F-8E0A-4042-A87B-0546A3EC3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AB228A-231C-4CB2-B0A4-C12E9F84C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932EB-9B0B-4838-A580-299329BC3F96}"/>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6E315341-AF02-4C17-A5D8-B30075B4A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CA6EE-5B40-48C7-B4D8-CA7E6110DECA}"/>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227391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E77A-A53D-4E35-85EE-BA2DC00A5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A3B0B-8110-413A-A4AB-CD1D91212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7E6D7-E54F-4E6A-91E1-65E65E861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5DBA67-4A70-4BBA-9EB4-AC00924175E6}"/>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6" name="Footer Placeholder 5">
            <a:extLst>
              <a:ext uri="{FF2B5EF4-FFF2-40B4-BE49-F238E27FC236}">
                <a16:creationId xmlns:a16="http://schemas.microsoft.com/office/drawing/2014/main" id="{EC04FAF2-B9F2-4A65-AF45-FDC5D6A0B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4CBE8-5197-4C40-ADA3-7A0FA7A2DA80}"/>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388896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2478-BD14-4A78-A3F9-A3B51298DC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F801E-7341-42EB-8D9A-5529D106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CC139E-3CD2-4E5E-8CE9-18021AD8C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F00F43-B989-44B9-8734-7180B4D9D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C13C9-EA3C-48D5-82F7-654A48192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9B72A-4DD0-4DCE-8306-7AE16975024C}"/>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8" name="Footer Placeholder 7">
            <a:extLst>
              <a:ext uri="{FF2B5EF4-FFF2-40B4-BE49-F238E27FC236}">
                <a16:creationId xmlns:a16="http://schemas.microsoft.com/office/drawing/2014/main" id="{E0636366-8364-4787-962A-FB72651C5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D5C9F-4472-449F-8385-ABE542A32EBA}"/>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412219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B31E-2669-4C3B-BB75-1333D2091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C2A3DA-D7CB-4CEC-BDC2-21CAB90F8088}"/>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4" name="Footer Placeholder 3">
            <a:extLst>
              <a:ext uri="{FF2B5EF4-FFF2-40B4-BE49-F238E27FC236}">
                <a16:creationId xmlns:a16="http://schemas.microsoft.com/office/drawing/2014/main" id="{167C43C8-E58D-4026-90D7-336663FB9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0891E9-C88E-4FFA-84AD-77A5B1153147}"/>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162475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C3B4A-CB8D-45B5-BF62-362C713E0385}"/>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3" name="Footer Placeholder 2">
            <a:extLst>
              <a:ext uri="{FF2B5EF4-FFF2-40B4-BE49-F238E27FC236}">
                <a16:creationId xmlns:a16="http://schemas.microsoft.com/office/drawing/2014/main" id="{35BA9B6B-BD30-41FA-A5B3-95188E35C1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59CE7-E5EC-47E4-B653-3E52FDBAA4B8}"/>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53401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543B-C525-490F-8209-864B0FDA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53CEEC-3A60-4EC6-AAE2-D9F757C5C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97D2C-3306-4A53-B087-BAB780D72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98D6-AEEA-44FF-9F02-948984A949F7}"/>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6" name="Footer Placeholder 5">
            <a:extLst>
              <a:ext uri="{FF2B5EF4-FFF2-40B4-BE49-F238E27FC236}">
                <a16:creationId xmlns:a16="http://schemas.microsoft.com/office/drawing/2014/main" id="{8548336F-8BE5-44F5-8D58-5D075A59C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9B47-C836-48E8-8507-4EFFE3AA776A}"/>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36264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3035-62D8-4CC6-85A7-D0CD65C25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18B8A-3E97-4960-8E1E-E29851DB6F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35ADFF-D497-4A8B-B7F9-BCDC0E2CB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4A9D8-E618-4586-9ABD-551ACCAA39AE}"/>
              </a:ext>
            </a:extLst>
          </p:cNvPr>
          <p:cNvSpPr>
            <a:spLocks noGrp="1"/>
          </p:cNvSpPr>
          <p:nvPr>
            <p:ph type="dt" sz="half" idx="10"/>
          </p:nvPr>
        </p:nvSpPr>
        <p:spPr/>
        <p:txBody>
          <a:bodyPr/>
          <a:lstStyle/>
          <a:p>
            <a:fld id="{A92704EE-F5E5-41FA-A72C-DB7BE18DB78A}" type="datetimeFigureOut">
              <a:rPr lang="en-US" smtClean="0"/>
              <a:t>11/06/2020</a:t>
            </a:fld>
            <a:endParaRPr lang="en-US"/>
          </a:p>
        </p:txBody>
      </p:sp>
      <p:sp>
        <p:nvSpPr>
          <p:cNvPr id="6" name="Footer Placeholder 5">
            <a:extLst>
              <a:ext uri="{FF2B5EF4-FFF2-40B4-BE49-F238E27FC236}">
                <a16:creationId xmlns:a16="http://schemas.microsoft.com/office/drawing/2014/main" id="{D244A7F5-72F4-48C2-9742-F6559699E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7E494-B41D-4F42-AD83-D81896FAF99A}"/>
              </a:ext>
            </a:extLst>
          </p:cNvPr>
          <p:cNvSpPr>
            <a:spLocks noGrp="1"/>
          </p:cNvSpPr>
          <p:nvPr>
            <p:ph type="sldNum" sz="quarter" idx="12"/>
          </p:nvPr>
        </p:nvSpPr>
        <p:spPr/>
        <p:txBody>
          <a:bodyPr/>
          <a:lstStyle/>
          <a:p>
            <a:fld id="{36D56833-1551-4DC4-ADA7-14A98BCFC1A2}" type="slidenum">
              <a:rPr lang="en-US" smtClean="0"/>
              <a:t>‹#›</a:t>
            </a:fld>
            <a:endParaRPr lang="en-US"/>
          </a:p>
        </p:txBody>
      </p:sp>
    </p:spTree>
    <p:extLst>
      <p:ext uri="{BB962C8B-B14F-4D97-AF65-F5344CB8AC3E}">
        <p14:creationId xmlns:p14="http://schemas.microsoft.com/office/powerpoint/2010/main" val="1586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DFD2A-A4DD-4090-A233-ED45FECAF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17844-6BE2-40AF-B18F-C1D489B9C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EB24-1B00-457C-9C2E-D78921618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704EE-F5E5-41FA-A72C-DB7BE18DB78A}" type="datetimeFigureOut">
              <a:rPr lang="en-US" smtClean="0"/>
              <a:t>11/06/2020</a:t>
            </a:fld>
            <a:endParaRPr lang="en-US"/>
          </a:p>
        </p:txBody>
      </p:sp>
      <p:sp>
        <p:nvSpPr>
          <p:cNvPr id="5" name="Footer Placeholder 4">
            <a:extLst>
              <a:ext uri="{FF2B5EF4-FFF2-40B4-BE49-F238E27FC236}">
                <a16:creationId xmlns:a16="http://schemas.microsoft.com/office/drawing/2014/main" id="{0486411F-DBCE-497F-B2AC-B08E295F9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B958A5-E6A6-4D49-A71C-8F2E7E83B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56833-1551-4DC4-ADA7-14A98BCFC1A2}" type="slidenum">
              <a:rPr lang="en-US" smtClean="0"/>
              <a:t>‹#›</a:t>
            </a:fld>
            <a:endParaRPr lang="en-US"/>
          </a:p>
        </p:txBody>
      </p:sp>
    </p:spTree>
    <p:extLst>
      <p:ext uri="{BB962C8B-B14F-4D97-AF65-F5344CB8AC3E}">
        <p14:creationId xmlns:p14="http://schemas.microsoft.com/office/powerpoint/2010/main" val="96674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475A-DA12-4D64-A0CC-A2F4C308EA00}"/>
              </a:ext>
            </a:extLst>
          </p:cNvPr>
          <p:cNvSpPr>
            <a:spLocks noGrp="1"/>
          </p:cNvSpPr>
          <p:nvPr>
            <p:ph type="ctrTitle"/>
          </p:nvPr>
        </p:nvSpPr>
        <p:spPr/>
        <p:txBody>
          <a:bodyPr/>
          <a:lstStyle/>
          <a:p>
            <a:r>
              <a:rPr lang="en-US"/>
              <a:t>Thread &amp; Network</a:t>
            </a:r>
          </a:p>
        </p:txBody>
      </p:sp>
      <p:sp>
        <p:nvSpPr>
          <p:cNvPr id="3" name="Subtitle 2">
            <a:extLst>
              <a:ext uri="{FF2B5EF4-FFF2-40B4-BE49-F238E27FC236}">
                <a16:creationId xmlns:a16="http://schemas.microsoft.com/office/drawing/2014/main" id="{4CE81F46-39E3-428B-A926-097B8FEACC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119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EC15-5FF2-423C-8F5A-840CDDD5DF5F}"/>
              </a:ext>
            </a:extLst>
          </p:cNvPr>
          <p:cNvSpPr>
            <a:spLocks noGrp="1"/>
          </p:cNvSpPr>
          <p:nvPr>
            <p:ph type="title"/>
          </p:nvPr>
        </p:nvSpPr>
        <p:spPr/>
        <p:txBody>
          <a:bodyPr/>
          <a:lstStyle/>
          <a:p>
            <a:r>
              <a:rPr lang="en-US"/>
              <a:t>Handler - example</a:t>
            </a:r>
          </a:p>
        </p:txBody>
      </p:sp>
      <p:sp>
        <p:nvSpPr>
          <p:cNvPr id="3" name="Content Placeholder 2">
            <a:extLst>
              <a:ext uri="{FF2B5EF4-FFF2-40B4-BE49-F238E27FC236}">
                <a16:creationId xmlns:a16="http://schemas.microsoft.com/office/drawing/2014/main" id="{889BF850-ACFF-434F-8C54-35EC28496F94}"/>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73D55DC8-2B71-42AB-AF9A-05903AFFE37D}"/>
              </a:ext>
            </a:extLst>
          </p:cNvPr>
          <p:cNvSpPr>
            <a:spLocks noChangeArrowheads="1"/>
          </p:cNvSpPr>
          <p:nvPr/>
        </p:nvSpPr>
        <p:spPr bwMode="auto">
          <a:xfrm>
            <a:off x="838200" y="1825625"/>
            <a:ext cx="469872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808000"/>
                </a:solidFill>
                <a:effectLst/>
                <a:latin typeface="Consolas" panose="020B0609020204030204" pitchFamily="49" charset="0"/>
              </a:rPr>
              <a:t>@Override</a:t>
            </a:r>
            <a:br>
              <a:rPr kumimoji="0" lang="en-US" altLang="en-US" sz="2000" b="0" i="0" u="none" strike="noStrike" cap="none" normalizeH="0" baseline="0">
                <a:ln>
                  <a:noFill/>
                </a:ln>
                <a:solidFill>
                  <a:srgbClr val="808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public void </a:t>
            </a:r>
            <a:r>
              <a:rPr kumimoji="0" lang="en-US" altLang="en-US" sz="2000" b="0" i="0" u="none" strike="noStrike" cap="none" normalizeH="0" baseline="0">
                <a:ln>
                  <a:noFill/>
                </a:ln>
                <a:solidFill>
                  <a:srgbClr val="000000"/>
                </a:solidFill>
                <a:effectLst/>
                <a:latin typeface="Consolas" panose="020B0609020204030204" pitchFamily="49" charset="0"/>
              </a:rPr>
              <a:t>onClick(View view)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switch </a:t>
            </a:r>
            <a:r>
              <a:rPr kumimoji="0" lang="en-US" altLang="en-US" sz="2000" b="0" i="0" u="none" strike="noStrike" cap="none" normalizeH="0" baseline="0">
                <a:ln>
                  <a:noFill/>
                </a:ln>
                <a:solidFill>
                  <a:srgbClr val="000000"/>
                </a:solidFill>
                <a:effectLst/>
                <a:latin typeface="Consolas" panose="020B0609020204030204" pitchFamily="49" charset="0"/>
              </a:rPr>
              <a:t>(view.getId())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case </a:t>
            </a:r>
            <a:r>
              <a:rPr kumimoji="0" lang="en-US" altLang="en-US" sz="2000" b="0" i="0" u="none" strike="noStrike" cap="none" normalizeH="0" baseline="0">
                <a:ln>
                  <a:noFill/>
                </a:ln>
                <a:solidFill>
                  <a:srgbClr val="000000"/>
                </a:solidFill>
                <a:effectLst/>
                <a:latin typeface="Consolas" panose="020B0609020204030204" pitchFamily="49" charset="0"/>
              </a:rPr>
              <a:t>R.id.</a:t>
            </a:r>
            <a:r>
              <a:rPr kumimoji="0" lang="en-US" altLang="en-US" sz="2000" b="1" i="1" u="none" strike="noStrike" cap="none" normalizeH="0" baseline="0">
                <a:ln>
                  <a:noFill/>
                </a:ln>
                <a:solidFill>
                  <a:srgbClr val="660E7A"/>
                </a:solidFill>
                <a:effectLst/>
                <a:latin typeface="Consolas" panose="020B0609020204030204" pitchFamily="49" charset="0"/>
              </a:rPr>
              <a:t>button_count</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if </a:t>
            </a:r>
            <a:r>
              <a:rPr kumimoji="0" lang="en-US" altLang="en-US" sz="2000" b="0" i="0" u="none" strike="noStrike" cap="none" normalizeH="0" baseline="0">
                <a:ln>
                  <a:noFill/>
                </a:ln>
                <a:solidFill>
                  <a:srgbClr val="000000"/>
                </a:solidFill>
                <a:effectLst/>
                <a:latin typeface="Consolas" panose="020B0609020204030204" pitchFamily="49" charset="0"/>
              </a:rPr>
              <a:t>(!</a:t>
            </a:r>
            <a:r>
              <a:rPr kumimoji="0" lang="en-US" altLang="en-US" sz="2000" b="1" i="0" u="none" strike="noStrike" cap="none" normalizeH="0" baseline="0">
                <a:ln>
                  <a:noFill/>
                </a:ln>
                <a:solidFill>
                  <a:srgbClr val="660E7A"/>
                </a:solidFill>
                <a:effectLst/>
                <a:latin typeface="Consolas" panose="020B0609020204030204" pitchFamily="49" charset="0"/>
              </a:rPr>
              <a:t>mIsCounting</a:t>
            </a:r>
            <a:r>
              <a:rPr kumimoji="0" lang="en-US" altLang="en-US" sz="2000" b="0" i="0" u="none" strike="noStrike" cap="none" normalizeH="0" baseline="0">
                <a:ln>
                  <a:noFill/>
                </a:ln>
                <a:solidFill>
                  <a:srgbClr val="000000"/>
                </a:solidFill>
                <a:effectLst/>
                <a:latin typeface="Consolas" panose="020B0609020204030204" pitchFamily="49" charset="0"/>
              </a:rPr>
              <a:t>)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countNumbers();</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break</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default</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1" i="0" u="none" strike="noStrike" cap="none" normalizeH="0" baseline="0">
                <a:ln>
                  <a:noFill/>
                </a:ln>
                <a:solidFill>
                  <a:srgbClr val="000080"/>
                </a:solidFill>
                <a:effectLst/>
                <a:latin typeface="Consolas" panose="020B0609020204030204" pitchFamily="49" charset="0"/>
              </a:rPr>
              <a:t>break</a:t>
            </a:r>
            <a:r>
              <a:rPr kumimoji="0" lang="en-US" altLang="en-US" sz="2000" b="0" i="0" u="none" strike="noStrike" cap="none" normalizeH="0" baseline="0">
                <a:ln>
                  <a:noFill/>
                </a:ln>
                <a:solidFill>
                  <a:srgbClr val="000000"/>
                </a:solidFill>
                <a:effectLst/>
                <a:latin typeface="Consolas" panose="020B0609020204030204" pitchFamily="49" charset="0"/>
              </a:rPr>
              <a: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    }</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0" i="0" u="none" strike="noStrike" cap="none" normalizeH="0" baseline="0">
                <a:ln>
                  <a:noFill/>
                </a:ln>
                <a:solidFill>
                  <a:srgbClr val="000000"/>
                </a:solidFill>
                <a:effectLst/>
                <a:latin typeface="Consolas" panose="020B0609020204030204" pitchFamily="49"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83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CC84-FAAA-4909-B56E-6718F9B6F56C}"/>
              </a:ext>
            </a:extLst>
          </p:cNvPr>
          <p:cNvSpPr>
            <a:spLocks noGrp="1"/>
          </p:cNvSpPr>
          <p:nvPr>
            <p:ph type="title"/>
          </p:nvPr>
        </p:nvSpPr>
        <p:spPr/>
        <p:txBody>
          <a:bodyPr/>
          <a:lstStyle/>
          <a:p>
            <a:r>
              <a:rPr lang="en-US"/>
              <a:t>Handler - example</a:t>
            </a:r>
          </a:p>
        </p:txBody>
      </p:sp>
      <p:sp>
        <p:nvSpPr>
          <p:cNvPr id="3" name="Content Placeholder 2">
            <a:extLst>
              <a:ext uri="{FF2B5EF4-FFF2-40B4-BE49-F238E27FC236}">
                <a16:creationId xmlns:a16="http://schemas.microsoft.com/office/drawing/2014/main" id="{3FCA427F-C247-4723-881E-8840AF0D5893}"/>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B57A470B-F7F2-4E67-924F-AEAA029E8C7C}"/>
              </a:ext>
            </a:extLst>
          </p:cNvPr>
          <p:cNvSpPr>
            <a:spLocks noChangeArrowheads="1"/>
          </p:cNvSpPr>
          <p:nvPr/>
        </p:nvSpPr>
        <p:spPr bwMode="auto">
          <a:xfrm>
            <a:off x="838200" y="1323638"/>
            <a:ext cx="8036174"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private void </a:t>
            </a:r>
            <a:r>
              <a:rPr kumimoji="0" lang="en-US" altLang="en-US" b="0" i="0" u="none" strike="noStrike" cap="none" normalizeH="0" baseline="0">
                <a:ln>
                  <a:noFill/>
                </a:ln>
                <a:solidFill>
                  <a:srgbClr val="000000"/>
                </a:solidFill>
                <a:effectLst/>
                <a:latin typeface="Consolas" panose="020B0609020204030204" pitchFamily="49" charset="0"/>
              </a:rPr>
              <a:t>countNumbers()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Thread(</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Runnable()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public void </a:t>
            </a:r>
            <a:r>
              <a:rPr kumimoji="0" lang="en-US" altLang="en-US" b="0" i="0" u="none" strike="noStrike" cap="none" normalizeH="0" baseline="0">
                <a:ln>
                  <a:noFill/>
                </a:ln>
                <a:solidFill>
                  <a:srgbClr val="000000"/>
                </a:solidFill>
                <a:effectLst/>
                <a:latin typeface="Consolas" panose="020B0609020204030204" pitchFamily="49" charset="0"/>
              </a:rPr>
              <a:t>run()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for </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i = </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i &lt;= </a:t>
            </a:r>
            <a:r>
              <a:rPr kumimoji="0" lang="en-US" altLang="en-US" b="0" i="0" u="none" strike="noStrike" cap="none" normalizeH="0" baseline="0">
                <a:ln>
                  <a:noFill/>
                </a:ln>
                <a:solidFill>
                  <a:srgbClr val="0000FF"/>
                </a:solidFill>
                <a:effectLst/>
                <a:latin typeface="Consolas" panose="020B0609020204030204" pitchFamily="49" charset="0"/>
              </a:rPr>
              <a:t>10</a:t>
            </a:r>
            <a:r>
              <a:rPr kumimoji="0" lang="en-US" altLang="en-US" b="0" i="0" u="none" strike="noStrike" cap="none" normalizeH="0" baseline="0">
                <a:ln>
                  <a:noFill/>
                </a:ln>
                <a:solidFill>
                  <a:srgbClr val="000000"/>
                </a:solidFill>
                <a:effectLst/>
                <a:latin typeface="Consolas" panose="020B0609020204030204" pitchFamily="49" charset="0"/>
              </a:rPr>
              <a:t>; i++)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Message message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Message();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message.</a:t>
            </a:r>
            <a:r>
              <a:rPr kumimoji="0" lang="en-US" altLang="en-US" b="1" i="0" u="none" strike="noStrike" cap="none" normalizeH="0" baseline="0">
                <a:ln>
                  <a:noFill/>
                </a:ln>
                <a:solidFill>
                  <a:srgbClr val="660E7A"/>
                </a:solidFill>
                <a:effectLst/>
                <a:latin typeface="Consolas" panose="020B0609020204030204" pitchFamily="49" charset="0"/>
              </a:rPr>
              <a:t>what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1" u="none" strike="noStrike" cap="none" normalizeH="0" baseline="0">
                <a:ln>
                  <a:noFill/>
                </a:ln>
                <a:solidFill>
                  <a:srgbClr val="660E7A"/>
                </a:solidFill>
                <a:effectLst/>
                <a:latin typeface="Consolas" panose="020B0609020204030204" pitchFamily="49" charset="0"/>
              </a:rPr>
              <a:t>MSG_UPDATE_NUMBER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message.</a:t>
            </a:r>
            <a:r>
              <a:rPr kumimoji="0" lang="en-US" altLang="en-US" b="1" i="0" u="none" strike="noStrike" cap="none" normalizeH="0" baseline="0">
                <a:ln>
                  <a:noFill/>
                </a:ln>
                <a:solidFill>
                  <a:srgbClr val="660E7A"/>
                </a:solidFill>
                <a:effectLst/>
                <a:latin typeface="Consolas" panose="020B0609020204030204" pitchFamily="49" charset="0"/>
              </a:rPr>
              <a:t>arg1 </a:t>
            </a:r>
            <a:r>
              <a:rPr kumimoji="0" lang="en-US" altLang="en-US" b="0" i="0" u="none" strike="noStrike" cap="none" normalizeH="0" baseline="0">
                <a:ln>
                  <a:noFill/>
                </a:ln>
                <a:solidFill>
                  <a:srgbClr val="000000"/>
                </a:solidFill>
                <a:effectLst/>
                <a:latin typeface="Consolas" panose="020B0609020204030204" pitchFamily="49" charset="0"/>
              </a:rPr>
              <a:t>= i;</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mHandler</a:t>
            </a:r>
            <a:r>
              <a:rPr kumimoji="0" lang="en-US" altLang="en-US" b="0" i="0" u="none" strike="noStrike" cap="none" normalizeH="0" baseline="0">
                <a:ln>
                  <a:noFill/>
                </a:ln>
                <a:solidFill>
                  <a:srgbClr val="000000"/>
                </a:solidFill>
                <a:effectLst/>
                <a:latin typeface="Consolas" panose="020B0609020204030204" pitchFamily="49" charset="0"/>
              </a:rPr>
              <a:t>.sendMessage(message);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try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Thread.</a:t>
            </a:r>
            <a:r>
              <a:rPr kumimoji="0" lang="en-US" altLang="en-US" b="0" i="1" u="none" strike="noStrike" cap="none" normalizeH="0" baseline="0">
                <a:ln>
                  <a:noFill/>
                </a:ln>
                <a:solidFill>
                  <a:srgbClr val="000000"/>
                </a:solidFill>
                <a:effectLst/>
                <a:latin typeface="Consolas" panose="020B0609020204030204" pitchFamily="49" charset="0"/>
              </a:rPr>
              <a:t>sleep</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0" i="0" u="none" strike="noStrike" cap="none" normalizeH="0" baseline="0">
                <a:ln>
                  <a:noFill/>
                </a:ln>
                <a:solidFill>
                  <a:srgbClr val="0000FF"/>
                </a:solidFill>
                <a:effectLst/>
                <a:latin typeface="Consolas" panose="020B0609020204030204" pitchFamily="49" charset="0"/>
              </a:rPr>
              <a:t>1000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 </a:t>
            </a:r>
            <a:r>
              <a:rPr kumimoji="0" lang="en-US" altLang="en-US" b="1" i="0" u="none" strike="noStrike" cap="none" normalizeH="0" baseline="0">
                <a:ln>
                  <a:noFill/>
                </a:ln>
                <a:solidFill>
                  <a:srgbClr val="000080"/>
                </a:solidFill>
                <a:effectLst/>
                <a:latin typeface="Consolas" panose="020B0609020204030204" pitchFamily="49" charset="0"/>
              </a:rPr>
              <a:t>catch </a:t>
            </a:r>
            <a:r>
              <a:rPr kumimoji="0" lang="en-US" altLang="en-US" b="0" i="0" u="none" strike="noStrike" cap="none" normalizeH="0" baseline="0">
                <a:ln>
                  <a:noFill/>
                </a:ln>
                <a:solidFill>
                  <a:srgbClr val="000000"/>
                </a:solidFill>
                <a:effectLst/>
                <a:latin typeface="Consolas" panose="020B0609020204030204" pitchFamily="49" charset="0"/>
              </a:rPr>
              <a:t>(InterruptedException 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e.printStackTrace();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mHandler</a:t>
            </a:r>
            <a:r>
              <a:rPr kumimoji="0" lang="en-US" altLang="en-US" b="0" i="0" u="none" strike="noStrike" cap="none" normalizeH="0" baseline="0">
                <a:ln>
                  <a:noFill/>
                </a:ln>
                <a:solidFill>
                  <a:srgbClr val="000000"/>
                </a:solidFill>
                <a:effectLst/>
                <a:latin typeface="Consolas" panose="020B0609020204030204" pitchFamily="49" charset="0"/>
              </a:rPr>
              <a:t>.sendEmptyMessage(</a:t>
            </a:r>
            <a:r>
              <a:rPr kumimoji="0" lang="en-US" altLang="en-US" b="1" i="1" u="none" strike="noStrike" cap="none" normalizeH="0" baseline="0">
                <a:ln>
                  <a:noFill/>
                </a:ln>
                <a:solidFill>
                  <a:srgbClr val="660E7A"/>
                </a:solidFill>
                <a:effectLst/>
                <a:latin typeface="Consolas" panose="020B0609020204030204" pitchFamily="49" charset="0"/>
              </a:rPr>
              <a:t>MSG_UPDATE_NUMBER_DONE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}).start();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01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8E10-185D-4239-A224-42898F46DFD1}"/>
              </a:ext>
            </a:extLst>
          </p:cNvPr>
          <p:cNvSpPr>
            <a:spLocks noGrp="1"/>
          </p:cNvSpPr>
          <p:nvPr>
            <p:ph type="title"/>
          </p:nvPr>
        </p:nvSpPr>
        <p:spPr/>
        <p:txBody>
          <a:bodyPr/>
          <a:lstStyle/>
          <a:p>
            <a:r>
              <a:rPr lang="en-US"/>
              <a:t>Handler - example</a:t>
            </a:r>
          </a:p>
        </p:txBody>
      </p:sp>
      <p:sp>
        <p:nvSpPr>
          <p:cNvPr id="3" name="Content Placeholder 2">
            <a:extLst>
              <a:ext uri="{FF2B5EF4-FFF2-40B4-BE49-F238E27FC236}">
                <a16:creationId xmlns:a16="http://schemas.microsoft.com/office/drawing/2014/main" id="{F4AF6001-A817-426E-9D22-DD34A3A726B0}"/>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738C162E-57A9-4C77-A0B0-E04772520CFD}"/>
              </a:ext>
            </a:extLst>
          </p:cNvPr>
          <p:cNvSpPr>
            <a:spLocks noChangeArrowheads="1"/>
          </p:cNvSpPr>
          <p:nvPr/>
        </p:nvSpPr>
        <p:spPr bwMode="auto">
          <a:xfrm>
            <a:off x="838200" y="1323638"/>
            <a:ext cx="8542723"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private void </a:t>
            </a:r>
            <a:r>
              <a:rPr kumimoji="0" lang="en-US" altLang="en-US" b="0" i="0" u="none" strike="noStrike" cap="none" normalizeH="0" baseline="0">
                <a:ln>
                  <a:noFill/>
                </a:ln>
                <a:solidFill>
                  <a:srgbClr val="000000"/>
                </a:solidFill>
                <a:effectLst/>
                <a:latin typeface="Consolas" panose="020B0609020204030204" pitchFamily="49" charset="0"/>
              </a:rPr>
              <a:t>listenerHandler()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mHandler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Handler(Looper.</a:t>
            </a:r>
            <a:r>
              <a:rPr kumimoji="0" lang="en-US" altLang="en-US" b="0" i="1" u="none" strike="noStrike" cap="none" normalizeH="0" baseline="0">
                <a:ln>
                  <a:noFill/>
                </a:ln>
                <a:solidFill>
                  <a:srgbClr val="000000"/>
                </a:solidFill>
                <a:effectLst/>
                <a:latin typeface="Consolas" panose="020B0609020204030204" pitchFamily="49" charset="0"/>
              </a:rPr>
              <a:t>getMainLooper</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public void </a:t>
            </a:r>
            <a:r>
              <a:rPr kumimoji="0" lang="en-US" altLang="en-US" b="0" i="0" u="none" strike="noStrike" cap="none" normalizeH="0" baseline="0">
                <a:ln>
                  <a:noFill/>
                </a:ln>
                <a:solidFill>
                  <a:srgbClr val="000000"/>
                </a:solidFill>
                <a:effectLst/>
                <a:latin typeface="Consolas" panose="020B0609020204030204" pitchFamily="49" charset="0"/>
              </a:rPr>
              <a:t>handleMessage(Message msg)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switch </a:t>
            </a:r>
            <a:r>
              <a:rPr kumimoji="0" lang="en-US" altLang="en-US" b="0" i="0" u="none" strike="noStrike" cap="none" normalizeH="0" baseline="0">
                <a:ln>
                  <a:noFill/>
                </a:ln>
                <a:solidFill>
                  <a:srgbClr val="000000"/>
                </a:solidFill>
                <a:effectLst/>
                <a:latin typeface="Consolas" panose="020B0609020204030204" pitchFamily="49" charset="0"/>
              </a:rPr>
              <a:t>(msg.</a:t>
            </a:r>
            <a:r>
              <a:rPr kumimoji="0" lang="en-US" altLang="en-US" b="1" i="0" u="none" strike="noStrike" cap="none" normalizeH="0" baseline="0">
                <a:ln>
                  <a:noFill/>
                </a:ln>
                <a:solidFill>
                  <a:srgbClr val="660E7A"/>
                </a:solidFill>
                <a:effectLst/>
                <a:latin typeface="Consolas" panose="020B0609020204030204" pitchFamily="49" charset="0"/>
              </a:rPr>
              <a:t>what</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MSG_UPDATE_NUMBER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mIsCounting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true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mTextNumber</a:t>
            </a:r>
            <a:r>
              <a:rPr kumimoji="0" lang="en-US" altLang="en-US" b="0" i="0" u="none" strike="noStrike" cap="none" normalizeH="0" baseline="0">
                <a:ln>
                  <a:noFill/>
                </a:ln>
                <a:solidFill>
                  <a:srgbClr val="000000"/>
                </a:solidFill>
                <a:effectLst/>
                <a:latin typeface="Consolas" panose="020B0609020204030204" pitchFamily="49" charset="0"/>
              </a:rPr>
              <a:t>.setText(String.</a:t>
            </a:r>
            <a:r>
              <a:rPr kumimoji="0" lang="en-US" altLang="en-US" b="0" i="1" u="none" strike="noStrike" cap="none" normalizeH="0" baseline="0">
                <a:ln>
                  <a:noFill/>
                </a:ln>
                <a:solidFill>
                  <a:srgbClr val="000000"/>
                </a:solidFill>
                <a:effectLst/>
                <a:latin typeface="Consolas" panose="020B0609020204030204" pitchFamily="49" charset="0"/>
              </a:rPr>
              <a:t>valueOf</a:t>
            </a:r>
            <a:r>
              <a:rPr kumimoji="0" lang="en-US" altLang="en-US" b="0" i="0" u="none" strike="noStrike" cap="none" normalizeH="0" baseline="0">
                <a:ln>
                  <a:noFill/>
                </a:ln>
                <a:solidFill>
                  <a:srgbClr val="000000"/>
                </a:solidFill>
                <a:effectLst/>
                <a:latin typeface="Consolas" panose="020B0609020204030204" pitchFamily="49" charset="0"/>
              </a:rPr>
              <a:t>(msg.</a:t>
            </a:r>
            <a:r>
              <a:rPr kumimoji="0" lang="en-US" altLang="en-US" b="1" i="0" u="none" strike="noStrike" cap="none" normalizeH="0" baseline="0">
                <a:ln>
                  <a:noFill/>
                </a:ln>
                <a:solidFill>
                  <a:srgbClr val="660E7A"/>
                </a:solidFill>
                <a:effectLst/>
                <a:latin typeface="Consolas" panose="020B0609020204030204" pitchFamily="49" charset="0"/>
              </a:rPr>
              <a:t>arg1</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MSG_UPDATE_NUMBER_DONE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mTextNumber</a:t>
            </a:r>
            <a:r>
              <a:rPr kumimoji="0" lang="en-US" altLang="en-US" b="0" i="0" u="none" strike="noStrike" cap="none" normalizeH="0" baseline="0">
                <a:ln>
                  <a:noFill/>
                </a:ln>
                <a:solidFill>
                  <a:srgbClr val="000000"/>
                </a:solidFill>
                <a:effectLst/>
                <a:latin typeface="Consolas" panose="020B0609020204030204" pitchFamily="49" charset="0"/>
              </a:rPr>
              <a:t>.setText(</a:t>
            </a:r>
            <a:r>
              <a:rPr kumimoji="0" lang="en-US" altLang="en-US" b="1" i="0" u="none" strike="noStrike" cap="none" normalizeH="0" baseline="0">
                <a:ln>
                  <a:noFill/>
                </a:ln>
                <a:solidFill>
                  <a:srgbClr val="008000"/>
                </a:solidFill>
                <a:effectLst/>
                <a:latin typeface="Consolas" panose="020B0609020204030204" pitchFamily="49" charset="0"/>
              </a:rPr>
              <a:t>"Done!"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mIsCounting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false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default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11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2BB1-8584-404E-B2FA-70B14E611703}"/>
              </a:ext>
            </a:extLst>
          </p:cNvPr>
          <p:cNvSpPr>
            <a:spLocks noGrp="1"/>
          </p:cNvSpPr>
          <p:nvPr>
            <p:ph type="title"/>
          </p:nvPr>
        </p:nvSpPr>
        <p:spPr>
          <a:xfrm>
            <a:off x="648929" y="629266"/>
            <a:ext cx="3505495" cy="1622321"/>
          </a:xfrm>
        </p:spPr>
        <p:txBody>
          <a:bodyPr>
            <a:normAutofit/>
          </a:bodyPr>
          <a:lstStyle/>
          <a:p>
            <a:r>
              <a:rPr lang="en-US"/>
              <a:t>AsyncTask</a:t>
            </a:r>
          </a:p>
        </p:txBody>
      </p:sp>
      <p:sp>
        <p:nvSpPr>
          <p:cNvPr id="3" name="Content Placeholder 2">
            <a:extLst>
              <a:ext uri="{FF2B5EF4-FFF2-40B4-BE49-F238E27FC236}">
                <a16:creationId xmlns:a16="http://schemas.microsoft.com/office/drawing/2014/main" id="{722D40A5-D52C-45C3-9FC8-2E30E6F1AF51}"/>
              </a:ext>
            </a:extLst>
          </p:cNvPr>
          <p:cNvSpPr>
            <a:spLocks noGrp="1"/>
          </p:cNvSpPr>
          <p:nvPr>
            <p:ph idx="1"/>
          </p:nvPr>
        </p:nvSpPr>
        <p:spPr>
          <a:xfrm>
            <a:off x="648931" y="1933576"/>
            <a:ext cx="3505494" cy="4290244"/>
          </a:xfrm>
        </p:spPr>
        <p:txBody>
          <a:bodyPr>
            <a:normAutofit/>
          </a:bodyPr>
          <a:lstStyle/>
          <a:p>
            <a:r>
              <a:rPr lang="en-US" sz="2400"/>
              <a:t>Dùng để giao tiếp giữa một Thread với UI Thread</a:t>
            </a:r>
          </a:p>
          <a:p>
            <a:pPr lvl="1"/>
            <a:r>
              <a:rPr lang="en-US"/>
              <a:t>Cho phép thực hiện công việc ở background và sau đó cập nhật giao diện ở UI Thread</a:t>
            </a:r>
          </a:p>
          <a:p>
            <a:pPr lvl="1"/>
            <a:r>
              <a:rPr lang="en-US"/>
              <a:t>AsyncTask chính là sự tổ hợp của một Thread và một Handler</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5DFE10F3-FB6F-47A8-A4AE-72AD4F2097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9055" y="1384092"/>
            <a:ext cx="7498293" cy="408656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4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82AA-61F8-4C56-BC06-C28568272C98}"/>
              </a:ext>
            </a:extLst>
          </p:cNvPr>
          <p:cNvSpPr>
            <a:spLocks noGrp="1"/>
          </p:cNvSpPr>
          <p:nvPr>
            <p:ph type="title"/>
          </p:nvPr>
        </p:nvSpPr>
        <p:spPr>
          <a:xfrm>
            <a:off x="8045751" y="629266"/>
            <a:ext cx="3667039" cy="1676603"/>
          </a:xfrm>
        </p:spPr>
        <p:txBody>
          <a:bodyPr>
            <a:normAutofit/>
          </a:bodyPr>
          <a:lstStyle/>
          <a:p>
            <a:r>
              <a:rPr lang="en-US" sz="4000"/>
              <a:t>AsyncTask</a:t>
            </a:r>
          </a:p>
        </p:txBody>
      </p:sp>
      <p:sp>
        <p:nvSpPr>
          <p:cNvPr id="71" name="Rectangle 7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a:extLst>
              <a:ext uri="{FF2B5EF4-FFF2-40B4-BE49-F238E27FC236}">
                <a16:creationId xmlns:a16="http://schemas.microsoft.com/office/drawing/2014/main" id="{A44598E7-35C3-4BA8-BFDA-BBF74AE0D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560" y="0"/>
            <a:ext cx="6909824" cy="68580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09D435-69A2-47B9-8C5B-4E942F871A1F}"/>
              </a:ext>
            </a:extLst>
          </p:cNvPr>
          <p:cNvSpPr>
            <a:spLocks noGrp="1"/>
          </p:cNvSpPr>
          <p:nvPr>
            <p:ph idx="1"/>
          </p:nvPr>
        </p:nvSpPr>
        <p:spPr>
          <a:xfrm>
            <a:off x="8045753" y="1876425"/>
            <a:ext cx="3667036" cy="4341496"/>
          </a:xfrm>
        </p:spPr>
        <p:txBody>
          <a:bodyPr>
            <a:normAutofit/>
          </a:bodyPr>
          <a:lstStyle/>
          <a:p>
            <a:r>
              <a:rPr lang="vi-VN" sz="2400">
                <a:latin typeface="+mj-lt"/>
              </a:rPr>
              <a:t>AsyncTask</a:t>
            </a:r>
            <a:r>
              <a:rPr lang="en-US" sz="2400">
                <a:latin typeface="+mj-lt"/>
              </a:rPr>
              <a:t>:</a:t>
            </a:r>
          </a:p>
          <a:p>
            <a:pPr lvl="1"/>
            <a:r>
              <a:rPr lang="en-US">
                <a:latin typeface="Times New Roman" panose="02020603050405020304" pitchFamily="18" charset="0"/>
                <a:cs typeface="Times New Roman" panose="02020603050405020304" pitchFamily="18" charset="0"/>
              </a:rPr>
              <a:t>0</a:t>
            </a:r>
            <a:r>
              <a:rPr lang="vi-VN">
                <a:latin typeface="+mj-lt"/>
              </a:rPr>
              <a:t>3 tham số Generic Type</a:t>
            </a:r>
            <a:r>
              <a:rPr lang="en-US">
                <a:latin typeface="+mj-lt"/>
              </a:rPr>
              <a:t>:</a:t>
            </a:r>
            <a:r>
              <a:rPr lang="vi-VN">
                <a:latin typeface="+mj-lt"/>
              </a:rPr>
              <a:t> Params, Progress, Result</a:t>
            </a:r>
            <a:r>
              <a:rPr lang="en-US">
                <a:latin typeface="+mj-lt"/>
              </a:rPr>
              <a:t> </a:t>
            </a:r>
            <a:r>
              <a:rPr lang="vi-VN">
                <a:latin typeface="+mj-lt"/>
              </a:rPr>
              <a:t>đều phải là kiểu Object, nếu không có thì để là Void</a:t>
            </a:r>
            <a:endParaRPr lang="en-US">
              <a:latin typeface="+mj-lt"/>
            </a:endParaRPr>
          </a:p>
          <a:p>
            <a:pPr lvl="1"/>
            <a:r>
              <a:rPr lang="en-US">
                <a:latin typeface="Times New Roman" panose="02020603050405020304" pitchFamily="18" charset="0"/>
                <a:cs typeface="Times New Roman" panose="02020603050405020304" pitchFamily="18" charset="0"/>
              </a:rPr>
              <a:t>0</a:t>
            </a:r>
            <a:r>
              <a:rPr lang="vi-VN">
                <a:latin typeface="+mj-lt"/>
              </a:rPr>
              <a:t>4 phương thức onPreExecute(), doInBackground(), onProgressUpdate() và onPostExecute() </a:t>
            </a:r>
            <a:endParaRPr lang="en-US">
              <a:latin typeface="+mj-lt"/>
            </a:endParaRPr>
          </a:p>
        </p:txBody>
      </p:sp>
    </p:spTree>
    <p:extLst>
      <p:ext uri="{BB962C8B-B14F-4D97-AF65-F5344CB8AC3E}">
        <p14:creationId xmlns:p14="http://schemas.microsoft.com/office/powerpoint/2010/main" val="25788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0B4E-231B-4507-BAAB-A5D4B5B80D65}"/>
              </a:ext>
            </a:extLst>
          </p:cNvPr>
          <p:cNvSpPr>
            <a:spLocks noGrp="1"/>
          </p:cNvSpPr>
          <p:nvPr>
            <p:ph type="title"/>
          </p:nvPr>
        </p:nvSpPr>
        <p:spPr>
          <a:xfrm>
            <a:off x="4941535" y="640081"/>
            <a:ext cx="6610383" cy="3497021"/>
          </a:xfrm>
          <a:noFill/>
        </p:spPr>
        <p:txBody>
          <a:bodyPr vert="horz" lIns="91440" tIns="45720" rIns="91440" bIns="45720" rtlCol="0" anchor="b">
            <a:normAutofit/>
          </a:bodyPr>
          <a:lstStyle/>
          <a:p>
            <a:r>
              <a:rPr lang="en-US" sz="6000"/>
              <a:t>AsyncTask - example</a:t>
            </a:r>
          </a:p>
        </p:txBody>
      </p:sp>
      <p:sp>
        <p:nvSpPr>
          <p:cNvPr id="3" name="Content Placeholder 2">
            <a:extLst>
              <a:ext uri="{FF2B5EF4-FFF2-40B4-BE49-F238E27FC236}">
                <a16:creationId xmlns:a16="http://schemas.microsoft.com/office/drawing/2014/main" id="{4422D125-534B-482B-AAE7-BCB8F01CC2AD}"/>
              </a:ext>
            </a:extLst>
          </p:cNvPr>
          <p:cNvSpPr>
            <a:spLocks noGrp="1"/>
          </p:cNvSpPr>
          <p:nvPr>
            <p:ph idx="1"/>
          </p:nvPr>
        </p:nvSpPr>
        <p:spPr>
          <a:xfrm>
            <a:off x="4949759" y="4393579"/>
            <a:ext cx="6602159" cy="1824341"/>
          </a:xfrm>
          <a:noFill/>
        </p:spPr>
        <p:txBody>
          <a:bodyPr vert="horz" lIns="91440" tIns="45720" rIns="91440" bIns="45720" rtlCol="0">
            <a:normAutofit/>
          </a:bodyPr>
          <a:lstStyle/>
          <a:p>
            <a:pPr marL="0" indent="0">
              <a:buNone/>
            </a:pPr>
            <a:r>
              <a:rPr lang="en-US" sz="2400"/>
              <a:t>Khi click vào Start thì ProgressBar sẽ chạy, lấy giá trị từ Background Thread để update ProgressBar</a:t>
            </a:r>
          </a:p>
        </p:txBody>
      </p:sp>
      <p:sp>
        <p:nvSpPr>
          <p:cNvPr id="9" name="Rectangle 8">
            <a:extLst>
              <a:ext uri="{FF2B5EF4-FFF2-40B4-BE49-F238E27FC236}">
                <a16:creationId xmlns:a16="http://schemas.microsoft.com/office/drawing/2014/main" id="{707744A9-B1DD-4F76-B3B2-02A51E6D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09F52C97-D8A0-4C58-9D04-B8733EE3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36" y="644333"/>
            <a:ext cx="3343935" cy="556933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9D0A78-39D8-4A57-ACF2-5877393DC9CA}"/>
              </a:ext>
            </a:extLst>
          </p:cNvPr>
          <p:cNvPicPr>
            <a:picLocks noChangeAspect="1"/>
          </p:cNvPicPr>
          <p:nvPr/>
        </p:nvPicPr>
        <p:blipFill rotWithShape="1">
          <a:blip r:embed="rId2"/>
          <a:srcRect t="5291" r="-1" b="10494"/>
          <a:stretch/>
        </p:blipFill>
        <p:spPr>
          <a:xfrm>
            <a:off x="809243" y="809244"/>
            <a:ext cx="3017520" cy="5239512"/>
          </a:xfrm>
          <a:prstGeom prst="rect">
            <a:avLst/>
          </a:prstGeom>
          <a:effectLst/>
        </p:spPr>
      </p:pic>
    </p:spTree>
    <p:extLst>
      <p:ext uri="{BB962C8B-B14F-4D97-AF65-F5344CB8AC3E}">
        <p14:creationId xmlns:p14="http://schemas.microsoft.com/office/powerpoint/2010/main" val="214017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47B-39D5-469E-A355-30CF25C688D4}"/>
              </a:ext>
            </a:extLst>
          </p:cNvPr>
          <p:cNvSpPr>
            <a:spLocks noGrp="1"/>
          </p:cNvSpPr>
          <p:nvPr>
            <p:ph type="title"/>
          </p:nvPr>
        </p:nvSpPr>
        <p:spPr/>
        <p:txBody>
          <a:bodyPr/>
          <a:lstStyle/>
          <a:p>
            <a:r>
              <a:rPr lang="en-US"/>
              <a:t>AsyncTask - example</a:t>
            </a:r>
          </a:p>
        </p:txBody>
      </p:sp>
      <p:sp>
        <p:nvSpPr>
          <p:cNvPr id="3" name="Content Placeholder 2">
            <a:extLst>
              <a:ext uri="{FF2B5EF4-FFF2-40B4-BE49-F238E27FC236}">
                <a16:creationId xmlns:a16="http://schemas.microsoft.com/office/drawing/2014/main" id="{8364EEB6-CAE8-4705-9BBA-3EF6A72F93EA}"/>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D7CB2480-4D71-426B-9A59-0B442BD51760}"/>
              </a:ext>
            </a:extLst>
          </p:cNvPr>
          <p:cNvSpPr>
            <a:spLocks noChangeArrowheads="1"/>
          </p:cNvSpPr>
          <p:nvPr/>
        </p:nvSpPr>
        <p:spPr bwMode="auto">
          <a:xfrm>
            <a:off x="838200" y="1476117"/>
            <a:ext cx="972253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public class </a:t>
            </a:r>
            <a:r>
              <a:rPr kumimoji="0" lang="en-US" altLang="en-US" sz="1600" b="0" i="0" u="none" strike="noStrike" cap="none" normalizeH="0" baseline="0">
                <a:ln>
                  <a:noFill/>
                </a:ln>
                <a:solidFill>
                  <a:srgbClr val="000000"/>
                </a:solidFill>
                <a:effectLst/>
                <a:latin typeface="Consolas" panose="020B0609020204030204" pitchFamily="49" charset="0"/>
              </a:rPr>
              <a:t>MainActivity </a:t>
            </a:r>
            <a:r>
              <a:rPr kumimoji="0" lang="en-US" altLang="en-US" sz="1600" b="1" i="0" u="none" strike="noStrike" cap="none" normalizeH="0" baseline="0">
                <a:ln>
                  <a:noFill/>
                </a:ln>
                <a:solidFill>
                  <a:srgbClr val="000080"/>
                </a:solidFill>
                <a:effectLst/>
                <a:latin typeface="Consolas" panose="020B0609020204030204" pitchFamily="49" charset="0"/>
              </a:rPr>
              <a:t>extends </a:t>
            </a:r>
            <a:r>
              <a:rPr kumimoji="0" lang="en-US" altLang="en-US" sz="1600" b="0" i="0" u="none" strike="noStrike" cap="none" normalizeH="0" baseline="0">
                <a:ln>
                  <a:noFill/>
                </a:ln>
                <a:solidFill>
                  <a:srgbClr val="000000"/>
                </a:solidFill>
                <a:effectLst/>
                <a:latin typeface="Consolas" panose="020B0609020204030204" pitchFamily="49" charset="0"/>
              </a:rPr>
              <a:t>AppCompatActivity </a:t>
            </a:r>
            <a:r>
              <a:rPr kumimoji="0" lang="en-US" altLang="en-US" sz="1600" b="1" i="0" u="none" strike="noStrike" cap="none" normalizeH="0" baseline="0">
                <a:ln>
                  <a:noFill/>
                </a:ln>
                <a:solidFill>
                  <a:srgbClr val="000080"/>
                </a:solidFill>
                <a:effectLst/>
                <a:latin typeface="Consolas" panose="020B0609020204030204" pitchFamily="49" charset="0"/>
              </a:rPr>
              <a:t>implements </a:t>
            </a:r>
            <a:r>
              <a:rPr kumimoji="0" lang="en-US" altLang="en-US" sz="1600" b="0" i="0" u="none" strike="noStrike" cap="none" normalizeH="0" baseline="0">
                <a:ln>
                  <a:noFill/>
                </a:ln>
                <a:solidFill>
                  <a:srgbClr val="000000"/>
                </a:solidFill>
                <a:effectLst/>
                <a:latin typeface="Consolas" panose="020B0609020204030204" pitchFamily="49" charset="0"/>
              </a:rPr>
              <a:t>View.OnClickListener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private </a:t>
            </a:r>
            <a:r>
              <a:rPr kumimoji="0" lang="en-US" altLang="en-US" sz="1600" b="0" i="0" u="none" strike="noStrike" cap="none" normalizeH="0" baseline="0">
                <a:ln>
                  <a:noFill/>
                </a:ln>
                <a:solidFill>
                  <a:srgbClr val="000000"/>
                </a:solidFill>
                <a:effectLst/>
                <a:latin typeface="Consolas" panose="020B0609020204030204" pitchFamily="49" charset="0"/>
              </a:rPr>
              <a:t>ProgressBar </a:t>
            </a:r>
            <a:r>
              <a:rPr kumimoji="0" lang="en-US" altLang="en-US" sz="1600" b="1" i="0" u="none" strike="noStrike" cap="none" normalizeH="0" baseline="0">
                <a:ln>
                  <a:noFill/>
                </a:ln>
                <a:solidFill>
                  <a:srgbClr val="660E7A"/>
                </a:solidFill>
                <a:effectLst/>
                <a:latin typeface="Consolas" panose="020B0609020204030204" pitchFamily="49" charset="0"/>
              </a:rPr>
              <a:t>mProgressBar</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0" u="none" strike="noStrike" cap="none" normalizeH="0" baseline="0">
                <a:ln>
                  <a:noFill/>
                </a:ln>
                <a:solidFill>
                  <a:srgbClr val="808000"/>
                </a:solidFill>
                <a:effectLst/>
                <a:latin typeface="Consolas" panose="020B0609020204030204" pitchFamily="49" charset="0"/>
              </a:rPr>
              <a:t>@Override</a:t>
            </a:r>
            <a:br>
              <a:rPr kumimoji="0" lang="en-US" altLang="en-US" sz="1600" b="0" i="0" u="none" strike="noStrike" cap="none" normalizeH="0" baseline="0">
                <a:ln>
                  <a:noFill/>
                </a:ln>
                <a:solidFill>
                  <a:srgbClr val="808000"/>
                </a:solidFill>
                <a:effectLst/>
                <a:latin typeface="Consolas" panose="020B0609020204030204" pitchFamily="49" charset="0"/>
              </a:rPr>
            </a:br>
            <a:r>
              <a:rPr kumimoji="0" lang="en-US" altLang="en-US" sz="1600" b="0" i="0" u="none" strike="noStrike" cap="none" normalizeH="0" baseline="0">
                <a:ln>
                  <a:noFill/>
                </a:ln>
                <a:solidFill>
                  <a:srgbClr val="808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protected void </a:t>
            </a:r>
            <a:r>
              <a:rPr kumimoji="0" lang="en-US" altLang="en-US" sz="1600" b="0" i="0" u="none" strike="noStrike" cap="none" normalizeH="0" baseline="0">
                <a:ln>
                  <a:noFill/>
                </a:ln>
                <a:solidFill>
                  <a:srgbClr val="000000"/>
                </a:solidFill>
                <a:effectLst/>
                <a:latin typeface="Consolas" panose="020B0609020204030204" pitchFamily="49" charset="0"/>
              </a:rPr>
              <a:t>onCreate(Bundle savedInstanceState)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super</a:t>
            </a:r>
            <a:r>
              <a:rPr kumimoji="0" lang="en-US" altLang="en-US" sz="1600" b="0" i="0" u="none" strike="noStrike" cap="none" normalizeH="0" baseline="0">
                <a:ln>
                  <a:noFill/>
                </a:ln>
                <a:solidFill>
                  <a:srgbClr val="000000"/>
                </a:solidFill>
                <a:effectLst/>
                <a:latin typeface="Consolas" panose="020B0609020204030204" pitchFamily="49" charset="0"/>
              </a:rPr>
              <a:t>.onCreate(savedInstanceState);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setContentView(R.layout.</a:t>
            </a:r>
            <a:r>
              <a:rPr kumimoji="0" lang="en-US" altLang="en-US" sz="1600" b="1" i="1" u="none" strike="noStrike" cap="none" normalizeH="0" baseline="0">
                <a:ln>
                  <a:noFill/>
                </a:ln>
                <a:solidFill>
                  <a:srgbClr val="660E7A"/>
                </a:solidFill>
                <a:effectLst/>
                <a:latin typeface="Consolas" panose="020B0609020204030204" pitchFamily="49" charset="0"/>
              </a:rPr>
              <a:t>activity_main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mProgressBar </a:t>
            </a:r>
            <a:r>
              <a:rPr kumimoji="0" lang="en-US" altLang="en-US" sz="1600" b="0" i="0" u="none" strike="noStrike" cap="none" normalizeH="0" baseline="0">
                <a:ln>
                  <a:noFill/>
                </a:ln>
                <a:solidFill>
                  <a:srgbClr val="000000"/>
                </a:solidFill>
                <a:effectLst/>
                <a:latin typeface="Consolas" panose="020B0609020204030204" pitchFamily="49" charset="0"/>
              </a:rPr>
              <a:t>= findViewById(R.id.</a:t>
            </a:r>
            <a:r>
              <a:rPr kumimoji="0" lang="en-US" altLang="en-US" sz="1600" b="1" i="1" u="none" strike="noStrike" cap="none" normalizeH="0" baseline="0">
                <a:ln>
                  <a:noFill/>
                </a:ln>
                <a:solidFill>
                  <a:srgbClr val="660E7A"/>
                </a:solidFill>
                <a:effectLst/>
                <a:latin typeface="Consolas" panose="020B0609020204030204" pitchFamily="49" charset="0"/>
              </a:rPr>
              <a:t>progress_bar</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findViewById(R.id.</a:t>
            </a:r>
            <a:r>
              <a:rPr kumimoji="0" lang="en-US" altLang="en-US" sz="1600" b="1" i="1" u="none" strike="noStrike" cap="none" normalizeH="0" baseline="0">
                <a:ln>
                  <a:noFill/>
                </a:ln>
                <a:solidFill>
                  <a:srgbClr val="660E7A"/>
                </a:solidFill>
                <a:effectLst/>
                <a:latin typeface="Consolas" panose="020B0609020204030204" pitchFamily="49" charset="0"/>
              </a:rPr>
              <a:t>button_start</a:t>
            </a:r>
            <a:r>
              <a:rPr kumimoji="0" lang="en-US" altLang="en-US" sz="1600" b="0" i="0" u="none" strike="noStrike" cap="none" normalizeH="0" baseline="0">
                <a:ln>
                  <a:noFill/>
                </a:ln>
                <a:solidFill>
                  <a:srgbClr val="000000"/>
                </a:solidFill>
                <a:effectLst/>
                <a:latin typeface="Consolas" panose="020B0609020204030204" pitchFamily="49" charset="0"/>
              </a:rPr>
              <a:t>).setOnClickListener(</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0" u="none" strike="noStrike" cap="none" normalizeH="0" baseline="0">
                <a:ln>
                  <a:noFill/>
                </a:ln>
                <a:solidFill>
                  <a:srgbClr val="808000"/>
                </a:solidFill>
                <a:effectLst/>
                <a:latin typeface="Consolas" panose="020B0609020204030204" pitchFamily="49" charset="0"/>
              </a:rPr>
              <a:t>@Override</a:t>
            </a:r>
            <a:br>
              <a:rPr kumimoji="0" lang="en-US" altLang="en-US" sz="1600" b="0" i="0" u="none" strike="noStrike" cap="none" normalizeH="0" baseline="0">
                <a:ln>
                  <a:noFill/>
                </a:ln>
                <a:solidFill>
                  <a:srgbClr val="808000"/>
                </a:solidFill>
                <a:effectLst/>
                <a:latin typeface="Consolas" panose="020B0609020204030204" pitchFamily="49" charset="0"/>
              </a:rPr>
            </a:br>
            <a:r>
              <a:rPr kumimoji="0" lang="en-US" altLang="en-US" sz="1600" b="0" i="0" u="none" strike="noStrike" cap="none" normalizeH="0" baseline="0">
                <a:ln>
                  <a:noFill/>
                </a:ln>
                <a:solidFill>
                  <a:srgbClr val="808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void </a:t>
            </a:r>
            <a:r>
              <a:rPr kumimoji="0" lang="en-US" altLang="en-US" sz="1600" b="0" i="0" u="none" strike="noStrike" cap="none" normalizeH="0" baseline="0">
                <a:ln>
                  <a:noFill/>
                </a:ln>
                <a:solidFill>
                  <a:srgbClr val="000000"/>
                </a:solidFill>
                <a:effectLst/>
                <a:latin typeface="Consolas" panose="020B0609020204030204" pitchFamily="49" charset="0"/>
              </a:rPr>
              <a:t>onClick(View view)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switch </a:t>
            </a:r>
            <a:r>
              <a:rPr kumimoji="0" lang="en-US" altLang="en-US" sz="1600" b="0" i="0" u="none" strike="noStrike" cap="none" normalizeH="0" baseline="0">
                <a:ln>
                  <a:noFill/>
                </a:ln>
                <a:solidFill>
                  <a:srgbClr val="000000"/>
                </a:solidFill>
                <a:effectLst/>
                <a:latin typeface="Consolas" panose="020B0609020204030204" pitchFamily="49" charset="0"/>
              </a:rPr>
              <a:t>(view.getId())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R.id.</a:t>
            </a:r>
            <a:r>
              <a:rPr kumimoji="0" lang="en-US" altLang="en-US" sz="1600" b="1" i="1" u="none" strike="noStrike" cap="none" normalizeH="0" baseline="0">
                <a:ln>
                  <a:noFill/>
                </a:ln>
                <a:solidFill>
                  <a:srgbClr val="660E7A"/>
                </a:solidFill>
                <a:effectLst/>
                <a:latin typeface="Consolas" panose="020B0609020204030204" pitchFamily="49" charset="0"/>
              </a:rPr>
              <a:t>button_start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new </a:t>
            </a:r>
            <a:r>
              <a:rPr kumimoji="0" lang="en-US" altLang="en-US" sz="1600" b="0" i="0" u="none" strike="noStrike" cap="none" normalizeH="0" baseline="0">
                <a:ln>
                  <a:noFill/>
                </a:ln>
                <a:solidFill>
                  <a:srgbClr val="000000"/>
                </a:solidFill>
                <a:effectLst/>
                <a:latin typeface="Consolas" panose="020B0609020204030204" pitchFamily="49" charset="0"/>
              </a:rPr>
              <a:t>ProgressAsyncTask().execute();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default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86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7C2E-BD6F-43C0-A7F8-6D6DF119E500}"/>
              </a:ext>
            </a:extLst>
          </p:cNvPr>
          <p:cNvSpPr>
            <a:spLocks noGrp="1"/>
          </p:cNvSpPr>
          <p:nvPr>
            <p:ph type="title"/>
          </p:nvPr>
        </p:nvSpPr>
        <p:spPr/>
        <p:txBody>
          <a:bodyPr/>
          <a:lstStyle/>
          <a:p>
            <a:r>
              <a:rPr lang="en-US"/>
              <a:t>AsyncTask - example</a:t>
            </a:r>
          </a:p>
        </p:txBody>
      </p:sp>
      <p:sp>
        <p:nvSpPr>
          <p:cNvPr id="3" name="Content Placeholder 2">
            <a:extLst>
              <a:ext uri="{FF2B5EF4-FFF2-40B4-BE49-F238E27FC236}">
                <a16:creationId xmlns:a16="http://schemas.microsoft.com/office/drawing/2014/main" id="{DEFEADCD-2AFE-4278-8121-B2DEB8B0AE78}"/>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E6A35B22-2CA9-41DA-8D63-F54B3DDD3967}"/>
              </a:ext>
            </a:extLst>
          </p:cNvPr>
          <p:cNvSpPr>
            <a:spLocks noChangeArrowheads="1"/>
          </p:cNvSpPr>
          <p:nvPr/>
        </p:nvSpPr>
        <p:spPr bwMode="auto">
          <a:xfrm>
            <a:off x="838200" y="117693"/>
            <a:ext cx="9935733"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private class </a:t>
            </a:r>
            <a:r>
              <a:rPr kumimoji="0" lang="en-US" altLang="en-US" b="0" i="0" u="none" strike="noStrike" cap="none" normalizeH="0" baseline="0">
                <a:ln>
                  <a:noFill/>
                </a:ln>
                <a:solidFill>
                  <a:srgbClr val="000000"/>
                </a:solidFill>
                <a:effectLst/>
                <a:latin typeface="Consolas" panose="020B0609020204030204" pitchFamily="49" charset="0"/>
              </a:rPr>
              <a:t>ProgressAsyncTask </a:t>
            </a:r>
            <a:r>
              <a:rPr kumimoji="0" lang="en-US" altLang="en-US" b="1" i="0" u="none" strike="noStrike" cap="none" normalizeH="0" baseline="0">
                <a:ln>
                  <a:noFill/>
                </a:ln>
                <a:solidFill>
                  <a:srgbClr val="000080"/>
                </a:solidFill>
                <a:effectLst/>
                <a:latin typeface="Consolas" panose="020B0609020204030204" pitchFamily="49" charset="0"/>
              </a:rPr>
              <a:t>extends </a:t>
            </a:r>
            <a:r>
              <a:rPr kumimoji="0" lang="en-US" altLang="en-US" b="0" i="0" u="none" strike="noStrike" cap="none" normalizeH="0" baseline="0">
                <a:ln>
                  <a:noFill/>
                </a:ln>
                <a:solidFill>
                  <a:srgbClr val="000000"/>
                </a:solidFill>
                <a:effectLst/>
                <a:latin typeface="Consolas" panose="020B0609020204030204" pitchFamily="49" charset="0"/>
              </a:rPr>
              <a:t>AsyncTask&lt;Void, Integer, String&gt;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protected </a:t>
            </a:r>
            <a:r>
              <a:rPr kumimoji="0" lang="en-US" altLang="en-US" b="0" i="0" u="none" strike="noStrike" cap="none" normalizeH="0" baseline="0">
                <a:ln>
                  <a:noFill/>
                </a:ln>
                <a:solidFill>
                  <a:srgbClr val="000000"/>
                </a:solidFill>
                <a:effectLst/>
                <a:latin typeface="Consolas" panose="020B0609020204030204" pitchFamily="49" charset="0"/>
              </a:rPr>
              <a:t>String doInBackground(Void... voids)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for </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i = </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i &lt;= </a:t>
            </a:r>
            <a:r>
              <a:rPr kumimoji="0" lang="en-US" altLang="en-US" b="0" i="0" u="none" strike="noStrike" cap="none" normalizeH="0" baseline="0">
                <a:ln>
                  <a:noFill/>
                </a:ln>
                <a:solidFill>
                  <a:srgbClr val="0000FF"/>
                </a:solidFill>
                <a:effectLst/>
                <a:latin typeface="Consolas" panose="020B0609020204030204" pitchFamily="49" charset="0"/>
              </a:rPr>
              <a:t>100</a:t>
            </a:r>
            <a:r>
              <a:rPr kumimoji="0" lang="en-US" altLang="en-US" b="0" i="0" u="none" strike="noStrike" cap="none" normalizeH="0" baseline="0">
                <a:ln>
                  <a:noFill/>
                </a:ln>
                <a:solidFill>
                  <a:srgbClr val="000000"/>
                </a:solidFill>
                <a:effectLst/>
                <a:latin typeface="Consolas" panose="020B0609020204030204" pitchFamily="49" charset="0"/>
              </a:rPr>
              <a:t>; i++)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publishProgress(i);</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try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Thread.</a:t>
            </a:r>
            <a:r>
              <a:rPr kumimoji="0" lang="en-US" altLang="en-US" b="0" i="1" u="none" strike="noStrike" cap="none" normalizeH="0" baseline="0">
                <a:ln>
                  <a:noFill/>
                </a:ln>
                <a:solidFill>
                  <a:srgbClr val="000000"/>
                </a:solidFill>
                <a:effectLst/>
                <a:latin typeface="Consolas" panose="020B0609020204030204" pitchFamily="49" charset="0"/>
              </a:rPr>
              <a:t>sleep</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0" i="0" u="none" strike="noStrike" cap="none" normalizeH="0" baseline="0">
                <a:ln>
                  <a:noFill/>
                </a:ln>
                <a:solidFill>
                  <a:srgbClr val="0000FF"/>
                </a:solidFill>
                <a:effectLst/>
                <a:latin typeface="Consolas" panose="020B0609020204030204" pitchFamily="49" charset="0"/>
              </a:rPr>
              <a:t>1000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 </a:t>
            </a:r>
            <a:r>
              <a:rPr kumimoji="0" lang="en-US" altLang="en-US" b="1" i="0" u="none" strike="noStrike" cap="none" normalizeH="0" baseline="0">
                <a:ln>
                  <a:noFill/>
                </a:ln>
                <a:solidFill>
                  <a:srgbClr val="000080"/>
                </a:solidFill>
                <a:effectLst/>
                <a:latin typeface="Consolas" panose="020B0609020204030204" pitchFamily="49" charset="0"/>
              </a:rPr>
              <a:t>catch </a:t>
            </a:r>
            <a:r>
              <a:rPr kumimoji="0" lang="en-US" altLang="en-US" b="0" i="0" u="none" strike="noStrike" cap="none" normalizeH="0" baseline="0">
                <a:ln>
                  <a:noFill/>
                </a:ln>
                <a:solidFill>
                  <a:srgbClr val="000000"/>
                </a:solidFill>
                <a:effectLst/>
                <a:latin typeface="Consolas" panose="020B0609020204030204" pitchFamily="49" charset="0"/>
              </a:rPr>
              <a:t>(InterruptedException 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e.printStackTrace();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return </a:t>
            </a:r>
            <a:r>
              <a:rPr kumimoji="0" lang="en-US" altLang="en-US" b="1" i="0" u="none" strike="noStrike" cap="none" normalizeH="0" baseline="0">
                <a:ln>
                  <a:noFill/>
                </a:ln>
                <a:solidFill>
                  <a:srgbClr val="008000"/>
                </a:solidFill>
                <a:effectLst/>
                <a:latin typeface="Consolas" panose="020B0609020204030204" pitchFamily="49" charset="0"/>
              </a:rPr>
              <a:t>"DONE"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protected void </a:t>
            </a:r>
            <a:r>
              <a:rPr kumimoji="0" lang="en-US" altLang="en-US" b="0" i="0" u="none" strike="noStrike" cap="none" normalizeH="0" baseline="0">
                <a:ln>
                  <a:noFill/>
                </a:ln>
                <a:solidFill>
                  <a:srgbClr val="000000"/>
                </a:solidFill>
                <a:effectLst/>
                <a:latin typeface="Consolas" panose="020B0609020204030204" pitchFamily="49" charset="0"/>
              </a:rPr>
              <a:t>onProgressUpdate(Integer... values)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mProgressBar</a:t>
            </a:r>
            <a:r>
              <a:rPr kumimoji="0" lang="en-US" altLang="en-US" b="0" i="0" u="none" strike="noStrike" cap="none" normalizeH="0" baseline="0">
                <a:ln>
                  <a:noFill/>
                </a:ln>
                <a:solidFill>
                  <a:srgbClr val="000000"/>
                </a:solidFill>
                <a:effectLst/>
                <a:latin typeface="Consolas" panose="020B0609020204030204" pitchFamily="49" charset="0"/>
              </a:rPr>
              <a:t>.setProgress(values[</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protected void </a:t>
            </a:r>
            <a:r>
              <a:rPr kumimoji="0" lang="en-US" altLang="en-US" b="0" i="0" u="none" strike="noStrike" cap="none" normalizeH="0" baseline="0">
                <a:ln>
                  <a:noFill/>
                </a:ln>
                <a:solidFill>
                  <a:srgbClr val="000000"/>
                </a:solidFill>
                <a:effectLst/>
                <a:latin typeface="Consolas" panose="020B0609020204030204" pitchFamily="49" charset="0"/>
              </a:rPr>
              <a:t>onPostExecute(String result)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Toast.</a:t>
            </a:r>
            <a:r>
              <a:rPr kumimoji="0" lang="en-US" altLang="en-US" b="0" i="1" u="none" strike="noStrike" cap="none" normalizeH="0" baseline="0">
                <a:ln>
                  <a:noFill/>
                </a:ln>
                <a:solidFill>
                  <a:srgbClr val="000000"/>
                </a:solidFill>
                <a:effectLst/>
                <a:latin typeface="Consolas" panose="020B0609020204030204" pitchFamily="49" charset="0"/>
              </a:rPr>
              <a:t>makeText</a:t>
            </a:r>
            <a:r>
              <a:rPr kumimoji="0" lang="en-US" altLang="en-US" b="0" i="0" u="none" strike="noStrike" cap="none" normalizeH="0" baseline="0">
                <a:ln>
                  <a:noFill/>
                </a:ln>
                <a:solidFill>
                  <a:srgbClr val="000000"/>
                </a:solidFill>
                <a:effectLst/>
                <a:latin typeface="Consolas" panose="020B0609020204030204" pitchFamily="49" charset="0"/>
              </a:rPr>
              <a:t>(MainActivity.</a:t>
            </a:r>
            <a:r>
              <a:rPr kumimoji="0" lang="en-US" altLang="en-US" b="1" i="0" u="none" strike="noStrike" cap="none" normalizeH="0" baseline="0">
                <a:ln>
                  <a:noFill/>
                </a:ln>
                <a:solidFill>
                  <a:srgbClr val="000080"/>
                </a:solidFill>
                <a:effectLst/>
                <a:latin typeface="Consolas" panose="020B0609020204030204" pitchFamily="49" charset="0"/>
              </a:rPr>
              <a:t>this</a:t>
            </a:r>
            <a:r>
              <a:rPr kumimoji="0" lang="en-US" altLang="en-US" b="0" i="0" u="none" strike="noStrike" cap="none" normalizeH="0" baseline="0">
                <a:ln>
                  <a:noFill/>
                </a:ln>
                <a:solidFill>
                  <a:srgbClr val="000000"/>
                </a:solidFill>
                <a:effectLst/>
                <a:latin typeface="Consolas" panose="020B0609020204030204" pitchFamily="49" charset="0"/>
              </a:rPr>
              <a:t>, result, Toast.</a:t>
            </a:r>
            <a:r>
              <a:rPr kumimoji="0" lang="en-US" altLang="en-US" b="1" i="1" u="none" strike="noStrike" cap="none" normalizeH="0" baseline="0">
                <a:ln>
                  <a:noFill/>
                </a:ln>
                <a:solidFill>
                  <a:srgbClr val="660E7A"/>
                </a:solidFill>
                <a:effectLst/>
                <a:latin typeface="Consolas" panose="020B0609020204030204" pitchFamily="49" charset="0"/>
              </a:rPr>
              <a:t>LENGTH_SHORT</a:t>
            </a:r>
            <a:r>
              <a:rPr kumimoji="0" lang="en-US" altLang="en-US" b="0" i="0" u="none" strike="noStrike" cap="none" normalizeH="0" baseline="0">
                <a:ln>
                  <a:noFill/>
                </a:ln>
                <a:solidFill>
                  <a:srgbClr val="000000"/>
                </a:solidFill>
                <a:effectLst/>
                <a:latin typeface="Consolas" panose="020B0609020204030204" pitchFamily="49" charset="0"/>
              </a:rPr>
              <a:t>).show();</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220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514F-BA17-4D0B-A8FC-A04BDB0DF7DC}"/>
              </a:ext>
            </a:extLst>
          </p:cNvPr>
          <p:cNvSpPr>
            <a:spLocks noGrp="1"/>
          </p:cNvSpPr>
          <p:nvPr>
            <p:ph type="title"/>
          </p:nvPr>
        </p:nvSpPr>
        <p:spPr/>
        <p:txBody>
          <a:bodyPr/>
          <a:lstStyle/>
          <a:p>
            <a:r>
              <a:rPr lang="en-US"/>
              <a:t>Network</a:t>
            </a:r>
          </a:p>
        </p:txBody>
      </p:sp>
      <p:sp>
        <p:nvSpPr>
          <p:cNvPr id="3" name="Content Placeholder 2">
            <a:extLst>
              <a:ext uri="{FF2B5EF4-FFF2-40B4-BE49-F238E27FC236}">
                <a16:creationId xmlns:a16="http://schemas.microsoft.com/office/drawing/2014/main" id="{5BB54701-DC15-4287-99C6-E8CBEDA965CE}"/>
              </a:ext>
            </a:extLst>
          </p:cNvPr>
          <p:cNvSpPr>
            <a:spLocks noGrp="1"/>
          </p:cNvSpPr>
          <p:nvPr>
            <p:ph idx="1"/>
          </p:nvPr>
        </p:nvSpPr>
        <p:spPr>
          <a:xfrm>
            <a:off x="838200" y="1495425"/>
            <a:ext cx="10515600" cy="4997450"/>
          </a:xfrm>
        </p:spPr>
        <p:txBody>
          <a:bodyPr>
            <a:normAutofit fontScale="92500" lnSpcReduction="10000"/>
          </a:bodyPr>
          <a:lstStyle/>
          <a:p>
            <a:r>
              <a:rPr lang="en-US"/>
              <a:t>L</a:t>
            </a:r>
            <a:r>
              <a:rPr lang="vi-VN"/>
              <a:t>ập trình mạng bao gồm gửi yêu cầu tới máy chủ và lấy dữ liệu trả về</a:t>
            </a:r>
            <a:endParaRPr lang="en-US"/>
          </a:p>
          <a:p>
            <a:r>
              <a:rPr lang="en-US"/>
              <a:t>C</a:t>
            </a:r>
            <a:r>
              <a:rPr lang="vi-VN"/>
              <a:t>ơ bản có 2 API để làm việc với mạng</a:t>
            </a:r>
            <a:r>
              <a:rPr lang="en-US"/>
              <a:t>:</a:t>
            </a:r>
          </a:p>
          <a:p>
            <a:pPr lvl="1"/>
            <a:r>
              <a:rPr lang="vi-VN"/>
              <a:t>Apache HttpClient:</a:t>
            </a:r>
            <a:r>
              <a:rPr lang="en-US"/>
              <a:t> </a:t>
            </a:r>
            <a:r>
              <a:rPr lang="vi-VN"/>
              <a:t>thư viện mã nguồn mở cung cấp bởi Apache.</a:t>
            </a:r>
          </a:p>
          <a:p>
            <a:pPr lvl="1"/>
            <a:r>
              <a:rPr lang="vi-VN"/>
              <a:t>HttpURLConnection</a:t>
            </a:r>
            <a:r>
              <a:rPr lang="en-US"/>
              <a:t>: </a:t>
            </a:r>
            <a:r>
              <a:rPr lang="vi-VN"/>
              <a:t>API chính thức của Android, nó bắt đầu được đưa vào từ phiên bản Android 2.3, trước đó Android sử dụng Apache HttpClient để làm việc với mạng.</a:t>
            </a:r>
            <a:endParaRPr lang="en-US"/>
          </a:p>
          <a:p>
            <a:r>
              <a:rPr lang="vi-VN"/>
              <a:t>Theo mặc định</a:t>
            </a:r>
            <a:r>
              <a:rPr lang="en-US"/>
              <a:t>, </a:t>
            </a:r>
            <a:r>
              <a:rPr lang="vi-VN"/>
              <a:t>nên tạo ra một thread mới để gửi và nhận dữ liệu trả về khi làm việc với mạng trong Android. </a:t>
            </a:r>
            <a:r>
              <a:rPr lang="en-US"/>
              <a:t>Vì n</a:t>
            </a:r>
            <a:r>
              <a:rPr lang="vi-VN"/>
              <a:t>ếu làm việc trên thread chính bạn sẽ nhận được lỗi </a:t>
            </a:r>
            <a:r>
              <a:rPr lang="vi-VN" i="1"/>
              <a:t>android.os.NetworkOnMainThreadException</a:t>
            </a:r>
            <a:endParaRPr lang="en-US" i="1"/>
          </a:p>
          <a:p>
            <a:r>
              <a:rPr lang="en-US"/>
              <a:t>Đ</a:t>
            </a:r>
            <a:r>
              <a:rPr lang="vi-VN"/>
              <a:t>ây là chính sách mặc định của Android. Tuy nhiên</a:t>
            </a:r>
            <a:r>
              <a:rPr lang="en-US"/>
              <a:t>,</a:t>
            </a:r>
            <a:r>
              <a:rPr lang="vi-VN"/>
              <a:t> có thể ghi đè chính sách này của Android để có thể làm việc với Network trên thread chính</a:t>
            </a:r>
            <a:endParaRPr lang="en-US"/>
          </a:p>
        </p:txBody>
      </p:sp>
    </p:spTree>
    <p:extLst>
      <p:ext uri="{BB962C8B-B14F-4D97-AF65-F5344CB8AC3E}">
        <p14:creationId xmlns:p14="http://schemas.microsoft.com/office/powerpoint/2010/main" val="9076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C31C2-EA56-4AA0-BFAD-E41F16F10EB0}"/>
              </a:ext>
            </a:extLst>
          </p:cNvPr>
          <p:cNvSpPr>
            <a:spLocks noGrp="1"/>
          </p:cNvSpPr>
          <p:nvPr>
            <p:ph type="title"/>
          </p:nvPr>
        </p:nvSpPr>
        <p:spPr>
          <a:xfrm>
            <a:off x="9121902" y="2741613"/>
            <a:ext cx="2472690" cy="2902882"/>
          </a:xfrm>
        </p:spPr>
        <p:txBody>
          <a:bodyPr vert="horz" lIns="91440" tIns="45720" rIns="91440" bIns="45720" rtlCol="0" anchor="b">
            <a:normAutofit/>
          </a:bodyPr>
          <a:lstStyle/>
          <a:p>
            <a:r>
              <a:rPr lang="en-US" sz="4800"/>
              <a:t>Network</a:t>
            </a:r>
          </a:p>
        </p:txBody>
      </p:sp>
      <p:sp>
        <p:nvSpPr>
          <p:cNvPr id="3" name="Content Placeholder 2">
            <a:extLst>
              <a:ext uri="{FF2B5EF4-FFF2-40B4-BE49-F238E27FC236}">
                <a16:creationId xmlns:a16="http://schemas.microsoft.com/office/drawing/2014/main" id="{8965E9E1-ADDD-4AE4-8497-E68305EFBDBE}"/>
              </a:ext>
            </a:extLst>
          </p:cNvPr>
          <p:cNvSpPr>
            <a:spLocks noGrp="1"/>
          </p:cNvSpPr>
          <p:nvPr>
            <p:ph idx="1"/>
          </p:nvPr>
        </p:nvSpPr>
        <p:spPr>
          <a:xfrm>
            <a:off x="9121902" y="1581151"/>
            <a:ext cx="2936748" cy="2505074"/>
          </a:xfrm>
        </p:spPr>
        <p:txBody>
          <a:bodyPr vert="horz" lIns="91440" tIns="45720" rIns="91440" bIns="45720" rtlCol="0" anchor="t">
            <a:normAutofit/>
          </a:bodyPr>
          <a:lstStyle/>
          <a:p>
            <a:pPr marL="0" indent="0">
              <a:buNone/>
            </a:pPr>
            <a:r>
              <a:rPr lang="en-US" sz="2400"/>
              <a:t>Sử dụng </a:t>
            </a:r>
            <a:r>
              <a:rPr lang="en-US" sz="2400" b="1"/>
              <a:t>AsyncTask&lt;Params, Progress, Result&gt;</a:t>
            </a:r>
            <a:endParaRPr lang="en-US" sz="2400"/>
          </a:p>
        </p:txBody>
      </p:sp>
      <p:grpSp>
        <p:nvGrpSpPr>
          <p:cNvPr id="139" name="Group 138">
            <a:extLst>
              <a:ext uri="{FF2B5EF4-FFF2-40B4-BE49-F238E27FC236}">
                <a16:creationId xmlns:a16="http://schemas.microsoft.com/office/drawing/2014/main" id="{FCDE997A-E6D1-4881-88E5-269E5AC3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40" name="Rectangle 64">
              <a:extLst>
                <a:ext uri="{FF2B5EF4-FFF2-40B4-BE49-F238E27FC236}">
                  <a16:creationId xmlns:a16="http://schemas.microsoft.com/office/drawing/2014/main" id="{C5A17791-3735-41AA-BC18-9EE281D2B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F95E12FB-5FC2-40B9-A965-8D752535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4">
              <a:extLst>
                <a:ext uri="{FF2B5EF4-FFF2-40B4-BE49-F238E27FC236}">
                  <a16:creationId xmlns:a16="http://schemas.microsoft.com/office/drawing/2014/main" id="{E8C32A1A-9FA0-41F6-9AFF-8ECB7FAE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7CF33DCF-317C-4DA0-AB10-D7FFD765B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2903C14D-D613-4770-8686-F92B1DD38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D5F133F7-E38D-4DA1-99C1-86F681CA3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5CAB3553-58B3-4262-BE0D-58D7CA75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9D1B417A-9677-4C16-A473-B9683700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7302AEA5-098D-4C81-88C5-07902BF9C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7C4E3ACA-8B17-422E-90A9-7586D06E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BD4A1ED5-82F7-4465-9B76-3F80A489F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69D1CC06-3A23-41C0-8EBB-28E61278E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462044AD-4120-4B1C-B41A-A45DA5551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30623D13-D545-4F2E-8425-E59D1BEF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E139ADAB-729A-4C31-B7E7-2532FF3FB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C7589FD1-9BFF-4E61-8C5E-8CF2AF79A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5F53515D-4E5F-4534-90F9-BD9DE478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C13CB45B-7C83-43EA-878D-FE9C4593E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38BA5C82-1285-46A1-BA10-254B21663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199FE72C-20A3-4FB4-BD67-E7EDF540D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290" name="Picture 2">
            <a:extLst>
              <a:ext uri="{FF2B5EF4-FFF2-40B4-BE49-F238E27FC236}">
                <a16:creationId xmlns:a16="http://schemas.microsoft.com/office/drawing/2014/main" id="{F6E695A7-6B7B-4D27-B4E9-2B2C02619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93" b="3"/>
          <a:stretch/>
        </p:blipFill>
        <p:spPr bwMode="auto">
          <a:xfrm>
            <a:off x="509517" y="205530"/>
            <a:ext cx="7516384" cy="5893518"/>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79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74F-B3D1-4330-911A-6D5828385EED}"/>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3ED077FE-8E17-4E7B-AEC4-81D06BBCC394}"/>
              </a:ext>
            </a:extLst>
          </p:cNvPr>
          <p:cNvSpPr>
            <a:spLocks noGrp="1"/>
          </p:cNvSpPr>
          <p:nvPr>
            <p:ph idx="1"/>
          </p:nvPr>
        </p:nvSpPr>
        <p:spPr/>
        <p:txBody>
          <a:bodyPr/>
          <a:lstStyle/>
          <a:p>
            <a:r>
              <a:rPr lang="en-US"/>
              <a:t>Thread</a:t>
            </a:r>
          </a:p>
          <a:p>
            <a:pPr lvl="1"/>
            <a:r>
              <a:rPr lang="en-US"/>
              <a:t>Process, Thread</a:t>
            </a:r>
          </a:p>
          <a:p>
            <a:pPr lvl="1"/>
            <a:r>
              <a:rPr lang="en-US"/>
              <a:t>MultipleThread</a:t>
            </a:r>
          </a:p>
          <a:p>
            <a:pPr lvl="1"/>
            <a:r>
              <a:rPr lang="en-US"/>
              <a:t>Handler</a:t>
            </a:r>
          </a:p>
          <a:p>
            <a:pPr lvl="1"/>
            <a:r>
              <a:rPr lang="en-US"/>
              <a:t>AsyncTask</a:t>
            </a:r>
          </a:p>
          <a:p>
            <a:endParaRPr lang="en-US"/>
          </a:p>
          <a:p>
            <a:r>
              <a:rPr lang="en-US"/>
              <a:t>Network</a:t>
            </a:r>
          </a:p>
        </p:txBody>
      </p:sp>
    </p:spTree>
    <p:extLst>
      <p:ext uri="{BB962C8B-B14F-4D97-AF65-F5344CB8AC3E}">
        <p14:creationId xmlns:p14="http://schemas.microsoft.com/office/powerpoint/2010/main" val="119049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3F94-1B7E-4EB1-821A-095B3D4594C6}"/>
              </a:ext>
            </a:extLst>
          </p:cNvPr>
          <p:cNvSpPr>
            <a:spLocks noGrp="1"/>
          </p:cNvSpPr>
          <p:nvPr>
            <p:ph type="title"/>
          </p:nvPr>
        </p:nvSpPr>
        <p:spPr/>
        <p:txBody>
          <a:bodyPr/>
          <a:lstStyle/>
          <a:p>
            <a:r>
              <a:rPr lang="en-US"/>
              <a:t>Network – Library &amp; Permission</a:t>
            </a:r>
          </a:p>
        </p:txBody>
      </p:sp>
      <p:sp>
        <p:nvSpPr>
          <p:cNvPr id="3" name="Content Placeholder 2">
            <a:extLst>
              <a:ext uri="{FF2B5EF4-FFF2-40B4-BE49-F238E27FC236}">
                <a16:creationId xmlns:a16="http://schemas.microsoft.com/office/drawing/2014/main" id="{EF604922-D2C0-4B8B-964E-ED994E9EEDE9}"/>
              </a:ext>
            </a:extLst>
          </p:cNvPr>
          <p:cNvSpPr>
            <a:spLocks noGrp="1"/>
          </p:cNvSpPr>
          <p:nvPr>
            <p:ph idx="1"/>
          </p:nvPr>
        </p:nvSpPr>
        <p:spPr/>
        <p:txBody>
          <a:bodyPr/>
          <a:lstStyle/>
          <a:p>
            <a:r>
              <a:rPr lang="en-US"/>
              <a:t>Mở build.gradle (Module: app), bổ sung </a:t>
            </a:r>
            <a:br>
              <a:rPr lang="en-US"/>
            </a:br>
            <a:r>
              <a:rPr lang="en-US"/>
              <a:t>khai báo useLibrary -&gt; chọn Sync Now</a:t>
            </a:r>
          </a:p>
          <a:p>
            <a:endParaRPr lang="en-US"/>
          </a:p>
          <a:p>
            <a:endParaRPr lang="en-US"/>
          </a:p>
          <a:p>
            <a:r>
              <a:rPr lang="en-US"/>
              <a:t>Bổ sung các khai báo sau vào AndroidManifest.xml</a:t>
            </a:r>
          </a:p>
          <a:p>
            <a:endParaRPr lang="en-US"/>
          </a:p>
        </p:txBody>
      </p:sp>
      <p:pic>
        <p:nvPicPr>
          <p:cNvPr id="4" name="Picture 3">
            <a:extLst>
              <a:ext uri="{FF2B5EF4-FFF2-40B4-BE49-F238E27FC236}">
                <a16:creationId xmlns:a16="http://schemas.microsoft.com/office/drawing/2014/main" id="{5DF1FFE5-2AB1-4A9F-A108-4215AC6A967B}"/>
              </a:ext>
            </a:extLst>
          </p:cNvPr>
          <p:cNvPicPr>
            <a:picLocks noChangeAspect="1"/>
          </p:cNvPicPr>
          <p:nvPr/>
        </p:nvPicPr>
        <p:blipFill>
          <a:blip r:embed="rId2"/>
          <a:stretch>
            <a:fillRect/>
          </a:stretch>
        </p:blipFill>
        <p:spPr>
          <a:xfrm>
            <a:off x="7574082" y="1302404"/>
            <a:ext cx="4160881" cy="2415749"/>
          </a:xfrm>
          <a:prstGeom prst="rect">
            <a:avLst/>
          </a:prstGeom>
        </p:spPr>
      </p:pic>
      <p:sp>
        <p:nvSpPr>
          <p:cNvPr id="5" name="Rectangle 1">
            <a:extLst>
              <a:ext uri="{FF2B5EF4-FFF2-40B4-BE49-F238E27FC236}">
                <a16:creationId xmlns:a16="http://schemas.microsoft.com/office/drawing/2014/main" id="{39F3DA18-7602-463B-B1A5-028C3B1147F9}"/>
              </a:ext>
            </a:extLst>
          </p:cNvPr>
          <p:cNvSpPr>
            <a:spLocks noChangeArrowheads="1"/>
          </p:cNvSpPr>
          <p:nvPr/>
        </p:nvSpPr>
        <p:spPr bwMode="auto">
          <a:xfrm>
            <a:off x="1047750" y="4228136"/>
            <a:ext cx="743985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80"/>
                </a:solidFill>
                <a:effectLst/>
                <a:latin typeface="Consolas" panose="020B0609020204030204" pitchFamily="49" charset="0"/>
              </a:rPr>
              <a:t>uses-permission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:name</a:t>
            </a:r>
            <a:r>
              <a:rPr kumimoji="0" lang="en-US" altLang="en-US" sz="1400" b="1" i="0" u="none" strike="noStrike" cap="none" normalizeH="0" baseline="0">
                <a:ln>
                  <a:noFill/>
                </a:ln>
                <a:solidFill>
                  <a:srgbClr val="008000"/>
                </a:solidFill>
                <a:effectLst/>
                <a:latin typeface="Consolas" panose="020B0609020204030204" pitchFamily="49" charset="0"/>
              </a:rPr>
              <a:t>="android.permission.INTERNET"</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80"/>
                </a:solidFill>
                <a:effectLst/>
                <a:latin typeface="Consolas" panose="020B0609020204030204" pitchFamily="49" charset="0"/>
              </a:rPr>
              <a:t>uses-permission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:name</a:t>
            </a:r>
            <a:r>
              <a:rPr kumimoji="0" lang="en-US" altLang="en-US" sz="1400" b="1" i="0" u="none" strike="noStrike" cap="none" normalizeH="0" baseline="0">
                <a:ln>
                  <a:noFill/>
                </a:ln>
                <a:solidFill>
                  <a:srgbClr val="008000"/>
                </a:solidFill>
                <a:effectLst/>
                <a:latin typeface="Consolas" panose="020B0609020204030204" pitchFamily="49" charset="0"/>
              </a:rPr>
              <a:t>="android.permission.ACCESS_NETWORK_STATE"</a:t>
            </a:r>
            <a:r>
              <a:rPr kumimoji="0" lang="en-US" altLang="en-US" sz="1400" b="0" i="0" u="none" strike="noStrike" cap="none" normalizeH="0" baseline="0">
                <a:ln>
                  <a:noFill/>
                </a:ln>
                <a:solidFill>
                  <a:srgbClr val="000000"/>
                </a:solidFill>
                <a:effectLst/>
                <a:latin typeface="Consolas" panose="020B0609020204030204" pitchFamily="49" charset="0"/>
              </a:rPr>
              <a:t>/&gt;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AF53AFF-CAD6-4F49-961F-D5B545706994}"/>
              </a:ext>
            </a:extLst>
          </p:cNvPr>
          <p:cNvSpPr>
            <a:spLocks noChangeArrowheads="1"/>
          </p:cNvSpPr>
          <p:nvPr/>
        </p:nvSpPr>
        <p:spPr bwMode="auto">
          <a:xfrm>
            <a:off x="1047750" y="4718694"/>
            <a:ext cx="654538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80"/>
                </a:solidFill>
                <a:effectLst/>
                <a:latin typeface="Consolas" panose="020B0609020204030204" pitchFamily="49" charset="0"/>
              </a:rPr>
              <a:t>application</a:t>
            </a:r>
            <a:br>
              <a:rPr kumimoji="0" lang="en-US" altLang="en-US" sz="1400" b="1" i="0" u="none" strike="noStrike" cap="none" normalizeH="0" baseline="0">
                <a:ln>
                  <a:noFill/>
                </a:ln>
                <a:solidFill>
                  <a:srgbClr val="00008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:allowBackup</a:t>
            </a:r>
            <a:r>
              <a:rPr kumimoji="0" lang="en-US" altLang="en-US" sz="1400" b="1" i="0" u="none" strike="noStrike" cap="none" normalizeH="0" baseline="0">
                <a:ln>
                  <a:noFill/>
                </a:ln>
                <a:solidFill>
                  <a:srgbClr val="008000"/>
                </a:solidFill>
                <a:effectLst/>
                <a:latin typeface="Consolas" panose="020B0609020204030204" pitchFamily="49" charset="0"/>
              </a:rPr>
              <a:t>="true"</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:icon</a:t>
            </a:r>
            <a:r>
              <a:rPr kumimoji="0" lang="en-US" altLang="en-US" sz="1400" b="1" i="0" u="none" strike="noStrike" cap="none" normalizeH="0" baseline="0">
                <a:ln>
                  <a:noFill/>
                </a:ln>
                <a:solidFill>
                  <a:srgbClr val="008000"/>
                </a:solidFill>
                <a:effectLst/>
                <a:latin typeface="Consolas" panose="020B0609020204030204" pitchFamily="49" charset="0"/>
              </a:rPr>
              <a:t>="@mipmap/ic_launcher"</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:label</a:t>
            </a:r>
            <a:r>
              <a:rPr kumimoji="0" lang="en-US" altLang="en-US" sz="1400" b="1" i="0" u="none" strike="noStrike" cap="none" normalizeH="0" baseline="0">
                <a:ln>
                  <a:noFill/>
                </a:ln>
                <a:solidFill>
                  <a:srgbClr val="008000"/>
                </a:solidFill>
                <a:effectLst/>
                <a:latin typeface="Consolas" panose="020B0609020204030204" pitchFamily="49" charset="0"/>
              </a:rPr>
              <a:t>="@string/app_name"</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:usesCleartextTraffic</a:t>
            </a:r>
            <a:r>
              <a:rPr kumimoji="0" lang="en-US" altLang="en-US" sz="1400" b="1" i="0" u="none" strike="noStrike" cap="none" normalizeH="0" baseline="0">
                <a:ln>
                  <a:noFill/>
                </a:ln>
                <a:solidFill>
                  <a:srgbClr val="008000"/>
                </a:solidFill>
                <a:effectLst/>
                <a:latin typeface="Consolas" panose="020B0609020204030204" pitchFamily="49" charset="0"/>
              </a:rPr>
              <a:t>="true"</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:networkSecurityConfig</a:t>
            </a:r>
            <a:r>
              <a:rPr kumimoji="0" lang="en-US" altLang="en-US" sz="1400" b="1" i="0" u="none" strike="noStrike" cap="none" normalizeH="0" baseline="0">
                <a:ln>
                  <a:noFill/>
                </a:ln>
                <a:solidFill>
                  <a:srgbClr val="008000"/>
                </a:solidFill>
                <a:effectLst/>
                <a:latin typeface="Consolas" panose="020B0609020204030204" pitchFamily="49" charset="0"/>
              </a:rPr>
              <a:t>="@xml/network_security_config"</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:roundIcon</a:t>
            </a:r>
            <a:r>
              <a:rPr kumimoji="0" lang="en-US" altLang="en-US" sz="1400" b="1" i="0" u="none" strike="noStrike" cap="none" normalizeH="0" baseline="0">
                <a:ln>
                  <a:noFill/>
                </a:ln>
                <a:solidFill>
                  <a:srgbClr val="008000"/>
                </a:solidFill>
                <a:effectLst/>
                <a:latin typeface="Consolas" panose="020B0609020204030204" pitchFamily="49" charset="0"/>
              </a:rPr>
              <a:t>="@mipmap/ic_launcher_round"</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166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D89D-0D86-452F-9779-1D845A37715D}"/>
              </a:ext>
            </a:extLst>
          </p:cNvPr>
          <p:cNvSpPr>
            <a:spLocks noGrp="1"/>
          </p:cNvSpPr>
          <p:nvPr>
            <p:ph type="title"/>
          </p:nvPr>
        </p:nvSpPr>
        <p:spPr/>
        <p:txBody>
          <a:bodyPr/>
          <a:lstStyle/>
          <a:p>
            <a:r>
              <a:rPr lang="en-US"/>
              <a:t>Network – Bonus: kiểm tra trạng thái mạng</a:t>
            </a:r>
          </a:p>
        </p:txBody>
      </p:sp>
      <p:sp>
        <p:nvSpPr>
          <p:cNvPr id="3" name="Content Placeholder 2">
            <a:extLst>
              <a:ext uri="{FF2B5EF4-FFF2-40B4-BE49-F238E27FC236}">
                <a16:creationId xmlns:a16="http://schemas.microsoft.com/office/drawing/2014/main" id="{B778E2FD-D883-405F-9E17-049A1AAC400F}"/>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BABEC595-D4D3-43AF-8631-37326F2284F9}"/>
              </a:ext>
            </a:extLst>
          </p:cNvPr>
          <p:cNvSpPr>
            <a:spLocks noChangeArrowheads="1"/>
          </p:cNvSpPr>
          <p:nvPr/>
        </p:nvSpPr>
        <p:spPr bwMode="auto">
          <a:xfrm>
            <a:off x="838200" y="1690688"/>
            <a:ext cx="11069056"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private boolean </a:t>
            </a:r>
            <a:r>
              <a:rPr kumimoji="0" lang="en-US" altLang="en-US" sz="1600" b="0" i="0" u="none" strike="noStrike" cap="none" normalizeH="0" baseline="0">
                <a:ln>
                  <a:noFill/>
                </a:ln>
                <a:solidFill>
                  <a:srgbClr val="000000"/>
                </a:solidFill>
                <a:effectLst/>
                <a:latin typeface="Consolas" panose="020B0609020204030204" pitchFamily="49" charset="0"/>
              </a:rPr>
              <a:t>checkInternetConnection()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ConnectivityManager connManager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(ConnectivityManager) </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.getSystemService(Context.</a:t>
            </a:r>
            <a:r>
              <a:rPr kumimoji="0" lang="en-US" altLang="en-US" sz="1600" b="1" i="1" u="none" strike="noStrike" cap="none" normalizeH="0" baseline="0">
                <a:ln>
                  <a:noFill/>
                </a:ln>
                <a:solidFill>
                  <a:srgbClr val="660E7A"/>
                </a:solidFill>
                <a:effectLst/>
                <a:latin typeface="Consolas" panose="020B0609020204030204" pitchFamily="49" charset="0"/>
              </a:rPr>
              <a:t>CONNECTIVITY_SERVICE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NetworkInfo networkInfo = connManager.getActiveNetworkInfo();</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(networkInfo == </a:t>
            </a:r>
            <a:r>
              <a:rPr kumimoji="0" lang="en-US" altLang="en-US" sz="1600" b="1" i="0" u="none" strike="noStrike" cap="none" normalizeH="0" baseline="0">
                <a:ln>
                  <a:noFill/>
                </a:ln>
                <a:solidFill>
                  <a:srgbClr val="000080"/>
                </a:solidFill>
                <a:effectLst/>
                <a:latin typeface="Consolas" panose="020B0609020204030204" pitchFamily="49" charset="0"/>
              </a:rPr>
              <a:t>null</a:t>
            </a: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0" i="1" u="none" strike="noStrike" cap="none" normalizeH="0" baseline="0">
                <a:ln>
                  <a:noFill/>
                </a:ln>
                <a:solidFill>
                  <a:srgbClr val="000000"/>
                </a:solidFill>
                <a:effectLst/>
                <a:latin typeface="Consolas" panose="020B0609020204030204" pitchFamily="49" charset="0"/>
              </a:rPr>
              <a:t>makeText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"No default network is currently active"</a:t>
            </a: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1" i="1" u="none" strike="noStrike" cap="none" normalizeH="0" baseline="0">
                <a:ln>
                  <a:noFill/>
                </a:ln>
                <a:solidFill>
                  <a:srgbClr val="660E7A"/>
                </a:solidFill>
                <a:effectLst/>
                <a:latin typeface="Consolas" panose="020B0609020204030204" pitchFamily="49" charset="0"/>
              </a:rPr>
              <a:t>LENGTH_LONG</a:t>
            </a:r>
            <a:r>
              <a:rPr kumimoji="0" lang="en-US" altLang="en-US" sz="1600" b="0" i="0" u="none" strike="noStrike" cap="none" normalizeH="0" baseline="0">
                <a:ln>
                  <a:noFill/>
                </a:ln>
                <a:solidFill>
                  <a:srgbClr val="000000"/>
                </a:solidFill>
                <a:effectLst/>
                <a:latin typeface="Consolas" panose="020B0609020204030204" pitchFamily="49" charset="0"/>
              </a:rPr>
              <a:t>).show();</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false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(!networkInfo.isConnected())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0" i="1" u="none" strike="noStrike" cap="none" normalizeH="0" baseline="0">
                <a:ln>
                  <a:noFill/>
                </a:ln>
                <a:solidFill>
                  <a:srgbClr val="000000"/>
                </a:solidFill>
                <a:effectLst/>
                <a:latin typeface="Consolas" panose="020B0609020204030204" pitchFamily="49" charset="0"/>
              </a:rPr>
              <a:t>makeText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"Network is not connected"</a:t>
            </a: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1" i="1" u="none" strike="noStrike" cap="none" normalizeH="0" baseline="0">
                <a:ln>
                  <a:noFill/>
                </a:ln>
                <a:solidFill>
                  <a:srgbClr val="660E7A"/>
                </a:solidFill>
                <a:effectLst/>
                <a:latin typeface="Consolas" panose="020B0609020204030204" pitchFamily="49" charset="0"/>
              </a:rPr>
              <a:t>LENGTH_LONG</a:t>
            </a:r>
            <a:r>
              <a:rPr kumimoji="0" lang="en-US" altLang="en-US" sz="1600" b="0" i="0" u="none" strike="noStrike" cap="none" normalizeH="0" baseline="0">
                <a:ln>
                  <a:noFill/>
                </a:ln>
                <a:solidFill>
                  <a:srgbClr val="000000"/>
                </a:solidFill>
                <a:effectLst/>
                <a:latin typeface="Consolas" panose="020B0609020204030204" pitchFamily="49" charset="0"/>
              </a:rPr>
              <a:t>).show();</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false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(!networkInfo.isAvailable())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0" i="1" u="none" strike="noStrike" cap="none" normalizeH="0" baseline="0">
                <a:ln>
                  <a:noFill/>
                </a:ln>
                <a:solidFill>
                  <a:srgbClr val="000000"/>
                </a:solidFill>
                <a:effectLst/>
                <a:latin typeface="Consolas" panose="020B0609020204030204" pitchFamily="49" charset="0"/>
              </a:rPr>
              <a:t>makeText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"Network not available"</a:t>
            </a: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1" i="1" u="none" strike="noStrike" cap="none" normalizeH="0" baseline="0">
                <a:ln>
                  <a:noFill/>
                </a:ln>
                <a:solidFill>
                  <a:srgbClr val="660E7A"/>
                </a:solidFill>
                <a:effectLst/>
                <a:latin typeface="Consolas" panose="020B0609020204030204" pitchFamily="49" charset="0"/>
              </a:rPr>
              <a:t>LENGTH_LONG</a:t>
            </a:r>
            <a:r>
              <a:rPr kumimoji="0" lang="en-US" altLang="en-US" sz="1600" b="0" i="0" u="none" strike="noStrike" cap="none" normalizeH="0" baseline="0">
                <a:ln>
                  <a:noFill/>
                </a:ln>
                <a:solidFill>
                  <a:srgbClr val="000000"/>
                </a:solidFill>
                <a:effectLst/>
                <a:latin typeface="Consolas" panose="020B0609020204030204" pitchFamily="49" charset="0"/>
              </a:rPr>
              <a:t>).show();</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false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0" i="1" u="none" strike="noStrike" cap="none" normalizeH="0" baseline="0">
                <a:ln>
                  <a:noFill/>
                </a:ln>
                <a:solidFill>
                  <a:srgbClr val="000000"/>
                </a:solidFill>
                <a:effectLst/>
                <a:latin typeface="Consolas" panose="020B0609020204030204" pitchFamily="49" charset="0"/>
              </a:rPr>
              <a:t>makeText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"Network OK"</a:t>
            </a: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1" i="1" u="none" strike="noStrike" cap="none" normalizeH="0" baseline="0">
                <a:ln>
                  <a:noFill/>
                </a:ln>
                <a:solidFill>
                  <a:srgbClr val="660E7A"/>
                </a:solidFill>
                <a:effectLst/>
                <a:latin typeface="Consolas" panose="020B0609020204030204" pitchFamily="49" charset="0"/>
              </a:rPr>
              <a:t>LENGTH_LONG</a:t>
            </a:r>
            <a:r>
              <a:rPr kumimoji="0" lang="en-US" altLang="en-US" sz="1600" b="0" i="0" u="none" strike="noStrike" cap="none" normalizeH="0" baseline="0">
                <a:ln>
                  <a:noFill/>
                </a:ln>
                <a:solidFill>
                  <a:srgbClr val="000000"/>
                </a:solidFill>
                <a:effectLst/>
                <a:latin typeface="Consolas" panose="020B0609020204030204" pitchFamily="49" charset="0"/>
              </a:rPr>
              <a:t>).show();</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true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423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5A85-05C0-4230-996C-60A265B6BA39}"/>
              </a:ext>
            </a:extLst>
          </p:cNvPr>
          <p:cNvSpPr>
            <a:spLocks noGrp="1"/>
          </p:cNvSpPr>
          <p:nvPr>
            <p:ph type="title"/>
          </p:nvPr>
        </p:nvSpPr>
        <p:spPr/>
        <p:txBody>
          <a:bodyPr/>
          <a:lstStyle/>
          <a:p>
            <a:r>
              <a:rPr lang="en-US"/>
              <a:t>Network – class for country</a:t>
            </a:r>
          </a:p>
        </p:txBody>
      </p:sp>
      <p:sp>
        <p:nvSpPr>
          <p:cNvPr id="3" name="Content Placeholder 2">
            <a:extLst>
              <a:ext uri="{FF2B5EF4-FFF2-40B4-BE49-F238E27FC236}">
                <a16:creationId xmlns:a16="http://schemas.microsoft.com/office/drawing/2014/main" id="{9E45E5FB-5CB9-4399-BFD1-0F9CD81CBAB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3BB2D4-16A9-4884-BD25-731A45AC2DFD}"/>
              </a:ext>
            </a:extLst>
          </p:cNvPr>
          <p:cNvPicPr>
            <a:picLocks noChangeAspect="1"/>
          </p:cNvPicPr>
          <p:nvPr/>
        </p:nvPicPr>
        <p:blipFill rotWithShape="1">
          <a:blip r:embed="rId2"/>
          <a:srcRect r="15869"/>
          <a:stretch/>
        </p:blipFill>
        <p:spPr>
          <a:xfrm>
            <a:off x="6921614" y="1574631"/>
            <a:ext cx="5098750" cy="4853325"/>
          </a:xfrm>
          <a:prstGeom prst="rect">
            <a:avLst/>
          </a:prstGeom>
        </p:spPr>
      </p:pic>
      <p:sp>
        <p:nvSpPr>
          <p:cNvPr id="5" name="Rectangle 1">
            <a:extLst>
              <a:ext uri="{FF2B5EF4-FFF2-40B4-BE49-F238E27FC236}">
                <a16:creationId xmlns:a16="http://schemas.microsoft.com/office/drawing/2014/main" id="{E04372D8-5CBA-4C0A-8CFC-8610BDE2FDF3}"/>
              </a:ext>
            </a:extLst>
          </p:cNvPr>
          <p:cNvSpPr>
            <a:spLocks noChangeArrowheads="1"/>
          </p:cNvSpPr>
          <p:nvPr/>
        </p:nvSpPr>
        <p:spPr bwMode="auto">
          <a:xfrm>
            <a:off x="0" y="1690688"/>
            <a:ext cx="7141699"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public class </a:t>
            </a:r>
            <a:r>
              <a:rPr kumimoji="0" lang="en-US" altLang="en-US" sz="1600" b="0" i="0" u="none" strike="noStrike" cap="none" normalizeH="0" baseline="0">
                <a:ln>
                  <a:noFill/>
                </a:ln>
                <a:solidFill>
                  <a:srgbClr val="000000"/>
                </a:solidFill>
                <a:effectLst/>
                <a:latin typeface="Consolas" panose="020B0609020204030204" pitchFamily="49" charset="0"/>
              </a:rPr>
              <a:t>Country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0" u="none" strike="noStrike" cap="none" normalizeH="0" baseline="0">
                <a:ln>
                  <a:noFill/>
                </a:ln>
                <a:solidFill>
                  <a:srgbClr val="660E7A"/>
                </a:solidFill>
                <a:effectLst/>
                <a:latin typeface="Consolas" panose="020B0609020204030204" pitchFamily="49" charset="0"/>
              </a:rPr>
              <a:t>countryName</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countryCode</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countryPopulation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a:t>
            </a:r>
            <a:r>
              <a:rPr kumimoji="0" lang="en-US" altLang="en-US" sz="1600" b="0" i="0" u="none" strike="noStrike" cap="none" normalizeH="0" baseline="0">
                <a:ln>
                  <a:noFill/>
                </a:ln>
                <a:solidFill>
                  <a:srgbClr val="000000"/>
                </a:solidFill>
                <a:effectLst/>
                <a:latin typeface="Consolas" panose="020B0609020204030204" pitchFamily="49" charset="0"/>
              </a:rPr>
              <a:t>Country (String name, String code, String pop)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countryName </a:t>
            </a:r>
            <a:r>
              <a:rPr kumimoji="0" lang="en-US" altLang="en-US" sz="1600" b="0" i="0" u="none" strike="noStrike" cap="none" normalizeH="0" baseline="0">
                <a:ln>
                  <a:noFill/>
                </a:ln>
                <a:solidFill>
                  <a:srgbClr val="000000"/>
                </a:solidFill>
                <a:effectLst/>
                <a:latin typeface="Consolas" panose="020B0609020204030204" pitchFamily="49" charset="0"/>
              </a:rPr>
              <a:t>= name;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countryCode </a:t>
            </a:r>
            <a:r>
              <a:rPr kumimoji="0" lang="en-US" altLang="en-US" sz="1600" b="0" i="0" u="none" strike="noStrike" cap="none" normalizeH="0" baseline="0">
                <a:ln>
                  <a:noFill/>
                </a:ln>
                <a:solidFill>
                  <a:srgbClr val="000000"/>
                </a:solidFill>
                <a:effectLst/>
                <a:latin typeface="Consolas" panose="020B0609020204030204" pitchFamily="49" charset="0"/>
              </a:rPr>
              <a:t>= code;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countryPopulation </a:t>
            </a:r>
            <a:r>
              <a:rPr kumimoji="0" lang="en-US" altLang="en-US" sz="1600" b="0" i="0" u="none" strike="noStrike" cap="none" normalizeH="0" baseline="0">
                <a:ln>
                  <a:noFill/>
                </a:ln>
                <a:solidFill>
                  <a:srgbClr val="000000"/>
                </a:solidFill>
                <a:effectLst/>
                <a:latin typeface="Consolas" panose="020B0609020204030204" pitchFamily="49" charset="0"/>
              </a:rPr>
              <a:t>= pop;</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a:t>
            </a:r>
            <a:r>
              <a:rPr kumimoji="0" lang="en-US" altLang="en-US" sz="1600" b="0" i="0" u="none" strike="noStrike" cap="none" normalizeH="0" baseline="0">
                <a:ln>
                  <a:noFill/>
                </a:ln>
                <a:solidFill>
                  <a:srgbClr val="000000"/>
                </a:solidFill>
                <a:effectLst/>
                <a:latin typeface="Consolas" panose="020B0609020204030204" pitchFamily="49" charset="0"/>
              </a:rPr>
              <a:t>String toJSON()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StringBuilder sb = </a:t>
            </a:r>
            <a:r>
              <a:rPr kumimoji="0" lang="en-US" altLang="en-US" sz="1600" b="1" i="0" u="none" strike="noStrike" cap="none" normalizeH="0" baseline="0">
                <a:ln>
                  <a:noFill/>
                </a:ln>
                <a:solidFill>
                  <a:srgbClr val="000080"/>
                </a:solidFill>
                <a:effectLst/>
                <a:latin typeface="Consolas" panose="020B0609020204030204" pitchFamily="49" charset="0"/>
              </a:rPr>
              <a:t>new </a:t>
            </a:r>
            <a:r>
              <a:rPr kumimoji="0" lang="en-US" altLang="en-US" sz="1600" b="0" i="0" u="none" strike="noStrike" cap="none" normalizeH="0" baseline="0">
                <a:ln>
                  <a:noFill/>
                </a:ln>
                <a:solidFill>
                  <a:srgbClr val="000000"/>
                </a:solidFill>
                <a:effectLst/>
                <a:latin typeface="Consolas" panose="020B0609020204030204" pitchFamily="49" charset="0"/>
              </a:rPr>
              <a:t>StringBuilder();</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geonames</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population</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660E7A"/>
                </a:solidFill>
                <a:effectLst/>
                <a:latin typeface="Consolas" panose="020B0609020204030204" pitchFamily="49" charset="0"/>
              </a:rPr>
              <a:t>countryPopulation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countryCode</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660E7A"/>
                </a:solidFill>
                <a:effectLst/>
                <a:latin typeface="Consolas" panose="020B0609020204030204" pitchFamily="49" charset="0"/>
              </a:rPr>
              <a:t>countryCode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countryName</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660E7A"/>
                </a:solidFill>
                <a:effectLst/>
                <a:latin typeface="Consolas" panose="020B0609020204030204" pitchFamily="49" charset="0"/>
              </a:rPr>
              <a:t>countryName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sb.append(</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1" i="0" u="none" strike="noStrike" cap="none" normalizeH="0" baseline="0">
                <a:ln>
                  <a:noFill/>
                </a:ln>
                <a:solidFill>
                  <a:srgbClr val="00008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a:t>
            </a:r>
            <a:r>
              <a:rPr kumimoji="0" lang="en-US" altLang="en-US" sz="1600" b="0" i="0" u="none" strike="noStrike" cap="none" normalizeH="0" baseline="0">
                <a:ln>
                  <a:noFill/>
                </a:ln>
                <a:solidFill>
                  <a:srgbClr val="000000"/>
                </a:solidFill>
                <a:effectLst/>
                <a:latin typeface="Consolas" panose="020B0609020204030204" pitchFamily="49" charset="0"/>
              </a:rPr>
              <a:t>sb.toString();</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733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0" y="215226"/>
            <a:ext cx="10515600" cy="606425"/>
          </a:xfrm>
        </p:spPr>
        <p:txBody>
          <a:bodyPr>
            <a:normAutofit fontScale="90000"/>
          </a:bodyPr>
          <a:lstStyle/>
          <a:p>
            <a:r>
              <a:rPr lang="en-US"/>
              <a:t>Network – call service – ServiceCaller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B4F32348-6986-4B12-9BC3-236FF5031439}"/>
              </a:ext>
            </a:extLst>
          </p:cNvPr>
          <p:cNvSpPr>
            <a:spLocks noChangeArrowheads="1"/>
          </p:cNvSpPr>
          <p:nvPr/>
        </p:nvSpPr>
        <p:spPr bwMode="auto">
          <a:xfrm>
            <a:off x="7574906" y="19317"/>
            <a:ext cx="465704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public class </a:t>
            </a:r>
            <a:r>
              <a:rPr kumimoji="0" lang="en-US" altLang="en-US" sz="1400" b="0" i="0" u="none" strike="noStrike" cap="none" normalizeH="0" baseline="0">
                <a:ln>
                  <a:noFill/>
                </a:ln>
                <a:solidFill>
                  <a:srgbClr val="000000"/>
                </a:solidFill>
                <a:effectLst/>
                <a:latin typeface="Consolas" panose="020B0609020204030204" pitchFamily="49" charset="0"/>
              </a:rPr>
              <a:t>ServiceCaller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final static </a:t>
            </a:r>
            <a:r>
              <a:rPr kumimoji="0" lang="en-US" altLang="en-US" sz="1400" b="0" i="0" u="none" strike="noStrike" cap="none" normalizeH="0" baseline="0">
                <a:ln>
                  <a:noFill/>
                </a:ln>
                <a:solidFill>
                  <a:srgbClr val="000000"/>
                </a:solidFill>
                <a:effectLst/>
                <a:latin typeface="Consolas" panose="020B0609020204030204" pitchFamily="49" charset="0"/>
              </a:rPr>
              <a:t>String </a:t>
            </a:r>
            <a:r>
              <a:rPr kumimoji="0" lang="en-US" altLang="en-US" sz="1400" b="1" i="1" u="none" strike="noStrike" cap="none" normalizeH="0" baseline="0">
                <a:ln>
                  <a:noFill/>
                </a:ln>
                <a:solidFill>
                  <a:srgbClr val="660E7A"/>
                </a:solidFill>
                <a:effectLst/>
                <a:latin typeface="Consolas" panose="020B0609020204030204" pitchFamily="49" charset="0"/>
              </a:rPr>
              <a:t>GET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8000"/>
                </a:solidFill>
                <a:effectLst/>
                <a:latin typeface="Consolas" panose="020B0609020204030204" pitchFamily="49" charset="0"/>
              </a:rPr>
              <a:t>"GET"</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final static </a:t>
            </a:r>
            <a:r>
              <a:rPr kumimoji="0" lang="en-US" altLang="en-US" sz="1400" b="0" i="0" u="none" strike="noStrike" cap="none" normalizeH="0" baseline="0">
                <a:ln>
                  <a:noFill/>
                </a:ln>
                <a:solidFill>
                  <a:srgbClr val="000000"/>
                </a:solidFill>
                <a:effectLst/>
                <a:latin typeface="Consolas" panose="020B0609020204030204" pitchFamily="49" charset="0"/>
              </a:rPr>
              <a:t>String </a:t>
            </a:r>
            <a:r>
              <a:rPr kumimoji="0" lang="en-US" altLang="en-US" sz="1400" b="1" i="1" u="none" strike="noStrike" cap="none" normalizeH="0" baseline="0">
                <a:ln>
                  <a:noFill/>
                </a:ln>
                <a:solidFill>
                  <a:srgbClr val="660E7A"/>
                </a:solidFill>
                <a:effectLst/>
                <a:latin typeface="Consolas" panose="020B0609020204030204" pitchFamily="49" charset="0"/>
              </a:rPr>
              <a:t>POST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8000"/>
                </a:solidFill>
                <a:effectLst/>
                <a:latin typeface="Consolas" panose="020B0609020204030204" pitchFamily="49" charset="0"/>
              </a:rPr>
              <a:t>"POST"</a:t>
            </a: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5D7CB62-A6CD-41EA-8EC9-C7BD0465279A}"/>
              </a:ext>
            </a:extLst>
          </p:cNvPr>
          <p:cNvSpPr>
            <a:spLocks noChangeArrowheads="1"/>
          </p:cNvSpPr>
          <p:nvPr/>
        </p:nvSpPr>
        <p:spPr bwMode="auto">
          <a:xfrm>
            <a:off x="838200" y="1114039"/>
            <a:ext cx="9302547"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public </a:t>
            </a:r>
            <a:r>
              <a:rPr kumimoji="0" lang="en-US" altLang="en-US" b="0" i="0" u="none" strike="noStrike" cap="none" normalizeH="0" baseline="0">
                <a:ln>
                  <a:noFill/>
                </a:ln>
                <a:solidFill>
                  <a:srgbClr val="000000"/>
                </a:solidFill>
                <a:effectLst/>
                <a:latin typeface="Consolas" panose="020B0609020204030204" pitchFamily="49" charset="0"/>
              </a:rPr>
              <a:t>String call(String url, String method, ContentValues params)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InputStream in =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BufferedReader br=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StringBuilder sbService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StringBuilder();</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linkService = url;</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try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if </a:t>
            </a:r>
            <a:r>
              <a:rPr kumimoji="0" lang="en-US" altLang="en-US" b="0" i="0" u="none" strike="noStrike" cap="none" normalizeH="0" baseline="0">
                <a:ln>
                  <a:noFill/>
                </a:ln>
                <a:solidFill>
                  <a:srgbClr val="000000"/>
                </a:solidFill>
                <a:effectLst/>
                <a:latin typeface="Consolas" panose="020B0609020204030204" pitchFamily="49" charset="0"/>
              </a:rPr>
              <a:t>(params.size()&gt;</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sbService.append(url); sbService.append(</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Set&lt;Map.Entry&lt;String, Object&gt;&gt; valueSet = params.valueSet();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for </a:t>
            </a:r>
            <a:r>
              <a:rPr kumimoji="0" lang="en-US" altLang="en-US" b="0" i="0" u="none" strike="noStrike" cap="none" normalizeH="0" baseline="0">
                <a:ln>
                  <a:noFill/>
                </a:ln>
                <a:solidFill>
                  <a:srgbClr val="000000"/>
                </a:solidFill>
                <a:effectLst/>
                <a:latin typeface="Consolas" panose="020B0609020204030204" pitchFamily="49" charset="0"/>
              </a:rPr>
              <a:t>(Map.Entry&lt;String, Object&gt; entry : valueSet)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columnName = entry.getKey();</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sbService.append(entry.getKey().toString());</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sbService.append(</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sbService.append(entry.getValue().toString());</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sbService.append(</a:t>
            </a:r>
            <a:r>
              <a:rPr kumimoji="0" lang="en-US" altLang="en-US" b="1" i="0" u="none" strike="noStrike" cap="none" normalizeH="0" baseline="0">
                <a:ln>
                  <a:noFill/>
                </a:ln>
                <a:solidFill>
                  <a:srgbClr val="008000"/>
                </a:solidFill>
                <a:effectLst/>
                <a:latin typeface="Consolas" panose="020B0609020204030204" pitchFamily="49" charset="0"/>
              </a:rPr>
              <a:t>"&amp;"</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sbService.deleteCharAt(sbService.lastIndexOf(</a:t>
            </a:r>
            <a:r>
              <a:rPr kumimoji="0" lang="en-US" altLang="en-US" b="1" i="0" u="none" strike="noStrike" cap="none" normalizeH="0" baseline="0">
                <a:ln>
                  <a:noFill/>
                </a:ln>
                <a:solidFill>
                  <a:srgbClr val="008000"/>
                </a:solidFill>
                <a:effectLst/>
                <a:latin typeface="Consolas" panose="020B0609020204030204" pitchFamily="49" charset="0"/>
              </a:rPr>
              <a:t>"&amp;"</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linkService = sbService.toString();</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2173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615950"/>
          </a:xfrm>
        </p:spPr>
        <p:txBody>
          <a:bodyPr>
            <a:normAutofit fontScale="90000"/>
          </a:bodyPr>
          <a:lstStyle/>
          <a:p>
            <a:r>
              <a:rPr lang="en-US"/>
              <a:t>Network – call service – ServiceCaller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7" name="Rectangle 2">
            <a:extLst>
              <a:ext uri="{FF2B5EF4-FFF2-40B4-BE49-F238E27FC236}">
                <a16:creationId xmlns:a16="http://schemas.microsoft.com/office/drawing/2014/main" id="{BF660CB3-8C0F-42FB-816B-9D879D4C7E25}"/>
              </a:ext>
            </a:extLst>
          </p:cNvPr>
          <p:cNvSpPr>
            <a:spLocks noChangeArrowheads="1"/>
          </p:cNvSpPr>
          <p:nvPr/>
        </p:nvSpPr>
        <p:spPr bwMode="auto">
          <a:xfrm>
            <a:off x="838200" y="681037"/>
            <a:ext cx="942918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nsolas" panose="020B0609020204030204" pitchFamily="49" charset="0"/>
              </a:rPr>
              <a:t>URL urlConn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URL(linkService);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HttpURLConnection httpConn = (HttpURLConnection)urlConn.openConnection();</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httpConn.setRequestMethod(method);</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httpConn.connect();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resCode = httpConn.getResponseCode();</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if </a:t>
            </a:r>
            <a:r>
              <a:rPr kumimoji="0" lang="en-US" altLang="en-US" b="0" i="0" u="none" strike="noStrike" cap="none" normalizeH="0" baseline="0">
                <a:ln>
                  <a:noFill/>
                </a:ln>
                <a:solidFill>
                  <a:srgbClr val="000000"/>
                </a:solidFill>
                <a:effectLst/>
                <a:latin typeface="Consolas" panose="020B0609020204030204" pitchFamily="49" charset="0"/>
              </a:rPr>
              <a:t>(resCode == HttpURLConnection.</a:t>
            </a:r>
            <a:r>
              <a:rPr kumimoji="0" lang="en-US" altLang="en-US" b="1" i="1" u="none" strike="noStrike" cap="none" normalizeH="0" baseline="0">
                <a:ln>
                  <a:noFill/>
                </a:ln>
                <a:solidFill>
                  <a:srgbClr val="660E7A"/>
                </a:solidFill>
                <a:effectLst/>
                <a:latin typeface="Consolas" panose="020B0609020204030204" pitchFamily="49" charset="0"/>
              </a:rPr>
              <a:t>HTTP_OK</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in = httpConn.getInputStream();</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br=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BufferedReader(</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InputStreamReader(in, </a:t>
            </a:r>
            <a:r>
              <a:rPr kumimoji="0" lang="en-US" altLang="en-US" b="1" i="0" u="none" strike="noStrike" cap="none" normalizeH="0" baseline="0">
                <a:ln>
                  <a:noFill/>
                </a:ln>
                <a:solidFill>
                  <a:srgbClr val="008000"/>
                </a:solidFill>
                <a:effectLst/>
                <a:latin typeface="Consolas" panose="020B0609020204030204" pitchFamily="49" charset="0"/>
              </a:rPr>
              <a:t>"UTF-8"</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StringBuilder sb=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StringBuilder();</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s=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while</a:t>
            </a:r>
            <a:r>
              <a:rPr kumimoji="0" lang="en-US" altLang="en-US" b="0" i="0" u="none" strike="noStrike" cap="none" normalizeH="0" baseline="0">
                <a:ln>
                  <a:noFill/>
                </a:ln>
                <a:solidFill>
                  <a:srgbClr val="000000"/>
                </a:solidFill>
                <a:effectLst/>
                <a:latin typeface="Consolas" panose="020B0609020204030204" pitchFamily="49" charset="0"/>
              </a:rPr>
              <a:t>((s= br.readLine())!=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sb.append(s);</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sb.append(</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\n</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return </a:t>
            </a:r>
            <a:r>
              <a:rPr kumimoji="0" lang="en-US" altLang="en-US" b="0" i="0" u="none" strike="noStrike" cap="none" normalizeH="0" baseline="0">
                <a:ln>
                  <a:noFill/>
                </a:ln>
                <a:solidFill>
                  <a:srgbClr val="000000"/>
                </a:solidFill>
                <a:effectLst/>
                <a:latin typeface="Consolas" panose="020B0609020204030204" pitchFamily="49" charset="0"/>
              </a:rPr>
              <a:t>sb.toString();</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else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Country country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Country(httpConn.getResponseMessage(), </a:t>
            </a:r>
            <a:r>
              <a:rPr kumimoji="0" lang="en-US" altLang="en-US" b="1" i="0" u="none" strike="noStrike" cap="none" normalizeH="0" baseline="0">
                <a:ln>
                  <a:noFill/>
                </a:ln>
                <a:solidFill>
                  <a:srgbClr val="008000"/>
                </a:solidFill>
                <a:effectLst/>
                <a:latin typeface="Consolas" panose="020B0609020204030204" pitchFamily="49" charset="0"/>
              </a:rPr>
              <a:t>"HTTP"</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Integer.</a:t>
            </a:r>
            <a:r>
              <a:rPr kumimoji="0" lang="en-US" altLang="en-US" b="0" i="1" u="none" strike="noStrike" cap="none" normalizeH="0" baseline="0">
                <a:ln>
                  <a:noFill/>
                </a:ln>
                <a:solidFill>
                  <a:srgbClr val="000000"/>
                </a:solidFill>
                <a:effectLst/>
                <a:latin typeface="Consolas" panose="020B0609020204030204" pitchFamily="49" charset="0"/>
              </a:rPr>
              <a:t>toString</a:t>
            </a:r>
            <a:r>
              <a:rPr kumimoji="0" lang="en-US" altLang="en-US" b="0" i="0" u="none" strike="noStrike" cap="none" normalizeH="0" baseline="0">
                <a:ln>
                  <a:noFill/>
                </a:ln>
                <a:solidFill>
                  <a:srgbClr val="000000"/>
                </a:solidFill>
                <a:effectLst/>
                <a:latin typeface="Consolas" panose="020B0609020204030204" pitchFamily="49" charset="0"/>
              </a:rPr>
              <a:t>(resCode));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return </a:t>
            </a:r>
            <a:r>
              <a:rPr kumimoji="0" lang="en-US" altLang="en-US" b="0" i="0" u="none" strike="noStrike" cap="none" normalizeH="0" baseline="0">
                <a:ln>
                  <a:noFill/>
                </a:ln>
                <a:solidFill>
                  <a:srgbClr val="000000"/>
                </a:solidFill>
                <a:effectLst/>
                <a:latin typeface="Consolas" panose="020B0609020204030204" pitchFamily="49" charset="0"/>
              </a:rPr>
              <a:t>country.toJSON();</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81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EED3-7E55-45D1-8544-1D0D951E28B7}"/>
              </a:ext>
            </a:extLst>
          </p:cNvPr>
          <p:cNvSpPr>
            <a:spLocks noGrp="1"/>
          </p:cNvSpPr>
          <p:nvPr>
            <p:ph type="title"/>
          </p:nvPr>
        </p:nvSpPr>
        <p:spPr/>
        <p:txBody>
          <a:bodyPr/>
          <a:lstStyle/>
          <a:p>
            <a:r>
              <a:rPr lang="en-US"/>
              <a:t>Network – call service – ServiceCaller</a:t>
            </a:r>
          </a:p>
        </p:txBody>
      </p:sp>
      <p:sp>
        <p:nvSpPr>
          <p:cNvPr id="3" name="Content Placeholder 2">
            <a:extLst>
              <a:ext uri="{FF2B5EF4-FFF2-40B4-BE49-F238E27FC236}">
                <a16:creationId xmlns:a16="http://schemas.microsoft.com/office/drawing/2014/main" id="{DBD09D00-70E6-4840-BE01-A55C82BC5A54}"/>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50368C75-FD8E-4F88-83DB-4C7536F06705}"/>
              </a:ext>
            </a:extLst>
          </p:cNvPr>
          <p:cNvSpPr>
            <a:spLocks noChangeArrowheads="1"/>
          </p:cNvSpPr>
          <p:nvPr/>
        </p:nvSpPr>
        <p:spPr bwMode="auto">
          <a:xfrm>
            <a:off x="838200" y="1825625"/>
            <a:ext cx="467307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a:solidFill>
                  <a:srgbClr val="000000"/>
                </a:solidFill>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catch </a:t>
            </a:r>
            <a:r>
              <a:rPr kumimoji="0" lang="en-US" altLang="en-US" sz="1600" b="0" i="0" u="none" strike="noStrike" cap="none" normalizeH="0" baseline="0">
                <a:ln>
                  <a:noFill/>
                </a:ln>
                <a:solidFill>
                  <a:srgbClr val="000000"/>
                </a:solidFill>
                <a:effectLst/>
                <a:latin typeface="Consolas" panose="020B0609020204030204" pitchFamily="49" charset="0"/>
              </a:rPr>
              <a:t>(Exception e)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e.printStackTrace();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Log.</a:t>
            </a:r>
            <a:r>
              <a:rPr kumimoji="0" lang="en-US" altLang="en-US" sz="1600" b="0" i="1" u="none" strike="noStrike" cap="none" normalizeH="0" baseline="0">
                <a:ln>
                  <a:noFill/>
                </a:ln>
                <a:solidFill>
                  <a:srgbClr val="000000"/>
                </a:solidFill>
                <a:effectLst/>
                <a:latin typeface="Consolas" panose="020B0609020204030204" pitchFamily="49" charset="0"/>
              </a:rPr>
              <a:t>d</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008000"/>
                </a:solidFill>
                <a:effectLst/>
                <a:latin typeface="Consolas" panose="020B0609020204030204" pitchFamily="49" charset="0"/>
              </a:rPr>
              <a:t>"My error"</a:t>
            </a:r>
            <a:r>
              <a:rPr kumimoji="0" lang="en-US" altLang="en-US" sz="1600" b="0" i="0" u="none" strike="noStrike" cap="none" normalizeH="0" baseline="0">
                <a:ln>
                  <a:noFill/>
                </a:ln>
                <a:solidFill>
                  <a:srgbClr val="000000"/>
                </a:solidFill>
                <a:effectLst/>
                <a:latin typeface="Consolas" panose="020B0609020204030204" pitchFamily="49" charset="0"/>
              </a:rPr>
              <a:t>, e.toString());</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finally </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IOUtils.</a:t>
            </a:r>
            <a:r>
              <a:rPr kumimoji="0" lang="en-US" altLang="en-US" sz="1600" b="0" i="1" u="none" strike="noStrike" cap="none" normalizeH="0" baseline="0">
                <a:ln>
                  <a:noFill/>
                </a:ln>
                <a:solidFill>
                  <a:srgbClr val="000000"/>
                </a:solidFill>
                <a:effectLst/>
                <a:latin typeface="Consolas" panose="020B0609020204030204" pitchFamily="49" charset="0"/>
              </a:rPr>
              <a:t>closeQuietly</a:t>
            </a:r>
            <a:r>
              <a:rPr kumimoji="0" lang="en-US" altLang="en-US" sz="1600" b="0" i="0" u="none" strike="noStrike" cap="none" normalizeH="0" baseline="0">
                <a:ln>
                  <a:noFill/>
                </a:ln>
                <a:solidFill>
                  <a:srgbClr val="000000"/>
                </a:solidFill>
                <a:effectLst/>
                <a:latin typeface="Consolas" panose="020B0609020204030204" pitchFamily="49" charset="0"/>
              </a:rPr>
              <a:t>(br);</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IOUtils.</a:t>
            </a:r>
            <a:r>
              <a:rPr kumimoji="0" lang="en-US" altLang="en-US" sz="1600" b="0" i="1" u="none" strike="noStrike" cap="none" normalizeH="0" baseline="0">
                <a:ln>
                  <a:noFill/>
                </a:ln>
                <a:solidFill>
                  <a:srgbClr val="000000"/>
                </a:solidFill>
                <a:effectLst/>
                <a:latin typeface="Consolas" panose="020B0609020204030204" pitchFamily="49" charset="0"/>
              </a:rPr>
              <a:t>closeQuietly</a:t>
            </a:r>
            <a:r>
              <a:rPr kumimoji="0" lang="en-US" altLang="en-US" sz="1600" b="0" i="0" u="none" strike="noStrike" cap="none" normalizeH="0" baseline="0">
                <a:ln>
                  <a:noFill/>
                </a:ln>
                <a:solidFill>
                  <a:srgbClr val="000000"/>
                </a:solidFill>
                <a:effectLst/>
                <a:latin typeface="Consolas" panose="020B0609020204030204" pitchFamily="49" charset="0"/>
              </a:rPr>
              <a:t>(in);</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null</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389EB6F-9A1F-4CFC-9E6A-D730E3EA9AB7}"/>
              </a:ext>
            </a:extLst>
          </p:cNvPr>
          <p:cNvSpPr>
            <a:spLocks noChangeArrowheads="1"/>
          </p:cNvSpPr>
          <p:nvPr/>
        </p:nvSpPr>
        <p:spPr bwMode="auto">
          <a:xfrm>
            <a:off x="5762625" y="1825625"/>
            <a:ext cx="6244017" cy="35394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public class </a:t>
            </a:r>
            <a:r>
              <a:rPr kumimoji="0" lang="en-US" altLang="en-US" sz="1600" b="0" i="0" u="none" strike="noStrike" cap="none" normalizeH="0" baseline="0">
                <a:ln>
                  <a:noFill/>
                </a:ln>
                <a:solidFill>
                  <a:srgbClr val="000000"/>
                </a:solidFill>
                <a:effectLst/>
                <a:latin typeface="Consolas" panose="020B0609020204030204" pitchFamily="49" charset="0"/>
              </a:rPr>
              <a:t>IOUtils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static void </a:t>
            </a:r>
            <a:r>
              <a:rPr kumimoji="0" lang="en-US" altLang="en-US" sz="1600" b="0" i="0" u="none" strike="noStrike" cap="none" normalizeH="0" baseline="0">
                <a:ln>
                  <a:noFill/>
                </a:ln>
                <a:solidFill>
                  <a:srgbClr val="000000"/>
                </a:solidFill>
                <a:effectLst/>
                <a:latin typeface="Consolas" panose="020B0609020204030204" pitchFamily="49" charset="0"/>
              </a:rPr>
              <a:t>closeQuietly(InputStream in)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try </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in.close();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catch </a:t>
            </a:r>
            <a:r>
              <a:rPr kumimoji="0" lang="en-US" altLang="en-US" sz="1600" b="0" i="0" u="none" strike="noStrike" cap="none" normalizeH="0" baseline="0">
                <a:ln>
                  <a:noFill/>
                </a:ln>
                <a:solidFill>
                  <a:srgbClr val="000000"/>
                </a:solidFill>
                <a:effectLst/>
                <a:latin typeface="Consolas" panose="020B0609020204030204" pitchFamily="49" charset="0"/>
              </a:rPr>
              <a:t>(Exception e)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static void </a:t>
            </a:r>
            <a:r>
              <a:rPr kumimoji="0" lang="en-US" altLang="en-US" sz="1600" b="0" i="0" u="none" strike="noStrike" cap="none" normalizeH="0" baseline="0">
                <a:ln>
                  <a:noFill/>
                </a:ln>
                <a:solidFill>
                  <a:srgbClr val="000000"/>
                </a:solidFill>
                <a:effectLst/>
                <a:latin typeface="Consolas" panose="020B0609020204030204" pitchFamily="49" charset="0"/>
              </a:rPr>
              <a:t>closeQuietly(Reader reader)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try </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reader.close();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catch </a:t>
            </a:r>
            <a:r>
              <a:rPr kumimoji="0" lang="en-US" altLang="en-US" sz="1600" b="0" i="0" u="none" strike="noStrike" cap="none" normalizeH="0" baseline="0">
                <a:ln>
                  <a:noFill/>
                </a:ln>
                <a:solidFill>
                  <a:srgbClr val="000000"/>
                </a:solidFill>
                <a:effectLst/>
                <a:latin typeface="Consolas" panose="020B0609020204030204" pitchFamily="49" charset="0"/>
              </a:rPr>
              <a:t>(Exception e)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76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615950"/>
          </a:xfrm>
        </p:spPr>
        <p:txBody>
          <a:bodyPr>
            <a:normAutofit fontScale="90000"/>
          </a:bodyPr>
          <a:lstStyle/>
          <a:p>
            <a:r>
              <a:rPr lang="en-US"/>
              <a:t>Network – handle service – ServiceHandler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5" name="Rectangle 2">
            <a:extLst>
              <a:ext uri="{FF2B5EF4-FFF2-40B4-BE49-F238E27FC236}">
                <a16:creationId xmlns:a16="http://schemas.microsoft.com/office/drawing/2014/main" id="{2C790D3C-4805-44A8-8324-814561ECA20D}"/>
              </a:ext>
            </a:extLst>
          </p:cNvPr>
          <p:cNvSpPr>
            <a:spLocks noChangeArrowheads="1"/>
          </p:cNvSpPr>
          <p:nvPr/>
        </p:nvSpPr>
        <p:spPr bwMode="auto">
          <a:xfrm>
            <a:off x="838200" y="866447"/>
            <a:ext cx="8937062"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public class </a:t>
            </a:r>
            <a:r>
              <a:rPr kumimoji="0" lang="en-US" altLang="en-US" sz="1600" b="0" i="0" u="none" strike="noStrike" cap="none" normalizeH="0" baseline="0">
                <a:ln>
                  <a:noFill/>
                </a:ln>
                <a:solidFill>
                  <a:srgbClr val="000000"/>
                </a:solidFill>
                <a:effectLst/>
                <a:latin typeface="Consolas" panose="020B0609020204030204" pitchFamily="49" charset="0"/>
              </a:rPr>
              <a:t>ServiceHandler </a:t>
            </a:r>
            <a:r>
              <a:rPr kumimoji="0" lang="en-US" altLang="en-US" sz="1600" b="1" i="0" u="none" strike="noStrike" cap="none" normalizeH="0" baseline="0">
                <a:ln>
                  <a:noFill/>
                </a:ln>
                <a:solidFill>
                  <a:srgbClr val="000080"/>
                </a:solidFill>
                <a:effectLst/>
                <a:latin typeface="Consolas" panose="020B0609020204030204" pitchFamily="49" charset="0"/>
              </a:rPr>
              <a:t>extends </a:t>
            </a:r>
            <a:r>
              <a:rPr kumimoji="0" lang="en-US" altLang="en-US" sz="1600" b="0" i="0" u="none" strike="noStrike" cap="none" normalizeH="0" baseline="0">
                <a:ln>
                  <a:noFill/>
                </a:ln>
                <a:solidFill>
                  <a:srgbClr val="000000"/>
                </a:solidFill>
                <a:effectLst/>
                <a:latin typeface="Consolas" panose="020B0609020204030204" pitchFamily="49" charset="0"/>
              </a:rPr>
              <a:t>AsyncTask&lt;String,Void,ArrayList&gt;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1" u="none" strike="noStrike" cap="none" normalizeH="0" baseline="0">
                <a:ln>
                  <a:noFill/>
                </a:ln>
                <a:solidFill>
                  <a:srgbClr val="808080"/>
                </a:solidFill>
                <a:effectLst/>
                <a:latin typeface="Consolas" panose="020B0609020204030204" pitchFamily="49" charset="0"/>
              </a:rPr>
              <a:t>// URL</a:t>
            </a:r>
            <a:br>
              <a:rPr kumimoji="0" lang="en-US" altLang="en-US" sz="1600" b="0" i="1" u="none" strike="noStrike" cap="none" normalizeH="0" baseline="0">
                <a:ln>
                  <a:noFill/>
                </a:ln>
                <a:solidFill>
                  <a:srgbClr val="808080"/>
                </a:solidFill>
                <a:effectLst/>
                <a:latin typeface="Consolas" panose="020B0609020204030204" pitchFamily="49" charset="0"/>
              </a:rPr>
            </a:br>
            <a:r>
              <a:rPr kumimoji="0" lang="en-US" altLang="en-US" sz="1600" b="0" i="1" u="none" strike="noStrike" cap="none" normalizeH="0" baseline="0">
                <a:ln>
                  <a:noFill/>
                </a:ln>
                <a:solidFill>
                  <a:srgbClr val="808080"/>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0" u="none" strike="noStrike" cap="none" normalizeH="0" baseline="0">
                <a:ln>
                  <a:noFill/>
                </a:ln>
                <a:solidFill>
                  <a:srgbClr val="660E7A"/>
                </a:solidFill>
                <a:effectLst/>
                <a:latin typeface="Consolas" panose="020B0609020204030204" pitchFamily="49" charset="0"/>
              </a:rPr>
              <a:t>URL_GETCOUNTRIES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"http://api.geonames.org/countryInfoJSON"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ContentValues </a:t>
            </a:r>
            <a:r>
              <a:rPr kumimoji="0" lang="en-US" altLang="en-US" sz="1600" b="1" i="0" u="none" strike="noStrike" cap="none" normalizeH="0" baseline="0">
                <a:ln>
                  <a:noFill/>
                </a:ln>
                <a:solidFill>
                  <a:srgbClr val="660E7A"/>
                </a:solidFill>
                <a:effectLst/>
                <a:latin typeface="Consolas" panose="020B0609020204030204" pitchFamily="49" charset="0"/>
              </a:rPr>
              <a:t>callParams</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ProgressDialog </a:t>
            </a:r>
            <a:r>
              <a:rPr kumimoji="0" lang="en-US" altLang="en-US" sz="1600" b="1" i="0" u="none" strike="noStrike" cap="none" normalizeH="0" baseline="0">
                <a:ln>
                  <a:noFill/>
                </a:ln>
                <a:solidFill>
                  <a:srgbClr val="660E7A"/>
                </a:solidFill>
                <a:effectLst/>
                <a:latin typeface="Consolas" panose="020B0609020204030204" pitchFamily="49" charset="0"/>
              </a:rPr>
              <a:t>pDialog</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ListView </a:t>
            </a:r>
            <a:r>
              <a:rPr kumimoji="0" lang="en-US" altLang="en-US" sz="1600" b="1" i="0" u="none" strike="noStrike" cap="none" normalizeH="0" baseline="0">
                <a:ln>
                  <a:noFill/>
                </a:ln>
                <a:solidFill>
                  <a:srgbClr val="660E7A"/>
                </a:solidFill>
                <a:effectLst/>
                <a:latin typeface="Consolas" panose="020B0609020204030204" pitchFamily="49" charset="0"/>
              </a:rPr>
              <a:t>lv</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static final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1" u="none" strike="noStrike" cap="none" normalizeH="0" baseline="0">
                <a:ln>
                  <a:noFill/>
                </a:ln>
                <a:solidFill>
                  <a:srgbClr val="660E7A"/>
                </a:solidFill>
                <a:effectLst/>
                <a:latin typeface="Consolas" panose="020B0609020204030204" pitchFamily="49" charset="0"/>
              </a:rPr>
              <a:t>DISPLAY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"display"</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static final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1" u="none" strike="noStrike" cap="none" normalizeH="0" baseline="0">
                <a:ln>
                  <a:noFill/>
                </a:ln>
                <a:solidFill>
                  <a:srgbClr val="660E7A"/>
                </a:solidFill>
                <a:effectLst/>
                <a:latin typeface="Consolas" panose="020B0609020204030204" pitchFamily="49" charset="0"/>
              </a:rPr>
              <a:t>CREATE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"create"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static final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1" u="none" strike="noStrike" cap="none" normalizeH="0" baseline="0">
                <a:ln>
                  <a:noFill/>
                </a:ln>
                <a:solidFill>
                  <a:srgbClr val="660E7A"/>
                </a:solidFill>
                <a:effectLst/>
                <a:latin typeface="Consolas" panose="020B0609020204030204" pitchFamily="49" charset="0"/>
              </a:rPr>
              <a:t>UPDATE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"update"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static final </a:t>
            </a:r>
            <a:r>
              <a:rPr kumimoji="0" lang="en-US" altLang="en-US" sz="1600" b="0" i="0" u="none" strike="noStrike" cap="none" normalizeH="0" baseline="0">
                <a:ln>
                  <a:noFill/>
                </a:ln>
                <a:solidFill>
                  <a:srgbClr val="000000"/>
                </a:solidFill>
                <a:effectLst/>
                <a:latin typeface="Consolas" panose="020B0609020204030204" pitchFamily="49" charset="0"/>
              </a:rPr>
              <a:t>String </a:t>
            </a:r>
            <a:r>
              <a:rPr kumimoji="0" lang="en-US" altLang="en-US" sz="1600" b="1" i="1" u="none" strike="noStrike" cap="none" normalizeH="0" baseline="0">
                <a:ln>
                  <a:noFill/>
                </a:ln>
                <a:solidFill>
                  <a:srgbClr val="660E7A"/>
                </a:solidFill>
                <a:effectLst/>
                <a:latin typeface="Consolas" panose="020B0609020204030204" pitchFamily="49" charset="0"/>
              </a:rPr>
              <a:t>DELETE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"delete"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ServiceCaller </a:t>
            </a:r>
            <a:r>
              <a:rPr kumimoji="0" lang="en-US" altLang="en-US" sz="1600" b="1" i="0" u="none" strike="noStrike" cap="none" normalizeH="0" baseline="0">
                <a:ln>
                  <a:noFill/>
                </a:ln>
                <a:solidFill>
                  <a:srgbClr val="660E7A"/>
                </a:solidFill>
                <a:effectLst/>
                <a:latin typeface="Consolas" panose="020B0609020204030204" pitchFamily="49" charset="0"/>
              </a:rPr>
              <a:t>serviceCaller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new </a:t>
            </a:r>
            <a:r>
              <a:rPr kumimoji="0" lang="en-US" altLang="en-US" sz="1600" b="0" i="0" u="none" strike="noStrike" cap="none" normalizeH="0" baseline="0">
                <a:ln>
                  <a:noFill/>
                </a:ln>
                <a:solidFill>
                  <a:srgbClr val="000000"/>
                </a:solidFill>
                <a:effectLst/>
                <a:latin typeface="Consolas" panose="020B0609020204030204" pitchFamily="49" charset="0"/>
              </a:rPr>
              <a:t>ServiceCaller();</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Context </a:t>
            </a:r>
            <a:r>
              <a:rPr kumimoji="0" lang="en-US" altLang="en-US" sz="1600" b="1" i="0" u="none" strike="noStrike" cap="none" normalizeH="0" baseline="0">
                <a:ln>
                  <a:noFill/>
                </a:ln>
                <a:solidFill>
                  <a:srgbClr val="660E7A"/>
                </a:solidFill>
                <a:effectLst/>
                <a:latin typeface="Consolas" panose="020B0609020204030204" pitchFamily="49" charset="0"/>
              </a:rPr>
              <a:t>context</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ArrayList&lt;Country&gt; </a:t>
            </a:r>
            <a:r>
              <a:rPr kumimoji="0" lang="en-US" altLang="en-US" sz="1600" b="1" i="0" u="none" strike="noStrike" cap="none" normalizeH="0" baseline="0">
                <a:ln>
                  <a:noFill/>
                </a:ln>
                <a:solidFill>
                  <a:srgbClr val="660E7A"/>
                </a:solidFill>
                <a:effectLst/>
                <a:latin typeface="Consolas" panose="020B0609020204030204" pitchFamily="49" charset="0"/>
              </a:rPr>
              <a:t>countries</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public </a:t>
            </a:r>
            <a:r>
              <a:rPr kumimoji="0" lang="en-US" altLang="en-US" sz="1600" b="0" i="0" u="none" strike="noStrike" cap="none" normalizeH="0" baseline="0">
                <a:ln>
                  <a:noFill/>
                </a:ln>
                <a:solidFill>
                  <a:srgbClr val="000000"/>
                </a:solidFill>
                <a:effectLst/>
                <a:latin typeface="Consolas" panose="020B0609020204030204" pitchFamily="49" charset="0"/>
              </a:rPr>
              <a:t>ServiceHandler(Context context, ListView lv, ContentValues params){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660E7A"/>
                </a:solidFill>
                <a:effectLst/>
                <a:latin typeface="Consolas" panose="020B0609020204030204" pitchFamily="49" charset="0"/>
              </a:rPr>
              <a:t>context </a:t>
            </a:r>
            <a:r>
              <a:rPr kumimoji="0" lang="en-US" altLang="en-US" sz="1600" b="0" i="0" u="none" strike="noStrike" cap="none" normalizeH="0" baseline="0">
                <a:ln>
                  <a:noFill/>
                </a:ln>
                <a:solidFill>
                  <a:srgbClr val="000000"/>
                </a:solidFill>
                <a:effectLst/>
                <a:latin typeface="Consolas" panose="020B0609020204030204" pitchFamily="49" charset="0"/>
              </a:rPr>
              <a:t>= context;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660E7A"/>
                </a:solidFill>
                <a:effectLst/>
                <a:latin typeface="Consolas" panose="020B0609020204030204" pitchFamily="49" charset="0"/>
              </a:rPr>
              <a:t>lv </a:t>
            </a:r>
            <a:r>
              <a:rPr kumimoji="0" lang="en-US" altLang="en-US" sz="1600" b="0" i="0" u="none" strike="noStrike" cap="none" normalizeH="0" baseline="0">
                <a:ln>
                  <a:noFill/>
                </a:ln>
                <a:solidFill>
                  <a:srgbClr val="000000"/>
                </a:solidFill>
                <a:effectLst/>
                <a:latin typeface="Consolas" panose="020B0609020204030204" pitchFamily="49" charset="0"/>
              </a:rPr>
              <a:t>= lv;</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callParams </a:t>
            </a:r>
            <a:r>
              <a:rPr kumimoji="0" lang="en-US" altLang="en-US" sz="1600" b="0" i="0" u="none" strike="noStrike" cap="none" normalizeH="0" baseline="0">
                <a:ln>
                  <a:noFill/>
                </a:ln>
                <a:solidFill>
                  <a:srgbClr val="000000"/>
                </a:solidFill>
                <a:effectLst/>
                <a:latin typeface="Consolas" panose="020B0609020204030204" pitchFamily="49" charset="0"/>
              </a:rPr>
              <a:t>= params;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88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615950"/>
          </a:xfrm>
        </p:spPr>
        <p:txBody>
          <a:bodyPr>
            <a:normAutofit fontScale="90000"/>
          </a:bodyPr>
          <a:lstStyle/>
          <a:p>
            <a:r>
              <a:rPr lang="en-US"/>
              <a:t>Network – handle service – ServiceHandler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B72CD84F-5B5A-4D15-B3C3-66587B052A70}"/>
              </a:ext>
            </a:extLst>
          </p:cNvPr>
          <p:cNvSpPr>
            <a:spLocks noChangeArrowheads="1"/>
          </p:cNvSpPr>
          <p:nvPr/>
        </p:nvSpPr>
        <p:spPr bwMode="auto">
          <a:xfrm>
            <a:off x="103434" y="821651"/>
            <a:ext cx="12088566"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protected </a:t>
            </a:r>
            <a:r>
              <a:rPr kumimoji="0" lang="en-US" altLang="en-US" b="0" i="0" u="none" strike="noStrike" cap="none" normalizeH="0" baseline="0">
                <a:ln>
                  <a:noFill/>
                </a:ln>
                <a:solidFill>
                  <a:srgbClr val="000000"/>
                </a:solidFill>
                <a:effectLst/>
                <a:latin typeface="Consolas" panose="020B0609020204030204" pitchFamily="49" charset="0"/>
              </a:rPr>
              <a:t>ArrayList doInBackground(String... params)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switch </a:t>
            </a:r>
            <a:r>
              <a:rPr kumimoji="0" lang="en-US" altLang="en-US" b="0" i="0" u="none" strike="noStrike" cap="none" normalizeH="0" baseline="0">
                <a:ln>
                  <a:noFill/>
                </a:ln>
                <a:solidFill>
                  <a:srgbClr val="000000"/>
                </a:solidFill>
                <a:effectLst/>
                <a:latin typeface="Consolas" panose="020B0609020204030204" pitchFamily="49" charset="0"/>
              </a:rPr>
              <a:t>(params[</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DISPLAY</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countries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ArrayList&lt;&gt;();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json = </a:t>
            </a:r>
            <a:r>
              <a:rPr kumimoji="0" lang="en-US" altLang="en-US" b="1" i="0" u="none" strike="noStrike" cap="none" normalizeH="0" baseline="0">
                <a:ln>
                  <a:noFill/>
                </a:ln>
                <a:solidFill>
                  <a:srgbClr val="660E7A"/>
                </a:solidFill>
                <a:effectLst/>
                <a:latin typeface="Consolas" panose="020B0609020204030204" pitchFamily="49" charset="0"/>
              </a:rPr>
              <a:t>serviceCaller</a:t>
            </a:r>
            <a:r>
              <a:rPr kumimoji="0" lang="en-US" altLang="en-US" b="0" i="0" u="none" strike="noStrike" cap="none" normalizeH="0" baseline="0">
                <a:ln>
                  <a:noFill/>
                </a:ln>
                <a:solidFill>
                  <a:srgbClr val="000000"/>
                </a:solidFill>
                <a:effectLst/>
                <a:latin typeface="Consolas" panose="020B0609020204030204" pitchFamily="49" charset="0"/>
              </a:rPr>
              <a:t>.call(</a:t>
            </a:r>
            <a:r>
              <a:rPr kumimoji="0" lang="en-US" altLang="en-US" b="1" i="0" u="none" strike="noStrike" cap="none" normalizeH="0" baseline="0">
                <a:ln>
                  <a:noFill/>
                </a:ln>
                <a:solidFill>
                  <a:srgbClr val="660E7A"/>
                </a:solidFill>
                <a:effectLst/>
                <a:latin typeface="Consolas" panose="020B0609020204030204" pitchFamily="49" charset="0"/>
              </a:rPr>
              <a:t>URL_GETCOUNTRIES</a:t>
            </a:r>
            <a:r>
              <a:rPr kumimoji="0" lang="en-US" altLang="en-US" b="0" i="0" u="none" strike="noStrike" cap="none" normalizeH="0" baseline="0">
                <a:ln>
                  <a:noFill/>
                </a:ln>
                <a:solidFill>
                  <a:srgbClr val="000000"/>
                </a:solidFill>
                <a:effectLst/>
                <a:latin typeface="Consolas" panose="020B0609020204030204" pitchFamily="49" charset="0"/>
              </a:rPr>
              <a:t>, ServiceCaller.</a:t>
            </a:r>
            <a:r>
              <a:rPr kumimoji="0" lang="en-US" altLang="en-US" b="1" i="1" u="none" strike="noStrike" cap="none" normalizeH="0" baseline="0">
                <a:ln>
                  <a:noFill/>
                </a:ln>
                <a:solidFill>
                  <a:srgbClr val="660E7A"/>
                </a:solidFill>
                <a:effectLst/>
                <a:latin typeface="Consolas" panose="020B0609020204030204" pitchFamily="49" charset="0"/>
              </a:rPr>
              <a:t>GET</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callParams</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if </a:t>
            </a:r>
            <a:r>
              <a:rPr kumimoji="0" lang="en-US" altLang="en-US" b="0" i="0" u="none" strike="noStrike" cap="none" normalizeH="0" baseline="0">
                <a:ln>
                  <a:noFill/>
                </a:ln>
                <a:solidFill>
                  <a:srgbClr val="000000"/>
                </a:solidFill>
                <a:effectLst/>
                <a:latin typeface="Consolas" panose="020B0609020204030204" pitchFamily="49" charset="0"/>
              </a:rPr>
              <a:t>(json !=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try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JSONObject jsonObj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JSONObject(json);</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if </a:t>
            </a:r>
            <a:r>
              <a:rPr kumimoji="0" lang="en-US" altLang="en-US" b="0" i="0" u="none" strike="noStrike" cap="none" normalizeH="0" baseline="0">
                <a:ln>
                  <a:noFill/>
                </a:ln>
                <a:solidFill>
                  <a:srgbClr val="000000"/>
                </a:solidFill>
                <a:effectLst/>
                <a:latin typeface="Consolas" panose="020B0609020204030204" pitchFamily="49" charset="0"/>
              </a:rPr>
              <a:t>(jsonObj != </a:t>
            </a:r>
            <a:r>
              <a:rPr kumimoji="0" lang="en-US" altLang="en-US" b="1" i="0" u="none" strike="noStrike" cap="none" normalizeH="0" baseline="0">
                <a:ln>
                  <a:noFill/>
                </a:ln>
                <a:solidFill>
                  <a:srgbClr val="000080"/>
                </a:solidFill>
                <a:effectLst/>
                <a:latin typeface="Consolas" panose="020B0609020204030204" pitchFamily="49" charset="0"/>
              </a:rPr>
              <a:t>null</a:t>
            </a: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JSONArray accounts = jsonObj.getJSONArray(</a:t>
            </a:r>
            <a:r>
              <a:rPr kumimoji="0" lang="en-US" altLang="en-US" b="1" i="0" u="none" strike="noStrike" cap="none" normalizeH="0" baseline="0">
                <a:ln>
                  <a:noFill/>
                </a:ln>
                <a:solidFill>
                  <a:srgbClr val="008000"/>
                </a:solidFill>
                <a:effectLst/>
                <a:latin typeface="Consolas" panose="020B0609020204030204" pitchFamily="49" charset="0"/>
              </a:rPr>
              <a:t>"geonames"</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for </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i = </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i &lt; accounts.length(); i++)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JSONObject obj = (JSONObject) accounts.get(i);</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Country country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Country(obj.getString(</a:t>
            </a:r>
            <a:r>
              <a:rPr kumimoji="0" lang="en-US" altLang="en-US" b="1" i="0" u="none" strike="noStrike" cap="none" normalizeH="0" baseline="0">
                <a:ln>
                  <a:noFill/>
                </a:ln>
                <a:solidFill>
                  <a:srgbClr val="008000"/>
                </a:solidFill>
                <a:effectLst/>
                <a:latin typeface="Consolas" panose="020B0609020204030204" pitchFamily="49" charset="0"/>
              </a:rPr>
              <a:t>"countryName"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obj.getString(</a:t>
            </a:r>
            <a:r>
              <a:rPr kumimoji="0" lang="en-US" altLang="en-US" b="1" i="0" u="none" strike="noStrike" cap="none" normalizeH="0" baseline="0">
                <a:ln>
                  <a:noFill/>
                </a:ln>
                <a:solidFill>
                  <a:srgbClr val="008000"/>
                </a:solidFill>
                <a:effectLst/>
                <a:latin typeface="Consolas" panose="020B0609020204030204" pitchFamily="49" charset="0"/>
              </a:rPr>
              <a:t>"countryCode"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obj.getString(</a:t>
            </a:r>
            <a:r>
              <a:rPr kumimoji="0" lang="en-US" altLang="en-US" b="1" i="0" u="none" strike="noStrike" cap="none" normalizeH="0" baseline="0">
                <a:ln>
                  <a:noFill/>
                </a:ln>
                <a:solidFill>
                  <a:srgbClr val="008000"/>
                </a:solidFill>
                <a:effectLst/>
                <a:latin typeface="Consolas" panose="020B0609020204030204" pitchFamily="49" charset="0"/>
              </a:rPr>
              <a:t>"population"</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countries</a:t>
            </a:r>
            <a:r>
              <a:rPr kumimoji="0" lang="en-US" altLang="en-US" b="0" i="0" u="none" strike="noStrike" cap="none" normalizeH="0" baseline="0">
                <a:ln>
                  <a:noFill/>
                </a:ln>
                <a:solidFill>
                  <a:srgbClr val="000000"/>
                </a:solidFill>
                <a:effectLst/>
                <a:latin typeface="Consolas" panose="020B0609020204030204" pitchFamily="49" charset="0"/>
              </a:rPr>
              <a:t>.add(country);</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9702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615950"/>
          </a:xfrm>
        </p:spPr>
        <p:txBody>
          <a:bodyPr>
            <a:normAutofit fontScale="90000"/>
          </a:bodyPr>
          <a:lstStyle/>
          <a:p>
            <a:r>
              <a:rPr lang="en-US"/>
              <a:t>Network – handle service – ServiceHandler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5" name="Rectangle 1">
            <a:extLst>
              <a:ext uri="{FF2B5EF4-FFF2-40B4-BE49-F238E27FC236}">
                <a16:creationId xmlns:a16="http://schemas.microsoft.com/office/drawing/2014/main" id="{FF79F8A2-891D-4A74-BB04-4DF05505600B}"/>
              </a:ext>
            </a:extLst>
          </p:cNvPr>
          <p:cNvSpPr>
            <a:spLocks noChangeArrowheads="1"/>
          </p:cNvSpPr>
          <p:nvPr/>
        </p:nvSpPr>
        <p:spPr bwMode="auto">
          <a:xfrm>
            <a:off x="497150" y="1098650"/>
            <a:ext cx="1145538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1" i="0" u="none" strike="noStrike" cap="none" normalizeH="0" baseline="0">
                <a:ln>
                  <a:noFill/>
                </a:ln>
                <a:solidFill>
                  <a:srgbClr val="000080"/>
                </a:solidFill>
                <a:effectLst/>
                <a:latin typeface="Consolas" panose="020B0609020204030204" pitchFamily="49" charset="0"/>
              </a:rPr>
              <a:t>                    else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1" u="none" strike="noStrike" cap="none" normalizeH="0" baseline="0">
                <a:ln>
                  <a:noFill/>
                </a:ln>
                <a:solidFill>
                  <a:schemeClr val="bg1">
                    <a:lumMod val="50000"/>
                  </a:schemeClr>
                </a:solidFill>
                <a:effectLst/>
                <a:latin typeface="Consolas" panose="020B0609020204030204" pitchFamily="49" charset="0"/>
              </a:rPr>
              <a:t>//</a:t>
            </a:r>
            <a:r>
              <a:rPr lang="en-US" altLang="en-US" b="1" i="1">
                <a:solidFill>
                  <a:schemeClr val="bg1">
                    <a:lumMod val="50000"/>
                  </a:schemeClr>
                </a:solidFill>
                <a:latin typeface="Consolas" panose="020B0609020204030204" pitchFamily="49" charset="0"/>
              </a:rPr>
              <a:t> if </a:t>
            </a:r>
            <a:r>
              <a:rPr lang="en-US" altLang="en-US" i="1">
                <a:solidFill>
                  <a:schemeClr val="bg1">
                    <a:lumMod val="50000"/>
                  </a:schemeClr>
                </a:solidFill>
                <a:latin typeface="Consolas" panose="020B0609020204030204" pitchFamily="49" charset="0"/>
              </a:rPr>
              <a:t>(jsonObj != </a:t>
            </a:r>
            <a:r>
              <a:rPr lang="en-US" altLang="en-US" b="1" i="1">
                <a:solidFill>
                  <a:schemeClr val="bg1">
                    <a:lumMod val="50000"/>
                  </a:schemeClr>
                </a:solidFill>
                <a:latin typeface="Consolas" panose="020B0609020204030204" pitchFamily="49" charset="0"/>
              </a:rPr>
              <a:t>null</a:t>
            </a:r>
            <a:r>
              <a:rPr lang="en-US" altLang="en-US" i="1">
                <a:solidFill>
                  <a:schemeClr val="bg1">
                    <a:lumMod val="50000"/>
                  </a:schemeClr>
                </a:solidFill>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Log.</a:t>
            </a:r>
            <a:r>
              <a:rPr kumimoji="0" lang="en-US" altLang="en-US" b="0" i="1" u="none" strike="noStrike" cap="none" normalizeH="0" baseline="0">
                <a:ln>
                  <a:noFill/>
                </a:ln>
                <a:solidFill>
                  <a:srgbClr val="000000"/>
                </a:solidFill>
                <a:effectLst/>
                <a:latin typeface="Consolas" panose="020B0609020204030204" pitchFamily="49" charset="0"/>
              </a:rPr>
              <a:t>d</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8000"/>
                </a:solidFill>
                <a:effectLst/>
                <a:latin typeface="Consolas" panose="020B0609020204030204" pitchFamily="49" charset="0"/>
              </a:rPr>
              <a:t>"JSON Data"</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"JSON data's format is incorrect!"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Country country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Country(</a:t>
            </a:r>
            <a:r>
              <a:rPr kumimoji="0" lang="en-US" altLang="en-US" b="1" i="0" u="none" strike="noStrike" cap="none" normalizeH="0" baseline="0">
                <a:ln>
                  <a:noFill/>
                </a:ln>
                <a:solidFill>
                  <a:srgbClr val="008000"/>
                </a:solidFill>
                <a:effectLst/>
                <a:latin typeface="Consolas" panose="020B0609020204030204" pitchFamily="49" charset="0"/>
              </a:rPr>
              <a:t>"JSON data's format is incorrect!"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"JSON Data"</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countries</a:t>
            </a:r>
            <a:r>
              <a:rPr kumimoji="0" lang="en-US" altLang="en-US" b="0" i="0" u="none" strike="noStrike" cap="none" normalizeH="0" baseline="0">
                <a:ln>
                  <a:noFill/>
                </a:ln>
                <a:solidFill>
                  <a:srgbClr val="000000"/>
                </a:solidFill>
                <a:effectLst/>
                <a:latin typeface="Consolas" panose="020B0609020204030204" pitchFamily="49" charset="0"/>
              </a:rPr>
              <a:t>.add(country);</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 </a:t>
            </a:r>
            <a:r>
              <a:rPr kumimoji="0" lang="en-US" altLang="en-US" b="1" i="0" u="none" strike="noStrike" cap="none" normalizeH="0" baseline="0">
                <a:ln>
                  <a:noFill/>
                </a:ln>
                <a:solidFill>
                  <a:srgbClr val="000080"/>
                </a:solidFill>
                <a:effectLst/>
                <a:latin typeface="Consolas" panose="020B0609020204030204" pitchFamily="49" charset="0"/>
              </a:rPr>
              <a:t>catch </a:t>
            </a:r>
            <a:r>
              <a:rPr kumimoji="0" lang="en-US" altLang="en-US" b="0" i="0" u="none" strike="noStrike" cap="none" normalizeH="0" baseline="0">
                <a:ln>
                  <a:noFill/>
                </a:ln>
                <a:solidFill>
                  <a:srgbClr val="000000"/>
                </a:solidFill>
                <a:effectLst/>
                <a:latin typeface="Consolas" panose="020B0609020204030204" pitchFamily="49" charset="0"/>
              </a:rPr>
              <a:t>(JSONException e) { e.printStackTrace();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 </a:t>
            </a:r>
            <a:r>
              <a:rPr kumimoji="0" lang="en-US" altLang="en-US" b="1" i="0" u="none" strike="noStrike" cap="none" normalizeH="0" baseline="0">
                <a:ln>
                  <a:noFill/>
                </a:ln>
                <a:solidFill>
                  <a:srgbClr val="000080"/>
                </a:solidFill>
                <a:effectLst/>
                <a:latin typeface="Consolas" panose="020B0609020204030204" pitchFamily="49" charset="0"/>
              </a:rPr>
              <a:t>else </a:t>
            </a:r>
            <a:r>
              <a:rPr kumimoji="0" lang="en-US" altLang="en-US" b="0" i="0" u="none" strike="noStrike" cap="none" normalizeH="0" baseline="0">
                <a:ln>
                  <a:noFill/>
                </a:ln>
                <a:solidFill>
                  <a:srgbClr val="000000"/>
                </a:solidFill>
                <a:effectLst/>
                <a:latin typeface="Consolas" panose="020B0609020204030204" pitchFamily="49" charset="0"/>
              </a:rPr>
              <a:t>{ </a:t>
            </a:r>
            <a:r>
              <a:rPr lang="en-US" altLang="en-US" i="1">
                <a:solidFill>
                  <a:schemeClr val="bg1">
                    <a:lumMod val="50000"/>
                  </a:schemeClr>
                </a:solidFill>
                <a:latin typeface="Consolas" panose="020B0609020204030204" pitchFamily="49" charset="0"/>
              </a:rPr>
              <a:t>//</a:t>
            </a:r>
            <a:r>
              <a:rPr lang="en-US" altLang="en-US" b="1" i="1">
                <a:solidFill>
                  <a:schemeClr val="bg1">
                    <a:lumMod val="50000"/>
                  </a:schemeClr>
                </a:solidFill>
                <a:latin typeface="Consolas" panose="020B0609020204030204" pitchFamily="49" charset="0"/>
              </a:rPr>
              <a:t> if </a:t>
            </a:r>
            <a:r>
              <a:rPr lang="en-US" altLang="en-US" i="1">
                <a:solidFill>
                  <a:schemeClr val="bg1">
                    <a:lumMod val="50000"/>
                  </a:schemeClr>
                </a:solidFill>
                <a:latin typeface="Consolas" panose="020B0609020204030204" pitchFamily="49" charset="0"/>
              </a:rPr>
              <a:t>(json != </a:t>
            </a:r>
            <a:r>
              <a:rPr lang="en-US" altLang="en-US" b="1" i="1">
                <a:solidFill>
                  <a:schemeClr val="bg1">
                    <a:lumMod val="50000"/>
                  </a:schemeClr>
                </a:solidFill>
                <a:latin typeface="Consolas" panose="020B0609020204030204" pitchFamily="49" charset="0"/>
              </a:rPr>
              <a:t>null</a:t>
            </a:r>
            <a:r>
              <a:rPr lang="en-US" altLang="en-US" i="1">
                <a:solidFill>
                  <a:schemeClr val="bg1">
                    <a:lumMod val="50000"/>
                  </a:schemeClr>
                </a:solidFill>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Log.</a:t>
            </a:r>
            <a:r>
              <a:rPr kumimoji="0" lang="en-US" altLang="en-US" b="0" i="1" u="none" strike="noStrike" cap="none" normalizeH="0" baseline="0">
                <a:ln>
                  <a:noFill/>
                </a:ln>
                <a:solidFill>
                  <a:srgbClr val="000000"/>
                </a:solidFill>
                <a:effectLst/>
                <a:latin typeface="Consolas" panose="020B0609020204030204" pitchFamily="49" charset="0"/>
              </a:rPr>
              <a:t>d</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8000"/>
                </a:solidFill>
                <a:effectLst/>
                <a:latin typeface="Consolas" panose="020B0609020204030204" pitchFamily="49" charset="0"/>
              </a:rPr>
              <a:t>"JSON Data"</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"Didn't receive any data from server!"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Country country =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Country(</a:t>
            </a:r>
            <a:r>
              <a:rPr kumimoji="0" lang="en-US" altLang="en-US" b="1" i="0" u="none" strike="noStrike" cap="none" normalizeH="0" baseline="0">
                <a:ln>
                  <a:noFill/>
                </a:ln>
                <a:solidFill>
                  <a:srgbClr val="008000"/>
                </a:solidFill>
                <a:effectLst/>
                <a:latin typeface="Consolas" panose="020B0609020204030204" pitchFamily="49" charset="0"/>
              </a:rPr>
              <a:t>"Didn't receive any data from server!"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"JSON Data"</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8000"/>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countries</a:t>
            </a:r>
            <a:r>
              <a:rPr kumimoji="0" lang="en-US" altLang="en-US" b="0" i="0" u="none" strike="noStrike" cap="none" normalizeH="0" baseline="0">
                <a:ln>
                  <a:noFill/>
                </a:ln>
                <a:solidFill>
                  <a:srgbClr val="000000"/>
                </a:solidFill>
                <a:effectLst/>
                <a:latin typeface="Consolas" panose="020B0609020204030204" pitchFamily="49" charset="0"/>
              </a:rPr>
              <a:t>.add(country);</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CREATE</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UPDATE</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case </a:t>
            </a:r>
            <a:r>
              <a:rPr kumimoji="0" lang="en-US" altLang="en-US" b="1" i="1" u="none" strike="noStrike" cap="none" normalizeH="0" baseline="0">
                <a:ln>
                  <a:noFill/>
                </a:ln>
                <a:solidFill>
                  <a:srgbClr val="660E7A"/>
                </a:solidFill>
                <a:effectLst/>
                <a:latin typeface="Consolas" panose="020B0609020204030204" pitchFamily="49" charset="0"/>
              </a:rPr>
              <a:t>DELETE</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break</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return </a:t>
            </a:r>
            <a:r>
              <a:rPr kumimoji="0" lang="en-US" altLang="en-US" b="1" i="0" u="none" strike="noStrike" cap="none" normalizeH="0" baseline="0">
                <a:ln>
                  <a:noFill/>
                </a:ln>
                <a:solidFill>
                  <a:srgbClr val="660E7A"/>
                </a:solidFill>
                <a:effectLst/>
                <a:latin typeface="Consolas" panose="020B0609020204030204" pitchFamily="49" charset="0"/>
              </a:rPr>
              <a:t>countries</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957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615950"/>
          </a:xfrm>
        </p:spPr>
        <p:txBody>
          <a:bodyPr>
            <a:normAutofit fontScale="90000"/>
          </a:bodyPr>
          <a:lstStyle/>
          <a:p>
            <a:r>
              <a:rPr lang="en-US"/>
              <a:t>Network – handle service – ServiceHandler</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1C2080D3-E96F-4110-9F0F-60B7E2750BD9}"/>
              </a:ext>
            </a:extLst>
          </p:cNvPr>
          <p:cNvSpPr>
            <a:spLocks noChangeArrowheads="1"/>
          </p:cNvSpPr>
          <p:nvPr/>
        </p:nvSpPr>
        <p:spPr bwMode="auto">
          <a:xfrm>
            <a:off x="473848" y="825774"/>
            <a:ext cx="5184111" cy="258532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a:solidFill>
                  <a:srgbClr val="808000"/>
                </a:solidFill>
                <a:latin typeface="Consolas" panose="020B0609020204030204" pitchFamily="49" charset="0"/>
              </a:rPr>
              <a:t>@Override</a:t>
            </a:r>
            <a:endParaRPr kumimoji="0" lang="en-US" altLang="en-US" b="1" i="0" u="none" strike="noStrike" cap="none" normalizeH="0" baseline="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protected void </a:t>
            </a:r>
            <a:r>
              <a:rPr kumimoji="0" lang="en-US" altLang="en-US" b="0" i="0" u="none" strike="noStrike" cap="none" normalizeH="0" baseline="0">
                <a:ln>
                  <a:noFill/>
                </a:ln>
                <a:solidFill>
                  <a:srgbClr val="000000"/>
                </a:solidFill>
                <a:effectLst/>
                <a:latin typeface="Consolas" panose="020B0609020204030204" pitchFamily="49" charset="0"/>
              </a:rPr>
              <a:t>onPreExecute()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super</a:t>
            </a:r>
            <a:r>
              <a:rPr kumimoji="0" lang="en-US" altLang="en-US" b="0" i="0" u="none" strike="noStrike" cap="none" normalizeH="0" baseline="0">
                <a:ln>
                  <a:noFill/>
                </a:ln>
                <a:solidFill>
                  <a:srgbClr val="000000"/>
                </a:solidFill>
                <a:effectLst/>
                <a:latin typeface="Consolas" panose="020B0609020204030204" pitchFamily="49" charset="0"/>
              </a:rPr>
              <a:t>.onPreExecute();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pDialog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ProgressDialog(</a:t>
            </a:r>
            <a:r>
              <a:rPr kumimoji="0" lang="en-US" altLang="en-US" b="1" i="0" u="none" strike="noStrike" cap="none" normalizeH="0" baseline="0">
                <a:ln>
                  <a:noFill/>
                </a:ln>
                <a:solidFill>
                  <a:srgbClr val="660E7A"/>
                </a:solidFill>
                <a:effectLst/>
                <a:latin typeface="Consolas" panose="020B0609020204030204" pitchFamily="49" charset="0"/>
              </a:rPr>
              <a:t>context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pDialog</a:t>
            </a:r>
            <a:r>
              <a:rPr kumimoji="0" lang="en-US" altLang="en-US" b="0" i="0" u="none" strike="noStrike" cap="none" normalizeH="0" baseline="0">
                <a:ln>
                  <a:noFill/>
                </a:ln>
                <a:solidFill>
                  <a:srgbClr val="000000"/>
                </a:solidFill>
                <a:effectLst/>
                <a:latin typeface="Consolas" panose="020B0609020204030204" pitchFamily="49" charset="0"/>
              </a:rPr>
              <a:t>.setMessage(</a:t>
            </a:r>
            <a:r>
              <a:rPr kumimoji="0" lang="en-US" altLang="en-US" b="1" i="0" u="none" strike="noStrike" cap="none" normalizeH="0" baseline="0">
                <a:ln>
                  <a:noFill/>
                </a:ln>
                <a:solidFill>
                  <a:srgbClr val="008000"/>
                </a:solidFill>
                <a:effectLst/>
                <a:latin typeface="Consolas" panose="020B0609020204030204" pitchFamily="49" charset="0"/>
              </a:rPr>
              <a:t>"Proccesing.."</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pDialog</a:t>
            </a:r>
            <a:r>
              <a:rPr kumimoji="0" lang="en-US" altLang="en-US" b="0" i="0" u="none" strike="noStrike" cap="none" normalizeH="0" baseline="0">
                <a:ln>
                  <a:noFill/>
                </a:ln>
                <a:solidFill>
                  <a:srgbClr val="000000"/>
                </a:solidFill>
                <a:effectLst/>
                <a:latin typeface="Consolas" panose="020B0609020204030204" pitchFamily="49" charset="0"/>
              </a:rPr>
              <a:t>.setCancelable(</a:t>
            </a:r>
            <a:r>
              <a:rPr kumimoji="0" lang="en-US" altLang="en-US" b="1" i="0" u="none" strike="noStrike" cap="none" normalizeH="0" baseline="0">
                <a:ln>
                  <a:noFill/>
                </a:ln>
                <a:solidFill>
                  <a:srgbClr val="000080"/>
                </a:solidFill>
                <a:effectLst/>
                <a:latin typeface="Consolas" panose="020B0609020204030204" pitchFamily="49" charset="0"/>
              </a:rPr>
              <a:t>false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pDialog</a:t>
            </a:r>
            <a:r>
              <a:rPr kumimoji="0" lang="en-US" altLang="en-US" b="0" i="0" u="none" strike="noStrike" cap="none" normalizeH="0" baseline="0">
                <a:ln>
                  <a:noFill/>
                </a:ln>
                <a:solidFill>
                  <a:srgbClr val="000000"/>
                </a:solidFill>
                <a:effectLst/>
                <a:latin typeface="Consolas" panose="020B0609020204030204" pitchFamily="49" charset="0"/>
              </a:rPr>
              <a:t>.show();</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5911286-1242-40C1-BAD3-6D51E81C44DA}"/>
              </a:ext>
            </a:extLst>
          </p:cNvPr>
          <p:cNvSpPr>
            <a:spLocks noChangeArrowheads="1"/>
          </p:cNvSpPr>
          <p:nvPr/>
        </p:nvSpPr>
        <p:spPr bwMode="auto">
          <a:xfrm>
            <a:off x="5657959" y="841164"/>
            <a:ext cx="6131807"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808000"/>
                </a:solidFill>
                <a:effectLst/>
                <a:latin typeface="Consolas" panose="020B0609020204030204" pitchFamily="49" charset="0"/>
              </a:rPr>
              <a:t>@Override</a:t>
            </a:r>
            <a:br>
              <a:rPr kumimoji="0" lang="en-US" altLang="en-US" sz="1600" b="0" i="0" u="none" strike="noStrike" cap="none" normalizeH="0" baseline="0">
                <a:ln>
                  <a:noFill/>
                </a:ln>
                <a:solidFill>
                  <a:srgbClr val="808000"/>
                </a:solidFill>
                <a:effectLst/>
                <a:latin typeface="Consolas" panose="020B0609020204030204" pitchFamily="49" charset="0"/>
              </a:rPr>
            </a:br>
            <a:r>
              <a:rPr kumimoji="0" lang="en-US" altLang="en-US" sz="1600" b="1" i="0" u="none" strike="noStrike" cap="none" normalizeH="0" baseline="0">
                <a:ln>
                  <a:noFill/>
                </a:ln>
                <a:solidFill>
                  <a:srgbClr val="000080"/>
                </a:solidFill>
                <a:effectLst/>
                <a:latin typeface="Consolas" panose="020B0609020204030204" pitchFamily="49" charset="0"/>
              </a:rPr>
              <a:t>protected void </a:t>
            </a:r>
            <a:r>
              <a:rPr kumimoji="0" lang="en-US" altLang="en-US" sz="1600" b="0" i="0" u="none" strike="noStrike" cap="none" normalizeH="0" baseline="0">
                <a:ln>
                  <a:noFill/>
                </a:ln>
                <a:solidFill>
                  <a:srgbClr val="000000"/>
                </a:solidFill>
                <a:effectLst/>
                <a:latin typeface="Consolas" panose="020B0609020204030204" pitchFamily="49" charset="0"/>
              </a:rPr>
              <a:t>onPostExecute(ArrayList ret)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super</a:t>
            </a:r>
            <a:r>
              <a:rPr kumimoji="0" lang="en-US" altLang="en-US" sz="1600" b="0" i="0" u="none" strike="noStrike" cap="none" normalizeH="0" baseline="0">
                <a:ln>
                  <a:noFill/>
                </a:ln>
                <a:solidFill>
                  <a:srgbClr val="000000"/>
                </a:solidFill>
                <a:effectLst/>
                <a:latin typeface="Consolas" panose="020B0609020204030204" pitchFamily="49" charset="0"/>
              </a:rPr>
              <a:t>.onPostExecute(ret);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660E7A"/>
                </a:solidFill>
                <a:effectLst/>
                <a:latin typeface="Consolas" panose="020B0609020204030204" pitchFamily="49" charset="0"/>
              </a:rPr>
              <a:t>pDialog</a:t>
            </a:r>
            <a:r>
              <a:rPr kumimoji="0" lang="en-US" altLang="en-US" sz="1600" b="0" i="0" u="none" strike="noStrike" cap="none" normalizeH="0" baseline="0">
                <a:ln>
                  <a:noFill/>
                </a:ln>
                <a:solidFill>
                  <a:srgbClr val="000000"/>
                </a:solidFill>
                <a:effectLst/>
                <a:latin typeface="Consolas" panose="020B0609020204030204" pitchFamily="49" charset="0"/>
              </a:rPr>
              <a:t>.isShowing())</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pDialog</a:t>
            </a:r>
            <a:r>
              <a:rPr kumimoji="0" lang="en-US" altLang="en-US" sz="1600" b="0" i="0" u="none" strike="noStrike" cap="none" normalizeH="0" baseline="0">
                <a:ln>
                  <a:noFill/>
                </a:ln>
                <a:solidFill>
                  <a:srgbClr val="000000"/>
                </a:solidFill>
                <a:effectLst/>
                <a:latin typeface="Consolas" panose="020B0609020204030204" pitchFamily="49" charset="0"/>
              </a:rPr>
              <a:t>.dismiss();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if </a:t>
            </a:r>
            <a:r>
              <a:rPr kumimoji="0" lang="en-US" altLang="en-US" sz="1600" b="0" i="0" u="none" strike="noStrike" cap="none" normalizeH="0" baseline="0">
                <a:ln>
                  <a:noFill/>
                </a:ln>
                <a:solidFill>
                  <a:srgbClr val="000000"/>
                </a:solidFill>
                <a:effectLst/>
                <a:latin typeface="Consolas" panose="020B0609020204030204" pitchFamily="49" charset="0"/>
              </a:rPr>
              <a:t>(ret == </a:t>
            </a:r>
            <a:r>
              <a:rPr kumimoji="0" lang="en-US" altLang="en-US" sz="1600" b="1" i="0" u="none" strike="noStrike" cap="none" normalizeH="0" baseline="0">
                <a:ln>
                  <a:noFill/>
                </a:ln>
                <a:solidFill>
                  <a:srgbClr val="000080"/>
                </a:solidFill>
                <a:effectLst/>
                <a:latin typeface="Consolas" panose="020B0609020204030204" pitchFamily="49" charset="0"/>
              </a:rPr>
              <a:t>null</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Toast.</a:t>
            </a:r>
            <a:r>
              <a:rPr kumimoji="0" lang="en-US" altLang="en-US" sz="1600" b="0" i="1" u="none" strike="noStrike" cap="none" normalizeH="0" baseline="0">
                <a:ln>
                  <a:noFill/>
                </a:ln>
                <a:solidFill>
                  <a:srgbClr val="000000"/>
                </a:solidFill>
                <a:effectLst/>
                <a:latin typeface="Consolas" panose="020B0609020204030204" pitchFamily="49" charset="0"/>
              </a:rPr>
              <a:t>makeText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1" i="0" u="none" strike="noStrike" cap="none" normalizeH="0" baseline="0">
                <a:ln>
                  <a:noFill/>
                </a:ln>
                <a:solidFill>
                  <a:srgbClr val="660E7A"/>
                </a:solidFill>
                <a:effectLst/>
                <a:latin typeface="Consolas" panose="020B0609020204030204" pitchFamily="49" charset="0"/>
              </a:rPr>
              <a:t>context</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"Lỗi - Refresh lại"</a:t>
            </a:r>
            <a:r>
              <a:rPr kumimoji="0" lang="en-US" altLang="en-US" sz="16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Toast.</a:t>
            </a:r>
            <a:r>
              <a:rPr kumimoji="0" lang="en-US" altLang="en-US" sz="1600" b="1" i="1" u="none" strike="noStrike" cap="none" normalizeH="0" baseline="0">
                <a:ln>
                  <a:noFill/>
                </a:ln>
                <a:solidFill>
                  <a:srgbClr val="660E7A"/>
                </a:solidFill>
                <a:effectLst/>
                <a:latin typeface="Consolas" panose="020B0609020204030204" pitchFamily="49" charset="0"/>
              </a:rPr>
              <a:t>LENGTH_SHORT</a:t>
            </a:r>
            <a:r>
              <a:rPr kumimoji="0" lang="en-US" altLang="en-US" sz="1600" b="0" i="0" u="none" strike="noStrike" cap="none" normalizeH="0" baseline="0">
                <a:ln>
                  <a:noFill/>
                </a:ln>
                <a:solidFill>
                  <a:srgbClr val="000000"/>
                </a:solidFill>
                <a:effectLst/>
                <a:latin typeface="Consolas" panose="020B0609020204030204" pitchFamily="49" charset="0"/>
              </a:rPr>
              <a:t>).show();</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loadData();</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AB1ACBA-BE26-4216-8C7A-D635F3048721}"/>
              </a:ext>
            </a:extLst>
          </p:cNvPr>
          <p:cNvSpPr>
            <a:spLocks noChangeArrowheads="1"/>
          </p:cNvSpPr>
          <p:nvPr/>
        </p:nvSpPr>
        <p:spPr bwMode="auto">
          <a:xfrm>
            <a:off x="473848" y="3395709"/>
            <a:ext cx="11315918" cy="31085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private void </a:t>
            </a:r>
            <a:r>
              <a:rPr kumimoji="0" lang="en-US" altLang="en-US" sz="1400" b="0" i="0" u="none" strike="noStrike" cap="none" normalizeH="0" baseline="0">
                <a:ln>
                  <a:noFill/>
                </a:ln>
                <a:solidFill>
                  <a:srgbClr val="000000"/>
                </a:solidFill>
                <a:effectLst/>
                <a:latin typeface="Consolas" panose="020B0609020204030204" pitchFamily="49" charset="0"/>
              </a:rPr>
              <a:t>loadData()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if </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1" i="0" u="none" strike="noStrike" cap="none" normalizeH="0" baseline="0">
                <a:ln>
                  <a:noFill/>
                </a:ln>
                <a:solidFill>
                  <a:srgbClr val="660E7A"/>
                </a:solidFill>
                <a:effectLst/>
                <a:latin typeface="Consolas" panose="020B0609020204030204" pitchFamily="49" charset="0"/>
              </a:rPr>
              <a:t>countries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null</a:t>
            </a: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return</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List&lt;String&gt; data = </a:t>
            </a:r>
            <a:r>
              <a:rPr kumimoji="0" lang="en-US" altLang="en-US" sz="1400" b="1" i="0" u="none" strike="noStrike" cap="none" normalizeH="0" baseline="0">
                <a:ln>
                  <a:noFill/>
                </a:ln>
                <a:solidFill>
                  <a:srgbClr val="000080"/>
                </a:solidFill>
                <a:effectLst/>
                <a:latin typeface="Consolas" panose="020B0609020204030204" pitchFamily="49" charset="0"/>
              </a:rPr>
              <a:t>new </a:t>
            </a:r>
            <a:r>
              <a:rPr kumimoji="0" lang="en-US" altLang="en-US" sz="1400" b="0" i="0" u="none" strike="noStrike" cap="none" normalizeH="0" baseline="0">
                <a:ln>
                  <a:noFill/>
                </a:ln>
                <a:solidFill>
                  <a:srgbClr val="000000"/>
                </a:solidFill>
                <a:effectLst/>
                <a:latin typeface="Consolas" panose="020B0609020204030204" pitchFamily="49" charset="0"/>
              </a:rPr>
              <a:t>ArrayList&lt;String&gt;();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for </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i = </a:t>
            </a:r>
            <a:r>
              <a:rPr kumimoji="0" lang="en-US" altLang="en-US" sz="1400" b="0" i="0" u="none" strike="noStrike" cap="none" normalizeH="0" baseline="0">
                <a:ln>
                  <a:noFill/>
                </a:ln>
                <a:solidFill>
                  <a:srgbClr val="0000FF"/>
                </a:solidFill>
                <a:effectLst/>
                <a:latin typeface="Consolas" panose="020B0609020204030204" pitchFamily="49" charset="0"/>
              </a:rPr>
              <a:t>0</a:t>
            </a:r>
            <a:r>
              <a:rPr kumimoji="0" lang="en-US" altLang="en-US" sz="1400" b="0" i="0" u="none" strike="noStrike" cap="none" normalizeH="0" baseline="0">
                <a:ln>
                  <a:noFill/>
                </a:ln>
                <a:solidFill>
                  <a:srgbClr val="000000"/>
                </a:solidFill>
                <a:effectLst/>
                <a:latin typeface="Consolas" panose="020B0609020204030204" pitchFamily="49" charset="0"/>
              </a:rPr>
              <a:t>; i &lt; </a:t>
            </a:r>
            <a:r>
              <a:rPr kumimoji="0" lang="en-US" altLang="en-US" sz="1400" b="1" i="0" u="none" strike="noStrike" cap="none" normalizeH="0" baseline="0">
                <a:ln>
                  <a:noFill/>
                </a:ln>
                <a:solidFill>
                  <a:srgbClr val="660E7A"/>
                </a:solidFill>
                <a:effectLst/>
                <a:latin typeface="Consolas" panose="020B0609020204030204" pitchFamily="49" charset="0"/>
              </a:rPr>
              <a:t>countries</a:t>
            </a:r>
            <a:r>
              <a:rPr kumimoji="0" lang="en-US" altLang="en-US" sz="1400" b="0" i="0" u="none" strike="noStrike" cap="none" normalizeH="0" baseline="0">
                <a:ln>
                  <a:noFill/>
                </a:ln>
                <a:solidFill>
                  <a:srgbClr val="000000"/>
                </a:solidFill>
                <a:effectLst/>
                <a:latin typeface="Consolas" panose="020B0609020204030204" pitchFamily="49" charset="0"/>
              </a:rPr>
              <a:t>.size(); i++)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Country country = </a:t>
            </a:r>
            <a:r>
              <a:rPr kumimoji="0" lang="en-US" altLang="en-US" sz="1400" b="1" i="0" u="none" strike="noStrike" cap="none" normalizeH="0" baseline="0">
                <a:ln>
                  <a:noFill/>
                </a:ln>
                <a:solidFill>
                  <a:srgbClr val="660E7A"/>
                </a:solidFill>
                <a:effectLst/>
                <a:latin typeface="Consolas" panose="020B0609020204030204" pitchFamily="49" charset="0"/>
              </a:rPr>
              <a:t>countries</a:t>
            </a:r>
            <a:r>
              <a:rPr kumimoji="0" lang="en-US" altLang="en-US" sz="1400" b="0" i="0" u="none" strike="noStrike" cap="none" normalizeH="0" baseline="0">
                <a:ln>
                  <a:noFill/>
                </a:ln>
                <a:solidFill>
                  <a:srgbClr val="000000"/>
                </a:solidFill>
                <a:effectLst/>
                <a:latin typeface="Consolas" panose="020B0609020204030204" pitchFamily="49" charset="0"/>
              </a:rPr>
              <a:t>.get(i);</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data.add(country.</a:t>
            </a:r>
            <a:r>
              <a:rPr kumimoji="0" lang="en-US" altLang="en-US" sz="1400" b="1" i="0" u="none" strike="noStrike" cap="none" normalizeH="0" baseline="0">
                <a:ln>
                  <a:noFill/>
                </a:ln>
                <a:solidFill>
                  <a:srgbClr val="660E7A"/>
                </a:solidFill>
                <a:effectLst/>
                <a:latin typeface="Consolas" panose="020B0609020204030204" pitchFamily="49" charset="0"/>
              </a:rPr>
              <a:t>countryCode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 country.</a:t>
            </a:r>
            <a:r>
              <a:rPr kumimoji="0" lang="en-US" altLang="en-US" sz="1400" b="1" i="0" u="none" strike="noStrike" cap="none" normalizeH="0" baseline="0">
                <a:ln>
                  <a:noFill/>
                </a:ln>
                <a:solidFill>
                  <a:srgbClr val="660E7A"/>
                </a:solidFill>
                <a:effectLst/>
                <a:latin typeface="Consolas" panose="020B0609020204030204" pitchFamily="49" charset="0"/>
              </a:rPr>
              <a:t>countryName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8000"/>
                </a:solidFill>
                <a:effectLst/>
                <a:latin typeface="Consolas" panose="020B0609020204030204" pitchFamily="49" charset="0"/>
              </a:rPr>
              <a:t>": " </a:t>
            </a:r>
            <a:r>
              <a:rPr kumimoji="0" lang="en-US" altLang="en-US" sz="1400" b="0" i="0" u="none" strike="noStrike" cap="none" normalizeH="0" baseline="0">
                <a:ln>
                  <a:noFill/>
                </a:ln>
                <a:solidFill>
                  <a:srgbClr val="000000"/>
                </a:solidFill>
                <a:effectLst/>
                <a:latin typeface="Consolas" panose="020B0609020204030204" pitchFamily="49" charset="0"/>
              </a:rPr>
              <a:t>+ country.</a:t>
            </a:r>
            <a:r>
              <a:rPr kumimoji="0" lang="en-US" altLang="en-US" sz="1400" b="1" i="0" u="none" strike="noStrike" cap="none" normalizeH="0" baseline="0">
                <a:ln>
                  <a:noFill/>
                </a:ln>
                <a:solidFill>
                  <a:srgbClr val="660E7A"/>
                </a:solidFill>
                <a:effectLst/>
                <a:latin typeface="Consolas" panose="020B0609020204030204" pitchFamily="49" charset="0"/>
              </a:rPr>
              <a:t>countryPopulation</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0" i="1" u="none" strike="noStrike" cap="none" normalizeH="0" baseline="0">
                <a:ln>
                  <a:noFill/>
                </a:ln>
                <a:solidFill>
                  <a:srgbClr val="808080"/>
                </a:solidFill>
                <a:effectLst/>
                <a:latin typeface="Consolas" panose="020B0609020204030204" pitchFamily="49" charset="0"/>
              </a:rPr>
              <a:t>// Tạo adapter cho listivew</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ArrayAdapter&lt;String&gt; adapter = </a:t>
            </a:r>
            <a:r>
              <a:rPr kumimoji="0" lang="en-US" altLang="en-US" sz="1400" b="1" i="0" u="none" strike="noStrike" cap="none" normalizeH="0" baseline="0">
                <a:ln>
                  <a:noFill/>
                </a:ln>
                <a:solidFill>
                  <a:srgbClr val="000080"/>
                </a:solidFill>
                <a:effectLst/>
                <a:latin typeface="Consolas" panose="020B0609020204030204" pitchFamily="49" charset="0"/>
              </a:rPr>
              <a:t>new </a:t>
            </a:r>
            <a:r>
              <a:rPr kumimoji="0" lang="en-US" altLang="en-US" sz="1400" b="0" i="0" u="none" strike="noStrike" cap="none" normalizeH="0" baseline="0">
                <a:ln>
                  <a:noFill/>
                </a:ln>
                <a:solidFill>
                  <a:srgbClr val="000000"/>
                </a:solidFill>
                <a:effectLst/>
                <a:latin typeface="Consolas" panose="020B0609020204030204" pitchFamily="49" charset="0"/>
              </a:rPr>
              <a:t>ArrayAdapter&lt;String&gt;(</a:t>
            </a:r>
            <a:r>
              <a:rPr kumimoji="0" lang="en-US" altLang="en-US" sz="1400" b="1" i="0" u="none" strike="noStrike" cap="none" normalizeH="0" baseline="0">
                <a:ln>
                  <a:noFill/>
                </a:ln>
                <a:solidFill>
                  <a:srgbClr val="660E7A"/>
                </a:solidFill>
                <a:effectLst/>
                <a:latin typeface="Consolas" panose="020B0609020204030204" pitchFamily="49" charset="0"/>
              </a:rPr>
              <a:t>context</a:t>
            </a:r>
            <a:r>
              <a:rPr kumimoji="0" lang="en-US" altLang="en-US" sz="1400" b="0" i="0" u="none" strike="noStrike" cap="none" normalizeH="0" baseline="0">
                <a:ln>
                  <a:noFill/>
                </a:ln>
                <a:solidFill>
                  <a:srgbClr val="000000"/>
                </a:solidFill>
                <a:effectLst/>
                <a:latin typeface="Consolas" panose="020B0609020204030204" pitchFamily="49" charset="0"/>
              </a:rPr>
              <a:t>, android.R.layout.</a:t>
            </a:r>
            <a:r>
              <a:rPr kumimoji="0" lang="en-US" altLang="en-US" sz="1400" b="1" i="1" u="none" strike="noStrike" cap="none" normalizeH="0" baseline="0">
                <a:ln>
                  <a:noFill/>
                </a:ln>
                <a:solidFill>
                  <a:srgbClr val="660E7A"/>
                </a:solidFill>
                <a:effectLst/>
                <a:latin typeface="Consolas" panose="020B0609020204030204" pitchFamily="49" charset="0"/>
              </a:rPr>
              <a:t>simple_list_item_1</a:t>
            </a:r>
            <a:r>
              <a:rPr kumimoji="0" lang="en-US" altLang="en-US" sz="1400" b="0" i="0" u="none" strike="noStrike" cap="none" normalizeH="0" baseline="0">
                <a:ln>
                  <a:noFill/>
                </a:ln>
                <a:solidFill>
                  <a:srgbClr val="000000"/>
                </a:solidFill>
                <a:effectLst/>
                <a:latin typeface="Consolas" panose="020B0609020204030204" pitchFamily="49" charset="0"/>
              </a:rPr>
              <a:t>, data);</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0" i="1" u="none" strike="noStrike" cap="none" normalizeH="0" baseline="0">
                <a:ln>
                  <a:noFill/>
                </a:ln>
                <a:solidFill>
                  <a:srgbClr val="808080"/>
                </a:solidFill>
                <a:effectLst/>
                <a:latin typeface="Consolas" panose="020B0609020204030204" pitchFamily="49" charset="0"/>
              </a:rPr>
              <a:t>// Gắn adapter cho listview</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lv</a:t>
            </a:r>
            <a:r>
              <a:rPr kumimoji="0" lang="en-US" altLang="en-US" sz="1400" b="0" i="0" u="none" strike="noStrike" cap="none" normalizeH="0" baseline="0">
                <a:ln>
                  <a:noFill/>
                </a:ln>
                <a:solidFill>
                  <a:srgbClr val="000000"/>
                </a:solidFill>
                <a:effectLst/>
                <a:latin typeface="Consolas" panose="020B0609020204030204" pitchFamily="49" charset="0"/>
              </a:rPr>
              <a:t>.setAdapter(adapter);</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9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071-739A-416E-8E37-C45434FDFB3D}"/>
              </a:ext>
            </a:extLst>
          </p:cNvPr>
          <p:cNvSpPr>
            <a:spLocks noGrp="1"/>
          </p:cNvSpPr>
          <p:nvPr>
            <p:ph type="title"/>
          </p:nvPr>
        </p:nvSpPr>
        <p:spPr/>
        <p:txBody>
          <a:bodyPr/>
          <a:lstStyle/>
          <a:p>
            <a:r>
              <a:rPr lang="en-US"/>
              <a:t>Process &amp; Thread</a:t>
            </a:r>
          </a:p>
        </p:txBody>
      </p:sp>
      <p:sp>
        <p:nvSpPr>
          <p:cNvPr id="3" name="Content Placeholder 2">
            <a:extLst>
              <a:ext uri="{FF2B5EF4-FFF2-40B4-BE49-F238E27FC236}">
                <a16:creationId xmlns:a16="http://schemas.microsoft.com/office/drawing/2014/main" id="{FB2BD525-5A3A-4FAD-8D7A-CADCBB5BA60A}"/>
              </a:ext>
            </a:extLst>
          </p:cNvPr>
          <p:cNvSpPr>
            <a:spLocks noGrp="1"/>
          </p:cNvSpPr>
          <p:nvPr>
            <p:ph idx="1"/>
          </p:nvPr>
        </p:nvSpPr>
        <p:spPr/>
        <p:txBody>
          <a:bodyPr>
            <a:normAutofit/>
          </a:bodyPr>
          <a:lstStyle/>
          <a:p>
            <a:r>
              <a:rPr lang="vi-VN">
                <a:latin typeface="+mj-lt"/>
              </a:rPr>
              <a:t>Khi một ứng dụng Android được khởi chạy, hệ thống Android sẽ start </a:t>
            </a:r>
            <a:r>
              <a:rPr lang="vi-VN" b="1">
                <a:latin typeface="+mj-lt"/>
              </a:rPr>
              <a:t>một Process</a:t>
            </a:r>
            <a:r>
              <a:rPr lang="vi-VN">
                <a:latin typeface="+mj-lt"/>
              </a:rPr>
              <a:t> cho ứng dụng đó cùng với </a:t>
            </a:r>
            <a:r>
              <a:rPr lang="vi-VN" b="1">
                <a:latin typeface="+mj-lt"/>
              </a:rPr>
              <a:t>một Thread </a:t>
            </a:r>
            <a:r>
              <a:rPr lang="vi-VN">
                <a:latin typeface="+mj-lt"/>
              </a:rPr>
              <a:t>duy nhất để thực thi</a:t>
            </a:r>
            <a:endParaRPr lang="en-US">
              <a:latin typeface="+mj-lt"/>
            </a:endParaRPr>
          </a:p>
          <a:p>
            <a:pPr lvl="1"/>
            <a:r>
              <a:rPr lang="vi-VN">
                <a:latin typeface="+mj-lt"/>
              </a:rPr>
              <a:t>Mỗi Process </a:t>
            </a:r>
            <a:r>
              <a:rPr lang="en-US">
                <a:latin typeface="Times New Roman" panose="02020603050405020304" pitchFamily="18" charset="0"/>
                <a:cs typeface="Times New Roman" panose="02020603050405020304" pitchFamily="18" charset="0"/>
              </a:rPr>
              <a:t>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a:t>
            </a:r>
            <a:r>
              <a:rPr lang="vi-VN">
                <a:latin typeface="+mj-lt"/>
              </a:rPr>
              <a:t>cung cấp tài nguyên cần thiết để thực thi chương trình. Mỗi Process có một không gian địa chỉ ảo, có các mã thực thi, có các lệnh xử lý các đối tượng hệ thống, một ngữ cảnh bảo mật, kích thước làm việc tối thiểu và tối đa, ... và phải có ít nhất một Thread thực thi</a:t>
            </a:r>
            <a:endParaRPr lang="en-US">
              <a:latin typeface="+mj-lt"/>
            </a:endParaRPr>
          </a:p>
          <a:p>
            <a:pPr lvl="1"/>
            <a:endParaRPr lang="vi-VN">
              <a:latin typeface="+mj-lt"/>
            </a:endParaRPr>
          </a:p>
          <a:p>
            <a:pPr lvl="1"/>
            <a:r>
              <a:rPr lang="vi-VN">
                <a:latin typeface="+mj-lt"/>
              </a:rPr>
              <a:t>Một Thread là một thực thể trong một Process, là đối tượng được lên kế hoạc</a:t>
            </a:r>
            <a:r>
              <a:rPr lang="en-US">
                <a:latin typeface="+mj-lt"/>
              </a:rPr>
              <a:t>h</a:t>
            </a:r>
            <a:r>
              <a:rPr lang="vi-VN">
                <a:latin typeface="+mj-lt"/>
              </a:rPr>
              <a:t> để thực thi. Trong Process thường sẽ có nhiều Thread và tất cả các Thread này sẽ chia s</a:t>
            </a:r>
            <a:r>
              <a:rPr lang="en-US">
                <a:latin typeface="Times New Roman" panose="02020603050405020304" pitchFamily="18" charset="0"/>
                <a:cs typeface="Times New Roman" panose="02020603050405020304" pitchFamily="18" charset="0"/>
              </a:rPr>
              <a:t>ẻ</a:t>
            </a:r>
            <a:r>
              <a:rPr lang="vi-VN">
                <a:latin typeface="+mj-lt"/>
              </a:rPr>
              <a:t> không gian địa chỉ ảo và tài nguyên hệ thống trong Process</a:t>
            </a:r>
          </a:p>
        </p:txBody>
      </p:sp>
    </p:spTree>
    <p:extLst>
      <p:ext uri="{BB962C8B-B14F-4D97-AF65-F5344CB8AC3E}">
        <p14:creationId xmlns:p14="http://schemas.microsoft.com/office/powerpoint/2010/main" val="3389151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583-9B78-41E6-9757-D842278D9520}"/>
              </a:ext>
            </a:extLst>
          </p:cNvPr>
          <p:cNvSpPr>
            <a:spLocks noGrp="1"/>
          </p:cNvSpPr>
          <p:nvPr>
            <p:ph type="title"/>
          </p:nvPr>
        </p:nvSpPr>
        <p:spPr>
          <a:xfrm>
            <a:off x="838200" y="136526"/>
            <a:ext cx="10515600" cy="1003416"/>
          </a:xfrm>
        </p:spPr>
        <p:txBody>
          <a:bodyPr>
            <a:normAutofit/>
          </a:bodyPr>
          <a:lstStyle/>
          <a:p>
            <a:r>
              <a:rPr lang="en-US"/>
              <a:t>Network – handle service</a:t>
            </a:r>
          </a:p>
        </p:txBody>
      </p:sp>
      <p:sp>
        <p:nvSpPr>
          <p:cNvPr id="3" name="Content Placeholder 2">
            <a:extLst>
              <a:ext uri="{FF2B5EF4-FFF2-40B4-BE49-F238E27FC236}">
                <a16:creationId xmlns:a16="http://schemas.microsoft.com/office/drawing/2014/main" id="{26BC2C0D-A4A7-4D11-A8A2-ABE3DD6A8773}"/>
              </a:ext>
            </a:extLst>
          </p:cNvPr>
          <p:cNvSpPr>
            <a:spLocks noGrp="1"/>
          </p:cNvSpPr>
          <p:nvPr>
            <p:ph idx="1"/>
          </p:nvPr>
        </p:nvSpPr>
        <p:spPr/>
        <p:txBody>
          <a:bodyPr/>
          <a:lstStyle/>
          <a:p>
            <a:endParaRPr lang="en-US"/>
          </a:p>
        </p:txBody>
      </p:sp>
      <p:sp>
        <p:nvSpPr>
          <p:cNvPr id="5" name="Rectangle 1">
            <a:extLst>
              <a:ext uri="{FF2B5EF4-FFF2-40B4-BE49-F238E27FC236}">
                <a16:creationId xmlns:a16="http://schemas.microsoft.com/office/drawing/2014/main" id="{67EBD276-34C1-4C26-AA50-D8896048D6BF}"/>
              </a:ext>
            </a:extLst>
          </p:cNvPr>
          <p:cNvSpPr>
            <a:spLocks noChangeArrowheads="1"/>
          </p:cNvSpPr>
          <p:nvPr/>
        </p:nvSpPr>
        <p:spPr bwMode="auto">
          <a:xfrm>
            <a:off x="772357" y="1139942"/>
            <a:ext cx="6247223" cy="35394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808000"/>
                </a:solidFill>
                <a:effectLst/>
                <a:latin typeface="Consolas" panose="020B0609020204030204" pitchFamily="49" charset="0"/>
              </a:rPr>
              <a:t>@Override</a:t>
            </a:r>
            <a:br>
              <a:rPr kumimoji="0" lang="en-US" altLang="en-US" sz="1400" b="0" i="0" u="none" strike="noStrike" cap="none" normalizeH="0" baseline="0">
                <a:ln>
                  <a:noFill/>
                </a:ln>
                <a:solidFill>
                  <a:srgbClr val="80800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protected void </a:t>
            </a:r>
            <a:r>
              <a:rPr kumimoji="0" lang="en-US" altLang="en-US" sz="1400" b="0" i="0" u="none" strike="noStrike" cap="none" normalizeH="0" baseline="0">
                <a:ln>
                  <a:noFill/>
                </a:ln>
                <a:solidFill>
                  <a:srgbClr val="000000"/>
                </a:solidFill>
                <a:effectLst/>
                <a:latin typeface="Consolas" panose="020B0609020204030204" pitchFamily="49" charset="0"/>
              </a:rPr>
              <a:t>onCreate(Bundle savedInstanceState)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super</a:t>
            </a:r>
            <a:r>
              <a:rPr kumimoji="0" lang="en-US" altLang="en-US" sz="1400" b="0" i="0" u="none" strike="noStrike" cap="none" normalizeH="0" baseline="0">
                <a:ln>
                  <a:noFill/>
                </a:ln>
                <a:solidFill>
                  <a:srgbClr val="000000"/>
                </a:solidFill>
                <a:effectLst/>
                <a:latin typeface="Consolas" panose="020B0609020204030204" pitchFamily="49" charset="0"/>
              </a:rPr>
              <a:t>.onCreate(savedInstanceState);</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setContentView(R.layout.</a:t>
            </a:r>
            <a:r>
              <a:rPr kumimoji="0" lang="en-US" altLang="en-US" sz="1400" b="1" i="1" u="none" strike="noStrike" cap="none" normalizeH="0" baseline="0">
                <a:ln>
                  <a:noFill/>
                </a:ln>
                <a:solidFill>
                  <a:srgbClr val="660E7A"/>
                </a:solidFill>
                <a:effectLst/>
                <a:latin typeface="Consolas" panose="020B0609020204030204" pitchFamily="49" charset="0"/>
              </a:rPr>
              <a:t>activity_main</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lstCountries </a:t>
            </a:r>
            <a:r>
              <a:rPr kumimoji="0" lang="en-US" altLang="en-US" sz="1400" b="0" i="0" u="none" strike="noStrike" cap="none" normalizeH="0" baseline="0">
                <a:ln>
                  <a:noFill/>
                </a:ln>
                <a:solidFill>
                  <a:srgbClr val="000000"/>
                </a:solidFill>
                <a:effectLst/>
                <a:latin typeface="Consolas" panose="020B0609020204030204" pitchFamily="49" charset="0"/>
              </a:rPr>
              <a:t>= (ListView)findViewById(R.id.</a:t>
            </a:r>
            <a:r>
              <a:rPr kumimoji="0" lang="en-US" altLang="en-US" sz="1400" b="1" i="1" u="none" strike="noStrike" cap="none" normalizeH="0" baseline="0">
                <a:ln>
                  <a:noFill/>
                </a:ln>
                <a:solidFill>
                  <a:srgbClr val="660E7A"/>
                </a:solidFill>
                <a:effectLst/>
                <a:latin typeface="Consolas" panose="020B0609020204030204" pitchFamily="49" charset="0"/>
              </a:rPr>
              <a:t>lstCountries</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btn </a:t>
            </a:r>
            <a:r>
              <a:rPr kumimoji="0" lang="en-US" altLang="en-US" sz="1400" b="0" i="0" u="none" strike="noStrike" cap="none" normalizeH="0" baseline="0">
                <a:ln>
                  <a:noFill/>
                </a:ln>
                <a:solidFill>
                  <a:srgbClr val="000000"/>
                </a:solidFill>
                <a:effectLst/>
                <a:latin typeface="Consolas" panose="020B0609020204030204" pitchFamily="49" charset="0"/>
              </a:rPr>
              <a:t>= (Button)findViewById(R.id.</a:t>
            </a:r>
            <a:r>
              <a:rPr kumimoji="0" lang="en-US" altLang="en-US" sz="1400" b="1" i="1" u="none" strike="noStrike" cap="none" normalizeH="0" baseline="0">
                <a:ln>
                  <a:noFill/>
                </a:ln>
                <a:solidFill>
                  <a:srgbClr val="660E7A"/>
                </a:solidFill>
                <a:effectLst/>
                <a:latin typeface="Consolas" panose="020B0609020204030204" pitchFamily="49" charset="0"/>
              </a:rPr>
              <a:t>btnRefresh</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btn</a:t>
            </a:r>
            <a:r>
              <a:rPr kumimoji="0" lang="en-US" altLang="en-US" sz="1400" b="0" i="0" u="none" strike="noStrike" cap="none" normalizeH="0" baseline="0">
                <a:ln>
                  <a:noFill/>
                </a:ln>
                <a:solidFill>
                  <a:srgbClr val="000000"/>
                </a:solidFill>
                <a:effectLst/>
                <a:latin typeface="Consolas" panose="020B0609020204030204" pitchFamily="49" charset="0"/>
              </a:rPr>
              <a:t>.setOnClickListener(</a:t>
            </a:r>
            <a:r>
              <a:rPr kumimoji="0" lang="en-US" altLang="en-US" sz="1400" b="1" i="0" u="none" strike="noStrike" cap="none" normalizeH="0" baseline="0">
                <a:ln>
                  <a:noFill/>
                </a:ln>
                <a:solidFill>
                  <a:srgbClr val="000080"/>
                </a:solidFill>
                <a:effectLst/>
                <a:latin typeface="Consolas" panose="020B0609020204030204" pitchFamily="49" charset="0"/>
              </a:rPr>
              <a:t>new </a:t>
            </a:r>
            <a:r>
              <a:rPr kumimoji="0" lang="en-US" altLang="en-US" sz="1400" b="0" i="0" u="none" strike="noStrike" cap="none" normalizeH="0" baseline="0">
                <a:ln>
                  <a:noFill/>
                </a:ln>
                <a:solidFill>
                  <a:srgbClr val="000000"/>
                </a:solidFill>
                <a:effectLst/>
                <a:latin typeface="Consolas" panose="020B0609020204030204" pitchFamily="49" charset="0"/>
              </a:rPr>
              <a:t>View.OnClickListener()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0" i="0" u="none" strike="noStrike" cap="none" normalizeH="0" baseline="0">
                <a:ln>
                  <a:noFill/>
                </a:ln>
                <a:solidFill>
                  <a:srgbClr val="808000"/>
                </a:solidFill>
                <a:effectLst/>
                <a:latin typeface="Consolas" panose="020B0609020204030204" pitchFamily="49" charset="0"/>
              </a:rPr>
              <a:t>@Override</a:t>
            </a:r>
            <a:br>
              <a:rPr kumimoji="0" lang="en-US" altLang="en-US" sz="1400" b="0" i="0" u="none" strike="noStrike" cap="none" normalizeH="0" baseline="0">
                <a:ln>
                  <a:noFill/>
                </a:ln>
                <a:solidFill>
                  <a:srgbClr val="808000"/>
                </a:solidFill>
                <a:effectLst/>
                <a:latin typeface="Consolas" panose="020B0609020204030204" pitchFamily="49" charset="0"/>
              </a:rPr>
            </a:br>
            <a:r>
              <a:rPr kumimoji="0" lang="en-US" altLang="en-US" sz="1400" b="0" i="0" u="none" strike="noStrike" cap="none" normalizeH="0" baseline="0">
                <a:ln>
                  <a:noFill/>
                </a:ln>
                <a:solidFill>
                  <a:srgbClr val="808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void </a:t>
            </a:r>
            <a:r>
              <a:rPr kumimoji="0" lang="en-US" altLang="en-US" sz="1400" b="0" i="0" u="none" strike="noStrike" cap="none" normalizeH="0" baseline="0">
                <a:ln>
                  <a:noFill/>
                </a:ln>
                <a:solidFill>
                  <a:srgbClr val="000000"/>
                </a:solidFill>
                <a:effectLst/>
                <a:latin typeface="Consolas" panose="020B0609020204030204" pitchFamily="49" charset="0"/>
              </a:rPr>
              <a:t>onClick(View v)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getAllCountries();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getAllCountries();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515E7BC-103E-430F-911D-6243F78111BF}"/>
              </a:ext>
            </a:extLst>
          </p:cNvPr>
          <p:cNvSpPr>
            <a:spLocks noChangeArrowheads="1"/>
          </p:cNvSpPr>
          <p:nvPr/>
        </p:nvSpPr>
        <p:spPr bwMode="auto">
          <a:xfrm>
            <a:off x="772357" y="4679372"/>
            <a:ext cx="6805068"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nsolas" panose="020B0609020204030204" pitchFamily="49" charset="0"/>
              </a:rPr>
              <a:t>private void </a:t>
            </a:r>
            <a:r>
              <a:rPr kumimoji="0" lang="en-US" altLang="en-US" sz="1600" b="0" i="0" u="none" strike="noStrike" cap="none" normalizeH="0" baseline="0">
                <a:ln>
                  <a:noFill/>
                </a:ln>
                <a:solidFill>
                  <a:srgbClr val="000000"/>
                </a:solidFill>
                <a:effectLst/>
                <a:latin typeface="Consolas" panose="020B0609020204030204" pitchFamily="49" charset="0"/>
              </a:rPr>
              <a:t>getAllCountries()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ContentValues callParams = </a:t>
            </a:r>
            <a:r>
              <a:rPr kumimoji="0" lang="en-US" altLang="en-US" sz="1600" b="1" i="0" u="none" strike="noStrike" cap="none" normalizeH="0" baseline="0">
                <a:ln>
                  <a:noFill/>
                </a:ln>
                <a:solidFill>
                  <a:srgbClr val="000080"/>
                </a:solidFill>
                <a:effectLst/>
                <a:latin typeface="Consolas" panose="020B0609020204030204" pitchFamily="49" charset="0"/>
              </a:rPr>
              <a:t>new </a:t>
            </a:r>
            <a:r>
              <a:rPr kumimoji="0" lang="en-US" altLang="en-US" sz="1600" b="0" i="0" u="none" strike="noStrike" cap="none" normalizeH="0" baseline="0">
                <a:ln>
                  <a:noFill/>
                </a:ln>
                <a:solidFill>
                  <a:srgbClr val="000000"/>
                </a:solidFill>
                <a:effectLst/>
                <a:latin typeface="Consolas" panose="020B0609020204030204" pitchFamily="49" charset="0"/>
              </a:rPr>
              <a:t>ContentValues();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callParams.put(</a:t>
            </a:r>
            <a:r>
              <a:rPr kumimoji="0" lang="en-US" altLang="en-US" sz="1600" b="1" i="0" u="none" strike="noStrike" cap="none" normalizeH="0" baseline="0">
                <a:ln>
                  <a:noFill/>
                </a:ln>
                <a:solidFill>
                  <a:srgbClr val="008000"/>
                </a:solidFill>
                <a:effectLst/>
                <a:latin typeface="Consolas" panose="020B0609020204030204" pitchFamily="49" charset="0"/>
              </a:rPr>
              <a:t>"username"</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8000"/>
                </a:solidFill>
                <a:effectLst/>
                <a:latin typeface="Consolas" panose="020B0609020204030204" pitchFamily="49" charset="0"/>
              </a:rPr>
              <a:t>“hí hí"</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serviceHandler </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new </a:t>
            </a:r>
            <a:r>
              <a:rPr kumimoji="0" lang="en-US" altLang="en-US" sz="1600" b="0" i="0" u="none" strike="noStrike" cap="none" normalizeH="0" baseline="0">
                <a:ln>
                  <a:noFill/>
                </a:ln>
                <a:solidFill>
                  <a:srgbClr val="000000"/>
                </a:solidFill>
                <a:effectLst/>
                <a:latin typeface="Consolas" panose="020B0609020204030204" pitchFamily="49" charset="0"/>
              </a:rPr>
              <a:t>ServiceHandler(MainActivity.</a:t>
            </a:r>
            <a:r>
              <a:rPr kumimoji="0" lang="en-US" altLang="en-US" sz="1600" b="1" i="0" u="none" strike="noStrike" cap="none" normalizeH="0" baseline="0">
                <a:ln>
                  <a:noFill/>
                </a:ln>
                <a:solidFill>
                  <a:srgbClr val="000080"/>
                </a:solidFill>
                <a:effectLst/>
                <a:latin typeface="Consolas" panose="020B0609020204030204" pitchFamily="49" charset="0"/>
              </a:rPr>
              <a:t>this</a:t>
            </a:r>
            <a:r>
              <a:rPr kumimoji="0" lang="en-US" altLang="en-US" sz="16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lstCountries</a:t>
            </a:r>
            <a:r>
              <a:rPr kumimoji="0" lang="en-US" altLang="en-US" sz="1600" b="0" i="0" u="none" strike="noStrike" cap="none" normalizeH="0" baseline="0">
                <a:ln>
                  <a:noFill/>
                </a:ln>
                <a:solidFill>
                  <a:srgbClr val="000000"/>
                </a:solidFill>
                <a:effectLst/>
                <a:latin typeface="Consolas" panose="020B0609020204030204" pitchFamily="49" charset="0"/>
              </a:rPr>
              <a:t>, callParams);</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serviceHandler</a:t>
            </a:r>
            <a:r>
              <a:rPr kumimoji="0" lang="en-US" altLang="en-US" sz="1600" b="0" i="0" u="none" strike="noStrike" cap="none" normalizeH="0" baseline="0">
                <a:ln>
                  <a:noFill/>
                </a:ln>
                <a:solidFill>
                  <a:srgbClr val="000000"/>
                </a:solidFill>
                <a:effectLst/>
                <a:latin typeface="Consolas" panose="020B0609020204030204" pitchFamily="49" charset="0"/>
              </a:rPr>
              <a:t>.execute(ServiceHandler.</a:t>
            </a:r>
            <a:r>
              <a:rPr kumimoji="0" lang="en-US" altLang="en-US" sz="1600" b="1" i="1" u="none" strike="noStrike" cap="none" normalizeH="0" baseline="0">
                <a:ln>
                  <a:noFill/>
                </a:ln>
                <a:solidFill>
                  <a:srgbClr val="660E7A"/>
                </a:solidFill>
                <a:effectLst/>
                <a:latin typeface="Consolas" panose="020B0609020204030204" pitchFamily="49" charset="0"/>
              </a:rPr>
              <a:t>DISPLAY</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E575931-2D06-4BAF-8621-2ED9DDD995A0}"/>
              </a:ext>
            </a:extLst>
          </p:cNvPr>
          <p:cNvPicPr>
            <a:picLocks noChangeAspect="1"/>
          </p:cNvPicPr>
          <p:nvPr/>
        </p:nvPicPr>
        <p:blipFill>
          <a:blip r:embed="rId2"/>
          <a:stretch>
            <a:fillRect/>
          </a:stretch>
        </p:blipFill>
        <p:spPr>
          <a:xfrm>
            <a:off x="8844683" y="0"/>
            <a:ext cx="3300413" cy="6858000"/>
          </a:xfrm>
          <a:prstGeom prst="rect">
            <a:avLst/>
          </a:prstGeom>
        </p:spPr>
      </p:pic>
    </p:spTree>
    <p:extLst>
      <p:ext uri="{BB962C8B-B14F-4D97-AF65-F5344CB8AC3E}">
        <p14:creationId xmlns:p14="http://schemas.microsoft.com/office/powerpoint/2010/main" val="304292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B391-ABFE-4A31-824E-67AB8EE516AE}"/>
              </a:ext>
            </a:extLst>
          </p:cNvPr>
          <p:cNvSpPr>
            <a:spLocks noGrp="1"/>
          </p:cNvSpPr>
          <p:nvPr>
            <p:ph type="title"/>
          </p:nvPr>
        </p:nvSpPr>
        <p:spPr/>
        <p:txBody>
          <a:bodyPr/>
          <a:lstStyle/>
          <a:p>
            <a:r>
              <a:rPr lang="en-US"/>
              <a:t>MultipleThread</a:t>
            </a:r>
          </a:p>
        </p:txBody>
      </p:sp>
      <p:sp>
        <p:nvSpPr>
          <p:cNvPr id="3" name="Content Placeholder 2">
            <a:extLst>
              <a:ext uri="{FF2B5EF4-FFF2-40B4-BE49-F238E27FC236}">
                <a16:creationId xmlns:a16="http://schemas.microsoft.com/office/drawing/2014/main" id="{7E2A7979-C34F-4ED6-B28A-9BBE11DCE1A5}"/>
              </a:ext>
            </a:extLst>
          </p:cNvPr>
          <p:cNvSpPr>
            <a:spLocks noGrp="1"/>
          </p:cNvSpPr>
          <p:nvPr>
            <p:ph idx="1"/>
          </p:nvPr>
        </p:nvSpPr>
        <p:spPr/>
        <p:txBody>
          <a:bodyPr/>
          <a:lstStyle/>
          <a:p>
            <a:r>
              <a:rPr lang="en-US"/>
              <a:t>Thread: </a:t>
            </a:r>
            <a:r>
              <a:rPr lang="vi-VN"/>
              <a:t>một luồng dùng để thực thi một </a:t>
            </a:r>
            <a:r>
              <a:rPr lang="en-US"/>
              <a:t>chức năng cụ thể</a:t>
            </a:r>
          </a:p>
          <a:p>
            <a:r>
              <a:rPr lang="en-US"/>
              <a:t>Một Process có thể có nhiều Thread thực thi đồng thời và có mức ưu tiên riêng (daemon)</a:t>
            </a:r>
          </a:p>
          <a:p>
            <a:r>
              <a:rPr lang="en-US"/>
              <a:t>Có 02 cách để tạo ra thread:</a:t>
            </a:r>
          </a:p>
        </p:txBody>
      </p:sp>
      <p:sp>
        <p:nvSpPr>
          <p:cNvPr id="5" name="Rectangle 1">
            <a:extLst>
              <a:ext uri="{FF2B5EF4-FFF2-40B4-BE49-F238E27FC236}">
                <a16:creationId xmlns:a16="http://schemas.microsoft.com/office/drawing/2014/main" id="{7CC194AB-72DC-455B-89C8-B94E148DDF22}"/>
              </a:ext>
            </a:extLst>
          </p:cNvPr>
          <p:cNvSpPr>
            <a:spLocks noChangeArrowheads="1"/>
          </p:cNvSpPr>
          <p:nvPr/>
        </p:nvSpPr>
        <p:spPr bwMode="auto">
          <a:xfrm>
            <a:off x="838200" y="3680163"/>
            <a:ext cx="4996881"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private class </a:t>
            </a:r>
            <a:r>
              <a:rPr kumimoji="0" lang="en-US" altLang="en-US" b="0" i="0" u="none" strike="noStrike" cap="none" normalizeH="0" baseline="0">
                <a:ln>
                  <a:noFill/>
                </a:ln>
                <a:solidFill>
                  <a:srgbClr val="000000"/>
                </a:solidFill>
                <a:effectLst/>
                <a:latin typeface="Consolas" panose="020B0609020204030204" pitchFamily="49" charset="0"/>
              </a:rPr>
              <a:t>MyThread </a:t>
            </a:r>
            <a:r>
              <a:rPr kumimoji="0" lang="en-US" altLang="en-US" b="1" i="0" u="none" strike="noStrike" cap="none" normalizeH="0" baseline="0">
                <a:ln>
                  <a:noFill/>
                </a:ln>
                <a:solidFill>
                  <a:srgbClr val="000080"/>
                </a:solidFill>
                <a:effectLst/>
                <a:latin typeface="Consolas" panose="020B0609020204030204" pitchFamily="49" charset="0"/>
              </a:rPr>
              <a:t>extends </a:t>
            </a:r>
            <a:r>
              <a:rPr kumimoji="0" lang="en-US" altLang="en-US" b="0" i="0" u="none" strike="noStrike" cap="none" normalizeH="0" baseline="0">
                <a:ln>
                  <a:noFill/>
                </a:ln>
                <a:solidFill>
                  <a:srgbClr val="000000"/>
                </a:solidFill>
                <a:effectLst/>
                <a:latin typeface="Consolas" panose="020B0609020204030204" pitchFamily="49" charset="0"/>
              </a:rPr>
              <a:t>Thread{</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public void </a:t>
            </a:r>
            <a:r>
              <a:rPr kumimoji="0" lang="en-US" altLang="en-US" b="0" i="0" u="none" strike="noStrike" cap="none" normalizeH="0" baseline="0">
                <a:ln>
                  <a:noFill/>
                </a:ln>
                <a:solidFill>
                  <a:srgbClr val="000000"/>
                </a:solidFill>
                <a:effectLst/>
                <a:latin typeface="Consolas" panose="020B0609020204030204" pitchFamily="49" charset="0"/>
              </a:rPr>
              <a:t>run()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1" u="none" strike="noStrike" cap="none" normalizeH="0" baseline="0">
                <a:ln>
                  <a:noFill/>
                </a:ln>
                <a:solidFill>
                  <a:srgbClr val="808080"/>
                </a:solidFill>
                <a:effectLst/>
                <a:latin typeface="Consolas" panose="020B0609020204030204" pitchFamily="49" charset="0"/>
              </a:rPr>
              <a:t>//</a:t>
            </a:r>
            <a:r>
              <a:rPr kumimoji="0" lang="en-US" altLang="en-US" b="1" i="1" u="none" strike="noStrike" cap="none" normalizeH="0" baseline="0">
                <a:ln>
                  <a:noFill/>
                </a:ln>
                <a:solidFill>
                  <a:srgbClr val="0073BF"/>
                </a:solidFill>
                <a:effectLst/>
                <a:latin typeface="Consolas" panose="020B0609020204030204" pitchFamily="49" charset="0"/>
              </a:rPr>
              <a:t>TODO</a:t>
            </a:r>
            <a:br>
              <a:rPr kumimoji="0" lang="en-US" altLang="en-US" b="1" i="1" u="none" strike="noStrike" cap="none" normalizeH="0" baseline="0">
                <a:ln>
                  <a:noFill/>
                </a:ln>
                <a:solidFill>
                  <a:srgbClr val="0073BF"/>
                </a:solidFill>
                <a:effectLst/>
                <a:latin typeface="Consolas" panose="020B0609020204030204" pitchFamily="49" charset="0"/>
              </a:rPr>
            </a:br>
            <a:r>
              <a:rPr kumimoji="0" lang="en-US" altLang="en-US" b="1" i="1" u="none" strike="noStrike" cap="none" normalizeH="0" baseline="0">
                <a:ln>
                  <a:noFill/>
                </a:ln>
                <a:solidFill>
                  <a:srgbClr val="0073BF"/>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MyThread().start();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19D5BAB-11F5-4BB4-AC7F-18E1CD40594E}"/>
              </a:ext>
            </a:extLst>
          </p:cNvPr>
          <p:cNvSpPr>
            <a:spLocks noChangeArrowheads="1"/>
          </p:cNvSpPr>
          <p:nvPr/>
        </p:nvSpPr>
        <p:spPr bwMode="auto">
          <a:xfrm>
            <a:off x="5835081" y="3680163"/>
            <a:ext cx="5883342"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private class </a:t>
            </a:r>
            <a:r>
              <a:rPr kumimoji="0" lang="en-US" altLang="en-US" b="0" i="0" u="none" strike="noStrike" cap="none" normalizeH="0" baseline="0">
                <a:ln>
                  <a:noFill/>
                </a:ln>
                <a:solidFill>
                  <a:srgbClr val="000000"/>
                </a:solidFill>
                <a:effectLst/>
                <a:latin typeface="Consolas" panose="020B0609020204030204" pitchFamily="49" charset="0"/>
              </a:rPr>
              <a:t>MyRunnable </a:t>
            </a:r>
            <a:r>
              <a:rPr kumimoji="0" lang="en-US" altLang="en-US" b="1" i="0" u="none" strike="noStrike" cap="none" normalizeH="0" baseline="0">
                <a:ln>
                  <a:noFill/>
                </a:ln>
                <a:solidFill>
                  <a:srgbClr val="000080"/>
                </a:solidFill>
                <a:effectLst/>
                <a:latin typeface="Consolas" panose="020B0609020204030204" pitchFamily="49" charset="0"/>
              </a:rPr>
              <a:t>implements </a:t>
            </a:r>
            <a:r>
              <a:rPr kumimoji="0" lang="en-US" altLang="en-US" b="0" i="0" u="none" strike="noStrike" cap="none" normalizeH="0" baseline="0">
                <a:ln>
                  <a:noFill/>
                </a:ln>
                <a:solidFill>
                  <a:srgbClr val="000000"/>
                </a:solidFill>
                <a:effectLst/>
                <a:latin typeface="Consolas" panose="020B0609020204030204" pitchFamily="49" charset="0"/>
              </a:rPr>
              <a:t>Runnable{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public void </a:t>
            </a:r>
            <a:r>
              <a:rPr kumimoji="0" lang="en-US" altLang="en-US" b="0" i="0" u="none" strike="noStrike" cap="none" normalizeH="0" baseline="0">
                <a:ln>
                  <a:noFill/>
                </a:ln>
                <a:solidFill>
                  <a:srgbClr val="000000"/>
                </a:solidFill>
                <a:effectLst/>
                <a:latin typeface="Consolas" panose="020B0609020204030204" pitchFamily="49" charset="0"/>
              </a:rPr>
              <a:t>run()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1" u="none" strike="noStrike" cap="none" normalizeH="0" baseline="0">
                <a:ln>
                  <a:noFill/>
                </a:ln>
                <a:solidFill>
                  <a:srgbClr val="808080"/>
                </a:solidFill>
                <a:effectLst/>
                <a:latin typeface="Consolas" panose="020B0609020204030204" pitchFamily="49" charset="0"/>
              </a:rPr>
              <a:t>//</a:t>
            </a:r>
            <a:r>
              <a:rPr kumimoji="0" lang="en-US" altLang="en-US" b="1" i="1" u="none" strike="noStrike" cap="none" normalizeH="0" baseline="0">
                <a:ln>
                  <a:noFill/>
                </a:ln>
                <a:solidFill>
                  <a:srgbClr val="0073BF"/>
                </a:solidFill>
                <a:effectLst/>
                <a:latin typeface="Consolas" panose="020B0609020204030204" pitchFamily="49" charset="0"/>
              </a:rPr>
              <a:t>TODO</a:t>
            </a:r>
            <a:br>
              <a:rPr kumimoji="0" lang="en-US" altLang="en-US" b="1" i="1" u="none" strike="noStrike" cap="none" normalizeH="0" baseline="0">
                <a:ln>
                  <a:noFill/>
                </a:ln>
                <a:solidFill>
                  <a:srgbClr val="0073BF"/>
                </a:solidFill>
                <a:effectLst/>
                <a:latin typeface="Consolas" panose="020B0609020204030204" pitchFamily="49" charset="0"/>
              </a:rPr>
            </a:br>
            <a:r>
              <a:rPr kumimoji="0" lang="en-US" altLang="en-US" b="1" i="1" u="none" strike="noStrike" cap="none" normalizeH="0" baseline="0">
                <a:ln>
                  <a:noFill/>
                </a:ln>
                <a:solidFill>
                  <a:srgbClr val="0073BF"/>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Thread(</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MyRunnable()).start();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30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8C7B-8586-443C-AB41-45B4C1A4A534}"/>
              </a:ext>
            </a:extLst>
          </p:cNvPr>
          <p:cNvSpPr>
            <a:spLocks noGrp="1"/>
          </p:cNvSpPr>
          <p:nvPr>
            <p:ph type="title"/>
          </p:nvPr>
        </p:nvSpPr>
        <p:spPr/>
        <p:txBody>
          <a:bodyPr/>
          <a:lstStyle/>
          <a:p>
            <a:r>
              <a:rPr lang="en-US"/>
              <a:t>MultipleThread</a:t>
            </a:r>
          </a:p>
        </p:txBody>
      </p:sp>
      <p:sp>
        <p:nvSpPr>
          <p:cNvPr id="3" name="Content Placeholder 2">
            <a:extLst>
              <a:ext uri="{FF2B5EF4-FFF2-40B4-BE49-F238E27FC236}">
                <a16:creationId xmlns:a16="http://schemas.microsoft.com/office/drawing/2014/main" id="{A0A6B2A1-382F-4730-98F9-C57222BC0087}"/>
              </a:ext>
            </a:extLst>
          </p:cNvPr>
          <p:cNvSpPr>
            <a:spLocks noGrp="1"/>
          </p:cNvSpPr>
          <p:nvPr>
            <p:ph idx="1"/>
          </p:nvPr>
        </p:nvSpPr>
        <p:spPr/>
        <p:txBody>
          <a:bodyPr>
            <a:normAutofit/>
          </a:bodyPr>
          <a:lstStyle/>
          <a:p>
            <a:r>
              <a:rPr lang="vi-VN">
                <a:latin typeface="+mj-lt"/>
              </a:rPr>
              <a:t>Trong Android, khi chương trình được khởi chạy, hệ thống sẽ start một Thread ban đầu cùng với một Process</a:t>
            </a:r>
            <a:r>
              <a:rPr lang="en-US">
                <a:latin typeface="+mj-lt"/>
              </a:rPr>
              <a:t>, gọi </a:t>
            </a:r>
            <a:r>
              <a:rPr lang="vi-VN">
                <a:latin typeface="+mj-lt"/>
              </a:rPr>
              <a:t>là Main Thread</a:t>
            </a:r>
            <a:r>
              <a:rPr lang="en-US">
                <a:latin typeface="+mj-lt"/>
              </a:rPr>
              <a:t>, </a:t>
            </a:r>
            <a:r>
              <a:rPr lang="en-US">
                <a:latin typeface="Times New Roman" panose="02020603050405020304" pitchFamily="18" charset="0"/>
                <a:cs typeface="Times New Roman" panose="02020603050405020304" pitchFamily="18" charset="0"/>
              </a:rPr>
              <a:t>cũng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 là </a:t>
            </a:r>
            <a:r>
              <a:rPr lang="vi-VN">
                <a:latin typeface="+mj-lt"/>
              </a:rPr>
              <a:t>UI Thread</a:t>
            </a:r>
          </a:p>
          <a:p>
            <a:pPr lvl="1"/>
            <a:r>
              <a:rPr lang="vi-VN">
                <a:latin typeface="+mj-lt"/>
              </a:rPr>
              <a:t>Thread này có nhiệm vụ gửi các sự kiện đến widget, tức là đến các view ở giao diện điện thoại, thậm chí cả các sự kiện vẽ.</a:t>
            </a:r>
          </a:p>
          <a:p>
            <a:pPr lvl="1"/>
            <a:r>
              <a:rPr lang="vi-VN">
                <a:latin typeface="+mj-lt"/>
              </a:rPr>
              <a:t>Ngoài ra Thread này cũng phải tương tác với bộ công cụ Android UI (Android UI toolkit) gồm hai gói thư viện là android.widget và android.view.</a:t>
            </a:r>
          </a:p>
          <a:p>
            <a:r>
              <a:rPr lang="en-US">
                <a:latin typeface="Times New Roman" panose="02020603050405020304" pitchFamily="18" charset="0"/>
                <a:cs typeface="Times New Roman" panose="02020603050405020304" pitchFamily="18" charset="0"/>
              </a:rPr>
              <a:t>Thread do lập trình viên tạo ra khi ch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trình đang thực thi gọi </a:t>
            </a:r>
            <a:r>
              <a:rPr lang="vi-VN">
                <a:latin typeface="+mj-lt"/>
              </a:rPr>
              <a:t>là Worker Thread, thực thi một công việc nào đó không liên quan đến giao diện, </a:t>
            </a:r>
            <a:r>
              <a:rPr lang="en-US">
                <a:latin typeface="+mj-lt"/>
              </a:rPr>
              <a:t>còn </a:t>
            </a:r>
            <a:r>
              <a:rPr lang="vi-VN">
                <a:latin typeface="+mj-lt"/>
              </a:rPr>
              <a:t>được gọi là Background Thread.</a:t>
            </a:r>
            <a:endParaRPr lang="en-US">
              <a:latin typeface="+mj-lt"/>
            </a:endParaRPr>
          </a:p>
        </p:txBody>
      </p:sp>
    </p:spTree>
    <p:extLst>
      <p:ext uri="{BB962C8B-B14F-4D97-AF65-F5344CB8AC3E}">
        <p14:creationId xmlns:p14="http://schemas.microsoft.com/office/powerpoint/2010/main" val="415361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8C7B-8586-443C-AB41-45B4C1A4A534}"/>
              </a:ext>
            </a:extLst>
          </p:cNvPr>
          <p:cNvSpPr>
            <a:spLocks noGrp="1"/>
          </p:cNvSpPr>
          <p:nvPr>
            <p:ph type="title"/>
          </p:nvPr>
        </p:nvSpPr>
        <p:spPr/>
        <p:txBody>
          <a:bodyPr/>
          <a:lstStyle/>
          <a:p>
            <a:r>
              <a:rPr lang="en-US"/>
              <a:t>MultipleThread</a:t>
            </a:r>
          </a:p>
        </p:txBody>
      </p:sp>
      <p:sp>
        <p:nvSpPr>
          <p:cNvPr id="3" name="Content Placeholder 2">
            <a:extLst>
              <a:ext uri="{FF2B5EF4-FFF2-40B4-BE49-F238E27FC236}">
                <a16:creationId xmlns:a16="http://schemas.microsoft.com/office/drawing/2014/main" id="{A0A6B2A1-382F-4730-98F9-C57222BC0087}"/>
              </a:ext>
            </a:extLst>
          </p:cNvPr>
          <p:cNvSpPr>
            <a:spLocks noGrp="1"/>
          </p:cNvSpPr>
          <p:nvPr>
            <p:ph idx="1"/>
          </p:nvPr>
        </p:nvSpPr>
        <p:spPr>
          <a:xfrm>
            <a:off x="838200" y="1825624"/>
            <a:ext cx="10515600" cy="4594225"/>
          </a:xfrm>
        </p:spPr>
        <p:txBody>
          <a:bodyPr>
            <a:normAutofit/>
          </a:bodyPr>
          <a:lstStyle/>
          <a:p>
            <a:r>
              <a:rPr lang="en-US">
                <a:latin typeface="Times New Roman" panose="02020603050405020304" pitchFamily="18" charset="0"/>
                <a:cs typeface="Times New Roman" panose="02020603050405020304" pitchFamily="18" charset="0"/>
              </a:rPr>
              <a:t>Application Not Responding (ANR)</a:t>
            </a:r>
          </a:p>
          <a:p>
            <a:pPr lvl="1"/>
            <a:r>
              <a:rPr lang="en-US">
                <a:latin typeface="Times New Roman" panose="02020603050405020304" pitchFamily="18" charset="0"/>
                <a:cs typeface="Times New Roman" panose="02020603050405020304" pitchFamily="18" charset="0"/>
              </a:rPr>
              <a:t>UI sẽ bị block khi </a:t>
            </a:r>
            <a:r>
              <a:rPr lang="vi-VN">
                <a:latin typeface="Times New Roman" panose="02020603050405020304" pitchFamily="18" charset="0"/>
                <a:cs typeface="Times New Roman" panose="02020603050405020304" pitchFamily="18" charset="0"/>
              </a:rPr>
              <a:t>có một công việc gì đó cần phải thực hiện lâu như kết nối mạng hay truy vấn cơ sở dữ liệu</a:t>
            </a:r>
            <a:endParaRPr lang="en-US">
              <a:latin typeface="Times New Roman" panose="02020603050405020304" pitchFamily="18" charset="0"/>
              <a:cs typeface="Times New Roman" panose="02020603050405020304" pitchFamily="18" charset="0"/>
            </a:endParaRPr>
          </a:p>
          <a:p>
            <a:pPr lvl="1"/>
            <a:r>
              <a:rPr lang="vi-VN">
                <a:latin typeface="Times New Roman" panose="02020603050405020304" pitchFamily="18" charset="0"/>
                <a:cs typeface="Times New Roman" panose="02020603050405020304" pitchFamily="18" charset="0"/>
              </a:rPr>
              <a:t>Nếu UI bị block hơn vài giây (trung bình là 5 giây) thì hệ thống Android sẽ xuất hiện hộp thoại như trên, cho phép người dùng có thể đóng chương trình hoặc chờ đợi</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02 nguyên tắc</a:t>
            </a:r>
          </a:p>
          <a:p>
            <a:pPr lvl="1"/>
            <a:r>
              <a:rPr lang="vi-VN">
                <a:latin typeface="Times New Roman" panose="02020603050405020304" pitchFamily="18" charset="0"/>
                <a:cs typeface="Times New Roman" panose="02020603050405020304" pitchFamily="18" charset="0"/>
              </a:rPr>
              <a:t>Không được block UI Thread.</a:t>
            </a:r>
          </a:p>
          <a:p>
            <a:pPr lvl="1"/>
            <a:r>
              <a:rPr lang="vi-VN">
                <a:latin typeface="Times New Roman" panose="02020603050405020304" pitchFamily="18" charset="0"/>
                <a:cs typeface="Times New Roman" panose="02020603050405020304" pitchFamily="18" charset="0"/>
              </a:rPr>
              <a:t>Không được kết nối tới bộ công cụ Android UI (Android UI toolkit) từ một Thread không phải là UI Thread.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Wingdings" panose="05000000000000000000" pitchFamily="2" charset="2"/>
              </a:rPr>
              <a:t> Handler / AsyncTask</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E331F2-21DC-484F-88C0-75C8976756C8}"/>
              </a:ext>
            </a:extLst>
          </p:cNvPr>
          <p:cNvPicPr>
            <a:picLocks noChangeAspect="1"/>
          </p:cNvPicPr>
          <p:nvPr/>
        </p:nvPicPr>
        <p:blipFill>
          <a:blip r:embed="rId2"/>
          <a:stretch>
            <a:fillRect/>
          </a:stretch>
        </p:blipFill>
        <p:spPr>
          <a:xfrm>
            <a:off x="9063478" y="34412"/>
            <a:ext cx="3128522" cy="1656276"/>
          </a:xfrm>
          <a:prstGeom prst="rect">
            <a:avLst/>
          </a:prstGeom>
        </p:spPr>
      </p:pic>
    </p:spTree>
    <p:extLst>
      <p:ext uri="{BB962C8B-B14F-4D97-AF65-F5344CB8AC3E}">
        <p14:creationId xmlns:p14="http://schemas.microsoft.com/office/powerpoint/2010/main" val="18629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5ABFCDC-819A-4E7F-8541-E04EA011A25B}"/>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Handler</a:t>
            </a:r>
          </a:p>
        </p:txBody>
      </p:sp>
      <p:sp>
        <p:nvSpPr>
          <p:cNvPr id="3" name="Content Placeholder 2">
            <a:extLst>
              <a:ext uri="{FF2B5EF4-FFF2-40B4-BE49-F238E27FC236}">
                <a16:creationId xmlns:a16="http://schemas.microsoft.com/office/drawing/2014/main" id="{61616183-BC4E-4D8F-97DF-05AD29AFD30A}"/>
              </a:ext>
            </a:extLst>
          </p:cNvPr>
          <p:cNvSpPr>
            <a:spLocks noGrp="1"/>
          </p:cNvSpPr>
          <p:nvPr>
            <p:ph idx="1"/>
          </p:nvPr>
        </p:nvSpPr>
        <p:spPr>
          <a:xfrm>
            <a:off x="1424904" y="2494450"/>
            <a:ext cx="4053545" cy="3563159"/>
          </a:xfrm>
        </p:spPr>
        <p:txBody>
          <a:bodyPr>
            <a:normAutofit/>
          </a:bodyPr>
          <a:lstStyle/>
          <a:p>
            <a:r>
              <a:rPr lang="en-US" sz="1900"/>
              <a:t>D</a:t>
            </a:r>
            <a:r>
              <a:rPr lang="vi-VN" sz="1900"/>
              <a:t>ùng để liên kết, trao đổi giữa các Thread với nhau</a:t>
            </a:r>
            <a:endParaRPr lang="en-US" sz="1900"/>
          </a:p>
          <a:p>
            <a:pPr lvl="1"/>
            <a:r>
              <a:rPr lang="en-US" sz="1900"/>
              <a:t>T</a:t>
            </a:r>
            <a:r>
              <a:rPr lang="vi-VN" sz="1900"/>
              <a:t>rao đổi giữa Thread sinh ra Handler và các Thread khác</a:t>
            </a:r>
            <a:endParaRPr lang="en-US" sz="1900"/>
          </a:p>
          <a:p>
            <a:pPr lvl="1"/>
            <a:r>
              <a:rPr lang="vi-VN" sz="1900"/>
              <a:t>Thường là Main Thread (UI Thread) với các Worker Thread (Background Thread)</a:t>
            </a:r>
            <a:endParaRPr lang="en-US" sz="1900"/>
          </a:p>
          <a:p>
            <a:r>
              <a:rPr lang="en-US" sz="1900"/>
              <a:t>Handler có nhiệm vụ gửi và thực thi các Message hoặc Runnable tới Message Queue của Thread sinh ra nó</a:t>
            </a:r>
          </a:p>
        </p:txBody>
      </p:sp>
      <p:pic>
        <p:nvPicPr>
          <p:cNvPr id="2052" name="Picture 4">
            <a:extLst>
              <a:ext uri="{FF2B5EF4-FFF2-40B4-BE49-F238E27FC236}">
                <a16:creationId xmlns:a16="http://schemas.microsoft.com/office/drawing/2014/main" id="{ADAF8CB9-0161-4EC8-B05C-A8556A41D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368" y="2469711"/>
            <a:ext cx="6628470" cy="345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4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A7D-9A48-4C8D-B0D3-CEE04E5F8804}"/>
              </a:ext>
            </a:extLst>
          </p:cNvPr>
          <p:cNvSpPr>
            <a:spLocks noGrp="1"/>
          </p:cNvSpPr>
          <p:nvPr>
            <p:ph type="title"/>
          </p:nvPr>
        </p:nvSpPr>
        <p:spPr>
          <a:xfrm>
            <a:off x="838200" y="365125"/>
            <a:ext cx="6505575" cy="1325563"/>
          </a:xfrm>
        </p:spPr>
        <p:txBody>
          <a:bodyPr>
            <a:normAutofit/>
          </a:bodyPr>
          <a:lstStyle/>
          <a:p>
            <a:r>
              <a:rPr lang="en-US"/>
              <a:t>Handler - example</a:t>
            </a:r>
          </a:p>
        </p:txBody>
      </p:sp>
      <p:sp>
        <p:nvSpPr>
          <p:cNvPr id="3" name="Content Placeholder 2">
            <a:extLst>
              <a:ext uri="{FF2B5EF4-FFF2-40B4-BE49-F238E27FC236}">
                <a16:creationId xmlns:a16="http://schemas.microsoft.com/office/drawing/2014/main" id="{6DAB9C43-4063-40B7-B8D0-9FD972B80573}"/>
              </a:ext>
            </a:extLst>
          </p:cNvPr>
          <p:cNvSpPr>
            <a:spLocks noGrp="1"/>
          </p:cNvSpPr>
          <p:nvPr>
            <p:ph idx="1"/>
          </p:nvPr>
        </p:nvSpPr>
        <p:spPr>
          <a:xfrm>
            <a:off x="838200" y="1825625"/>
            <a:ext cx="6505575" cy="4351338"/>
          </a:xfrm>
        </p:spPr>
        <p:txBody>
          <a:bodyPr>
            <a:normAutofit/>
          </a:bodyPr>
          <a:lstStyle/>
          <a:p>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hi ta ấn vào Start thì số từ 0 cứ sau 1s sẽ tăng lên 1 đơn vị cho đến khi đến 10, sau đó nó sẽ hiện thị chữ "Done". Công việc cứ sau 1s tăng lên 1 đơn vị thì được background xử lý, và nó sẽ gửi từng giá trị (từ 0 đến 10) cũng như kết quả cuối cùng ("Done") về Main Thread</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15B27A-C9DB-4C94-B08D-E8D634F6B2F0}"/>
              </a:ext>
            </a:extLst>
          </p:cNvPr>
          <p:cNvPicPr>
            <a:picLocks noChangeAspect="1"/>
          </p:cNvPicPr>
          <p:nvPr/>
        </p:nvPicPr>
        <p:blipFill rotWithShape="1">
          <a:blip r:embed="rId2"/>
          <a:srcRect t="2891" r="1" b="4036"/>
          <a:stretch/>
        </p:blipFill>
        <p:spPr>
          <a:xfrm>
            <a:off x="7737635" y="-1"/>
            <a:ext cx="3555205" cy="6858001"/>
          </a:xfrm>
          <a:prstGeom prst="rect">
            <a:avLst/>
          </a:prstGeom>
        </p:spPr>
      </p:pic>
      <p:sp>
        <p:nvSpPr>
          <p:cNvPr id="9" name="Rectangle 8">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92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1A6F-3CBE-4D68-A4C9-02A564EE18FA}"/>
              </a:ext>
            </a:extLst>
          </p:cNvPr>
          <p:cNvSpPr>
            <a:spLocks noGrp="1"/>
          </p:cNvSpPr>
          <p:nvPr>
            <p:ph type="title"/>
          </p:nvPr>
        </p:nvSpPr>
        <p:spPr/>
        <p:txBody>
          <a:bodyPr/>
          <a:lstStyle/>
          <a:p>
            <a:r>
              <a:rPr lang="en-US"/>
              <a:t>Handler - example</a:t>
            </a:r>
          </a:p>
        </p:txBody>
      </p:sp>
      <p:sp>
        <p:nvSpPr>
          <p:cNvPr id="3" name="Content Placeholder 2">
            <a:extLst>
              <a:ext uri="{FF2B5EF4-FFF2-40B4-BE49-F238E27FC236}">
                <a16:creationId xmlns:a16="http://schemas.microsoft.com/office/drawing/2014/main" id="{DC850900-324E-4DC9-A5DC-E6F4CEF5FC8B}"/>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D069F206-EA06-49C7-9878-E6C18A954E4A}"/>
              </a:ext>
            </a:extLst>
          </p:cNvPr>
          <p:cNvSpPr>
            <a:spLocks noChangeArrowheads="1"/>
          </p:cNvSpPr>
          <p:nvPr/>
        </p:nvSpPr>
        <p:spPr bwMode="auto">
          <a:xfrm>
            <a:off x="838200" y="1514148"/>
            <a:ext cx="10948831"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a:ln>
                  <a:noFill/>
                </a:ln>
                <a:solidFill>
                  <a:srgbClr val="000080"/>
                </a:solidFill>
                <a:effectLst/>
                <a:latin typeface="Consolas" panose="020B0609020204030204" pitchFamily="49" charset="0"/>
              </a:rPr>
              <a:t>public class </a:t>
            </a:r>
            <a:r>
              <a:rPr kumimoji="0" lang="en-US" altLang="en-US" b="0" i="0" u="none" strike="noStrike" cap="none" normalizeH="0" baseline="0">
                <a:ln>
                  <a:noFill/>
                </a:ln>
                <a:solidFill>
                  <a:srgbClr val="000000"/>
                </a:solidFill>
                <a:effectLst/>
                <a:latin typeface="Consolas" panose="020B0609020204030204" pitchFamily="49" charset="0"/>
              </a:rPr>
              <a:t>MainActivity </a:t>
            </a:r>
            <a:r>
              <a:rPr kumimoji="0" lang="en-US" altLang="en-US" b="1" i="0" u="none" strike="noStrike" cap="none" normalizeH="0" baseline="0">
                <a:ln>
                  <a:noFill/>
                </a:ln>
                <a:solidFill>
                  <a:srgbClr val="000080"/>
                </a:solidFill>
                <a:effectLst/>
                <a:latin typeface="Consolas" panose="020B0609020204030204" pitchFamily="49" charset="0"/>
              </a:rPr>
              <a:t>extends </a:t>
            </a:r>
            <a:r>
              <a:rPr kumimoji="0" lang="en-US" altLang="en-US" b="0" i="0" u="none" strike="noStrike" cap="none" normalizeH="0" baseline="0">
                <a:ln>
                  <a:noFill/>
                </a:ln>
                <a:solidFill>
                  <a:srgbClr val="000000"/>
                </a:solidFill>
                <a:effectLst/>
                <a:latin typeface="Consolas" panose="020B0609020204030204" pitchFamily="49" charset="0"/>
              </a:rPr>
              <a:t>AppCompatActivity </a:t>
            </a:r>
            <a:r>
              <a:rPr kumimoji="0" lang="en-US" altLang="en-US" b="1" i="0" u="none" strike="noStrike" cap="none" normalizeH="0" baseline="0">
                <a:ln>
                  <a:noFill/>
                </a:ln>
                <a:solidFill>
                  <a:srgbClr val="000080"/>
                </a:solidFill>
                <a:effectLst/>
                <a:latin typeface="Consolas" panose="020B0609020204030204" pitchFamily="49" charset="0"/>
              </a:rPr>
              <a:t>implements </a:t>
            </a:r>
            <a:r>
              <a:rPr kumimoji="0" lang="en-US" altLang="en-US" b="0" i="0" u="none" strike="noStrike" cap="none" normalizeH="0" baseline="0">
                <a:ln>
                  <a:noFill/>
                </a:ln>
                <a:solidFill>
                  <a:srgbClr val="000000"/>
                </a:solidFill>
                <a:effectLst/>
                <a:latin typeface="Consolas" panose="020B0609020204030204" pitchFamily="49" charset="0"/>
              </a:rPr>
              <a:t>View.OnClickListener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private </a:t>
            </a:r>
            <a:r>
              <a:rPr kumimoji="0" lang="en-US" altLang="en-US" b="0" i="0" u="none" strike="noStrike" cap="none" normalizeH="0" baseline="0">
                <a:ln>
                  <a:noFill/>
                </a:ln>
                <a:solidFill>
                  <a:srgbClr val="000000"/>
                </a:solidFill>
                <a:effectLst/>
                <a:latin typeface="Consolas" panose="020B0609020204030204" pitchFamily="49" charset="0"/>
              </a:rPr>
              <a:t>Handler </a:t>
            </a:r>
            <a:r>
              <a:rPr kumimoji="0" lang="en-US" altLang="en-US" b="1" i="0" u="none" strike="noStrike" cap="none" normalizeH="0" baseline="0">
                <a:ln>
                  <a:noFill/>
                </a:ln>
                <a:solidFill>
                  <a:srgbClr val="660E7A"/>
                </a:solidFill>
                <a:effectLst/>
                <a:latin typeface="Consolas" panose="020B0609020204030204" pitchFamily="49" charset="0"/>
              </a:rPr>
              <a:t>mHandler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private static final int </a:t>
            </a:r>
            <a:r>
              <a:rPr kumimoji="0" lang="en-US" altLang="en-US" b="1" i="1" u="none" strike="noStrike" cap="none" normalizeH="0" baseline="0">
                <a:ln>
                  <a:noFill/>
                </a:ln>
                <a:solidFill>
                  <a:srgbClr val="660E7A"/>
                </a:solidFill>
                <a:effectLst/>
                <a:latin typeface="Consolas" panose="020B0609020204030204" pitchFamily="49" charset="0"/>
              </a:rPr>
              <a:t>MSG_UPDATE_NUMBER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0000FF"/>
                </a:solidFill>
                <a:effectLst/>
                <a:latin typeface="Consolas" panose="020B0609020204030204" pitchFamily="49" charset="0"/>
              </a:rPr>
              <a:t>100</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private static final int </a:t>
            </a:r>
            <a:r>
              <a:rPr kumimoji="0" lang="en-US" altLang="en-US" b="1" i="1" u="none" strike="noStrike" cap="none" normalizeH="0" baseline="0">
                <a:ln>
                  <a:noFill/>
                </a:ln>
                <a:solidFill>
                  <a:srgbClr val="660E7A"/>
                </a:solidFill>
                <a:effectLst/>
                <a:latin typeface="Consolas" panose="020B0609020204030204" pitchFamily="49" charset="0"/>
              </a:rPr>
              <a:t>MSG_UPDATE_NUMBER_DONE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0000FF"/>
                </a:solidFill>
                <a:effectLst/>
                <a:latin typeface="Consolas" panose="020B0609020204030204" pitchFamily="49" charset="0"/>
              </a:rPr>
              <a:t>101</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private </a:t>
            </a:r>
            <a:r>
              <a:rPr kumimoji="0" lang="en-US" altLang="en-US" b="0" i="0" u="none" strike="noStrike" cap="none" normalizeH="0" baseline="0">
                <a:ln>
                  <a:noFill/>
                </a:ln>
                <a:solidFill>
                  <a:srgbClr val="000000"/>
                </a:solidFill>
                <a:effectLst/>
                <a:latin typeface="Consolas" panose="020B0609020204030204" pitchFamily="49" charset="0"/>
              </a:rPr>
              <a:t>TextView </a:t>
            </a:r>
            <a:r>
              <a:rPr kumimoji="0" lang="en-US" altLang="en-US" b="1" i="0" u="none" strike="noStrike" cap="none" normalizeH="0" baseline="0">
                <a:ln>
                  <a:noFill/>
                </a:ln>
                <a:solidFill>
                  <a:srgbClr val="660E7A"/>
                </a:solidFill>
                <a:effectLst/>
                <a:latin typeface="Consolas" panose="020B0609020204030204" pitchFamily="49" charset="0"/>
              </a:rPr>
              <a:t>mTextNumber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private boolean </a:t>
            </a:r>
            <a:r>
              <a:rPr kumimoji="0" lang="en-US" altLang="en-US" b="1" i="0" u="none" strike="noStrike" cap="none" normalizeH="0" baseline="0">
                <a:ln>
                  <a:noFill/>
                </a:ln>
                <a:solidFill>
                  <a:srgbClr val="660E7A"/>
                </a:solidFill>
                <a:effectLst/>
                <a:latin typeface="Consolas" panose="020B0609020204030204" pitchFamily="49" charset="0"/>
              </a:rPr>
              <a:t>mIsCounting</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0" i="0" u="none" strike="noStrike" cap="none" normalizeH="0" baseline="0">
                <a:ln>
                  <a:noFill/>
                </a:ln>
                <a:solidFill>
                  <a:srgbClr val="808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protected void </a:t>
            </a:r>
            <a:r>
              <a:rPr kumimoji="0" lang="en-US" altLang="en-US" b="0" i="0" u="none" strike="noStrike" cap="none" normalizeH="0" baseline="0">
                <a:ln>
                  <a:noFill/>
                </a:ln>
                <a:solidFill>
                  <a:srgbClr val="000000"/>
                </a:solidFill>
                <a:effectLst/>
                <a:latin typeface="Consolas" panose="020B0609020204030204" pitchFamily="49" charset="0"/>
              </a:rPr>
              <a:t>onCreate(Bundle savedInstanceState)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super</a:t>
            </a:r>
            <a:r>
              <a:rPr kumimoji="0" lang="en-US" altLang="en-US" b="0" i="0" u="none" strike="noStrike" cap="none" normalizeH="0" baseline="0">
                <a:ln>
                  <a:noFill/>
                </a:ln>
                <a:solidFill>
                  <a:srgbClr val="000000"/>
                </a:solidFill>
                <a:effectLst/>
                <a:latin typeface="Consolas" panose="020B0609020204030204" pitchFamily="49" charset="0"/>
              </a:rPr>
              <a:t>.onCreate(savedInstanceState);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setContentView(R.layout.</a:t>
            </a:r>
            <a:r>
              <a:rPr kumimoji="0" lang="en-US" altLang="en-US" b="1" i="1" u="none" strike="noStrike" cap="none" normalizeH="0" baseline="0">
                <a:ln>
                  <a:noFill/>
                </a:ln>
                <a:solidFill>
                  <a:srgbClr val="660E7A"/>
                </a:solidFill>
                <a:effectLst/>
                <a:latin typeface="Consolas" panose="020B0609020204030204" pitchFamily="49" charset="0"/>
              </a:rPr>
              <a:t>activity_main</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mTextNumber </a:t>
            </a:r>
            <a:r>
              <a:rPr kumimoji="0" lang="en-US" altLang="en-US" b="0" i="0" u="none" strike="noStrike" cap="none" normalizeH="0" baseline="0">
                <a:ln>
                  <a:noFill/>
                </a:ln>
                <a:solidFill>
                  <a:srgbClr val="000000"/>
                </a:solidFill>
                <a:effectLst/>
                <a:latin typeface="Consolas" panose="020B0609020204030204" pitchFamily="49" charset="0"/>
              </a:rPr>
              <a:t>= findViewById(R.id.</a:t>
            </a:r>
            <a:r>
              <a:rPr kumimoji="0" lang="en-US" altLang="en-US" b="1" i="1" u="none" strike="noStrike" cap="none" normalizeH="0" baseline="0">
                <a:ln>
                  <a:noFill/>
                </a:ln>
                <a:solidFill>
                  <a:srgbClr val="660E7A"/>
                </a:solidFill>
                <a:effectLst/>
                <a:latin typeface="Consolas" panose="020B0609020204030204" pitchFamily="49" charset="0"/>
              </a:rPr>
              <a:t>text_number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findViewById(R.id.</a:t>
            </a:r>
            <a:r>
              <a:rPr kumimoji="0" lang="en-US" altLang="en-US" b="1" i="1" u="none" strike="noStrike" cap="none" normalizeH="0" baseline="0">
                <a:ln>
                  <a:noFill/>
                </a:ln>
                <a:solidFill>
                  <a:srgbClr val="660E7A"/>
                </a:solidFill>
                <a:effectLst/>
                <a:latin typeface="Consolas" panose="020B0609020204030204" pitchFamily="49" charset="0"/>
              </a:rPr>
              <a:t>button_count</a:t>
            </a:r>
            <a:r>
              <a:rPr kumimoji="0" lang="en-US" altLang="en-US" b="0" i="0" u="none" strike="noStrike" cap="none" normalizeH="0" baseline="0">
                <a:ln>
                  <a:noFill/>
                </a:ln>
                <a:solidFill>
                  <a:srgbClr val="000000"/>
                </a:solidFill>
                <a:effectLst/>
                <a:latin typeface="Consolas" panose="020B0609020204030204" pitchFamily="49" charset="0"/>
              </a:rPr>
              <a:t>).setOnClickListener(</a:t>
            </a:r>
            <a:r>
              <a:rPr kumimoji="0" lang="en-US" altLang="en-US" b="1" i="0" u="none" strike="noStrike" cap="none" normalizeH="0" baseline="0">
                <a:ln>
                  <a:noFill/>
                </a:ln>
                <a:solidFill>
                  <a:srgbClr val="000080"/>
                </a:solidFill>
                <a:effectLst/>
                <a:latin typeface="Consolas" panose="020B0609020204030204" pitchFamily="49" charset="0"/>
              </a:rPr>
              <a:t>this</a:t>
            </a: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nsolas" panose="020B0609020204030204" pitchFamily="49" charset="0"/>
              </a:rPr>
              <a:t>        listenerHandler();</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7338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1128</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Times New Roman</vt:lpstr>
      <vt:lpstr>Office Theme</vt:lpstr>
      <vt:lpstr>Thread &amp; Network</vt:lpstr>
      <vt:lpstr>Nội dung</vt:lpstr>
      <vt:lpstr>Process &amp; Thread</vt:lpstr>
      <vt:lpstr>MultipleThread</vt:lpstr>
      <vt:lpstr>MultipleThread</vt:lpstr>
      <vt:lpstr>MultipleThread</vt:lpstr>
      <vt:lpstr>Handler</vt:lpstr>
      <vt:lpstr>Handler - example</vt:lpstr>
      <vt:lpstr>Handler - example</vt:lpstr>
      <vt:lpstr>Handler - example</vt:lpstr>
      <vt:lpstr>Handler - example</vt:lpstr>
      <vt:lpstr>Handler - example</vt:lpstr>
      <vt:lpstr>AsyncTask</vt:lpstr>
      <vt:lpstr>AsyncTask</vt:lpstr>
      <vt:lpstr>AsyncTask - example</vt:lpstr>
      <vt:lpstr>AsyncTask - example</vt:lpstr>
      <vt:lpstr>AsyncTask - example</vt:lpstr>
      <vt:lpstr>Network</vt:lpstr>
      <vt:lpstr>Network</vt:lpstr>
      <vt:lpstr>Network – Library &amp; Permission</vt:lpstr>
      <vt:lpstr>Network – Bonus: kiểm tra trạng thái mạng</vt:lpstr>
      <vt:lpstr>Network – class for country</vt:lpstr>
      <vt:lpstr>Network – call service – ServiceCaller</vt:lpstr>
      <vt:lpstr>Network – call service – ServiceCaller</vt:lpstr>
      <vt:lpstr>Network – call service – ServiceCaller</vt:lpstr>
      <vt:lpstr>Network – handle service – ServiceHandler</vt:lpstr>
      <vt:lpstr>Network – handle service – ServiceHandler</vt:lpstr>
      <vt:lpstr>Network – handle service – ServiceHandler</vt:lpstr>
      <vt:lpstr>Network – handle service – ServiceHandler</vt:lpstr>
      <vt:lpstr>Network – handle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&amp; Network</dc:title>
  <dc:creator>Nghia Tran Dinh</dc:creator>
  <cp:lastModifiedBy>Nghia Tran Dinh</cp:lastModifiedBy>
  <cp:revision>23</cp:revision>
  <dcterms:created xsi:type="dcterms:W3CDTF">2020-06-10T07:26:28Z</dcterms:created>
  <dcterms:modified xsi:type="dcterms:W3CDTF">2020-06-11T02:52:24Z</dcterms:modified>
</cp:coreProperties>
</file>