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882-F245-4F31-8143-E5232A520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4C8E2B-AE96-4376-BBB5-44060FE9B80A}"/>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91F33-C37A-4F73-BEAD-199F550AD1C3}"/>
              </a:ext>
            </a:extLst>
          </p:cNvPr>
          <p:cNvSpPr>
            <a:spLocks noGrp="1"/>
          </p:cNvSpPr>
          <p:nvPr>
            <p:ph type="dt" sz="half" idx="10"/>
          </p:nvPr>
        </p:nvSpPr>
        <p:spPr/>
        <p:txBody>
          <a:bodyPr/>
          <a:lstStyle/>
          <a:p>
            <a:fld id="{ADC53B4A-EFD1-4A00-B397-DDF3F342D048}" type="datetimeFigureOut">
              <a:rPr lang="en-US" smtClean="0"/>
              <a:t>19/06/2020</a:t>
            </a:fld>
            <a:endParaRPr lang="en-US"/>
          </a:p>
        </p:txBody>
      </p:sp>
      <p:sp>
        <p:nvSpPr>
          <p:cNvPr id="5" name="Footer Placeholder 4">
            <a:extLst>
              <a:ext uri="{FF2B5EF4-FFF2-40B4-BE49-F238E27FC236}">
                <a16:creationId xmlns:a16="http://schemas.microsoft.com/office/drawing/2014/main" id="{773E3769-90A0-490A-9696-28D49A278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F2600-36A3-485B-B18F-4AA68E4D1F75}"/>
              </a:ext>
            </a:extLst>
          </p:cNvPr>
          <p:cNvSpPr>
            <a:spLocks noGrp="1"/>
          </p:cNvSpPr>
          <p:nvPr>
            <p:ph type="sldNum" sz="quarter" idx="12"/>
          </p:nvPr>
        </p:nvSpPr>
        <p:spPr/>
        <p:txBody>
          <a:bodyPr/>
          <a:lstStyle/>
          <a:p>
            <a:fld id="{F6E8FDF7-9E43-4423-9E45-5678CD3576D5}" type="slidenum">
              <a:rPr lang="en-US" smtClean="0"/>
              <a:t>‹#›</a:t>
            </a:fld>
            <a:endParaRPr lang="en-US"/>
          </a:p>
        </p:txBody>
      </p:sp>
    </p:spTree>
    <p:extLst>
      <p:ext uri="{BB962C8B-B14F-4D97-AF65-F5344CB8AC3E}">
        <p14:creationId xmlns:p14="http://schemas.microsoft.com/office/powerpoint/2010/main" val="2830444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D56F-240D-4131-A674-FA4126553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E794BC-4B0C-46D0-B7E7-DB3BCF2BA0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8A612-A650-47B1-9F0D-14C2122A6013}"/>
              </a:ext>
            </a:extLst>
          </p:cNvPr>
          <p:cNvSpPr>
            <a:spLocks noGrp="1"/>
          </p:cNvSpPr>
          <p:nvPr>
            <p:ph type="dt" sz="half" idx="10"/>
          </p:nvPr>
        </p:nvSpPr>
        <p:spPr/>
        <p:txBody>
          <a:bodyPr/>
          <a:lstStyle/>
          <a:p>
            <a:fld id="{ADC53B4A-EFD1-4A00-B397-DDF3F342D048}" type="datetimeFigureOut">
              <a:rPr lang="en-US" smtClean="0"/>
              <a:t>19/06/2020</a:t>
            </a:fld>
            <a:endParaRPr lang="en-US"/>
          </a:p>
        </p:txBody>
      </p:sp>
      <p:sp>
        <p:nvSpPr>
          <p:cNvPr id="5" name="Footer Placeholder 4">
            <a:extLst>
              <a:ext uri="{FF2B5EF4-FFF2-40B4-BE49-F238E27FC236}">
                <a16:creationId xmlns:a16="http://schemas.microsoft.com/office/drawing/2014/main" id="{0B5A1A31-82F9-4CDE-AFA0-DBD6F2360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E1280-E84C-43F2-9D8E-62FE93C6D048}"/>
              </a:ext>
            </a:extLst>
          </p:cNvPr>
          <p:cNvSpPr>
            <a:spLocks noGrp="1"/>
          </p:cNvSpPr>
          <p:nvPr>
            <p:ph type="sldNum" sz="quarter" idx="12"/>
          </p:nvPr>
        </p:nvSpPr>
        <p:spPr/>
        <p:txBody>
          <a:bodyPr/>
          <a:lstStyle/>
          <a:p>
            <a:fld id="{F6E8FDF7-9E43-4423-9E45-5678CD3576D5}" type="slidenum">
              <a:rPr lang="en-US" smtClean="0"/>
              <a:t>‹#›</a:t>
            </a:fld>
            <a:endParaRPr lang="en-US"/>
          </a:p>
        </p:txBody>
      </p:sp>
    </p:spTree>
    <p:extLst>
      <p:ext uri="{BB962C8B-B14F-4D97-AF65-F5344CB8AC3E}">
        <p14:creationId xmlns:p14="http://schemas.microsoft.com/office/powerpoint/2010/main" val="68072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4EB8D5-2821-42C5-8291-D8B6A393E950}"/>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3DF568-84EC-410A-8366-F9B956C9A3C0}"/>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FFE66-EF41-488A-8017-4A115723334F}"/>
              </a:ext>
            </a:extLst>
          </p:cNvPr>
          <p:cNvSpPr>
            <a:spLocks noGrp="1"/>
          </p:cNvSpPr>
          <p:nvPr>
            <p:ph type="dt" sz="half" idx="10"/>
          </p:nvPr>
        </p:nvSpPr>
        <p:spPr/>
        <p:txBody>
          <a:bodyPr/>
          <a:lstStyle/>
          <a:p>
            <a:fld id="{ADC53B4A-EFD1-4A00-B397-DDF3F342D048}" type="datetimeFigureOut">
              <a:rPr lang="en-US" smtClean="0"/>
              <a:t>19/06/2020</a:t>
            </a:fld>
            <a:endParaRPr lang="en-US"/>
          </a:p>
        </p:txBody>
      </p:sp>
      <p:sp>
        <p:nvSpPr>
          <p:cNvPr id="5" name="Footer Placeholder 4">
            <a:extLst>
              <a:ext uri="{FF2B5EF4-FFF2-40B4-BE49-F238E27FC236}">
                <a16:creationId xmlns:a16="http://schemas.microsoft.com/office/drawing/2014/main" id="{F81E7E40-62C1-4953-9CD0-9B38E0EC7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A00DC-C56E-4A1E-89D6-8A53A45B951E}"/>
              </a:ext>
            </a:extLst>
          </p:cNvPr>
          <p:cNvSpPr>
            <a:spLocks noGrp="1"/>
          </p:cNvSpPr>
          <p:nvPr>
            <p:ph type="sldNum" sz="quarter" idx="12"/>
          </p:nvPr>
        </p:nvSpPr>
        <p:spPr/>
        <p:txBody>
          <a:bodyPr/>
          <a:lstStyle/>
          <a:p>
            <a:fld id="{F6E8FDF7-9E43-4423-9E45-5678CD3576D5}" type="slidenum">
              <a:rPr lang="en-US" smtClean="0"/>
              <a:t>‹#›</a:t>
            </a:fld>
            <a:endParaRPr lang="en-US"/>
          </a:p>
        </p:txBody>
      </p:sp>
    </p:spTree>
    <p:extLst>
      <p:ext uri="{BB962C8B-B14F-4D97-AF65-F5344CB8AC3E}">
        <p14:creationId xmlns:p14="http://schemas.microsoft.com/office/powerpoint/2010/main" val="294000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967E-CB4A-49FC-A871-5484B71E3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D82530-0521-42E6-B697-5ECA3894D6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B3F88-DA9C-4D10-AE8C-EF3E5191E0B3}"/>
              </a:ext>
            </a:extLst>
          </p:cNvPr>
          <p:cNvSpPr>
            <a:spLocks noGrp="1"/>
          </p:cNvSpPr>
          <p:nvPr>
            <p:ph type="dt" sz="half" idx="10"/>
          </p:nvPr>
        </p:nvSpPr>
        <p:spPr/>
        <p:txBody>
          <a:bodyPr/>
          <a:lstStyle/>
          <a:p>
            <a:fld id="{ADC53B4A-EFD1-4A00-B397-DDF3F342D048}" type="datetimeFigureOut">
              <a:rPr lang="en-US" smtClean="0"/>
              <a:t>19/06/2020</a:t>
            </a:fld>
            <a:endParaRPr lang="en-US"/>
          </a:p>
        </p:txBody>
      </p:sp>
      <p:sp>
        <p:nvSpPr>
          <p:cNvPr id="5" name="Footer Placeholder 4">
            <a:extLst>
              <a:ext uri="{FF2B5EF4-FFF2-40B4-BE49-F238E27FC236}">
                <a16:creationId xmlns:a16="http://schemas.microsoft.com/office/drawing/2014/main" id="{F8BB310D-3CC8-42FC-BD34-066E9433A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A8C96-82C6-4269-91E1-C9C05217EE98}"/>
              </a:ext>
            </a:extLst>
          </p:cNvPr>
          <p:cNvSpPr>
            <a:spLocks noGrp="1"/>
          </p:cNvSpPr>
          <p:nvPr>
            <p:ph type="sldNum" sz="quarter" idx="12"/>
          </p:nvPr>
        </p:nvSpPr>
        <p:spPr/>
        <p:txBody>
          <a:bodyPr/>
          <a:lstStyle/>
          <a:p>
            <a:fld id="{F6E8FDF7-9E43-4423-9E45-5678CD3576D5}" type="slidenum">
              <a:rPr lang="en-US" smtClean="0"/>
              <a:t>‹#›</a:t>
            </a:fld>
            <a:endParaRPr lang="en-US"/>
          </a:p>
        </p:txBody>
      </p:sp>
    </p:spTree>
    <p:extLst>
      <p:ext uri="{BB962C8B-B14F-4D97-AF65-F5344CB8AC3E}">
        <p14:creationId xmlns:p14="http://schemas.microsoft.com/office/powerpoint/2010/main" val="196038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9046-FB95-4DF6-901A-D4125EDFA5A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2CDBB-89BE-4887-A2A4-0A5702A3A8FB}"/>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90EE4A-19E6-41A8-A6CA-4A32DC9E604D}"/>
              </a:ext>
            </a:extLst>
          </p:cNvPr>
          <p:cNvSpPr>
            <a:spLocks noGrp="1"/>
          </p:cNvSpPr>
          <p:nvPr>
            <p:ph type="dt" sz="half" idx="10"/>
          </p:nvPr>
        </p:nvSpPr>
        <p:spPr/>
        <p:txBody>
          <a:bodyPr/>
          <a:lstStyle/>
          <a:p>
            <a:fld id="{ADC53B4A-EFD1-4A00-B397-DDF3F342D048}" type="datetimeFigureOut">
              <a:rPr lang="en-US" smtClean="0"/>
              <a:t>19/06/2020</a:t>
            </a:fld>
            <a:endParaRPr lang="en-US"/>
          </a:p>
        </p:txBody>
      </p:sp>
      <p:sp>
        <p:nvSpPr>
          <p:cNvPr id="5" name="Footer Placeholder 4">
            <a:extLst>
              <a:ext uri="{FF2B5EF4-FFF2-40B4-BE49-F238E27FC236}">
                <a16:creationId xmlns:a16="http://schemas.microsoft.com/office/drawing/2014/main" id="{FE2F5F90-E0AA-4A39-9C5F-99BA284EB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30E03-8F42-482A-B3E7-C58841B365F5}"/>
              </a:ext>
            </a:extLst>
          </p:cNvPr>
          <p:cNvSpPr>
            <a:spLocks noGrp="1"/>
          </p:cNvSpPr>
          <p:nvPr>
            <p:ph type="sldNum" sz="quarter" idx="12"/>
          </p:nvPr>
        </p:nvSpPr>
        <p:spPr/>
        <p:txBody>
          <a:bodyPr/>
          <a:lstStyle/>
          <a:p>
            <a:fld id="{F6E8FDF7-9E43-4423-9E45-5678CD3576D5}" type="slidenum">
              <a:rPr lang="en-US" smtClean="0"/>
              <a:t>‹#›</a:t>
            </a:fld>
            <a:endParaRPr lang="en-US"/>
          </a:p>
        </p:txBody>
      </p:sp>
    </p:spTree>
    <p:extLst>
      <p:ext uri="{BB962C8B-B14F-4D97-AF65-F5344CB8AC3E}">
        <p14:creationId xmlns:p14="http://schemas.microsoft.com/office/powerpoint/2010/main" val="198180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4B7A-288C-4A8E-8A13-BD25568131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30813E-8797-4389-BD2B-277E9501B8F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CACE73-5569-4A1E-91DF-7E5E6D866AC5}"/>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02DB7C-B61B-41B0-8375-510041055996}"/>
              </a:ext>
            </a:extLst>
          </p:cNvPr>
          <p:cNvSpPr>
            <a:spLocks noGrp="1"/>
          </p:cNvSpPr>
          <p:nvPr>
            <p:ph type="dt" sz="half" idx="10"/>
          </p:nvPr>
        </p:nvSpPr>
        <p:spPr/>
        <p:txBody>
          <a:bodyPr/>
          <a:lstStyle/>
          <a:p>
            <a:fld id="{ADC53B4A-EFD1-4A00-B397-DDF3F342D048}" type="datetimeFigureOut">
              <a:rPr lang="en-US" smtClean="0"/>
              <a:t>19/06/2020</a:t>
            </a:fld>
            <a:endParaRPr lang="en-US"/>
          </a:p>
        </p:txBody>
      </p:sp>
      <p:sp>
        <p:nvSpPr>
          <p:cNvPr id="6" name="Footer Placeholder 5">
            <a:extLst>
              <a:ext uri="{FF2B5EF4-FFF2-40B4-BE49-F238E27FC236}">
                <a16:creationId xmlns:a16="http://schemas.microsoft.com/office/drawing/2014/main" id="{B5648D8E-60F4-42E0-A64A-80B91CD7F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5FD9E-FE3B-4B03-A28A-5D528C5F683F}"/>
              </a:ext>
            </a:extLst>
          </p:cNvPr>
          <p:cNvSpPr>
            <a:spLocks noGrp="1"/>
          </p:cNvSpPr>
          <p:nvPr>
            <p:ph type="sldNum" sz="quarter" idx="12"/>
          </p:nvPr>
        </p:nvSpPr>
        <p:spPr/>
        <p:txBody>
          <a:bodyPr/>
          <a:lstStyle/>
          <a:p>
            <a:fld id="{F6E8FDF7-9E43-4423-9E45-5678CD3576D5}" type="slidenum">
              <a:rPr lang="en-US" smtClean="0"/>
              <a:t>‹#›</a:t>
            </a:fld>
            <a:endParaRPr lang="en-US"/>
          </a:p>
        </p:txBody>
      </p:sp>
    </p:spTree>
    <p:extLst>
      <p:ext uri="{BB962C8B-B14F-4D97-AF65-F5344CB8AC3E}">
        <p14:creationId xmlns:p14="http://schemas.microsoft.com/office/powerpoint/2010/main" val="331516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9B26-F05A-4001-887F-1B2C2F1B603D}"/>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2D7E96-854C-4C70-BA22-CFEE10BA9119}"/>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1A2468-7A7E-40D3-B9CB-5DFA89E4CB8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B44E18-518D-4A3E-8AB3-A84B285636A5}"/>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C5C86B-9BF8-4F82-8343-5C0E398402C0}"/>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EDC281-2A27-4E76-920F-D6216F4FAD4A}"/>
              </a:ext>
            </a:extLst>
          </p:cNvPr>
          <p:cNvSpPr>
            <a:spLocks noGrp="1"/>
          </p:cNvSpPr>
          <p:nvPr>
            <p:ph type="dt" sz="half" idx="10"/>
          </p:nvPr>
        </p:nvSpPr>
        <p:spPr/>
        <p:txBody>
          <a:bodyPr/>
          <a:lstStyle/>
          <a:p>
            <a:fld id="{ADC53B4A-EFD1-4A00-B397-DDF3F342D048}" type="datetimeFigureOut">
              <a:rPr lang="en-US" smtClean="0"/>
              <a:t>19/06/2020</a:t>
            </a:fld>
            <a:endParaRPr lang="en-US"/>
          </a:p>
        </p:txBody>
      </p:sp>
      <p:sp>
        <p:nvSpPr>
          <p:cNvPr id="8" name="Footer Placeholder 7">
            <a:extLst>
              <a:ext uri="{FF2B5EF4-FFF2-40B4-BE49-F238E27FC236}">
                <a16:creationId xmlns:a16="http://schemas.microsoft.com/office/drawing/2014/main" id="{D59332F8-7965-4AB7-9901-86EDF886E7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425C89-9D34-4C22-AC87-4BF310922FAD}"/>
              </a:ext>
            </a:extLst>
          </p:cNvPr>
          <p:cNvSpPr>
            <a:spLocks noGrp="1"/>
          </p:cNvSpPr>
          <p:nvPr>
            <p:ph type="sldNum" sz="quarter" idx="12"/>
          </p:nvPr>
        </p:nvSpPr>
        <p:spPr/>
        <p:txBody>
          <a:bodyPr/>
          <a:lstStyle/>
          <a:p>
            <a:fld id="{F6E8FDF7-9E43-4423-9E45-5678CD3576D5}" type="slidenum">
              <a:rPr lang="en-US" smtClean="0"/>
              <a:t>‹#›</a:t>
            </a:fld>
            <a:endParaRPr lang="en-US"/>
          </a:p>
        </p:txBody>
      </p:sp>
    </p:spTree>
    <p:extLst>
      <p:ext uri="{BB962C8B-B14F-4D97-AF65-F5344CB8AC3E}">
        <p14:creationId xmlns:p14="http://schemas.microsoft.com/office/powerpoint/2010/main" val="11207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969F-F033-402E-B9C3-FC1A5AAF04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EF0F9F-4E06-42D1-A9DB-29B64FD393B2}"/>
              </a:ext>
            </a:extLst>
          </p:cNvPr>
          <p:cNvSpPr>
            <a:spLocks noGrp="1"/>
          </p:cNvSpPr>
          <p:nvPr>
            <p:ph type="dt" sz="half" idx="10"/>
          </p:nvPr>
        </p:nvSpPr>
        <p:spPr/>
        <p:txBody>
          <a:bodyPr/>
          <a:lstStyle/>
          <a:p>
            <a:fld id="{ADC53B4A-EFD1-4A00-B397-DDF3F342D048}" type="datetimeFigureOut">
              <a:rPr lang="en-US" smtClean="0"/>
              <a:t>19/06/2020</a:t>
            </a:fld>
            <a:endParaRPr lang="en-US"/>
          </a:p>
        </p:txBody>
      </p:sp>
      <p:sp>
        <p:nvSpPr>
          <p:cNvPr id="4" name="Footer Placeholder 3">
            <a:extLst>
              <a:ext uri="{FF2B5EF4-FFF2-40B4-BE49-F238E27FC236}">
                <a16:creationId xmlns:a16="http://schemas.microsoft.com/office/drawing/2014/main" id="{5A5ECF42-4B30-4A39-8F6A-03EC497F0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7F179E-89FB-49C7-97EA-F6B43D51968D}"/>
              </a:ext>
            </a:extLst>
          </p:cNvPr>
          <p:cNvSpPr>
            <a:spLocks noGrp="1"/>
          </p:cNvSpPr>
          <p:nvPr>
            <p:ph type="sldNum" sz="quarter" idx="12"/>
          </p:nvPr>
        </p:nvSpPr>
        <p:spPr/>
        <p:txBody>
          <a:bodyPr/>
          <a:lstStyle/>
          <a:p>
            <a:fld id="{F6E8FDF7-9E43-4423-9E45-5678CD3576D5}" type="slidenum">
              <a:rPr lang="en-US" smtClean="0"/>
              <a:t>‹#›</a:t>
            </a:fld>
            <a:endParaRPr lang="en-US"/>
          </a:p>
        </p:txBody>
      </p:sp>
    </p:spTree>
    <p:extLst>
      <p:ext uri="{BB962C8B-B14F-4D97-AF65-F5344CB8AC3E}">
        <p14:creationId xmlns:p14="http://schemas.microsoft.com/office/powerpoint/2010/main" val="109851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A7A94-DCEE-430C-905C-7521AA85AC39}"/>
              </a:ext>
            </a:extLst>
          </p:cNvPr>
          <p:cNvSpPr>
            <a:spLocks noGrp="1"/>
          </p:cNvSpPr>
          <p:nvPr>
            <p:ph type="dt" sz="half" idx="10"/>
          </p:nvPr>
        </p:nvSpPr>
        <p:spPr/>
        <p:txBody>
          <a:bodyPr/>
          <a:lstStyle/>
          <a:p>
            <a:fld id="{ADC53B4A-EFD1-4A00-B397-DDF3F342D048}" type="datetimeFigureOut">
              <a:rPr lang="en-US" smtClean="0"/>
              <a:t>19/06/2020</a:t>
            </a:fld>
            <a:endParaRPr lang="en-US"/>
          </a:p>
        </p:txBody>
      </p:sp>
      <p:sp>
        <p:nvSpPr>
          <p:cNvPr id="3" name="Footer Placeholder 2">
            <a:extLst>
              <a:ext uri="{FF2B5EF4-FFF2-40B4-BE49-F238E27FC236}">
                <a16:creationId xmlns:a16="http://schemas.microsoft.com/office/drawing/2014/main" id="{7EF3AF22-44B7-4769-B095-FEF610183D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D928E1-2B55-42ED-BFCF-4B3815EB5DA7}"/>
              </a:ext>
            </a:extLst>
          </p:cNvPr>
          <p:cNvSpPr>
            <a:spLocks noGrp="1"/>
          </p:cNvSpPr>
          <p:nvPr>
            <p:ph type="sldNum" sz="quarter" idx="12"/>
          </p:nvPr>
        </p:nvSpPr>
        <p:spPr/>
        <p:txBody>
          <a:bodyPr/>
          <a:lstStyle/>
          <a:p>
            <a:fld id="{F6E8FDF7-9E43-4423-9E45-5678CD3576D5}" type="slidenum">
              <a:rPr lang="en-US" smtClean="0"/>
              <a:t>‹#›</a:t>
            </a:fld>
            <a:endParaRPr lang="en-US"/>
          </a:p>
        </p:txBody>
      </p:sp>
    </p:spTree>
    <p:extLst>
      <p:ext uri="{BB962C8B-B14F-4D97-AF65-F5344CB8AC3E}">
        <p14:creationId xmlns:p14="http://schemas.microsoft.com/office/powerpoint/2010/main" val="150834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FE6C-9618-4624-BBCB-F63E769917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13D998-5B67-4F30-919A-A86BD8A9A42A}"/>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7F19DF-AEAD-48B7-A09D-0F48DE4BE1B9}"/>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E861B-25CF-4BF5-8291-D88ED809410D}"/>
              </a:ext>
            </a:extLst>
          </p:cNvPr>
          <p:cNvSpPr>
            <a:spLocks noGrp="1"/>
          </p:cNvSpPr>
          <p:nvPr>
            <p:ph type="dt" sz="half" idx="10"/>
          </p:nvPr>
        </p:nvSpPr>
        <p:spPr/>
        <p:txBody>
          <a:bodyPr/>
          <a:lstStyle/>
          <a:p>
            <a:fld id="{ADC53B4A-EFD1-4A00-B397-DDF3F342D048}" type="datetimeFigureOut">
              <a:rPr lang="en-US" smtClean="0"/>
              <a:t>19/06/2020</a:t>
            </a:fld>
            <a:endParaRPr lang="en-US"/>
          </a:p>
        </p:txBody>
      </p:sp>
      <p:sp>
        <p:nvSpPr>
          <p:cNvPr id="6" name="Footer Placeholder 5">
            <a:extLst>
              <a:ext uri="{FF2B5EF4-FFF2-40B4-BE49-F238E27FC236}">
                <a16:creationId xmlns:a16="http://schemas.microsoft.com/office/drawing/2014/main" id="{A221B57C-50BC-4CFF-A783-6A0ED9610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B22D0-F7A3-4D50-82B6-6F2BB4EC208F}"/>
              </a:ext>
            </a:extLst>
          </p:cNvPr>
          <p:cNvSpPr>
            <a:spLocks noGrp="1"/>
          </p:cNvSpPr>
          <p:nvPr>
            <p:ph type="sldNum" sz="quarter" idx="12"/>
          </p:nvPr>
        </p:nvSpPr>
        <p:spPr/>
        <p:txBody>
          <a:bodyPr/>
          <a:lstStyle/>
          <a:p>
            <a:fld id="{F6E8FDF7-9E43-4423-9E45-5678CD3576D5}" type="slidenum">
              <a:rPr lang="en-US" smtClean="0"/>
              <a:t>‹#›</a:t>
            </a:fld>
            <a:endParaRPr lang="en-US"/>
          </a:p>
        </p:txBody>
      </p:sp>
    </p:spTree>
    <p:extLst>
      <p:ext uri="{BB962C8B-B14F-4D97-AF65-F5344CB8AC3E}">
        <p14:creationId xmlns:p14="http://schemas.microsoft.com/office/powerpoint/2010/main" val="124100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BF3C-1B7A-4676-BEE8-8722B27FC5BE}"/>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D84C0D-F76A-4887-9AD8-410008B2535A}"/>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8228CA80-2697-4932-852B-33479DD40B2A}"/>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D52D5-CC0E-4F92-9A13-AB1CC47D4975}"/>
              </a:ext>
            </a:extLst>
          </p:cNvPr>
          <p:cNvSpPr>
            <a:spLocks noGrp="1"/>
          </p:cNvSpPr>
          <p:nvPr>
            <p:ph type="dt" sz="half" idx="10"/>
          </p:nvPr>
        </p:nvSpPr>
        <p:spPr/>
        <p:txBody>
          <a:bodyPr/>
          <a:lstStyle/>
          <a:p>
            <a:fld id="{ADC53B4A-EFD1-4A00-B397-DDF3F342D048}" type="datetimeFigureOut">
              <a:rPr lang="en-US" smtClean="0"/>
              <a:t>19/06/2020</a:t>
            </a:fld>
            <a:endParaRPr lang="en-US"/>
          </a:p>
        </p:txBody>
      </p:sp>
      <p:sp>
        <p:nvSpPr>
          <p:cNvPr id="6" name="Footer Placeholder 5">
            <a:extLst>
              <a:ext uri="{FF2B5EF4-FFF2-40B4-BE49-F238E27FC236}">
                <a16:creationId xmlns:a16="http://schemas.microsoft.com/office/drawing/2014/main" id="{051C5A2F-F313-4782-9E04-E808C294A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CFC15-C0F7-4A7C-B7A1-8CF3C7168AEE}"/>
              </a:ext>
            </a:extLst>
          </p:cNvPr>
          <p:cNvSpPr>
            <a:spLocks noGrp="1"/>
          </p:cNvSpPr>
          <p:nvPr>
            <p:ph type="sldNum" sz="quarter" idx="12"/>
          </p:nvPr>
        </p:nvSpPr>
        <p:spPr/>
        <p:txBody>
          <a:bodyPr/>
          <a:lstStyle/>
          <a:p>
            <a:fld id="{F6E8FDF7-9E43-4423-9E45-5678CD3576D5}" type="slidenum">
              <a:rPr lang="en-US" smtClean="0"/>
              <a:t>‹#›</a:t>
            </a:fld>
            <a:endParaRPr lang="en-US"/>
          </a:p>
        </p:txBody>
      </p:sp>
    </p:spTree>
    <p:extLst>
      <p:ext uri="{BB962C8B-B14F-4D97-AF65-F5344CB8AC3E}">
        <p14:creationId xmlns:p14="http://schemas.microsoft.com/office/powerpoint/2010/main" val="350330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C34FB1-5780-478F-A6F0-403DE906687D}"/>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798AA4-018C-48B6-8EA5-0BA04BB2070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BD3C7-4E20-41C6-B883-10AEC0A8AEF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53B4A-EFD1-4A00-B397-DDF3F342D048}" type="datetimeFigureOut">
              <a:rPr lang="en-US" smtClean="0"/>
              <a:t>19/06/2020</a:t>
            </a:fld>
            <a:endParaRPr lang="en-US"/>
          </a:p>
        </p:txBody>
      </p:sp>
      <p:sp>
        <p:nvSpPr>
          <p:cNvPr id="5" name="Footer Placeholder 4">
            <a:extLst>
              <a:ext uri="{FF2B5EF4-FFF2-40B4-BE49-F238E27FC236}">
                <a16:creationId xmlns:a16="http://schemas.microsoft.com/office/drawing/2014/main" id="{E0B40837-52F9-4331-A4D8-7B8E02AF098D}"/>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DFDFF7-0082-4AE4-B2E3-A67133D2089B}"/>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8FDF7-9E43-4423-9E45-5678CD3576D5}" type="slidenum">
              <a:rPr lang="en-US" smtClean="0"/>
              <a:t>‹#›</a:t>
            </a:fld>
            <a:endParaRPr lang="en-US"/>
          </a:p>
        </p:txBody>
      </p:sp>
    </p:spTree>
    <p:extLst>
      <p:ext uri="{BB962C8B-B14F-4D97-AF65-F5344CB8AC3E}">
        <p14:creationId xmlns:p14="http://schemas.microsoft.com/office/powerpoint/2010/main" val="1400139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7F57-C5BD-4183-B06A-F41182922DF3}"/>
              </a:ext>
            </a:extLst>
          </p:cNvPr>
          <p:cNvSpPr>
            <a:spLocks noGrp="1"/>
          </p:cNvSpPr>
          <p:nvPr>
            <p:ph type="ctrTitle"/>
          </p:nvPr>
        </p:nvSpPr>
        <p:spPr/>
        <p:txBody>
          <a:bodyPr/>
          <a:lstStyle/>
          <a:p>
            <a:r>
              <a:rPr lang="en-US"/>
              <a:t>Touch, Graphics &amp; Custom view</a:t>
            </a:r>
          </a:p>
        </p:txBody>
      </p:sp>
      <p:sp>
        <p:nvSpPr>
          <p:cNvPr id="3" name="Subtitle 2">
            <a:extLst>
              <a:ext uri="{FF2B5EF4-FFF2-40B4-BE49-F238E27FC236}">
                <a16:creationId xmlns:a16="http://schemas.microsoft.com/office/drawing/2014/main" id="{40974693-3002-4C7E-A4AC-762F245D0A1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6673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D14D-1FF7-4542-B8CA-E87E4348DE21}"/>
              </a:ext>
            </a:extLst>
          </p:cNvPr>
          <p:cNvSpPr>
            <a:spLocks noGrp="1"/>
          </p:cNvSpPr>
          <p:nvPr>
            <p:ph type="title"/>
          </p:nvPr>
        </p:nvSpPr>
        <p:spPr>
          <a:xfrm>
            <a:off x="481013" y="3752849"/>
            <a:ext cx="3290887" cy="2452687"/>
          </a:xfrm>
        </p:spPr>
        <p:txBody>
          <a:bodyPr anchor="ctr">
            <a:normAutofit/>
          </a:bodyPr>
          <a:lstStyle/>
          <a:p>
            <a:r>
              <a:rPr lang="en-US" sz="3600"/>
              <a:t>Custom view - Constructor</a:t>
            </a:r>
          </a:p>
        </p:txBody>
      </p:sp>
      <p:pic>
        <p:nvPicPr>
          <p:cNvPr id="7170" name="Picture 2">
            <a:extLst>
              <a:ext uri="{FF2B5EF4-FFF2-40B4-BE49-F238E27FC236}">
                <a16:creationId xmlns:a16="http://schemas.microsoft.com/office/drawing/2014/main" id="{FEB20E05-7825-4B44-82B3-FDB4F031B8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296"/>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48AF15A-F9A6-49F4-9163-AAC6E2BC27A5}"/>
              </a:ext>
            </a:extLst>
          </p:cNvPr>
          <p:cNvSpPr>
            <a:spLocks noGrp="1"/>
          </p:cNvSpPr>
          <p:nvPr>
            <p:ph idx="1"/>
          </p:nvPr>
        </p:nvSpPr>
        <p:spPr>
          <a:xfrm>
            <a:off x="4223982" y="3752850"/>
            <a:ext cx="7805458" cy="2932430"/>
          </a:xfrm>
        </p:spPr>
        <p:txBody>
          <a:bodyPr anchor="ctr">
            <a:normAutofit/>
          </a:bodyPr>
          <a:lstStyle/>
          <a:p>
            <a:r>
              <a:rPr lang="en-US" sz="2400">
                <a:latin typeface="Times New Roman" panose="02020603050405020304" pitchFamily="18" charset="0"/>
                <a:cs typeface="Times New Roman" panose="02020603050405020304" pitchFamily="18" charset="0"/>
              </a:rPr>
              <a:t>N</a:t>
            </a:r>
            <a:r>
              <a:rPr lang="vi-VN" sz="2400">
                <a:latin typeface="Times New Roman" panose="02020603050405020304" pitchFamily="18" charset="0"/>
                <a:cs typeface="Times New Roman" panose="02020603050405020304" pitchFamily="18" charset="0"/>
              </a:rPr>
              <a:t>ơi khai báo và cung cấp nhưng thứ cần thiết cho việc vẽ: thiết lập các giá trị khởi đầu, các tham số mặc định, giá trị tính toán v..v..</a:t>
            </a:r>
          </a:p>
          <a:p>
            <a:r>
              <a:rPr lang="en-US" sz="2400">
                <a:latin typeface="Times New Roman" panose="02020603050405020304" pitchFamily="18" charset="0"/>
                <a:cs typeface="Times New Roman" panose="02020603050405020304" pitchFamily="18" charset="0"/>
              </a:rPr>
              <a:t>Có thể</a:t>
            </a:r>
            <a:r>
              <a:rPr lang="vi-VN" sz="2400">
                <a:latin typeface="Times New Roman" panose="02020603050405020304" pitchFamily="18" charset="0"/>
                <a:cs typeface="Times New Roman" panose="02020603050405020304" pitchFamily="18" charset="0"/>
              </a:rPr>
              <a:t> sử </a:t>
            </a:r>
            <a:r>
              <a:rPr lang="en-US" sz="2400">
                <a:latin typeface="Times New Roman" panose="02020603050405020304" pitchFamily="18" charset="0"/>
                <a:cs typeface="Times New Roman" panose="02020603050405020304" pitchFamily="18" charset="0"/>
              </a:rPr>
              <a:t>d</a:t>
            </a:r>
            <a:r>
              <a:rPr lang="vi-VN" sz="2400">
                <a:latin typeface="Times New Roman" panose="02020603050405020304" pitchFamily="18" charset="0"/>
                <a:cs typeface="Times New Roman" panose="02020603050405020304" pitchFamily="18" charset="0"/>
              </a:rPr>
              <a:t>ụng</a:t>
            </a:r>
            <a:r>
              <a:rPr lang="en-US" sz="2400">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AttributeSet</a:t>
            </a:r>
            <a:r>
              <a:rPr lang="en-US" sz="2400" b="1">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interface</a:t>
            </a:r>
            <a:r>
              <a:rPr lang="en-US" sz="2400">
                <a:latin typeface="Times New Roman" panose="02020603050405020304" pitchFamily="18" charset="0"/>
                <a:cs typeface="Times New Roman" panose="02020603050405020304" pitchFamily="18" charset="0"/>
              </a:rPr>
              <a:t> để</a:t>
            </a:r>
            <a:r>
              <a:rPr lang="vi-VN" sz="2400">
                <a:latin typeface="Times New Roman" panose="02020603050405020304" pitchFamily="18" charset="0"/>
                <a:cs typeface="Times New Roman" panose="02020603050405020304" pitchFamily="18" charset="0"/>
              </a:rPr>
              <a:t> thiết lập các tham số </a:t>
            </a:r>
            <a:r>
              <a:rPr lang="en-US" sz="2400">
                <a:latin typeface="Times New Roman" panose="02020603050405020304" pitchFamily="18" charset="0"/>
                <a:cs typeface="Times New Roman" panose="02020603050405020304" pitchFamily="18" charset="0"/>
              </a:rPr>
              <a:t>định sẵn thông qua việc tạo </a:t>
            </a:r>
            <a:r>
              <a:rPr lang="vi-VN" sz="2400">
                <a:latin typeface="Times New Roman" panose="02020603050405020304" pitchFamily="18" charset="0"/>
                <a:cs typeface="Times New Roman" panose="02020603050405020304" pitchFamily="18" charset="0"/>
              </a:rPr>
              <a:t>file </a:t>
            </a:r>
            <a:r>
              <a:rPr lang="vi-VN" sz="2400" i="1">
                <a:latin typeface="Times New Roman" panose="02020603050405020304" pitchFamily="18" charset="0"/>
                <a:cs typeface="Times New Roman" panose="02020603050405020304" pitchFamily="18" charset="0"/>
              </a:rPr>
              <a:t>attrs.xml</a:t>
            </a: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trong </a:t>
            </a:r>
            <a:r>
              <a:rPr lang="en-US" sz="2400" i="1">
                <a:latin typeface="Times New Roman" panose="02020603050405020304" pitchFamily="18" charset="0"/>
                <a:cs typeface="Times New Roman" panose="02020603050405020304" pitchFamily="18" charset="0"/>
              </a:rPr>
              <a:t>res/values</a:t>
            </a:r>
            <a:r>
              <a:rPr lang="vi-VN" sz="2400">
                <a:latin typeface="Times New Roman" panose="02020603050405020304" pitchFamily="18" charset="0"/>
                <a:cs typeface="Times New Roman" panose="02020603050405020304" pitchFamily="18" charset="0"/>
              </a:rPr>
              <a:t>. Trong file này sẽ chứa các thuộc tính cài đặt cho các custom views</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17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217B-FA9F-4024-AF23-DDCE8DCA61C7}"/>
              </a:ext>
            </a:extLst>
          </p:cNvPr>
          <p:cNvSpPr>
            <a:spLocks noGrp="1"/>
          </p:cNvSpPr>
          <p:nvPr>
            <p:ph type="title"/>
          </p:nvPr>
        </p:nvSpPr>
        <p:spPr/>
        <p:txBody>
          <a:bodyPr/>
          <a:lstStyle/>
          <a:p>
            <a:r>
              <a:rPr lang="en-US"/>
              <a:t>Custom view - Constructor</a:t>
            </a:r>
          </a:p>
        </p:txBody>
      </p:sp>
      <p:sp>
        <p:nvSpPr>
          <p:cNvPr id="3" name="Content Placeholder 2">
            <a:extLst>
              <a:ext uri="{FF2B5EF4-FFF2-40B4-BE49-F238E27FC236}">
                <a16:creationId xmlns:a16="http://schemas.microsoft.com/office/drawing/2014/main" id="{A44C2652-E7A1-4DCE-8A57-2D7B3A3A8677}"/>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Sử dụng C</a:t>
            </a:r>
            <a:r>
              <a:rPr lang="vi-VN">
                <a:latin typeface="Times New Roman" panose="02020603050405020304" pitchFamily="18" charset="0"/>
                <a:cs typeface="Times New Roman" panose="02020603050405020304" pitchFamily="18" charset="0"/>
              </a:rPr>
              <a:t>onstructor có chứa tham số AttributeSet</a:t>
            </a:r>
            <a:r>
              <a:rPr lang="en-US">
                <a:latin typeface="Times New Roman" panose="02020603050405020304" pitchFamily="18" charset="0"/>
                <a:cs typeface="Times New Roman" panose="02020603050405020304" pitchFamily="18" charset="0"/>
              </a:rPr>
              <a:t> để </a:t>
            </a:r>
            <a:r>
              <a:rPr lang="vi-VN">
                <a:latin typeface="Times New Roman" panose="02020603050405020304" pitchFamily="18" charset="0"/>
                <a:cs typeface="Times New Roman" panose="02020603050405020304" pitchFamily="18" charset="0"/>
              </a:rPr>
              <a:t>lấy danh sách các attribute </a:t>
            </a:r>
            <a:r>
              <a:rPr lang="en-US">
                <a:latin typeface="Times New Roman" panose="02020603050405020304" pitchFamily="18" charset="0"/>
                <a:cs typeface="Times New Roman" panose="02020603050405020304" pitchFamily="18" charset="0"/>
              </a:rPr>
              <a:t>và value</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Nên </a:t>
            </a:r>
            <a:r>
              <a:rPr lang="vi-VN">
                <a:latin typeface="Times New Roman" panose="02020603050405020304" pitchFamily="18" charset="0"/>
                <a:cs typeface="Times New Roman" panose="02020603050405020304" pitchFamily="18" charset="0"/>
              </a:rPr>
              <a:t>đặt thêm một prefix </a:t>
            </a:r>
            <a:r>
              <a:rPr lang="en-US">
                <a:latin typeface="Times New Roman" panose="02020603050405020304" pitchFamily="18" charset="0"/>
                <a:cs typeface="Times New Roman" panose="02020603050405020304" pitchFamily="18" charset="0"/>
              </a:rPr>
              <a:t>k</a:t>
            </a:r>
            <a:r>
              <a:rPr lang="vi-VN">
                <a:latin typeface="Times New Roman" panose="02020603050405020304" pitchFamily="18" charset="0"/>
                <a:cs typeface="Times New Roman" panose="02020603050405020304" pitchFamily="18" charset="0"/>
              </a:rPr>
              <a:t>hi khai báo các attribute của custom views</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ể tránh nhầm lẫn và conflict với các attribute name sẵn </a:t>
            </a:r>
            <a:r>
              <a:rPr lang="en-US">
                <a:latin typeface="Times New Roman" panose="02020603050405020304" pitchFamily="18" charset="0"/>
                <a:cs typeface="Times New Roman" panose="02020603050405020304" pitchFamily="18" charset="0"/>
              </a:rPr>
              <a:t>có</a:t>
            </a:r>
            <a:endParaRPr lang="vi-VN">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Nên gọi</a:t>
            </a:r>
            <a:r>
              <a:rPr lang="vi-VN">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recycle()</a:t>
            </a:r>
            <a:r>
              <a:rPr lang="vi-VN">
                <a:latin typeface="Times New Roman" panose="02020603050405020304" pitchFamily="18" charset="0"/>
                <a:cs typeface="Times New Roman" panose="02020603050405020304" pitchFamily="18" charset="0"/>
              </a:rPr>
              <a:t> khi đã xong việc với attribute</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để bỏ những r</a:t>
            </a:r>
            <a:r>
              <a:rPr lang="en-US">
                <a:latin typeface="Times New Roman" panose="02020603050405020304" pitchFamily="18" charset="0"/>
                <a:cs typeface="Times New Roman" panose="02020603050405020304" pitchFamily="18" charset="0"/>
              </a:rPr>
              <a:t>à</a:t>
            </a:r>
            <a:r>
              <a:rPr lang="vi-VN">
                <a:latin typeface="Times New Roman" panose="02020603050405020304" pitchFamily="18" charset="0"/>
                <a:cs typeface="Times New Roman" panose="02020603050405020304" pitchFamily="18" charset="0"/>
              </a:rPr>
              <a:t>ng buộc không cần thiết đến với các dữ liệu không được sử dụng lại nữa</a:t>
            </a:r>
          </a:p>
        </p:txBody>
      </p:sp>
      <p:sp>
        <p:nvSpPr>
          <p:cNvPr id="4" name="Rectangle 1">
            <a:extLst>
              <a:ext uri="{FF2B5EF4-FFF2-40B4-BE49-F238E27FC236}">
                <a16:creationId xmlns:a16="http://schemas.microsoft.com/office/drawing/2014/main" id="{E37DFA24-E6DC-40E0-B9F8-1CE31FF78801}"/>
              </a:ext>
            </a:extLst>
          </p:cNvPr>
          <p:cNvSpPr>
            <a:spLocks noChangeArrowheads="1"/>
          </p:cNvSpPr>
          <p:nvPr/>
        </p:nvSpPr>
        <p:spPr bwMode="auto">
          <a:xfrm>
            <a:off x="1031742" y="2736502"/>
            <a:ext cx="1032205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nsolas" panose="020B0609020204030204" pitchFamily="49" charset="0"/>
              </a:rPr>
              <a:t>public </a:t>
            </a:r>
            <a:r>
              <a:rPr kumimoji="0" lang="en-US" altLang="en-US" sz="1400" b="0" i="0" u="none" strike="noStrike" cap="none" normalizeH="0" baseline="0">
                <a:ln>
                  <a:noFill/>
                </a:ln>
                <a:solidFill>
                  <a:srgbClr val="000000"/>
                </a:solidFill>
                <a:effectLst/>
                <a:latin typeface="Consolas" panose="020B0609020204030204" pitchFamily="49" charset="0"/>
              </a:rPr>
              <a:t>PageIndicatorView(Context context, AttributeSet attrs)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super</a:t>
            </a:r>
            <a:r>
              <a:rPr kumimoji="0" lang="en-US" altLang="en-US" sz="1400" b="0" i="0" u="none" strike="noStrike" cap="none" normalizeH="0" baseline="0">
                <a:ln>
                  <a:noFill/>
                </a:ln>
                <a:solidFill>
                  <a:srgbClr val="000000"/>
                </a:solidFill>
                <a:effectLst/>
                <a:latin typeface="Consolas" panose="020B0609020204030204" pitchFamily="49" charset="0"/>
              </a:rPr>
              <a:t>(context, attrs);</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TypedArray typedArray = getContext().obtainStyledAttributes(attrs, R.styleable.PageIndicatorView);</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int </a:t>
            </a:r>
            <a:r>
              <a:rPr kumimoji="0" lang="en-US" altLang="en-US" sz="1400" b="0" i="0" u="none" strike="noStrike" cap="none" normalizeH="0" baseline="0">
                <a:ln>
                  <a:noFill/>
                </a:ln>
                <a:solidFill>
                  <a:srgbClr val="000000"/>
                </a:solidFill>
                <a:effectLst/>
                <a:latin typeface="Consolas" panose="020B0609020204030204" pitchFamily="49" charset="0"/>
              </a:rPr>
              <a:t>count = typedArray.getInt(R.styleable.PageIndicatorView_piv_count,</a:t>
            </a:r>
            <a:r>
              <a:rPr kumimoji="0" lang="en-US" altLang="en-US" sz="1400" b="0" i="0" u="none" strike="noStrike" cap="none" normalizeH="0" baseline="0">
                <a:ln>
                  <a:noFill/>
                </a:ln>
                <a:solidFill>
                  <a:srgbClr val="0000FF"/>
                </a:solidFill>
                <a:effectLst/>
                <a:latin typeface="Consolas" panose="020B0609020204030204" pitchFamily="49" charset="0"/>
              </a:rPr>
              <a:t>0</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typedArray.recycle();</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988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AA99-308E-4EB5-9718-60E648B0668B}"/>
              </a:ext>
            </a:extLst>
          </p:cNvPr>
          <p:cNvSpPr>
            <a:spLocks noGrp="1"/>
          </p:cNvSpPr>
          <p:nvPr>
            <p:ph type="title"/>
          </p:nvPr>
        </p:nvSpPr>
        <p:spPr/>
        <p:txBody>
          <a:bodyPr/>
          <a:lstStyle/>
          <a:p>
            <a:r>
              <a:rPr lang="en-US"/>
              <a:t>Custom view - OnAttachedToWindow</a:t>
            </a:r>
          </a:p>
        </p:txBody>
      </p:sp>
      <p:sp>
        <p:nvSpPr>
          <p:cNvPr id="3" name="Content Placeholder 2">
            <a:extLst>
              <a:ext uri="{FF2B5EF4-FFF2-40B4-BE49-F238E27FC236}">
                <a16:creationId xmlns:a16="http://schemas.microsoft.com/office/drawing/2014/main" id="{1DA8BE12-30BF-4C10-B547-36CCA44F2D8A}"/>
              </a:ext>
            </a:extLst>
          </p:cNvPr>
          <p:cNvSpPr>
            <a:spLocks noGrp="1"/>
          </p:cNvSpPr>
          <p:nvPr>
            <p:ph idx="1"/>
          </p:nvPr>
        </p:nvSpPr>
        <p:spPr/>
        <p:txBody>
          <a:bodyPr/>
          <a:lstStyle/>
          <a:p>
            <a:r>
              <a:rPr lang="vi-VN"/>
              <a:t>Sau khi parent view gọi </a:t>
            </a:r>
            <a:r>
              <a:rPr lang="vi-VN" b="1"/>
              <a:t>addView(View)</a:t>
            </a:r>
            <a:r>
              <a:rPr lang="vi-VN"/>
              <a:t> thì custom view sẽ được attach vào window</a:t>
            </a:r>
            <a:endParaRPr lang="en-US"/>
          </a:p>
          <a:p>
            <a:r>
              <a:rPr lang="en-US"/>
              <a:t>Lúc </a:t>
            </a:r>
            <a:r>
              <a:rPr lang="vi-VN"/>
              <a:t>này, custom view sẽ biết được vị trí các view ở xung quanh nó. </a:t>
            </a:r>
            <a:r>
              <a:rPr lang="en-US"/>
              <a:t>C</a:t>
            </a:r>
            <a:r>
              <a:rPr lang="vi-VN"/>
              <a:t>ustom view có thể </a:t>
            </a:r>
            <a:r>
              <a:rPr lang="vi-VN" b="1"/>
              <a:t>findViewById</a:t>
            </a:r>
            <a:r>
              <a:rPr lang="vi-VN"/>
              <a:t> được và lưu vào global reference (nếu cần)</a:t>
            </a:r>
            <a:endParaRPr lang="en-US"/>
          </a:p>
        </p:txBody>
      </p:sp>
    </p:spTree>
    <p:extLst>
      <p:ext uri="{BB962C8B-B14F-4D97-AF65-F5344CB8AC3E}">
        <p14:creationId xmlns:p14="http://schemas.microsoft.com/office/powerpoint/2010/main" val="629192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AA99-308E-4EB5-9718-60E648B0668B}"/>
              </a:ext>
            </a:extLst>
          </p:cNvPr>
          <p:cNvSpPr>
            <a:spLocks noGrp="1"/>
          </p:cNvSpPr>
          <p:nvPr>
            <p:ph type="title"/>
          </p:nvPr>
        </p:nvSpPr>
        <p:spPr/>
        <p:txBody>
          <a:bodyPr/>
          <a:lstStyle/>
          <a:p>
            <a:r>
              <a:rPr lang="en-US"/>
              <a:t>Custom view - OnMeasure</a:t>
            </a:r>
          </a:p>
        </p:txBody>
      </p:sp>
      <p:sp>
        <p:nvSpPr>
          <p:cNvPr id="3" name="Content Placeholder 2">
            <a:extLst>
              <a:ext uri="{FF2B5EF4-FFF2-40B4-BE49-F238E27FC236}">
                <a16:creationId xmlns:a16="http://schemas.microsoft.com/office/drawing/2014/main" id="{1DA8BE12-30BF-4C10-B547-36CCA44F2D8A}"/>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Đây là custom view lúc cần xác định kích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(size)</a:t>
            </a:r>
          </a:p>
          <a:p>
            <a:r>
              <a:rPr lang="en-US">
                <a:latin typeface="Times New Roman" panose="02020603050405020304" pitchFamily="18" charset="0"/>
                <a:cs typeface="Times New Roman" panose="02020603050405020304" pitchFamily="18" charset="0"/>
              </a:rPr>
              <a:t>Có thể</a:t>
            </a:r>
            <a:r>
              <a:rPr lang="vi-VN">
                <a:latin typeface="Times New Roman" panose="02020603050405020304" pitchFamily="18" charset="0"/>
                <a:cs typeface="Times New Roman" panose="02020603050405020304" pitchFamily="18" charset="0"/>
              </a:rPr>
              <a:t> chỉ định</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(hoặc có thể can thiệp thay đổi) kích thước của custom view mong muốn khi hiển thị trên layout</a:t>
            </a:r>
            <a:endParaRPr lang="en-US">
              <a:latin typeface="Times New Roman" panose="02020603050405020304" pitchFamily="18" charset="0"/>
              <a:cs typeface="Times New Roman" panose="02020603050405020304" pitchFamily="18" charset="0"/>
            </a:endParaRPr>
          </a:p>
          <a:p>
            <a:pPr lvl="1"/>
            <a:r>
              <a:rPr lang="vi-VN">
                <a:latin typeface="Times New Roman" panose="02020603050405020304" pitchFamily="18" charset="0"/>
                <a:cs typeface="Times New Roman" panose="02020603050405020304" pitchFamily="18" charset="0"/>
              </a:rPr>
              <a:t>Khi overriding method này, cần lưu ý đến</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method</a:t>
            </a:r>
            <a:r>
              <a:rPr lang="en-US">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setMesuredDimension(int width, int height)</a:t>
            </a:r>
            <a:endParaRPr lang="vi-VN">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ưu ý, custom view có thể đã có kích thước cụ thể được đặt ở trên file </a:t>
            </a:r>
            <a:r>
              <a:rPr lang="vi-VN" i="1">
                <a:latin typeface="Times New Roman" panose="02020603050405020304" pitchFamily="18" charset="0"/>
                <a:cs typeface="Times New Roman" panose="02020603050405020304" pitchFamily="18" charset="0"/>
              </a:rPr>
              <a:t>layout.xml</a:t>
            </a:r>
            <a:r>
              <a:rPr lang="vi-VN">
                <a:latin typeface="Times New Roman" panose="02020603050405020304" pitchFamily="18" charset="0"/>
                <a:cs typeface="Times New Roman" panose="02020603050405020304" pitchFamily="18" charset="0"/>
              </a:rPr>
              <a:t> hoặc được chỉ định bằng code</a:t>
            </a:r>
            <a:endParaRPr lang="en-US">
              <a:latin typeface="Times New Roman" panose="02020603050405020304" pitchFamily="18" charset="0"/>
              <a:cs typeface="Times New Roman" panose="02020603050405020304" pitchFamily="18" charset="0"/>
            </a:endParaRPr>
          </a:p>
          <a:p>
            <a:r>
              <a:rPr lang="vi-VN">
                <a:latin typeface="Times New Roman" panose="02020603050405020304" pitchFamily="18" charset="0"/>
                <a:cs typeface="Times New Roman" panose="02020603050405020304" pitchFamily="18" charset="0"/>
              </a:rPr>
              <a:t>Để tính toán </a:t>
            </a:r>
            <a:r>
              <a:rPr lang="en-US">
                <a:latin typeface="Times New Roman" panose="02020603050405020304" pitchFamily="18" charset="0"/>
                <a:cs typeface="Times New Roman" panose="02020603050405020304" pitchFamily="18" charset="0"/>
              </a:rPr>
              <a:t>width và height</a:t>
            </a:r>
            <a:r>
              <a:rPr lang="vi-VN">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514350" indent="-514350">
              <a:buFont typeface="+mj-lt"/>
              <a:buAutoNum type="arabicPeriod"/>
            </a:pPr>
            <a:r>
              <a:rPr lang="vi-VN">
                <a:latin typeface="Times New Roman" panose="02020603050405020304" pitchFamily="18" charset="0"/>
                <a:cs typeface="Times New Roman" panose="02020603050405020304" pitchFamily="18" charset="0"/>
              </a:rPr>
              <a:t>Tính toán kích thước mong muốn của custom view (width và height)</a:t>
            </a:r>
          </a:p>
        </p:txBody>
      </p:sp>
    </p:spTree>
    <p:extLst>
      <p:ext uri="{BB962C8B-B14F-4D97-AF65-F5344CB8AC3E}">
        <p14:creationId xmlns:p14="http://schemas.microsoft.com/office/powerpoint/2010/main" val="239886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AA99-308E-4EB5-9718-60E648B0668B}"/>
              </a:ext>
            </a:extLst>
          </p:cNvPr>
          <p:cNvSpPr>
            <a:spLocks noGrp="1"/>
          </p:cNvSpPr>
          <p:nvPr>
            <p:ph type="title"/>
          </p:nvPr>
        </p:nvSpPr>
        <p:spPr/>
        <p:txBody>
          <a:bodyPr/>
          <a:lstStyle/>
          <a:p>
            <a:r>
              <a:rPr lang="en-US"/>
              <a:t>Custom view - OnMeasure</a:t>
            </a:r>
          </a:p>
        </p:txBody>
      </p:sp>
      <p:sp>
        <p:nvSpPr>
          <p:cNvPr id="3" name="Content Placeholder 2">
            <a:extLst>
              <a:ext uri="{FF2B5EF4-FFF2-40B4-BE49-F238E27FC236}">
                <a16:creationId xmlns:a16="http://schemas.microsoft.com/office/drawing/2014/main" id="{1DA8BE12-30BF-4C10-B547-36CCA44F2D8A}"/>
              </a:ext>
            </a:extLst>
          </p:cNvPr>
          <p:cNvSpPr>
            <a:spLocks noGrp="1"/>
          </p:cNvSpPr>
          <p:nvPr>
            <p:ph idx="1"/>
          </p:nvPr>
        </p:nvSpPr>
        <p:spPr/>
        <p:txBody>
          <a:bodyPr>
            <a:normAutofit/>
          </a:bodyPr>
          <a:lstStyle/>
          <a:p>
            <a:pPr marL="514350" indent="-514350">
              <a:buFont typeface="+mj-lt"/>
              <a:buAutoNum type="arabicPeriod"/>
            </a:pPr>
            <a:r>
              <a:rPr lang="en-US"/>
              <a:t>Lấy </a:t>
            </a:r>
            <a:r>
              <a:rPr lang="en-US" b="1"/>
              <a:t>MeasureSpec</a:t>
            </a:r>
            <a:r>
              <a:rPr lang="en-US"/>
              <a:t> (size và mode của width,height) của custom view.</a:t>
            </a:r>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r>
              <a:rPr lang="vi-VN"/>
              <a:t>Check </a:t>
            </a:r>
            <a:r>
              <a:rPr lang="vi-VN" b="1"/>
              <a:t>MeasureSpec</a:t>
            </a:r>
            <a:r>
              <a:rPr lang="vi-VN"/>
              <a:t> mode được chỉ định và sửa lại kích thước theo kích thước mong muốn</a:t>
            </a:r>
            <a:endParaRPr lang="vi-VN">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F7EC74C-AC43-466F-936A-4761DE64FB14}"/>
              </a:ext>
            </a:extLst>
          </p:cNvPr>
          <p:cNvSpPr>
            <a:spLocks noChangeArrowheads="1"/>
          </p:cNvSpPr>
          <p:nvPr/>
        </p:nvSpPr>
        <p:spPr bwMode="auto">
          <a:xfrm>
            <a:off x="1391920" y="2371030"/>
            <a:ext cx="724108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nsolas" panose="020B0609020204030204" pitchFamily="49" charset="0"/>
              </a:rPr>
              <a:t>protected void </a:t>
            </a:r>
            <a:r>
              <a:rPr kumimoji="0" lang="en-US" altLang="en-US" sz="1400" b="0" i="0" u="none" strike="noStrike" cap="none" normalizeH="0" baseline="0">
                <a:ln>
                  <a:noFill/>
                </a:ln>
                <a:solidFill>
                  <a:srgbClr val="000000"/>
                </a:solidFill>
                <a:effectLst/>
                <a:latin typeface="Consolas" panose="020B0609020204030204" pitchFamily="49" charset="0"/>
              </a:rPr>
              <a:t>onMeasure(</a:t>
            </a:r>
            <a:r>
              <a:rPr kumimoji="0" lang="en-US" altLang="en-US" sz="1400" b="1" i="0" u="none" strike="noStrike" cap="none" normalizeH="0" baseline="0">
                <a:ln>
                  <a:noFill/>
                </a:ln>
                <a:solidFill>
                  <a:srgbClr val="000080"/>
                </a:solidFill>
                <a:effectLst/>
                <a:latin typeface="Consolas" panose="020B0609020204030204" pitchFamily="49" charset="0"/>
              </a:rPr>
              <a:t>int </a:t>
            </a:r>
            <a:r>
              <a:rPr kumimoji="0" lang="en-US" altLang="en-US" sz="1400" b="0" i="0" u="none" strike="noStrike" cap="none" normalizeH="0" baseline="0">
                <a:ln>
                  <a:noFill/>
                </a:ln>
                <a:solidFill>
                  <a:srgbClr val="000000"/>
                </a:solidFill>
                <a:effectLst/>
                <a:latin typeface="Consolas" panose="020B0609020204030204" pitchFamily="49" charset="0"/>
              </a:rPr>
              <a:t>widthMeasureSpec, </a:t>
            </a:r>
            <a:r>
              <a:rPr kumimoji="0" lang="en-US" altLang="en-US" sz="1400" b="1" i="0" u="none" strike="noStrike" cap="none" normalizeH="0" baseline="0">
                <a:ln>
                  <a:noFill/>
                </a:ln>
                <a:solidFill>
                  <a:srgbClr val="000080"/>
                </a:solidFill>
                <a:effectLst/>
                <a:latin typeface="Consolas" panose="020B0609020204030204" pitchFamily="49" charset="0"/>
              </a:rPr>
              <a:t>int </a:t>
            </a:r>
            <a:r>
              <a:rPr kumimoji="0" lang="en-US" altLang="en-US" sz="1400" b="0" i="0" u="none" strike="noStrike" cap="none" normalizeH="0" baseline="0">
                <a:ln>
                  <a:noFill/>
                </a:ln>
                <a:solidFill>
                  <a:srgbClr val="000000"/>
                </a:solidFill>
                <a:effectLst/>
                <a:latin typeface="Consolas" panose="020B0609020204030204" pitchFamily="49" charset="0"/>
              </a:rPr>
              <a:t>heightMeasureSpec)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int </a:t>
            </a:r>
            <a:r>
              <a:rPr kumimoji="0" lang="en-US" altLang="en-US" sz="1400" b="0" i="0" u="none" strike="noStrike" cap="none" normalizeH="0" baseline="0">
                <a:ln>
                  <a:noFill/>
                </a:ln>
                <a:solidFill>
                  <a:srgbClr val="000000"/>
                </a:solidFill>
                <a:effectLst/>
                <a:latin typeface="Consolas" panose="020B0609020204030204" pitchFamily="49" charset="0"/>
              </a:rPr>
              <a:t>widthMode = MeasureSpec.</a:t>
            </a:r>
            <a:r>
              <a:rPr kumimoji="0" lang="en-US" altLang="en-US" sz="1400" b="0" i="1" u="none" strike="noStrike" cap="none" normalizeH="0" baseline="0">
                <a:ln>
                  <a:noFill/>
                </a:ln>
                <a:solidFill>
                  <a:srgbClr val="000000"/>
                </a:solidFill>
                <a:effectLst/>
                <a:latin typeface="Consolas" panose="020B0609020204030204" pitchFamily="49" charset="0"/>
              </a:rPr>
              <a:t>getMode</a:t>
            </a:r>
            <a:r>
              <a:rPr kumimoji="0" lang="en-US" altLang="en-US" sz="1400" b="0" i="0" u="none" strike="noStrike" cap="none" normalizeH="0" baseline="0">
                <a:ln>
                  <a:noFill/>
                </a:ln>
                <a:solidFill>
                  <a:srgbClr val="000000"/>
                </a:solidFill>
                <a:effectLst/>
                <a:latin typeface="Consolas" panose="020B0609020204030204" pitchFamily="49" charset="0"/>
              </a:rPr>
              <a:t>(widthMeasureSpec);</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int </a:t>
            </a:r>
            <a:r>
              <a:rPr kumimoji="0" lang="en-US" altLang="en-US" sz="1400" b="0" i="0" u="none" strike="noStrike" cap="none" normalizeH="0" baseline="0">
                <a:ln>
                  <a:noFill/>
                </a:ln>
                <a:solidFill>
                  <a:srgbClr val="000000"/>
                </a:solidFill>
                <a:effectLst/>
                <a:latin typeface="Consolas" panose="020B0609020204030204" pitchFamily="49" charset="0"/>
              </a:rPr>
              <a:t>widthSize = MeasureSpec.</a:t>
            </a:r>
            <a:r>
              <a:rPr kumimoji="0" lang="en-US" altLang="en-US" sz="1400" b="0" i="1" u="none" strike="noStrike" cap="none" normalizeH="0" baseline="0">
                <a:ln>
                  <a:noFill/>
                </a:ln>
                <a:solidFill>
                  <a:srgbClr val="000000"/>
                </a:solidFill>
                <a:effectLst/>
                <a:latin typeface="Consolas" panose="020B0609020204030204" pitchFamily="49" charset="0"/>
              </a:rPr>
              <a:t>getSize</a:t>
            </a:r>
            <a:r>
              <a:rPr kumimoji="0" lang="en-US" altLang="en-US" sz="1400" b="0" i="0" u="none" strike="noStrike" cap="none" normalizeH="0" baseline="0">
                <a:ln>
                  <a:noFill/>
                </a:ln>
                <a:solidFill>
                  <a:srgbClr val="000000"/>
                </a:solidFill>
                <a:effectLst/>
                <a:latin typeface="Consolas" panose="020B0609020204030204" pitchFamily="49" charset="0"/>
              </a:rPr>
              <a:t>(widthMeasureSpec);</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int </a:t>
            </a:r>
            <a:r>
              <a:rPr kumimoji="0" lang="en-US" altLang="en-US" sz="1400" b="0" i="0" u="none" strike="noStrike" cap="none" normalizeH="0" baseline="0">
                <a:ln>
                  <a:noFill/>
                </a:ln>
                <a:solidFill>
                  <a:srgbClr val="000000"/>
                </a:solidFill>
                <a:effectLst/>
                <a:latin typeface="Consolas" panose="020B0609020204030204" pitchFamily="49" charset="0"/>
              </a:rPr>
              <a:t>heightMode = MeasureSpec.</a:t>
            </a:r>
            <a:r>
              <a:rPr kumimoji="0" lang="en-US" altLang="en-US" sz="1400" b="0" i="1" u="none" strike="noStrike" cap="none" normalizeH="0" baseline="0">
                <a:ln>
                  <a:noFill/>
                </a:ln>
                <a:solidFill>
                  <a:srgbClr val="000000"/>
                </a:solidFill>
                <a:effectLst/>
                <a:latin typeface="Consolas" panose="020B0609020204030204" pitchFamily="49" charset="0"/>
              </a:rPr>
              <a:t>getMode</a:t>
            </a:r>
            <a:r>
              <a:rPr kumimoji="0" lang="en-US" altLang="en-US" sz="1400" b="0" i="0" u="none" strike="noStrike" cap="none" normalizeH="0" baseline="0">
                <a:ln>
                  <a:noFill/>
                </a:ln>
                <a:solidFill>
                  <a:srgbClr val="000000"/>
                </a:solidFill>
                <a:effectLst/>
                <a:latin typeface="Consolas" panose="020B0609020204030204" pitchFamily="49" charset="0"/>
              </a:rPr>
              <a:t>(heightMeasureSpec);</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int </a:t>
            </a:r>
            <a:r>
              <a:rPr kumimoji="0" lang="en-US" altLang="en-US" sz="1400" b="0" i="0" u="none" strike="noStrike" cap="none" normalizeH="0" baseline="0">
                <a:ln>
                  <a:noFill/>
                </a:ln>
                <a:solidFill>
                  <a:srgbClr val="000000"/>
                </a:solidFill>
                <a:effectLst/>
                <a:latin typeface="Consolas" panose="020B0609020204030204" pitchFamily="49" charset="0"/>
              </a:rPr>
              <a:t>heightSize = MeasureSpec.</a:t>
            </a:r>
            <a:r>
              <a:rPr kumimoji="0" lang="en-US" altLang="en-US" sz="1400" b="0" i="1" u="none" strike="noStrike" cap="none" normalizeH="0" baseline="0">
                <a:ln>
                  <a:noFill/>
                </a:ln>
                <a:solidFill>
                  <a:srgbClr val="000000"/>
                </a:solidFill>
                <a:effectLst/>
                <a:latin typeface="Consolas" panose="020B0609020204030204" pitchFamily="49" charset="0"/>
              </a:rPr>
              <a:t>getSize</a:t>
            </a:r>
            <a:r>
              <a:rPr kumimoji="0" lang="en-US" altLang="en-US" sz="1400" b="0" i="0" u="none" strike="noStrike" cap="none" normalizeH="0" baseline="0">
                <a:ln>
                  <a:noFill/>
                </a:ln>
                <a:solidFill>
                  <a:srgbClr val="000000"/>
                </a:solidFill>
                <a:effectLst/>
                <a:latin typeface="Consolas" panose="020B0609020204030204" pitchFamily="49" charset="0"/>
              </a:rPr>
              <a:t>(heightMeasureSpec);</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777F987-9DCB-4906-A4ED-E703AB5B6E1A}"/>
              </a:ext>
            </a:extLst>
          </p:cNvPr>
          <p:cNvSpPr>
            <a:spLocks noChangeArrowheads="1"/>
          </p:cNvSpPr>
          <p:nvPr/>
        </p:nvSpPr>
        <p:spPr bwMode="auto">
          <a:xfrm>
            <a:off x="1339570" y="4676993"/>
            <a:ext cx="475643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nsolas" panose="020B0609020204030204" pitchFamily="49" charset="0"/>
              </a:rPr>
              <a:t>int </a:t>
            </a:r>
            <a:r>
              <a:rPr kumimoji="0" lang="en-US" altLang="en-US" sz="1400" b="0" i="0" u="none" strike="noStrike" cap="none" normalizeH="0" baseline="0">
                <a:ln>
                  <a:noFill/>
                </a:ln>
                <a:solidFill>
                  <a:srgbClr val="000000"/>
                </a:solidFill>
                <a:effectLst/>
                <a:latin typeface="Consolas" panose="020B0609020204030204" pitchFamily="49" charset="0"/>
              </a:rPr>
              <a:t>width;</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1" i="0" u="none" strike="noStrike" cap="none" normalizeH="0" baseline="0">
                <a:ln>
                  <a:noFill/>
                </a:ln>
                <a:solidFill>
                  <a:srgbClr val="000080"/>
                </a:solidFill>
                <a:effectLst/>
                <a:latin typeface="Consolas" panose="020B0609020204030204" pitchFamily="49" charset="0"/>
              </a:rPr>
              <a:t>if </a:t>
            </a:r>
            <a:r>
              <a:rPr kumimoji="0" lang="en-US" altLang="en-US" sz="1400" b="0" i="0" u="none" strike="noStrike" cap="none" normalizeH="0" baseline="0">
                <a:ln>
                  <a:noFill/>
                </a:ln>
                <a:solidFill>
                  <a:srgbClr val="000000"/>
                </a:solidFill>
                <a:effectLst/>
                <a:latin typeface="Consolas" panose="020B0609020204030204" pitchFamily="49" charset="0"/>
              </a:rPr>
              <a:t>(widthMode == MeasureSpec.</a:t>
            </a:r>
            <a:r>
              <a:rPr kumimoji="0" lang="en-US" altLang="en-US" sz="1400" b="1" i="1" u="none" strike="noStrike" cap="none" normalizeH="0" baseline="0">
                <a:ln>
                  <a:noFill/>
                </a:ln>
                <a:solidFill>
                  <a:srgbClr val="660E7A"/>
                </a:solidFill>
                <a:effectLst/>
                <a:latin typeface="Consolas" panose="020B0609020204030204" pitchFamily="49" charset="0"/>
              </a:rPr>
              <a:t>EXACTLY</a:t>
            </a: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width = widthSize;</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else if </a:t>
            </a:r>
            <a:r>
              <a:rPr kumimoji="0" lang="en-US" altLang="en-US" sz="1400" b="0" i="0" u="none" strike="noStrike" cap="none" normalizeH="0" baseline="0">
                <a:ln>
                  <a:noFill/>
                </a:ln>
                <a:solidFill>
                  <a:srgbClr val="000000"/>
                </a:solidFill>
                <a:effectLst/>
                <a:latin typeface="Consolas" panose="020B0609020204030204" pitchFamily="49" charset="0"/>
              </a:rPr>
              <a:t>(widthMode == MeasureSpec.</a:t>
            </a:r>
            <a:r>
              <a:rPr kumimoji="0" lang="en-US" altLang="en-US" sz="1400" b="1" i="1" u="none" strike="noStrike" cap="none" normalizeH="0" baseline="0">
                <a:ln>
                  <a:noFill/>
                </a:ln>
                <a:solidFill>
                  <a:srgbClr val="660E7A"/>
                </a:solidFill>
                <a:effectLst/>
                <a:latin typeface="Consolas" panose="020B0609020204030204" pitchFamily="49" charset="0"/>
              </a:rPr>
              <a:t>AT_MOST</a:t>
            </a: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width = Math.min(desiredWidth, widthSize);</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else </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width = desiredWidth;</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254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AA99-308E-4EB5-9718-60E648B0668B}"/>
              </a:ext>
            </a:extLst>
          </p:cNvPr>
          <p:cNvSpPr>
            <a:spLocks noGrp="1"/>
          </p:cNvSpPr>
          <p:nvPr>
            <p:ph type="title"/>
          </p:nvPr>
        </p:nvSpPr>
        <p:spPr/>
        <p:txBody>
          <a:bodyPr/>
          <a:lstStyle/>
          <a:p>
            <a:r>
              <a:rPr lang="en-US"/>
              <a:t>Custom view - OnMeasure</a:t>
            </a:r>
          </a:p>
        </p:txBody>
      </p:sp>
      <p:sp>
        <p:nvSpPr>
          <p:cNvPr id="3" name="Content Placeholder 2">
            <a:extLst>
              <a:ext uri="{FF2B5EF4-FFF2-40B4-BE49-F238E27FC236}">
                <a16:creationId xmlns:a16="http://schemas.microsoft.com/office/drawing/2014/main" id="{1DA8BE12-30BF-4C10-B547-36CCA44F2D8A}"/>
              </a:ext>
            </a:extLst>
          </p:cNvPr>
          <p:cNvSpPr>
            <a:spLocks noGrp="1"/>
          </p:cNvSpPr>
          <p:nvPr>
            <p:ph idx="1"/>
          </p:nvPr>
        </p:nvSpPr>
        <p:spPr/>
        <p:txBody>
          <a:bodyPr>
            <a:normAutofit/>
          </a:bodyPr>
          <a:lstStyle/>
          <a:p>
            <a:r>
              <a:rPr lang="vi-VN"/>
              <a:t>MeasureSpec</a:t>
            </a:r>
            <a:r>
              <a:rPr lang="en-US"/>
              <a:t>:</a:t>
            </a:r>
            <a:endParaRPr lang="vi-VN"/>
          </a:p>
          <a:p>
            <a:r>
              <a:rPr lang="vi-VN" b="1"/>
              <a:t>MeasureSpec.EXACTLY</a:t>
            </a:r>
            <a:r>
              <a:rPr lang="vi-VN"/>
              <a:t> : user đặt giá trị kích thước fixed cứng.</a:t>
            </a:r>
          </a:p>
          <a:p>
            <a:r>
              <a:rPr lang="vi-VN" b="1"/>
              <a:t>MeasureSpec.AT_MOST</a:t>
            </a:r>
            <a:r>
              <a:rPr lang="vi-VN"/>
              <a:t> : giá trị kích thước của view được đặt lớn nhất có thể (match_parent) và có thể giới hạn bởi kích thước cụ thể (max_width, max_height).</a:t>
            </a:r>
          </a:p>
          <a:p>
            <a:r>
              <a:rPr lang="vi-VN" b="1"/>
              <a:t>MeasureSpec.UNSPECIFIED</a:t>
            </a:r>
            <a:r>
              <a:rPr lang="vi-VN"/>
              <a:t> : bao kích thước của view bằng với content bên trong. Với giá trị này ta có thể đặt kích thước mong muốn đã tính toán phía trên.</a:t>
            </a:r>
          </a:p>
        </p:txBody>
      </p:sp>
    </p:spTree>
    <p:extLst>
      <p:ext uri="{BB962C8B-B14F-4D97-AF65-F5344CB8AC3E}">
        <p14:creationId xmlns:p14="http://schemas.microsoft.com/office/powerpoint/2010/main" val="1322023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6AA99-308E-4EB5-9718-60E648B0668B}"/>
              </a:ext>
            </a:extLst>
          </p:cNvPr>
          <p:cNvSpPr>
            <a:spLocks noGrp="1"/>
          </p:cNvSpPr>
          <p:nvPr>
            <p:ph type="title"/>
          </p:nvPr>
        </p:nvSpPr>
        <p:spPr>
          <a:xfrm>
            <a:off x="838200" y="585216"/>
            <a:ext cx="10515600" cy="1325563"/>
          </a:xfrm>
        </p:spPr>
        <p:txBody>
          <a:bodyPr>
            <a:normAutofit/>
          </a:bodyPr>
          <a:lstStyle/>
          <a:p>
            <a:r>
              <a:rPr lang="en-US">
                <a:solidFill>
                  <a:schemeClr val="bg1"/>
                </a:solidFill>
              </a:rPr>
              <a:t>Custom view - OnDraw</a:t>
            </a:r>
          </a:p>
        </p:txBody>
      </p:sp>
      <p:pic>
        <p:nvPicPr>
          <p:cNvPr id="4" name="Picture 3">
            <a:extLst>
              <a:ext uri="{FF2B5EF4-FFF2-40B4-BE49-F238E27FC236}">
                <a16:creationId xmlns:a16="http://schemas.microsoft.com/office/drawing/2014/main" id="{BFF9DAAB-9A31-4BBD-917F-4039A4718902}"/>
              </a:ext>
            </a:extLst>
          </p:cNvPr>
          <p:cNvPicPr>
            <a:picLocks noChangeAspect="1"/>
          </p:cNvPicPr>
          <p:nvPr/>
        </p:nvPicPr>
        <p:blipFill rotWithShape="1">
          <a:blip r:embed="rId2"/>
          <a:srcRect t="3487" r="3" b="299"/>
          <a:stretch/>
        </p:blipFill>
        <p:spPr>
          <a:xfrm>
            <a:off x="448051" y="2286000"/>
            <a:ext cx="6941535" cy="4074159"/>
          </a:xfrm>
          <a:prstGeom prst="rect">
            <a:avLst/>
          </a:prstGeom>
        </p:spPr>
      </p:pic>
      <p:sp>
        <p:nvSpPr>
          <p:cNvPr id="3" name="Content Placeholder 2">
            <a:extLst>
              <a:ext uri="{FF2B5EF4-FFF2-40B4-BE49-F238E27FC236}">
                <a16:creationId xmlns:a16="http://schemas.microsoft.com/office/drawing/2014/main" id="{1DA8BE12-30BF-4C10-B547-36CCA44F2D8A}"/>
              </a:ext>
            </a:extLst>
          </p:cNvPr>
          <p:cNvSpPr>
            <a:spLocks noGrp="1"/>
          </p:cNvSpPr>
          <p:nvPr>
            <p:ph idx="1"/>
          </p:nvPr>
        </p:nvSpPr>
        <p:spPr>
          <a:xfrm>
            <a:off x="7546847" y="2286001"/>
            <a:ext cx="4102608" cy="4074158"/>
          </a:xfrm>
        </p:spPr>
        <p:txBody>
          <a:bodyPr anchor="ctr">
            <a:normAutofit lnSpcReduction="10000"/>
          </a:bodyPr>
          <a:lstStyle/>
          <a:p>
            <a:r>
              <a:rPr lang="en-US" sz="2400">
                <a:latin typeface="Times New Roman" panose="02020603050405020304" pitchFamily="18" charset="0"/>
                <a:cs typeface="Times New Roman" panose="02020603050405020304" pitchFamily="18" charset="0"/>
              </a:rPr>
              <a:t>Sự kiện quan trọng</a:t>
            </a:r>
            <a:r>
              <a:rPr lang="vi-VN" sz="2400">
                <a:latin typeface="Times New Roman" panose="02020603050405020304" pitchFamily="18" charset="0"/>
                <a:cs typeface="Times New Roman" panose="02020603050405020304" pitchFamily="18" charset="0"/>
              </a:rPr>
              <a:t>, sử dụng </a:t>
            </a:r>
            <a:r>
              <a:rPr lang="vi-VN" sz="2400" b="1">
                <a:latin typeface="Times New Roman" panose="02020603050405020304" pitchFamily="18" charset="0"/>
                <a:cs typeface="Times New Roman" panose="02020603050405020304" pitchFamily="18" charset="0"/>
              </a:rPr>
              <a:t>Canvas</a:t>
            </a:r>
            <a:r>
              <a:rPr lang="vi-VN" sz="2400">
                <a:latin typeface="Times New Roman" panose="02020603050405020304" pitchFamily="18" charset="0"/>
                <a:cs typeface="Times New Roman" panose="02020603050405020304" pitchFamily="18" charset="0"/>
              </a:rPr>
              <a:t> và </a:t>
            </a:r>
            <a:r>
              <a:rPr lang="vi-VN" sz="2400" b="1">
                <a:latin typeface="Times New Roman" panose="02020603050405020304" pitchFamily="18" charset="0"/>
                <a:cs typeface="Times New Roman" panose="02020603050405020304" pitchFamily="18" charset="0"/>
              </a:rPr>
              <a:t>Paint</a:t>
            </a:r>
            <a:r>
              <a:rPr lang="vi-VN" sz="2400">
                <a:latin typeface="Times New Roman" panose="02020603050405020304" pitchFamily="18" charset="0"/>
                <a:cs typeface="Times New Roman" panose="02020603050405020304" pitchFamily="18" charset="0"/>
              </a:rPr>
              <a:t> object để vẽ những gì cần </a:t>
            </a:r>
            <a:r>
              <a:rPr lang="en-US" sz="2400">
                <a:latin typeface="Times New Roman" panose="02020603050405020304" pitchFamily="18" charset="0"/>
                <a:cs typeface="Times New Roman" panose="02020603050405020304" pitchFamily="18" charset="0"/>
              </a:rPr>
              <a:t>để thể hiện custom view</a:t>
            </a:r>
            <a:endParaRPr lang="vi-VN" sz="2400">
              <a:latin typeface="Times New Roman" panose="02020603050405020304" pitchFamily="18" charset="0"/>
              <a:cs typeface="Times New Roman" panose="02020603050405020304" pitchFamily="18" charset="0"/>
            </a:endParaRPr>
          </a:p>
          <a:p>
            <a:r>
              <a:rPr lang="vi-VN" sz="2400">
                <a:latin typeface="Times New Roman" panose="02020603050405020304" pitchFamily="18" charset="0"/>
                <a:cs typeface="Times New Roman" panose="02020603050405020304" pitchFamily="18" charset="0"/>
              </a:rPr>
              <a:t>Canvas </a:t>
            </a:r>
            <a:r>
              <a:rPr lang="en-US" sz="2400">
                <a:latin typeface="Times New Roman" panose="02020603050405020304" pitchFamily="18" charset="0"/>
                <a:cs typeface="Times New Roman" panose="02020603050405020304" pitchFamily="18" charset="0"/>
              </a:rPr>
              <a:t>(bảng/giấy vẽ): n</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i </a:t>
            </a:r>
            <a:r>
              <a:rPr lang="vi-VN" sz="2400">
                <a:latin typeface="Times New Roman" panose="02020603050405020304" pitchFamily="18" charset="0"/>
                <a:cs typeface="Times New Roman" panose="02020603050405020304" pitchFamily="18" charset="0"/>
              </a:rPr>
              <a:t>để vẽ các hình</a:t>
            </a:r>
            <a:r>
              <a:rPr lang="en-US" sz="2400">
                <a:latin typeface="Times New Roman" panose="02020603050405020304" pitchFamily="18" charset="0"/>
                <a:cs typeface="Times New Roman" panose="02020603050405020304" pitchFamily="18" charset="0"/>
              </a:rPr>
              <a:t>/nội dung</a:t>
            </a:r>
            <a:r>
              <a:rPr lang="vi-VN" sz="2400">
                <a:latin typeface="Times New Roman" panose="02020603050405020304" pitchFamily="18" charset="0"/>
                <a:cs typeface="Times New Roman" panose="02020603050405020304" pitchFamily="18" charset="0"/>
              </a:rPr>
              <a:t> khác nhau</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Dùng </a:t>
            </a:r>
            <a:r>
              <a:rPr lang="vi-VN" sz="2400">
                <a:latin typeface="Times New Roman" panose="02020603050405020304" pitchFamily="18" charset="0"/>
                <a:cs typeface="Times New Roman" panose="02020603050405020304" pitchFamily="18" charset="0"/>
              </a:rPr>
              <a:t>Paint object </a:t>
            </a:r>
            <a:r>
              <a:rPr lang="en-US" sz="2400">
                <a:latin typeface="Times New Roman" panose="02020603050405020304" pitchFamily="18" charset="0"/>
                <a:cs typeface="Times New Roman" panose="02020603050405020304" pitchFamily="18" charset="0"/>
              </a:rPr>
              <a:t>để</a:t>
            </a:r>
            <a:r>
              <a:rPr lang="vi-VN" sz="2400">
                <a:latin typeface="Times New Roman" panose="02020603050405020304" pitchFamily="18" charset="0"/>
                <a:cs typeface="Times New Roman" panose="02020603050405020304" pitchFamily="18" charset="0"/>
              </a:rPr>
              <a:t> chỉ định </a:t>
            </a:r>
            <a:r>
              <a:rPr lang="en-US" sz="2400">
                <a:latin typeface="Times New Roman" panose="02020603050405020304" pitchFamily="18" charset="0"/>
                <a:cs typeface="Times New Roman" panose="02020603050405020304" pitchFamily="18" charset="0"/>
              </a:rPr>
              <a:t>style </a:t>
            </a:r>
            <a:r>
              <a:rPr lang="vi-VN" sz="2400">
                <a:latin typeface="Times New Roman" panose="02020603050405020304" pitchFamily="18" charset="0"/>
                <a:cs typeface="Times New Roman" panose="02020603050405020304" pitchFamily="18" charset="0"/>
              </a:rPr>
              <a:t>(màu sắc</a:t>
            </a:r>
            <a:r>
              <a:rPr lang="en-US" sz="2400">
                <a:latin typeface="Times New Roman" panose="02020603050405020304" pitchFamily="18" charset="0"/>
                <a:cs typeface="Times New Roman" panose="02020603050405020304" pitchFamily="18" charset="0"/>
              </a:rPr>
              <a:t>, nét vẽ…</a:t>
            </a:r>
            <a:r>
              <a:rPr lang="vi-VN" sz="2400">
                <a:latin typeface="Times New Roman" panose="02020603050405020304" pitchFamily="18" charset="0"/>
                <a:cs typeface="Times New Roman" panose="02020603050405020304" pitchFamily="18" charset="0"/>
              </a:rPr>
              <a:t>) đ</a:t>
            </a:r>
            <a:r>
              <a:rPr lang="en-US" sz="2400">
                <a:latin typeface="Times New Roman" panose="02020603050405020304" pitchFamily="18" charset="0"/>
                <a:cs typeface="Times New Roman" panose="02020603050405020304" pitchFamily="18" charset="0"/>
              </a:rPr>
              <a:t>ể</a:t>
            </a:r>
            <a:r>
              <a:rPr lang="vi-VN" sz="2400">
                <a:latin typeface="Times New Roman" panose="02020603050405020304" pitchFamily="18" charset="0"/>
                <a:cs typeface="Times New Roman" panose="02020603050405020304" pitchFamily="18" charset="0"/>
              </a:rPr>
              <a:t> vẽ bất kì </a:t>
            </a:r>
            <a:r>
              <a:rPr lang="en-US" sz="2400">
                <a:latin typeface="Times New Roman" panose="02020603050405020304" pitchFamily="18" charset="0"/>
                <a:cs typeface="Times New Roman" panose="02020603050405020304" pitchFamily="18" charset="0"/>
              </a:rPr>
              <a:t>hình c</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 bản nào (đoạn</a:t>
            </a:r>
            <a:r>
              <a:rPr lang="vi-VN" sz="2400">
                <a:latin typeface="Times New Roman" panose="02020603050405020304" pitchFamily="18" charset="0"/>
                <a:cs typeface="Times New Roman" panose="02020603050405020304" pitchFamily="18" charset="0"/>
              </a:rPr>
              <a:t> th</a:t>
            </a:r>
            <a:r>
              <a:rPr lang="en-US" sz="2400">
                <a:latin typeface="Times New Roman" panose="02020603050405020304" pitchFamily="18" charset="0"/>
                <a:cs typeface="Times New Roman" panose="02020603050405020304" pitchFamily="18" charset="0"/>
              </a:rPr>
              <a:t>ẳ</a:t>
            </a:r>
            <a:r>
              <a:rPr lang="vi-VN" sz="2400">
                <a:latin typeface="Times New Roman" panose="02020603050405020304" pitchFamily="18" charset="0"/>
                <a:cs typeface="Times New Roman" panose="02020603050405020304" pitchFamily="18" charset="0"/>
              </a:rPr>
              <a:t>ng, hình vuông, tròn…</a:t>
            </a:r>
            <a:r>
              <a:rPr lang="en-US" sz="240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580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AA99-308E-4EB5-9718-60E648B0668B}"/>
              </a:ext>
            </a:extLst>
          </p:cNvPr>
          <p:cNvSpPr>
            <a:spLocks noGrp="1"/>
          </p:cNvSpPr>
          <p:nvPr>
            <p:ph type="title"/>
          </p:nvPr>
        </p:nvSpPr>
        <p:spPr>
          <a:xfrm>
            <a:off x="481013" y="3752849"/>
            <a:ext cx="3290887" cy="2452687"/>
          </a:xfrm>
        </p:spPr>
        <p:txBody>
          <a:bodyPr anchor="ctr">
            <a:normAutofit/>
          </a:bodyPr>
          <a:lstStyle/>
          <a:p>
            <a:r>
              <a:rPr lang="en-US" sz="3600"/>
              <a:t>Custom view - OnDraw</a:t>
            </a:r>
          </a:p>
        </p:txBody>
      </p:sp>
      <p:pic>
        <p:nvPicPr>
          <p:cNvPr id="10242" name="Picture 2">
            <a:extLst>
              <a:ext uri="{FF2B5EF4-FFF2-40B4-BE49-F238E27FC236}">
                <a16:creationId xmlns:a16="http://schemas.microsoft.com/office/drawing/2014/main" id="{D44CC26B-9BA1-41FB-9964-1961CD3A27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68" r="-1" b="1249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DA8BE12-30BF-4C10-B547-36CCA44F2D8A}"/>
              </a:ext>
            </a:extLst>
          </p:cNvPr>
          <p:cNvSpPr>
            <a:spLocks noGrp="1"/>
          </p:cNvSpPr>
          <p:nvPr>
            <p:ph idx="1"/>
          </p:nvPr>
        </p:nvSpPr>
        <p:spPr>
          <a:xfrm>
            <a:off x="4223982" y="3752850"/>
            <a:ext cx="7485413" cy="2452687"/>
          </a:xfrm>
        </p:spPr>
        <p:txBody>
          <a:bodyPr anchor="ctr">
            <a:normAutofit/>
          </a:bodyPr>
          <a:lstStyle/>
          <a:p>
            <a:r>
              <a:rPr lang="en-US" sz="2400">
                <a:latin typeface="Times New Roman" panose="02020603050405020304" pitchFamily="18" charset="0"/>
                <a:cs typeface="Times New Roman" panose="02020603050405020304" pitchFamily="18" charset="0"/>
              </a:rPr>
              <a:t>Sự kiện</a:t>
            </a:r>
            <a:r>
              <a:rPr lang="vi-VN" sz="2400">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onDraw</a:t>
            </a:r>
            <a:r>
              <a:rPr lang="vi-VN" sz="2400">
                <a:latin typeface="Times New Roman" panose="02020603050405020304" pitchFamily="18" charset="0"/>
                <a:cs typeface="Times New Roman" panose="02020603050405020304" pitchFamily="18" charset="0"/>
              </a:rPr>
              <a:t> sẽ được gọi rất nhiều lần</a:t>
            </a:r>
            <a:r>
              <a:rPr lang="en-US" sz="2400">
                <a:latin typeface="Times New Roman" panose="02020603050405020304" pitchFamily="18" charset="0"/>
                <a:cs typeface="Times New Roman" panose="02020603050405020304" pitchFamily="18" charset="0"/>
              </a:rPr>
              <a:t>. Vì k</a:t>
            </a:r>
            <a:r>
              <a:rPr lang="vi-VN" sz="2400">
                <a:latin typeface="Times New Roman" panose="02020603050405020304" pitchFamily="18" charset="0"/>
                <a:cs typeface="Times New Roman" panose="02020603050405020304" pitchFamily="18" charset="0"/>
              </a:rPr>
              <a:t>hi có bất kì sự thay đổi nào, khi vuốt hay kéo ngang màn hình… view sẽ được vẽ lại</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sym typeface="Wingdings" panose="05000000000000000000" pitchFamily="2" charset="2"/>
              </a:rPr>
              <a:t></a:t>
            </a:r>
            <a:r>
              <a:rPr lang="vi-VN" sz="2400">
                <a:latin typeface="Times New Roman" panose="02020603050405020304" pitchFamily="18" charset="0"/>
                <a:cs typeface="Times New Roman" panose="02020603050405020304" pitchFamily="18" charset="0"/>
              </a:rPr>
              <a:t> tránh khai báo khởi tạo Object trong method này mà thay vào đó nên tạo mới ở chỗ khác và gọi sử dụng nó.</a:t>
            </a:r>
          </a:p>
        </p:txBody>
      </p:sp>
    </p:spTree>
    <p:extLst>
      <p:ext uri="{BB962C8B-B14F-4D97-AF65-F5344CB8AC3E}">
        <p14:creationId xmlns:p14="http://schemas.microsoft.com/office/powerpoint/2010/main" val="954052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9F4A-2A0A-4889-B9A9-53EFC2E93879}"/>
              </a:ext>
            </a:extLst>
          </p:cNvPr>
          <p:cNvSpPr>
            <a:spLocks noGrp="1"/>
          </p:cNvSpPr>
          <p:nvPr>
            <p:ph type="title"/>
          </p:nvPr>
        </p:nvSpPr>
        <p:spPr/>
        <p:txBody>
          <a:bodyPr/>
          <a:lstStyle/>
          <a:p>
            <a:r>
              <a:rPr lang="en-US"/>
              <a:t>Custom view - ViewUpdate</a:t>
            </a:r>
          </a:p>
        </p:txBody>
      </p:sp>
      <p:sp>
        <p:nvSpPr>
          <p:cNvPr id="3" name="Content Placeholder 2">
            <a:extLst>
              <a:ext uri="{FF2B5EF4-FFF2-40B4-BE49-F238E27FC236}">
                <a16:creationId xmlns:a16="http://schemas.microsoft.com/office/drawing/2014/main" id="{C10414C2-0039-4A3C-8533-F3F950C3CA7B}"/>
              </a:ext>
            </a:extLst>
          </p:cNvPr>
          <p:cNvSpPr>
            <a:spLocks noGrp="1"/>
          </p:cNvSpPr>
          <p:nvPr>
            <p:ph idx="1"/>
          </p:nvPr>
        </p:nvSpPr>
        <p:spPr/>
        <p:txBody>
          <a:bodyPr>
            <a:normAutofit fontScale="92500" lnSpcReduction="10000"/>
          </a:bodyPr>
          <a:lstStyle/>
          <a:p>
            <a:r>
              <a:rPr lang="en-US" sz="3200">
                <a:latin typeface="Times New Roman" panose="02020603050405020304" pitchFamily="18" charset="0"/>
                <a:cs typeface="Times New Roman" panose="02020603050405020304" pitchFamily="18" charset="0"/>
              </a:rPr>
              <a:t>Có</a:t>
            </a:r>
            <a:r>
              <a:rPr lang="vi-VN" sz="3200">
                <a:latin typeface="Times New Roman" panose="02020603050405020304" pitchFamily="18" charset="0"/>
                <a:cs typeface="Times New Roman" panose="02020603050405020304" pitchFamily="18" charset="0"/>
              </a:rPr>
              <a:t> 2 method được sử dụng để </a:t>
            </a:r>
            <a:r>
              <a:rPr lang="en-US" sz="3200">
                <a:latin typeface="Times New Roman" panose="02020603050405020304" pitchFamily="18" charset="0"/>
                <a:cs typeface="Times New Roman" panose="02020603050405020304" pitchFamily="18" charset="0"/>
              </a:rPr>
              <a:t>custom view </a:t>
            </a:r>
            <a:r>
              <a:rPr lang="vi-VN" sz="3200">
                <a:latin typeface="Times New Roman" panose="02020603050405020304" pitchFamily="18" charset="0"/>
                <a:cs typeface="Times New Roman" panose="02020603050405020304" pitchFamily="18" charset="0"/>
              </a:rPr>
              <a:t>tự thực hiện việc vẽ lại</a:t>
            </a:r>
            <a:r>
              <a:rPr lang="en-US" sz="3200">
                <a:latin typeface="Times New Roman" panose="02020603050405020304" pitchFamily="18" charset="0"/>
                <a:cs typeface="Times New Roman" panose="02020603050405020304" pitchFamily="18" charset="0"/>
              </a:rPr>
              <a:t>:</a:t>
            </a:r>
            <a:endParaRPr lang="vi-VN" sz="3200">
              <a:latin typeface="Times New Roman" panose="02020603050405020304" pitchFamily="18" charset="0"/>
              <a:cs typeface="Times New Roman" panose="02020603050405020304" pitchFamily="18" charset="0"/>
            </a:endParaRPr>
          </a:p>
          <a:p>
            <a:r>
              <a:rPr lang="vi-VN" sz="3200" b="1">
                <a:latin typeface="Times New Roman" panose="02020603050405020304" pitchFamily="18" charset="0"/>
                <a:cs typeface="Times New Roman" panose="02020603050405020304" pitchFamily="18" charset="0"/>
              </a:rPr>
              <a:t>invalidate()</a:t>
            </a:r>
            <a:r>
              <a:rPr lang="en-US" sz="3200" b="1">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sử dụng được vẽ lại các view đơn giản</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khi update lại text, color hay tương tác chạm điểm. Có nghĩa là view chỉ cần đơn giản gọi onDraw() để update lại trạng thái của view.</a:t>
            </a:r>
          </a:p>
          <a:p>
            <a:r>
              <a:rPr lang="vi-VN" sz="3200" b="1">
                <a:latin typeface="Times New Roman" panose="02020603050405020304" pitchFamily="18" charset="0"/>
                <a:cs typeface="Times New Roman" panose="02020603050405020304" pitchFamily="18" charset="0"/>
              </a:rPr>
              <a:t>requestLayout()</a:t>
            </a:r>
            <a:r>
              <a:rPr lang="en-US" sz="3200" b="1">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theo</a:t>
            </a:r>
            <a:r>
              <a:rPr lang="vi-VN" sz="3200">
                <a:latin typeface="Times New Roman" panose="02020603050405020304" pitchFamily="18" charset="0"/>
                <a:cs typeface="Times New Roman" panose="02020603050405020304" pitchFamily="18" charset="0"/>
              </a:rPr>
              <a:t> trong lifecycle thì method này sẽ gọi lại view update từ </a:t>
            </a:r>
            <a:r>
              <a:rPr lang="vi-VN" sz="3200" b="1">
                <a:latin typeface="Times New Roman" panose="02020603050405020304" pitchFamily="18" charset="0"/>
                <a:cs typeface="Times New Roman" panose="02020603050405020304" pitchFamily="18" charset="0"/>
              </a:rPr>
              <a:t>onMeasure()</a:t>
            </a:r>
            <a:r>
              <a:rPr lang="vi-VN" sz="3200">
                <a:latin typeface="Times New Roman" panose="02020603050405020304" pitchFamily="18" charset="0"/>
                <a:cs typeface="Times New Roman" panose="02020603050405020304" pitchFamily="18" charset="0"/>
              </a:rPr>
              <a:t>. Điều đó có nghĩa là việc thực hiện vẽ lại view sẽ được tính toán lại kích thước. Kích thước mới có thể được tính lại ở onMeasure v</a:t>
            </a:r>
            <a:r>
              <a:rPr lang="en-US" sz="3200">
                <a:latin typeface="Times New Roman" panose="02020603050405020304" pitchFamily="18" charset="0"/>
                <a:cs typeface="Times New Roman" panose="02020603050405020304" pitchFamily="18" charset="0"/>
              </a:rPr>
              <a:t>à</a:t>
            </a:r>
            <a:r>
              <a:rPr lang="vi-VN" sz="3200">
                <a:latin typeface="Times New Roman" panose="02020603050405020304" pitchFamily="18" charset="0"/>
                <a:cs typeface="Times New Roman" panose="02020603050405020304" pitchFamily="18" charset="0"/>
              </a:rPr>
              <a:t> sẽ thực hiện vẽ theo kích thước mới đó</a:t>
            </a:r>
          </a:p>
        </p:txBody>
      </p:sp>
    </p:spTree>
    <p:extLst>
      <p:ext uri="{BB962C8B-B14F-4D97-AF65-F5344CB8AC3E}">
        <p14:creationId xmlns:p14="http://schemas.microsoft.com/office/powerpoint/2010/main" val="252891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9F4A-2A0A-4889-B9A9-53EFC2E93879}"/>
              </a:ext>
            </a:extLst>
          </p:cNvPr>
          <p:cNvSpPr>
            <a:spLocks noGrp="1"/>
          </p:cNvSpPr>
          <p:nvPr>
            <p:ph type="title"/>
          </p:nvPr>
        </p:nvSpPr>
        <p:spPr>
          <a:xfrm>
            <a:off x="838200" y="5534025"/>
            <a:ext cx="10515600" cy="822326"/>
          </a:xfrm>
        </p:spPr>
        <p:txBody>
          <a:bodyPr vert="horz" lIns="91440" tIns="45720" rIns="91440" bIns="45720" rtlCol="0" anchor="ctr">
            <a:normAutofit/>
          </a:bodyPr>
          <a:lstStyle/>
          <a:p>
            <a:pPr algn="ctr" defTabSz="914400"/>
            <a:r>
              <a:rPr lang="en-US"/>
              <a:t>Custom view - Animation</a:t>
            </a:r>
          </a:p>
        </p:txBody>
      </p:sp>
      <p:sp>
        <p:nvSpPr>
          <p:cNvPr id="3" name="Content Placeholder 2">
            <a:extLst>
              <a:ext uri="{FF2B5EF4-FFF2-40B4-BE49-F238E27FC236}">
                <a16:creationId xmlns:a16="http://schemas.microsoft.com/office/drawing/2014/main" id="{C10414C2-0039-4A3C-8533-F3F950C3CA7B}"/>
              </a:ext>
            </a:extLst>
          </p:cNvPr>
          <p:cNvSpPr>
            <a:spLocks noGrp="1"/>
          </p:cNvSpPr>
          <p:nvPr>
            <p:ph idx="1"/>
          </p:nvPr>
        </p:nvSpPr>
        <p:spPr>
          <a:xfrm>
            <a:off x="6756399" y="41275"/>
            <a:ext cx="5394325" cy="5313363"/>
          </a:xfrm>
        </p:spPr>
        <p:txBody>
          <a:bodyPr wrap="square" anchor="t">
            <a:normAutofit lnSpcReduction="10000"/>
          </a:bodyPr>
          <a:lstStyle/>
          <a:p>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à quá trình xử lí các frame liên tiếp. Có nghĩa là khi muốn tạo một vòng tròn có bán kính di chuyển từ nhỏ đến lớn để tạo ra hình tròn thay đổi to nhỏ. Ở từng bước cần tăng giá trị bán kính lên và gọi </a:t>
            </a:r>
            <a:r>
              <a:rPr lang="vi-VN" b="1">
                <a:latin typeface="Times New Roman" panose="02020603050405020304" pitchFamily="18" charset="0"/>
                <a:cs typeface="Times New Roman" panose="02020603050405020304" pitchFamily="18" charset="0"/>
              </a:rPr>
              <a:t>invalidate()</a:t>
            </a:r>
            <a:r>
              <a:rPr lang="vi-VN">
                <a:latin typeface="Times New Roman" panose="02020603050405020304" pitchFamily="18" charset="0"/>
                <a:cs typeface="Times New Roman" panose="02020603050405020304" pitchFamily="18" charset="0"/>
              </a:rPr>
              <a:t> để vẽ view mới.</a:t>
            </a:r>
          </a:p>
          <a:p>
            <a:r>
              <a:rPr lang="vi-VN">
                <a:latin typeface="Times New Roman" panose="02020603050405020304" pitchFamily="18" charset="0"/>
                <a:cs typeface="Times New Roman" panose="02020603050405020304" pitchFamily="18" charset="0"/>
              </a:rPr>
              <a:t>Để làm animation custom view, ta có class </a:t>
            </a:r>
            <a:r>
              <a:rPr lang="vi-VN" b="1">
                <a:latin typeface="Times New Roman" panose="02020603050405020304" pitchFamily="18" charset="0"/>
                <a:cs typeface="Times New Roman" panose="02020603050405020304" pitchFamily="18" charset="0"/>
              </a:rPr>
              <a:t>ValueAnimator</a:t>
            </a:r>
            <a:r>
              <a:rPr lang="vi-VN">
                <a:latin typeface="Times New Roman" panose="02020603050405020304" pitchFamily="18" charset="0"/>
                <a:cs typeface="Times New Roman" panose="02020603050405020304" pitchFamily="18" charset="0"/>
              </a:rPr>
              <a:t>. Class này giúp ta thiết lập animation của view từ lúc bắt đầu và kết thúc, ngoài ra có còn hỗ trợ </a:t>
            </a:r>
            <a:r>
              <a:rPr lang="vi-VN" b="1">
                <a:latin typeface="Times New Roman" panose="02020603050405020304" pitchFamily="18" charset="0"/>
                <a:cs typeface="Times New Roman" panose="02020603050405020304" pitchFamily="18" charset="0"/>
              </a:rPr>
              <a:t>Interpolator</a:t>
            </a:r>
            <a:r>
              <a:rPr lang="vi-VN">
                <a:latin typeface="Times New Roman" panose="02020603050405020304" pitchFamily="18" charset="0"/>
                <a:cs typeface="Times New Roman" panose="02020603050405020304" pitchFamily="18" charset="0"/>
              </a:rPr>
              <a:t> (style animation có sẵn).</a:t>
            </a:r>
          </a:p>
        </p:txBody>
      </p:sp>
      <p:sp>
        <p:nvSpPr>
          <p:cNvPr id="4" name="Rectangle 1">
            <a:extLst>
              <a:ext uri="{FF2B5EF4-FFF2-40B4-BE49-F238E27FC236}">
                <a16:creationId xmlns:a16="http://schemas.microsoft.com/office/drawing/2014/main" id="{A42647CB-933E-4227-9CBE-7CE21022CC31}"/>
              </a:ext>
            </a:extLst>
          </p:cNvPr>
          <p:cNvSpPr>
            <a:spLocks noChangeArrowheads="1"/>
          </p:cNvSpPr>
          <p:nvPr/>
        </p:nvSpPr>
        <p:spPr bwMode="auto">
          <a:xfrm>
            <a:off x="41275" y="41275"/>
            <a:ext cx="6715124" cy="53133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n-US" altLang="en-US" sz="2200" b="0" i="0" u="none" strike="noStrike" cap="none" normalizeH="0" baseline="0">
                <a:ln>
                  <a:noFill/>
                </a:ln>
                <a:solidFill>
                  <a:srgbClr val="000000"/>
                </a:solidFill>
                <a:effectLst/>
                <a:latin typeface="Consolas" panose="020B0609020204030204" pitchFamily="49" charset="0"/>
              </a:rPr>
              <a:t>ValueAnimator animator = ValueAnimator.ofInt(</a:t>
            </a:r>
            <a:r>
              <a:rPr kumimoji="0" lang="en-US" altLang="en-US" sz="2200" b="0" i="0" u="none" strike="noStrike" cap="none" normalizeH="0" baseline="0">
                <a:ln>
                  <a:noFill/>
                </a:ln>
                <a:solidFill>
                  <a:srgbClr val="0000FF"/>
                </a:solidFill>
                <a:effectLst/>
                <a:latin typeface="Consolas" panose="020B0609020204030204" pitchFamily="49" charset="0"/>
              </a:rPr>
              <a:t>0</a:t>
            </a:r>
            <a:r>
              <a:rPr kumimoji="0" lang="en-US" altLang="en-US" sz="2200" b="0" i="0" u="none" strike="noStrike" cap="none" normalizeH="0" baseline="0">
                <a:ln>
                  <a:noFill/>
                </a:ln>
                <a:solidFill>
                  <a:srgbClr val="000000"/>
                </a:solidFill>
                <a:effectLst/>
                <a:latin typeface="Consolas" panose="020B0609020204030204" pitchFamily="49" charset="0"/>
              </a:rPr>
              <a:t>, </a:t>
            </a:r>
            <a:r>
              <a:rPr kumimoji="0" lang="en-US" altLang="en-US" sz="2200" b="0" i="0" u="none" strike="noStrike" cap="none" normalizeH="0" baseline="0">
                <a:ln>
                  <a:noFill/>
                </a:ln>
                <a:solidFill>
                  <a:srgbClr val="0000FF"/>
                </a:solidFill>
                <a:effectLst/>
                <a:latin typeface="Consolas" panose="020B0609020204030204" pitchFamily="49" charset="0"/>
              </a:rPr>
              <a:t>100</a:t>
            </a:r>
            <a:r>
              <a:rPr kumimoji="0" lang="en-US" altLang="en-US" sz="2200" b="0" i="0" u="none" strike="noStrike" cap="none" normalizeH="0" baseline="0">
                <a:ln>
                  <a:noFill/>
                </a:ln>
                <a:solidFill>
                  <a:srgbClr val="000000"/>
                </a:solidFill>
                <a:effectLst/>
                <a:latin typeface="Consolas" panose="020B0609020204030204" pitchFamily="49" charset="0"/>
              </a:rPr>
              <a:t>);</a:t>
            </a:r>
            <a:br>
              <a:rPr kumimoji="0" lang="en-US" altLang="en-US" sz="2200" b="0" i="0" u="none" strike="noStrike" cap="none" normalizeH="0" baseline="0">
                <a:ln>
                  <a:noFill/>
                </a:ln>
                <a:solidFill>
                  <a:srgbClr val="000000"/>
                </a:solidFill>
                <a:effectLst/>
                <a:latin typeface="Consolas" panose="020B0609020204030204" pitchFamily="49" charset="0"/>
              </a:rPr>
            </a:br>
            <a:r>
              <a:rPr kumimoji="0" lang="en-US" altLang="en-US" sz="2200" b="0" i="0" u="none" strike="noStrike" cap="none" normalizeH="0" baseline="0">
                <a:ln>
                  <a:noFill/>
                </a:ln>
                <a:solidFill>
                  <a:srgbClr val="000000"/>
                </a:solidFill>
                <a:effectLst/>
                <a:latin typeface="Consolas" panose="020B0609020204030204" pitchFamily="49" charset="0"/>
              </a:rPr>
              <a:t>animator.setDuration(</a:t>
            </a:r>
            <a:r>
              <a:rPr kumimoji="0" lang="en-US" altLang="en-US" sz="2200" b="0" i="0" u="none" strike="noStrike" cap="none" normalizeH="0" baseline="0">
                <a:ln>
                  <a:noFill/>
                </a:ln>
                <a:solidFill>
                  <a:srgbClr val="0000FF"/>
                </a:solidFill>
                <a:effectLst/>
                <a:latin typeface="Consolas" panose="020B0609020204030204" pitchFamily="49" charset="0"/>
              </a:rPr>
              <a:t>1000</a:t>
            </a:r>
            <a:r>
              <a:rPr kumimoji="0" lang="en-US" altLang="en-US" sz="2200" b="0" i="0" u="none" strike="noStrike" cap="none" normalizeH="0" baseline="0">
                <a:ln>
                  <a:noFill/>
                </a:ln>
                <a:solidFill>
                  <a:srgbClr val="000000"/>
                </a:solidFill>
                <a:effectLst/>
                <a:latin typeface="Consolas" panose="020B0609020204030204" pitchFamily="49" charset="0"/>
              </a:rPr>
              <a:t>);</a:t>
            </a:r>
            <a:br>
              <a:rPr kumimoji="0" lang="en-US" altLang="en-US" sz="2200" b="0" i="0" u="none" strike="noStrike" cap="none" normalizeH="0" baseline="0">
                <a:ln>
                  <a:noFill/>
                </a:ln>
                <a:solidFill>
                  <a:srgbClr val="000000"/>
                </a:solidFill>
                <a:effectLst/>
                <a:latin typeface="Consolas" panose="020B0609020204030204" pitchFamily="49" charset="0"/>
              </a:rPr>
            </a:br>
            <a:r>
              <a:rPr kumimoji="0" lang="en-US" altLang="en-US" sz="2200" b="0" i="0" u="none" strike="noStrike" cap="none" normalizeH="0" baseline="0">
                <a:ln>
                  <a:noFill/>
                </a:ln>
                <a:solidFill>
                  <a:srgbClr val="000000"/>
                </a:solidFill>
                <a:effectLst/>
                <a:latin typeface="Consolas" panose="020B0609020204030204" pitchFamily="49" charset="0"/>
              </a:rPr>
              <a:t>animator.setInterpolator(</a:t>
            </a:r>
            <a:r>
              <a:rPr kumimoji="0" lang="en-US" altLang="en-US" sz="2200" b="1" i="0" u="none" strike="noStrike" cap="none" normalizeH="0" baseline="0">
                <a:ln>
                  <a:noFill/>
                </a:ln>
                <a:solidFill>
                  <a:srgbClr val="000080"/>
                </a:solidFill>
                <a:effectLst/>
                <a:latin typeface="Consolas" panose="020B0609020204030204" pitchFamily="49" charset="0"/>
              </a:rPr>
              <a:t>new </a:t>
            </a:r>
            <a:r>
              <a:rPr kumimoji="0" lang="en-US" altLang="en-US" sz="2200" b="0" i="0" u="none" strike="noStrike" cap="none" normalizeH="0" baseline="0">
                <a:ln>
                  <a:noFill/>
                </a:ln>
                <a:solidFill>
                  <a:srgbClr val="000000"/>
                </a:solidFill>
                <a:effectLst/>
                <a:latin typeface="Consolas" panose="020B0609020204030204" pitchFamily="49" charset="0"/>
              </a:rPr>
              <a:t>DecelerateInterpolator());</a:t>
            </a:r>
            <a:br>
              <a:rPr kumimoji="0" lang="en-US" altLang="en-US" sz="2200" b="0" i="0" u="none" strike="noStrike" cap="none" normalizeH="0" baseline="0">
                <a:ln>
                  <a:noFill/>
                </a:ln>
                <a:solidFill>
                  <a:srgbClr val="000000"/>
                </a:solidFill>
                <a:effectLst/>
                <a:latin typeface="Consolas" panose="020B0609020204030204" pitchFamily="49" charset="0"/>
              </a:rPr>
            </a:br>
            <a:r>
              <a:rPr kumimoji="0" lang="en-US" altLang="en-US" sz="2200" b="0" i="0" u="none" strike="noStrike" cap="none" normalizeH="0" baseline="0">
                <a:ln>
                  <a:noFill/>
                </a:ln>
                <a:solidFill>
                  <a:srgbClr val="000000"/>
                </a:solidFill>
                <a:effectLst/>
                <a:latin typeface="Consolas" panose="020B0609020204030204" pitchFamily="49" charset="0"/>
              </a:rPr>
              <a:t>animator.addUpdateListener(</a:t>
            </a:r>
            <a:r>
              <a:rPr kumimoji="0" lang="en-US" altLang="en-US" sz="2200" b="1" i="0" u="none" strike="noStrike" cap="none" normalizeH="0" baseline="0">
                <a:ln>
                  <a:noFill/>
                </a:ln>
                <a:solidFill>
                  <a:srgbClr val="000080"/>
                </a:solidFill>
                <a:effectLst/>
                <a:latin typeface="Consolas" panose="020B0609020204030204" pitchFamily="49" charset="0"/>
              </a:rPr>
              <a:t>new </a:t>
            </a:r>
            <a:r>
              <a:rPr kumimoji="0" lang="en-US" altLang="en-US" sz="2200" b="0" i="0" u="none" strike="noStrike" cap="none" normalizeH="0" baseline="0">
                <a:ln>
                  <a:noFill/>
                </a:ln>
                <a:solidFill>
                  <a:srgbClr val="000000"/>
                </a:solidFill>
                <a:effectLst/>
                <a:latin typeface="Consolas" panose="020B0609020204030204" pitchFamily="49" charset="0"/>
              </a:rPr>
              <a:t>ValueAnimator.AnimatorUpdateListener() {</a:t>
            </a:r>
            <a:br>
              <a:rPr kumimoji="0" lang="en-US" altLang="en-US" sz="2200" b="0" i="0" u="none" strike="noStrike" cap="none" normalizeH="0" baseline="0">
                <a:ln>
                  <a:noFill/>
                </a:ln>
                <a:solidFill>
                  <a:srgbClr val="000000"/>
                </a:solidFill>
                <a:effectLst/>
                <a:latin typeface="Consolas" panose="020B0609020204030204" pitchFamily="49" charset="0"/>
              </a:rPr>
            </a:br>
            <a:r>
              <a:rPr kumimoji="0" lang="en-US" altLang="en-US" sz="2200" b="0" i="0" u="none" strike="noStrike" cap="none" normalizeH="0" baseline="0">
                <a:ln>
                  <a:noFill/>
                </a:ln>
                <a:solidFill>
                  <a:srgbClr val="000000"/>
                </a:solidFill>
                <a:effectLst/>
                <a:latin typeface="Consolas" panose="020B0609020204030204" pitchFamily="49" charset="0"/>
              </a:rPr>
              <a:t>    </a:t>
            </a:r>
            <a:r>
              <a:rPr kumimoji="0" lang="en-US" altLang="en-US" sz="2200" b="1" i="0" u="none" strike="noStrike" cap="none" normalizeH="0" baseline="0">
                <a:ln>
                  <a:noFill/>
                </a:ln>
                <a:solidFill>
                  <a:srgbClr val="000080"/>
                </a:solidFill>
                <a:effectLst/>
                <a:latin typeface="Consolas" panose="020B0609020204030204" pitchFamily="49" charset="0"/>
              </a:rPr>
              <a:t>public void </a:t>
            </a:r>
            <a:r>
              <a:rPr kumimoji="0" lang="en-US" altLang="en-US" sz="2200" b="0" i="0" u="none" strike="noStrike" cap="none" normalizeH="0" baseline="0">
                <a:ln>
                  <a:noFill/>
                </a:ln>
                <a:solidFill>
                  <a:srgbClr val="000000"/>
                </a:solidFill>
                <a:effectLst/>
                <a:latin typeface="Consolas" panose="020B0609020204030204" pitchFamily="49" charset="0"/>
              </a:rPr>
              <a:t>onAnimationUpdate(ValueAnimator animation) {</a:t>
            </a:r>
            <a:br>
              <a:rPr kumimoji="0" lang="en-US" altLang="en-US" sz="2200" b="0" i="0" u="none" strike="noStrike" cap="none" normalizeH="0" baseline="0">
                <a:ln>
                  <a:noFill/>
                </a:ln>
                <a:solidFill>
                  <a:srgbClr val="000000"/>
                </a:solidFill>
                <a:effectLst/>
                <a:latin typeface="Consolas" panose="020B0609020204030204" pitchFamily="49" charset="0"/>
              </a:rPr>
            </a:br>
            <a:r>
              <a:rPr kumimoji="0" lang="en-US" altLang="en-US" sz="2200" b="0" i="0" u="none" strike="noStrike" cap="none" normalizeH="0" baseline="0">
                <a:ln>
                  <a:noFill/>
                </a:ln>
                <a:solidFill>
                  <a:srgbClr val="000000"/>
                </a:solidFill>
                <a:effectLst/>
                <a:latin typeface="Consolas" panose="020B0609020204030204" pitchFamily="49" charset="0"/>
              </a:rPr>
              <a:t>        </a:t>
            </a:r>
            <a:r>
              <a:rPr kumimoji="0" lang="en-US" altLang="en-US" sz="2200" b="1" i="0" u="none" strike="noStrike" cap="none" normalizeH="0" baseline="0">
                <a:ln>
                  <a:noFill/>
                </a:ln>
                <a:solidFill>
                  <a:srgbClr val="000080"/>
                </a:solidFill>
                <a:effectLst/>
                <a:latin typeface="Consolas" panose="020B0609020204030204" pitchFamily="49" charset="0"/>
              </a:rPr>
              <a:t>int </a:t>
            </a:r>
            <a:r>
              <a:rPr kumimoji="0" lang="en-US" altLang="en-US" sz="2200" b="0" i="0" u="none" strike="noStrike" cap="none" normalizeH="0" baseline="0">
                <a:ln>
                  <a:noFill/>
                </a:ln>
                <a:solidFill>
                  <a:srgbClr val="000000"/>
                </a:solidFill>
                <a:effectLst/>
                <a:latin typeface="Consolas" panose="020B0609020204030204" pitchFamily="49" charset="0"/>
              </a:rPr>
              <a:t>newRadius = (</a:t>
            </a:r>
            <a:r>
              <a:rPr kumimoji="0" lang="en-US" altLang="en-US" sz="2200" b="1" i="0" u="none" strike="noStrike" cap="none" normalizeH="0" baseline="0">
                <a:ln>
                  <a:noFill/>
                </a:ln>
                <a:solidFill>
                  <a:srgbClr val="000080"/>
                </a:solidFill>
                <a:effectLst/>
                <a:latin typeface="Consolas" panose="020B0609020204030204" pitchFamily="49" charset="0"/>
              </a:rPr>
              <a:t>int</a:t>
            </a:r>
            <a:r>
              <a:rPr kumimoji="0" lang="en-US" altLang="en-US" sz="2200" b="0" i="0" u="none" strike="noStrike" cap="none" normalizeH="0" baseline="0">
                <a:ln>
                  <a:noFill/>
                </a:ln>
                <a:solidFill>
                  <a:srgbClr val="000000"/>
                </a:solidFill>
                <a:effectLst/>
                <a:latin typeface="Consolas" panose="020B0609020204030204" pitchFamily="49" charset="0"/>
              </a:rPr>
              <a:t>) animation.getAnimatedValue();</a:t>
            </a:r>
            <a:br>
              <a:rPr kumimoji="0" lang="en-US" altLang="en-US" sz="2200" b="0" i="0" u="none" strike="noStrike" cap="none" normalizeH="0" baseline="0">
                <a:ln>
                  <a:noFill/>
                </a:ln>
                <a:solidFill>
                  <a:srgbClr val="000000"/>
                </a:solidFill>
                <a:effectLst/>
                <a:latin typeface="Consolas" panose="020B0609020204030204" pitchFamily="49" charset="0"/>
              </a:rPr>
            </a:br>
            <a:r>
              <a:rPr kumimoji="0" lang="en-US" altLang="en-US" sz="2200" b="0" i="0" u="none" strike="noStrike" cap="none" normalizeH="0" baseline="0">
                <a:ln>
                  <a:noFill/>
                </a:ln>
                <a:solidFill>
                  <a:srgbClr val="000000"/>
                </a:solidFill>
                <a:effectLst/>
                <a:latin typeface="Consolas" panose="020B0609020204030204" pitchFamily="49" charset="0"/>
              </a:rPr>
              <a:t>    }</a:t>
            </a:r>
            <a:br>
              <a:rPr kumimoji="0" lang="en-US" altLang="en-US" sz="2200" b="0" i="0" u="none" strike="noStrike" cap="none" normalizeH="0" baseline="0">
                <a:ln>
                  <a:noFill/>
                </a:ln>
                <a:solidFill>
                  <a:srgbClr val="000000"/>
                </a:solidFill>
                <a:effectLst/>
                <a:latin typeface="Consolas" panose="020B0609020204030204" pitchFamily="49" charset="0"/>
              </a:rPr>
            </a:br>
            <a:r>
              <a:rPr kumimoji="0" lang="en-US" altLang="en-US" sz="2200" b="0" i="0" u="none" strike="noStrike" cap="none" normalizeH="0" baseline="0">
                <a:ln>
                  <a:noFill/>
                </a:ln>
                <a:solidFill>
                  <a:srgbClr val="000000"/>
                </a:solidFill>
                <a:effectLst/>
                <a:latin typeface="Consolas" panose="020B0609020204030204" pitchFamily="49" charset="0"/>
              </a:rPr>
              <a:t>});</a:t>
            </a:r>
            <a:br>
              <a:rPr kumimoji="0" lang="en-US" altLang="en-US" sz="2200" b="0" i="0" u="none" strike="noStrike" cap="none" normalizeH="0" baseline="0">
                <a:ln>
                  <a:noFill/>
                </a:ln>
                <a:solidFill>
                  <a:srgbClr val="000000"/>
                </a:solidFill>
                <a:effectLst/>
                <a:latin typeface="Consolas" panose="020B0609020204030204" pitchFamily="49" charset="0"/>
              </a:rPr>
            </a:br>
            <a:r>
              <a:rPr kumimoji="0" lang="en-US" altLang="en-US" sz="2200" b="0" i="0" u="none" strike="noStrike" cap="none" normalizeH="0" baseline="0">
                <a:ln>
                  <a:noFill/>
                </a:ln>
                <a:solidFill>
                  <a:srgbClr val="000000"/>
                </a:solidFill>
                <a:effectLst/>
                <a:latin typeface="Consolas" panose="020B0609020204030204" pitchFamily="49" charset="0"/>
              </a:rPr>
              <a:t>animator.start();</a:t>
            </a:r>
            <a:endParaRPr kumimoji="0" lang="en-US" altLang="en-US" sz="2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807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B1E0-B110-4EBF-AFA2-F300F0E2F51A}"/>
              </a:ext>
            </a:extLst>
          </p:cNvPr>
          <p:cNvSpPr>
            <a:spLocks noGrp="1"/>
          </p:cNvSpPr>
          <p:nvPr>
            <p:ph type="title"/>
          </p:nvPr>
        </p:nvSpPr>
        <p:spPr/>
        <p:txBody>
          <a:bodyPr/>
          <a:lstStyle/>
          <a:p>
            <a:r>
              <a:rPr lang="en-US"/>
              <a:t>Touch &amp; Multitouch</a:t>
            </a:r>
          </a:p>
        </p:txBody>
      </p:sp>
      <p:sp>
        <p:nvSpPr>
          <p:cNvPr id="3" name="Content Placeholder 2">
            <a:extLst>
              <a:ext uri="{FF2B5EF4-FFF2-40B4-BE49-F238E27FC236}">
                <a16:creationId xmlns:a16="http://schemas.microsoft.com/office/drawing/2014/main" id="{CC86E921-F079-4093-B676-4052BC4B3AC7}"/>
              </a:ext>
            </a:extLst>
          </p:cNvPr>
          <p:cNvSpPr>
            <a:spLocks noGrp="1"/>
          </p:cNvSpPr>
          <p:nvPr>
            <p:ph idx="1"/>
          </p:nvPr>
        </p:nvSpPr>
        <p:spPr/>
        <p:txBody>
          <a:bodyPr>
            <a:normAutofit/>
          </a:bodyPr>
          <a:lstStyle/>
          <a:p>
            <a:r>
              <a:rPr lang="en-US" sz="3200">
                <a:latin typeface="Times New Roman" panose="02020603050405020304" pitchFamily="18" charset="0"/>
                <a:cs typeface="Times New Roman" panose="02020603050405020304" pitchFamily="18" charset="0"/>
              </a:rPr>
              <a:t>Hiện nay, h</a:t>
            </a:r>
            <a:r>
              <a:rPr lang="vi-VN" sz="3200">
                <a:latin typeface="Times New Roman" panose="02020603050405020304" pitchFamily="18" charset="0"/>
                <a:cs typeface="Times New Roman" panose="02020603050405020304" pitchFamily="18" charset="0"/>
              </a:rPr>
              <a:t>ầu hết các thiết bị Android </a:t>
            </a:r>
            <a:r>
              <a:rPr lang="en-US" sz="3200">
                <a:latin typeface="Times New Roman" panose="02020603050405020304" pitchFamily="18" charset="0"/>
                <a:cs typeface="Times New Roman" panose="02020603050405020304" pitchFamily="18" charset="0"/>
              </a:rPr>
              <a:t>đều </a:t>
            </a:r>
            <a:r>
              <a:rPr lang="vi-VN" sz="3200">
                <a:latin typeface="Times New Roman" panose="02020603050405020304" pitchFamily="18" charset="0"/>
                <a:cs typeface="Times New Roman" panose="02020603050405020304" pitchFamily="18" charset="0"/>
              </a:rPr>
              <a:t>có màn hình cảm ứng đa điểm (cuộc cách mạng từ iPhone)</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Touch: </a:t>
            </a:r>
            <a:r>
              <a:rPr lang="vi-VN" sz="3200">
                <a:latin typeface="Times New Roman" panose="02020603050405020304" pitchFamily="18" charset="0"/>
                <a:cs typeface="Times New Roman" panose="02020603050405020304" pitchFamily="18" charset="0"/>
              </a:rPr>
              <a:t>người dùng tương tác với thiết bị Android thông qua thao tác chạm</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Multitouch: </a:t>
            </a:r>
            <a:r>
              <a:rPr lang="vi-VN" sz="3200">
                <a:latin typeface="Times New Roman" panose="02020603050405020304" pitchFamily="18" charset="0"/>
                <a:cs typeface="Times New Roman" panose="02020603050405020304" pitchFamily="18" charset="0"/>
              </a:rPr>
              <a:t>nhiều lần chạm tại cùng một thời điểm</a:t>
            </a:r>
            <a:endParaRPr lang="en-US" sz="3200">
              <a:latin typeface="Times New Roman" panose="02020603050405020304" pitchFamily="18" charset="0"/>
              <a:cs typeface="Times New Roman" panose="02020603050405020304" pitchFamily="18" charset="0"/>
            </a:endParaRPr>
          </a:p>
          <a:p>
            <a:r>
              <a:rPr lang="vi-VN" sz="3200">
                <a:latin typeface="Times New Roman" panose="02020603050405020304" pitchFamily="18" charset="0"/>
                <a:cs typeface="Times New Roman" panose="02020603050405020304" pitchFamily="18" charset="0"/>
              </a:rPr>
              <a:t>Thao tác chạm cũng được gọi là cử chỉ người dùng (gesture)</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869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753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2F1DC-8168-4002-8031-EA0893F3E507}"/>
              </a:ext>
            </a:extLst>
          </p:cNvPr>
          <p:cNvSpPr>
            <a:spLocks noGrp="1"/>
          </p:cNvSpPr>
          <p:nvPr>
            <p:ph type="title"/>
          </p:nvPr>
        </p:nvSpPr>
        <p:spPr>
          <a:xfrm>
            <a:off x="594360" y="687479"/>
            <a:ext cx="3444240" cy="1574874"/>
          </a:xfrm>
        </p:spPr>
        <p:txBody>
          <a:bodyPr anchor="b">
            <a:normAutofit/>
          </a:bodyPr>
          <a:lstStyle/>
          <a:p>
            <a:r>
              <a:rPr lang="en-US" sz="3400"/>
              <a:t>Example</a:t>
            </a:r>
          </a:p>
        </p:txBody>
      </p:sp>
      <p:grpSp>
        <p:nvGrpSpPr>
          <p:cNvPr id="15" name="Group 14">
            <a:extLst>
              <a:ext uri="{FF2B5EF4-FFF2-40B4-BE49-F238E27FC236}">
                <a16:creationId xmlns:a16="http://schemas.microsoft.com/office/drawing/2014/main" id="{A41D73DD-160B-4885-A9CF-94EADD70D4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7763256" y="73152"/>
            <a:chExt cx="1178966" cy="232963"/>
          </a:xfrm>
        </p:grpSpPr>
        <p:sp>
          <p:nvSpPr>
            <p:cNvPr id="16" name="Rectangle 64">
              <a:extLst>
                <a:ext uri="{FF2B5EF4-FFF2-40B4-BE49-F238E27FC236}">
                  <a16:creationId xmlns:a16="http://schemas.microsoft.com/office/drawing/2014/main" id="{163DBB78-4E4E-4B2A-B257-CD3C2408A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DD0F509B-05E7-42D0-9A4A-9BBA9ABA4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F4A0A03-6FCB-47AB-A889-ABEAF35DE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8A6A27D1-12E0-4FAD-8C16-8A32A4EF2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90BF3193-B4B0-4FDB-9734-8C9FABA53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AB0CFE0F-0383-4629-9009-F66B040A1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5C7EB065-8792-4BDB-9863-6F1BAA3C4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45ACE59D-97B6-4DD1-BB37-12C292F18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F2AAD78-5862-44FE-AB92-AF713D5F1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C9BF96B3-92E5-4693-B918-69EDD8FD7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5B9B69C3-A82A-4F4F-A3C4-9D2B5AFAD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ED3C38D4-9B11-4F5F-A279-1A30E0CFB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3100DDA4-8F42-4CB2-8921-3894F7BA0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A5936488-9C8D-40DA-BB04-6850F2235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1B9028EA-A394-4A9A-865A-E02D2D9AF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3E802313-55B4-481A-BFD3-000851BC8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708829DB-C817-49E6-9A68-CA180E94F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F6D48ED4-3DDF-47BF-87FA-07B83FD95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4796464F-801F-4ACF-8CA7-B166D8E42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EFBA0710-DB96-4132-8292-1ECBDADD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DD7BD12-1C9E-48B1-B68B-26DDB7CB10F1}"/>
              </a:ext>
            </a:extLst>
          </p:cNvPr>
          <p:cNvSpPr>
            <a:spLocks noGrp="1"/>
          </p:cNvSpPr>
          <p:nvPr>
            <p:ph idx="1"/>
          </p:nvPr>
        </p:nvSpPr>
        <p:spPr>
          <a:xfrm>
            <a:off x="594360" y="3155626"/>
            <a:ext cx="3444240" cy="2935176"/>
          </a:xfrm>
        </p:spPr>
        <p:txBody>
          <a:bodyPr anchor="ctr">
            <a:normAutofit/>
          </a:bodyPr>
          <a:lstStyle/>
          <a:p>
            <a:endParaRPr lang="en-US" sz="1800"/>
          </a:p>
        </p:txBody>
      </p:sp>
      <p:sp>
        <p:nvSpPr>
          <p:cNvPr id="37" name="Rectangle 36">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10F5712-6573-4D9F-87FC-6A2D357892CD}"/>
              </a:ext>
            </a:extLst>
          </p:cNvPr>
          <p:cNvPicPr>
            <a:picLocks noChangeAspect="1"/>
          </p:cNvPicPr>
          <p:nvPr/>
        </p:nvPicPr>
        <p:blipFill>
          <a:blip r:embed="rId2"/>
          <a:stretch>
            <a:fillRect/>
          </a:stretch>
        </p:blipFill>
        <p:spPr>
          <a:xfrm>
            <a:off x="4257905" y="381381"/>
            <a:ext cx="3676190" cy="6095238"/>
          </a:xfrm>
          <a:prstGeom prst="rect">
            <a:avLst/>
          </a:prstGeom>
        </p:spPr>
      </p:pic>
      <p:pic>
        <p:nvPicPr>
          <p:cNvPr id="8" name="Picture 7">
            <a:extLst>
              <a:ext uri="{FF2B5EF4-FFF2-40B4-BE49-F238E27FC236}">
                <a16:creationId xmlns:a16="http://schemas.microsoft.com/office/drawing/2014/main" id="{7305052E-1CA0-4CAF-AD13-A016757D99A9}"/>
              </a:ext>
            </a:extLst>
          </p:cNvPr>
          <p:cNvPicPr>
            <a:picLocks noChangeAspect="1"/>
          </p:cNvPicPr>
          <p:nvPr/>
        </p:nvPicPr>
        <p:blipFill>
          <a:blip r:embed="rId3"/>
          <a:stretch>
            <a:fillRect/>
          </a:stretch>
        </p:blipFill>
        <p:spPr>
          <a:xfrm>
            <a:off x="8218666" y="390905"/>
            <a:ext cx="3685714" cy="6085714"/>
          </a:xfrm>
          <a:prstGeom prst="rect">
            <a:avLst/>
          </a:prstGeom>
        </p:spPr>
      </p:pic>
      <p:sp>
        <p:nvSpPr>
          <p:cNvPr id="4" name="Rectangle 3">
            <a:extLst>
              <a:ext uri="{FF2B5EF4-FFF2-40B4-BE49-F238E27FC236}">
                <a16:creationId xmlns:a16="http://schemas.microsoft.com/office/drawing/2014/main" id="{86349DE4-21F0-49C4-B578-3D90C9E73F4B}"/>
              </a:ext>
            </a:extLst>
          </p:cNvPr>
          <p:cNvSpPr/>
          <p:nvPr/>
        </p:nvSpPr>
        <p:spPr>
          <a:xfrm>
            <a:off x="364638" y="3134918"/>
            <a:ext cx="3750981" cy="2554545"/>
          </a:xfrm>
          <a:prstGeom prst="rect">
            <a:avLst/>
          </a:prstGeom>
          <a:noFill/>
        </p:spPr>
        <p:txBody>
          <a:bodyPr wrap="square" lIns="91440" tIns="45720" rIns="91440" bIns="45720">
            <a:spAutoFit/>
          </a:bodyPr>
          <a:lstStyle/>
          <a:p>
            <a:pPr algn="ctr">
              <a:spcAft>
                <a:spcPts val="600"/>
              </a:spcAft>
            </a:pPr>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Tham khảo ví dụ </a:t>
            </a:r>
            <a:b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ExTouchImage </a:t>
            </a:r>
            <a:b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để tìm hiểu thêm</a:t>
            </a:r>
          </a:p>
        </p:txBody>
      </p:sp>
    </p:spTree>
    <p:extLst>
      <p:ext uri="{BB962C8B-B14F-4D97-AF65-F5344CB8AC3E}">
        <p14:creationId xmlns:p14="http://schemas.microsoft.com/office/powerpoint/2010/main" val="221939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0498-7735-4291-B891-ECEC2D2C3DB0}"/>
              </a:ext>
            </a:extLst>
          </p:cNvPr>
          <p:cNvSpPr>
            <a:spLocks noGrp="1"/>
          </p:cNvSpPr>
          <p:nvPr>
            <p:ph type="title"/>
          </p:nvPr>
        </p:nvSpPr>
        <p:spPr/>
        <p:txBody>
          <a:bodyPr/>
          <a:lstStyle/>
          <a:p>
            <a:r>
              <a:rPr lang="en-US"/>
              <a:t>Touch &amp; Multitouch</a:t>
            </a:r>
          </a:p>
        </p:txBody>
      </p:sp>
      <p:sp>
        <p:nvSpPr>
          <p:cNvPr id="3" name="Content Placeholder 2">
            <a:extLst>
              <a:ext uri="{FF2B5EF4-FFF2-40B4-BE49-F238E27FC236}">
                <a16:creationId xmlns:a16="http://schemas.microsoft.com/office/drawing/2014/main" id="{539CD993-70BB-4293-8C16-13BC7F8AA658}"/>
              </a:ext>
            </a:extLst>
          </p:cNvPr>
          <p:cNvSpPr>
            <a:spLocks noGrp="1"/>
          </p:cNvSpPr>
          <p:nvPr>
            <p:ph idx="1"/>
          </p:nvPr>
        </p:nvSpPr>
        <p:spPr/>
        <p:txBody>
          <a:bodyPr/>
          <a:lstStyle/>
          <a:p>
            <a:pPr algn="just"/>
            <a:r>
              <a:rPr lang="en-US"/>
              <a:t>S</a:t>
            </a:r>
            <a:r>
              <a:rPr lang="vi-VN"/>
              <a:t>ự kiện </a:t>
            </a:r>
            <a:r>
              <a:rPr lang="vi-VN" i="1"/>
              <a:t>Touch</a:t>
            </a:r>
            <a:r>
              <a:rPr lang="vi-VN"/>
              <a:t> của một </a:t>
            </a:r>
            <a:r>
              <a:rPr lang="vi-VN" b="1" i="1"/>
              <a:t>view</a:t>
            </a:r>
            <a:r>
              <a:rPr lang="vi-VN"/>
              <a:t> có thể được phát hiện và xử lý thông qua việc đăng ký với trình lắng nghe sự kiện </a:t>
            </a:r>
            <a:r>
              <a:rPr lang="vi-VN" b="1" i="1"/>
              <a:t>onTouchListener</a:t>
            </a:r>
            <a:r>
              <a:rPr lang="vi-VN"/>
              <a:t> và thực thi phương thức </a:t>
            </a:r>
            <a:r>
              <a:rPr lang="vi-VN" b="1" i="1"/>
              <a:t>onTouch</a:t>
            </a:r>
            <a:r>
              <a:rPr lang="vi-VN"/>
              <a:t>() tương ứng.</a:t>
            </a:r>
            <a:endParaRPr lang="en-US"/>
          </a:p>
        </p:txBody>
      </p:sp>
      <p:sp>
        <p:nvSpPr>
          <p:cNvPr id="4" name="Rectangle 1">
            <a:extLst>
              <a:ext uri="{FF2B5EF4-FFF2-40B4-BE49-F238E27FC236}">
                <a16:creationId xmlns:a16="http://schemas.microsoft.com/office/drawing/2014/main" id="{F993AAD7-ADAD-4D7E-B38C-88DA61C637E5}"/>
              </a:ext>
            </a:extLst>
          </p:cNvPr>
          <p:cNvSpPr>
            <a:spLocks noChangeArrowheads="1"/>
          </p:cNvSpPr>
          <p:nvPr/>
        </p:nvSpPr>
        <p:spPr bwMode="auto">
          <a:xfrm>
            <a:off x="1091954" y="3429001"/>
            <a:ext cx="8507457"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11" eaLnBrk="0" fontAlgn="base" hangingPunct="0">
              <a:spcBef>
                <a:spcPct val="0"/>
              </a:spcBef>
              <a:spcAft>
                <a:spcPct val="0"/>
              </a:spcAft>
            </a:pPr>
            <a:r>
              <a:rPr lang="en-US" altLang="en-US" sz="2000">
                <a:solidFill>
                  <a:srgbClr val="000000"/>
                </a:solidFill>
                <a:latin typeface="Consolas" panose="020B0609020204030204" pitchFamily="49" charset="0"/>
              </a:rPr>
              <a:t>myLayout.setOnTouchListener(</a:t>
            </a:r>
            <a:br>
              <a:rPr lang="en-US" altLang="en-US" sz="2000">
                <a:solidFill>
                  <a:srgbClr val="000000"/>
                </a:solidFill>
                <a:latin typeface="Consolas" panose="020B0609020204030204" pitchFamily="49" charset="0"/>
              </a:rPr>
            </a:br>
            <a:r>
              <a:rPr lang="en-US" altLang="en-US" sz="2000">
                <a:solidFill>
                  <a:srgbClr val="000000"/>
                </a:solidFill>
                <a:latin typeface="Consolas" panose="020B0609020204030204" pitchFamily="49" charset="0"/>
              </a:rPr>
              <a:t>        </a:t>
            </a:r>
            <a:r>
              <a:rPr lang="en-US" altLang="en-US" sz="2000" b="1">
                <a:solidFill>
                  <a:srgbClr val="000080"/>
                </a:solidFill>
                <a:latin typeface="Consolas" panose="020B0609020204030204" pitchFamily="49" charset="0"/>
              </a:rPr>
              <a:t>new </a:t>
            </a:r>
            <a:r>
              <a:rPr lang="en-US" altLang="en-US" sz="2000">
                <a:solidFill>
                  <a:srgbClr val="000000"/>
                </a:solidFill>
                <a:latin typeface="Consolas" panose="020B0609020204030204" pitchFamily="49" charset="0"/>
              </a:rPr>
              <a:t>ConstraintLayout.OnTouchListener() {</a:t>
            </a:r>
            <a:br>
              <a:rPr lang="en-US" altLang="en-US" sz="2000">
                <a:solidFill>
                  <a:srgbClr val="000000"/>
                </a:solidFill>
                <a:latin typeface="Consolas" panose="020B0609020204030204" pitchFamily="49" charset="0"/>
              </a:rPr>
            </a:br>
            <a:r>
              <a:rPr lang="en-US" altLang="en-US" sz="2000">
                <a:solidFill>
                  <a:srgbClr val="000000"/>
                </a:solidFill>
                <a:latin typeface="Consolas" panose="020B0609020204030204" pitchFamily="49" charset="0"/>
              </a:rPr>
              <a:t>            </a:t>
            </a:r>
            <a:r>
              <a:rPr lang="en-US" altLang="en-US" sz="2000" b="1">
                <a:solidFill>
                  <a:srgbClr val="000080"/>
                </a:solidFill>
                <a:latin typeface="Consolas" panose="020B0609020204030204" pitchFamily="49" charset="0"/>
              </a:rPr>
              <a:t>public boolean </a:t>
            </a:r>
            <a:r>
              <a:rPr lang="en-US" altLang="en-US" sz="2000">
                <a:solidFill>
                  <a:srgbClr val="000000"/>
                </a:solidFill>
                <a:latin typeface="Consolas" panose="020B0609020204030204" pitchFamily="49" charset="0"/>
              </a:rPr>
              <a:t>onTouch(View v, MotionEvent m) {</a:t>
            </a:r>
            <a:br>
              <a:rPr lang="en-US" altLang="en-US" sz="2000">
                <a:solidFill>
                  <a:srgbClr val="000000"/>
                </a:solidFill>
                <a:latin typeface="Consolas" panose="020B0609020204030204" pitchFamily="49" charset="0"/>
              </a:rPr>
            </a:br>
            <a:r>
              <a:rPr lang="en-US" altLang="en-US" sz="2000">
                <a:solidFill>
                  <a:srgbClr val="000000"/>
                </a:solidFill>
                <a:latin typeface="Consolas" panose="020B0609020204030204" pitchFamily="49" charset="0"/>
              </a:rPr>
              <a:t>                </a:t>
            </a:r>
            <a:r>
              <a:rPr lang="en-US" altLang="en-US" sz="2000" i="1">
                <a:solidFill>
                  <a:srgbClr val="808080"/>
                </a:solidFill>
                <a:latin typeface="Consolas" panose="020B0609020204030204" pitchFamily="49" charset="0"/>
              </a:rPr>
              <a:t>// Perform tasks here</a:t>
            </a:r>
            <a:br>
              <a:rPr lang="en-US" altLang="en-US" sz="2000" i="1">
                <a:solidFill>
                  <a:srgbClr val="808080"/>
                </a:solidFill>
                <a:latin typeface="Consolas" panose="020B0609020204030204" pitchFamily="49" charset="0"/>
              </a:rPr>
            </a:br>
            <a:r>
              <a:rPr lang="en-US" altLang="en-US" sz="2000" i="1">
                <a:solidFill>
                  <a:srgbClr val="808080"/>
                </a:solidFill>
                <a:latin typeface="Consolas" panose="020B0609020204030204" pitchFamily="49" charset="0"/>
              </a:rPr>
              <a:t>                </a:t>
            </a:r>
            <a:r>
              <a:rPr lang="en-US" altLang="en-US" sz="2000" b="1">
                <a:solidFill>
                  <a:srgbClr val="000080"/>
                </a:solidFill>
                <a:latin typeface="Consolas" panose="020B0609020204030204" pitchFamily="49" charset="0"/>
              </a:rPr>
              <a:t>return true</a:t>
            </a:r>
            <a:r>
              <a:rPr lang="en-US" altLang="en-US" sz="2000">
                <a:solidFill>
                  <a:srgbClr val="000000"/>
                </a:solidFill>
                <a:latin typeface="Consolas" panose="020B0609020204030204" pitchFamily="49" charset="0"/>
              </a:rPr>
              <a:t>;</a:t>
            </a:r>
            <a:br>
              <a:rPr lang="en-US" altLang="en-US" sz="2000">
                <a:solidFill>
                  <a:srgbClr val="000000"/>
                </a:solidFill>
                <a:latin typeface="Consolas" panose="020B0609020204030204" pitchFamily="49" charset="0"/>
              </a:rPr>
            </a:br>
            <a:r>
              <a:rPr lang="en-US" altLang="en-US" sz="2000">
                <a:solidFill>
                  <a:srgbClr val="000000"/>
                </a:solidFill>
                <a:latin typeface="Consolas" panose="020B0609020204030204" pitchFamily="49" charset="0"/>
              </a:rPr>
              <a:t>            }</a:t>
            </a:r>
            <a:br>
              <a:rPr lang="en-US" altLang="en-US" sz="2000">
                <a:solidFill>
                  <a:srgbClr val="000000"/>
                </a:solidFill>
                <a:latin typeface="Consolas" panose="020B0609020204030204" pitchFamily="49" charset="0"/>
              </a:rPr>
            </a:br>
            <a:r>
              <a:rPr lang="en-US" altLang="en-US" sz="2000">
                <a:solidFill>
                  <a:srgbClr val="000000"/>
                </a:solidFill>
                <a:latin typeface="Consolas" panose="020B0609020204030204" pitchFamily="49" charset="0"/>
              </a:rPr>
              <a:t>        }</a:t>
            </a:r>
            <a:br>
              <a:rPr lang="en-US" altLang="en-US" sz="2000">
                <a:solidFill>
                  <a:srgbClr val="000000"/>
                </a:solidFill>
                <a:latin typeface="Consolas" panose="020B0609020204030204" pitchFamily="49" charset="0"/>
              </a:rPr>
            </a:br>
            <a:r>
              <a:rPr lang="en-US" altLang="en-US" sz="2000">
                <a:solidFill>
                  <a:srgbClr val="000000"/>
                </a:solidFill>
                <a:latin typeface="Consolas" panose="020B0609020204030204" pitchFamily="49" charset="0"/>
              </a:rPr>
              <a:t>);</a:t>
            </a:r>
            <a:endParaRPr lang="en-US" altLang="en-US" sz="3200">
              <a:latin typeface="Arial" panose="020B0604020202020204" pitchFamily="34" charset="0"/>
            </a:endParaRPr>
          </a:p>
        </p:txBody>
      </p:sp>
    </p:spTree>
    <p:extLst>
      <p:ext uri="{BB962C8B-B14F-4D97-AF65-F5344CB8AC3E}">
        <p14:creationId xmlns:p14="http://schemas.microsoft.com/office/powerpoint/2010/main" val="155606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01808-5B7D-4124-94C7-DE5CAFF2ACBA}"/>
              </a:ext>
            </a:extLst>
          </p:cNvPr>
          <p:cNvSpPr>
            <a:spLocks noGrp="1"/>
          </p:cNvSpPr>
          <p:nvPr>
            <p:ph type="title"/>
          </p:nvPr>
        </p:nvSpPr>
        <p:spPr/>
        <p:txBody>
          <a:bodyPr/>
          <a:lstStyle/>
          <a:p>
            <a:r>
              <a:rPr lang="en-US"/>
              <a:t>Touch &amp; Multitouch - MotionEvent</a:t>
            </a:r>
          </a:p>
        </p:txBody>
      </p:sp>
      <p:sp>
        <p:nvSpPr>
          <p:cNvPr id="3" name="Content Placeholder 2">
            <a:extLst>
              <a:ext uri="{FF2B5EF4-FFF2-40B4-BE49-F238E27FC236}">
                <a16:creationId xmlns:a16="http://schemas.microsoft.com/office/drawing/2014/main" id="{AAC247AF-F365-4019-B5AF-1E44C6156BD9}"/>
              </a:ext>
            </a:extLst>
          </p:cNvPr>
          <p:cNvSpPr>
            <a:spLocks noGrp="1"/>
          </p:cNvSpPr>
          <p:nvPr>
            <p:ph idx="1"/>
          </p:nvPr>
        </p:nvSpPr>
        <p:spPr/>
        <p:txBody>
          <a:bodyPr>
            <a:normAutofit/>
          </a:bodyPr>
          <a:lstStyle/>
          <a:p>
            <a:r>
              <a:rPr lang="vi-VN">
                <a:latin typeface="+mj-lt"/>
              </a:rPr>
              <a:t>Thông tin về kiểu hoạt động kết hợp với một sự kiện </a:t>
            </a:r>
            <a:r>
              <a:rPr lang="vi-VN" i="1">
                <a:latin typeface="+mj-lt"/>
              </a:rPr>
              <a:t>Touch</a:t>
            </a:r>
            <a:r>
              <a:rPr lang="vi-VN">
                <a:latin typeface="+mj-lt"/>
              </a:rPr>
              <a:t> có thể xác định nhờ phương thức </a:t>
            </a:r>
            <a:r>
              <a:rPr lang="vi-VN" b="1" i="1">
                <a:latin typeface="+mj-lt"/>
              </a:rPr>
              <a:t>getActionMasked</a:t>
            </a:r>
            <a:r>
              <a:rPr lang="vi-VN">
                <a:latin typeface="+mj-lt"/>
              </a:rPr>
              <a:t>() của đối tượng </a:t>
            </a:r>
            <a:r>
              <a:rPr lang="vi-VN" b="1">
                <a:latin typeface="+mj-lt"/>
              </a:rPr>
              <a:t>MotionEvent</a:t>
            </a:r>
            <a:endParaRPr lang="en-US" b="1">
              <a:latin typeface="+mj-lt"/>
            </a:endParaRPr>
          </a:p>
          <a:p>
            <a:r>
              <a:rPr lang="vi-VN">
                <a:latin typeface="+mj-lt"/>
              </a:rPr>
              <a:t>Một số kiểu hoạt động:</a:t>
            </a:r>
          </a:p>
          <a:p>
            <a:pPr lvl="1"/>
            <a:r>
              <a:rPr lang="vi-VN">
                <a:latin typeface="+mj-lt"/>
              </a:rPr>
              <a:t>ACTION_DOWN</a:t>
            </a:r>
            <a:r>
              <a:rPr lang="en-US">
                <a:latin typeface="Times New Roman" panose="02020603050405020304" pitchFamily="18" charset="0"/>
                <a:cs typeface="Times New Roman" panose="02020603050405020304" pitchFamily="18" charset="0"/>
              </a:rPr>
              <a:t>, ACTION_POINTER_DOWN</a:t>
            </a:r>
            <a:r>
              <a:rPr lang="vi-VN">
                <a:latin typeface="+mj-lt"/>
              </a:rPr>
              <a:t>: xảy ra khi hoạt động chạm của người dùng xảy ra trên một view nào đó cùng với tọa độ của điểm được chạm.</a:t>
            </a:r>
          </a:p>
          <a:p>
            <a:pPr lvl="1"/>
            <a:r>
              <a:rPr lang="vi-VN">
                <a:latin typeface="+mj-lt"/>
              </a:rPr>
              <a:t>ACTION_UP</a:t>
            </a:r>
            <a:r>
              <a:rPr lang="en-US">
                <a:latin typeface="Times New Roman" panose="02020603050405020304" pitchFamily="18" charset="0"/>
                <a:cs typeface="Times New Roman" panose="02020603050405020304" pitchFamily="18" charset="0"/>
              </a:rPr>
              <a:t> , ACTION_POINTER_UP</a:t>
            </a:r>
            <a:r>
              <a:rPr lang="vi-VN">
                <a:latin typeface="+mj-lt"/>
              </a:rPr>
              <a:t>: xảy ra khi người dùng rời khỏi màn hình</a:t>
            </a:r>
          </a:p>
          <a:p>
            <a:pPr lvl="1"/>
            <a:r>
              <a:rPr lang="vi-VN">
                <a:latin typeface="+mj-lt"/>
              </a:rPr>
              <a:t>ACTION_MOVE: các hoạt động trung gian giữa ACTION_DOWN và ACTION_UP</a:t>
            </a:r>
          </a:p>
        </p:txBody>
      </p:sp>
    </p:spTree>
    <p:extLst>
      <p:ext uri="{BB962C8B-B14F-4D97-AF65-F5344CB8AC3E}">
        <p14:creationId xmlns:p14="http://schemas.microsoft.com/office/powerpoint/2010/main" val="391200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4986-24C5-4B8D-8A52-7D47E46F8176}"/>
              </a:ext>
            </a:extLst>
          </p:cNvPr>
          <p:cNvSpPr>
            <a:spLocks noGrp="1"/>
          </p:cNvSpPr>
          <p:nvPr>
            <p:ph type="title"/>
          </p:nvPr>
        </p:nvSpPr>
        <p:spPr/>
        <p:txBody>
          <a:bodyPr/>
          <a:lstStyle/>
          <a:p>
            <a:r>
              <a:rPr lang="en-US"/>
              <a:t>Multitouch - MotionEvent</a:t>
            </a:r>
          </a:p>
        </p:txBody>
      </p:sp>
      <p:sp>
        <p:nvSpPr>
          <p:cNvPr id="3" name="Content Placeholder 2">
            <a:extLst>
              <a:ext uri="{FF2B5EF4-FFF2-40B4-BE49-F238E27FC236}">
                <a16:creationId xmlns:a16="http://schemas.microsoft.com/office/drawing/2014/main" id="{93427CAA-8791-4770-8B9D-3A92CBBCB7F8}"/>
              </a:ext>
            </a:extLst>
          </p:cNvPr>
          <p:cNvSpPr>
            <a:spLocks noGrp="1"/>
          </p:cNvSpPr>
          <p:nvPr>
            <p:ph idx="1"/>
          </p:nvPr>
        </p:nvSpPr>
        <p:spPr>
          <a:xfrm>
            <a:off x="838200" y="1825625"/>
            <a:ext cx="10515600" cy="4667250"/>
          </a:xfrm>
        </p:spPr>
        <p:txBody>
          <a:bodyPr>
            <a:normAutofit fontScale="92500" lnSpcReduction="10000"/>
          </a:bodyPr>
          <a:lstStyle/>
          <a:p>
            <a:r>
              <a:rPr lang="vi-VN" sz="3200">
                <a:latin typeface="+mj-lt"/>
              </a:rPr>
              <a:t>Khi xảy ra nhiều lần chạm vào màn hình tại cùng một thời điểm, mỗi một lần chạm được xem như là một pointe</a:t>
            </a:r>
            <a:r>
              <a:rPr lang="en-US" sz="3200">
                <a:latin typeface="+mj-lt"/>
              </a:rPr>
              <a:t>r</a:t>
            </a:r>
          </a:p>
          <a:p>
            <a:r>
              <a:rPr lang="vi-VN" sz="3200">
                <a:latin typeface="+mj-lt"/>
              </a:rPr>
              <a:t>Mỗi </a:t>
            </a:r>
            <a:r>
              <a:rPr lang="en-US" sz="3200">
                <a:latin typeface="+mj-lt"/>
              </a:rPr>
              <a:t>pointer</a:t>
            </a:r>
            <a:r>
              <a:rPr lang="vi-VN" sz="3200">
                <a:latin typeface="+mj-lt"/>
              </a:rPr>
              <a:t> được tham chiếu đến </a:t>
            </a:r>
            <a:r>
              <a:rPr lang="en-US" sz="3200">
                <a:latin typeface="+mj-lt"/>
              </a:rPr>
              <a:t>thông qua </a:t>
            </a:r>
            <a:r>
              <a:rPr lang="vi-VN" sz="3200">
                <a:latin typeface="+mj-lt"/>
              </a:rPr>
              <a:t>một </a:t>
            </a:r>
            <a:r>
              <a:rPr lang="vi-VN" sz="3200" b="1" i="1">
                <a:latin typeface="+mj-lt"/>
              </a:rPr>
              <a:t>index</a:t>
            </a:r>
            <a:r>
              <a:rPr lang="vi-VN" sz="3200">
                <a:latin typeface="+mj-lt"/>
              </a:rPr>
              <a:t> và được gán một </a:t>
            </a:r>
            <a:r>
              <a:rPr lang="vi-VN" sz="3200" b="1" i="1">
                <a:latin typeface="+mj-lt"/>
              </a:rPr>
              <a:t>ID</a:t>
            </a:r>
            <a:endParaRPr lang="en-US" sz="3200" b="1" i="1">
              <a:latin typeface="+mj-lt"/>
            </a:endParaRPr>
          </a:p>
          <a:p>
            <a:r>
              <a:rPr lang="vi-VN" sz="3200">
                <a:latin typeface="+mj-lt"/>
              </a:rPr>
              <a:t>Số </a:t>
            </a:r>
            <a:r>
              <a:rPr lang="en-US" sz="3200">
                <a:latin typeface="+mj-lt"/>
              </a:rPr>
              <a:t>pointer</a:t>
            </a:r>
            <a:r>
              <a:rPr lang="vi-VN" sz="3200">
                <a:latin typeface="+mj-lt"/>
              </a:rPr>
              <a:t> hay số lần chạm có thể được </a:t>
            </a:r>
            <a:br>
              <a:rPr lang="en-US" sz="3200">
                <a:latin typeface="+mj-lt"/>
              </a:rPr>
            </a:br>
            <a:r>
              <a:rPr lang="vi-VN" sz="3200">
                <a:latin typeface="+mj-lt"/>
              </a:rPr>
              <a:t>xác định nhờ phương thức </a:t>
            </a:r>
            <a:br>
              <a:rPr lang="en-US" sz="3200">
                <a:latin typeface="+mj-lt"/>
              </a:rPr>
            </a:br>
            <a:r>
              <a:rPr lang="vi-VN" sz="3200" b="1" i="1">
                <a:latin typeface="+mj-lt"/>
              </a:rPr>
              <a:t>getPointerCount</a:t>
            </a:r>
            <a:r>
              <a:rPr lang="vi-VN" sz="3200">
                <a:latin typeface="+mj-lt"/>
              </a:rPr>
              <a:t>() của </a:t>
            </a:r>
            <a:r>
              <a:rPr lang="vi-VN" sz="3200" b="1">
                <a:latin typeface="+mj-lt"/>
              </a:rPr>
              <a:t>MotionEvent</a:t>
            </a:r>
            <a:endParaRPr lang="en-US" sz="3200" b="1">
              <a:latin typeface="+mj-lt"/>
            </a:endParaRPr>
          </a:p>
          <a:p>
            <a:r>
              <a:rPr lang="vi-VN" sz="3200">
                <a:latin typeface="+mj-lt"/>
              </a:rPr>
              <a:t>ID của một </a:t>
            </a:r>
            <a:r>
              <a:rPr lang="en-US" sz="3200">
                <a:latin typeface="+mj-lt"/>
              </a:rPr>
              <a:t>pointer</a:t>
            </a:r>
            <a:r>
              <a:rPr lang="vi-VN" sz="3200">
                <a:latin typeface="+mj-lt"/>
              </a:rPr>
              <a:t> tại một </a:t>
            </a:r>
            <a:r>
              <a:rPr lang="vi-VN" sz="3200" b="1" i="1">
                <a:latin typeface="+mj-lt"/>
              </a:rPr>
              <a:t>index</a:t>
            </a:r>
            <a:r>
              <a:rPr lang="vi-VN" sz="3200">
                <a:latin typeface="+mj-lt"/>
              </a:rPr>
              <a:t> cụ </a:t>
            </a:r>
            <a:br>
              <a:rPr lang="en-US" sz="3200">
                <a:latin typeface="+mj-lt"/>
              </a:rPr>
            </a:br>
            <a:r>
              <a:rPr lang="vi-VN" sz="3200">
                <a:latin typeface="+mj-lt"/>
              </a:rPr>
              <a:t>thể trong danh sách các </a:t>
            </a:r>
            <a:r>
              <a:rPr lang="en-US" sz="3200">
                <a:latin typeface="+mj-lt"/>
              </a:rPr>
              <a:t>pointer</a:t>
            </a:r>
            <a:r>
              <a:rPr lang="vi-VN" sz="3200">
                <a:latin typeface="+mj-lt"/>
              </a:rPr>
              <a:t> hiện </a:t>
            </a:r>
            <a:br>
              <a:rPr lang="en-US" sz="3200">
                <a:latin typeface="+mj-lt"/>
              </a:rPr>
            </a:br>
            <a:r>
              <a:rPr lang="vi-VN" sz="3200">
                <a:latin typeface="+mj-lt"/>
              </a:rPr>
              <a:t>tại có thể </a:t>
            </a:r>
            <a:r>
              <a:rPr lang="en-US" sz="3200">
                <a:latin typeface="+mj-lt"/>
              </a:rPr>
              <a:t>lấy</a:t>
            </a:r>
            <a:r>
              <a:rPr lang="vi-VN" sz="3200">
                <a:latin typeface="+mj-lt"/>
              </a:rPr>
              <a:t> được thông qua phương thức </a:t>
            </a:r>
            <a:r>
              <a:rPr lang="vi-VN" sz="3200" b="1" i="1">
                <a:latin typeface="+mj-lt"/>
              </a:rPr>
              <a:t>getPointerId</a:t>
            </a:r>
            <a:r>
              <a:rPr lang="vi-VN" sz="3200">
                <a:latin typeface="+mj-lt"/>
              </a:rPr>
              <a:t>() của </a:t>
            </a:r>
            <a:r>
              <a:rPr lang="vi-VN" sz="3200" b="1">
                <a:latin typeface="+mj-lt"/>
              </a:rPr>
              <a:t>MotionEvent</a:t>
            </a:r>
            <a:endParaRPr lang="en-US" sz="3200">
              <a:latin typeface="+mj-lt"/>
            </a:endParaRPr>
          </a:p>
        </p:txBody>
      </p:sp>
      <p:sp>
        <p:nvSpPr>
          <p:cNvPr id="4" name="Rectangle 2">
            <a:extLst>
              <a:ext uri="{FF2B5EF4-FFF2-40B4-BE49-F238E27FC236}">
                <a16:creationId xmlns:a16="http://schemas.microsoft.com/office/drawing/2014/main" id="{880D2525-ECFB-479F-9904-59AB28202E3D}"/>
              </a:ext>
            </a:extLst>
          </p:cNvPr>
          <p:cNvSpPr>
            <a:spLocks noChangeArrowheads="1"/>
          </p:cNvSpPr>
          <p:nvPr/>
        </p:nvSpPr>
        <p:spPr bwMode="auto">
          <a:xfrm>
            <a:off x="7153274" y="3152245"/>
            <a:ext cx="5038726" cy="227754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11"/>
            <a:r>
              <a:rPr lang="en-US" altLang="en-US" b="1">
                <a:solidFill>
                  <a:srgbClr val="006699"/>
                </a:solidFill>
                <a:latin typeface="Monaco"/>
              </a:rPr>
              <a:t>public</a:t>
            </a:r>
            <a:r>
              <a:rPr lang="en-US" altLang="en-US" sz="2800">
                <a:solidFill>
                  <a:srgbClr val="444444"/>
                </a:solidFill>
                <a:latin typeface="Monaco"/>
              </a:rPr>
              <a:t> </a:t>
            </a:r>
            <a:r>
              <a:rPr lang="en-US" altLang="en-US" b="1">
                <a:solidFill>
                  <a:srgbClr val="006699"/>
                </a:solidFill>
                <a:latin typeface="Monaco"/>
              </a:rPr>
              <a:t>boolean</a:t>
            </a:r>
            <a:r>
              <a:rPr lang="en-US" altLang="en-US" sz="2800">
                <a:solidFill>
                  <a:srgbClr val="444444"/>
                </a:solidFill>
                <a:latin typeface="Monaco"/>
              </a:rPr>
              <a:t> </a:t>
            </a:r>
            <a:r>
              <a:rPr lang="en-US" altLang="en-US">
                <a:solidFill>
                  <a:srgbClr val="000000"/>
                </a:solidFill>
                <a:latin typeface="Monaco"/>
              </a:rPr>
              <a:t>onTouch(View v, MotionEvent m) {</a:t>
            </a:r>
            <a:endParaRPr lang="en-US" altLang="en-US" sz="1400"/>
          </a:p>
          <a:p>
            <a:pPr defTabSz="914411"/>
            <a:r>
              <a:rPr lang="en-US" altLang="en-US">
                <a:solidFill>
                  <a:srgbClr val="444444"/>
                </a:solidFill>
                <a:latin typeface="Monaco"/>
              </a:rPr>
              <a:t>      </a:t>
            </a:r>
            <a:r>
              <a:rPr lang="en-US" altLang="en-US" b="1">
                <a:solidFill>
                  <a:srgbClr val="006699"/>
                </a:solidFill>
                <a:latin typeface="Monaco"/>
              </a:rPr>
              <a:t>int</a:t>
            </a:r>
            <a:r>
              <a:rPr lang="en-US" altLang="en-US" sz="2800">
                <a:solidFill>
                  <a:srgbClr val="444444"/>
                </a:solidFill>
                <a:latin typeface="Monaco"/>
              </a:rPr>
              <a:t> </a:t>
            </a:r>
            <a:r>
              <a:rPr lang="en-US" altLang="en-US">
                <a:solidFill>
                  <a:srgbClr val="000000"/>
                </a:solidFill>
                <a:latin typeface="Monaco"/>
              </a:rPr>
              <a:t>pointerCount = m.getPointerCount();</a:t>
            </a:r>
            <a:endParaRPr lang="en-US" altLang="en-US" sz="1400"/>
          </a:p>
          <a:p>
            <a:pPr defTabSz="914411"/>
            <a:r>
              <a:rPr lang="en-US" altLang="en-US">
                <a:solidFill>
                  <a:srgbClr val="444444"/>
                </a:solidFill>
                <a:latin typeface="Monaco"/>
              </a:rPr>
              <a:t>      </a:t>
            </a:r>
            <a:r>
              <a:rPr lang="en-US" altLang="en-US">
                <a:solidFill>
                  <a:srgbClr val="008200"/>
                </a:solidFill>
                <a:latin typeface="Monaco"/>
              </a:rPr>
              <a:t>// lấy ID của pointer tại index = 0</a:t>
            </a:r>
            <a:endParaRPr lang="en-US" altLang="en-US" sz="1400"/>
          </a:p>
          <a:p>
            <a:pPr defTabSz="914411"/>
            <a:r>
              <a:rPr lang="en-US" altLang="en-US">
                <a:solidFill>
                  <a:srgbClr val="444444"/>
                </a:solidFill>
                <a:latin typeface="Monaco"/>
              </a:rPr>
              <a:t>      </a:t>
            </a:r>
            <a:r>
              <a:rPr lang="en-US" altLang="en-US" b="1">
                <a:solidFill>
                  <a:srgbClr val="006699"/>
                </a:solidFill>
                <a:latin typeface="Monaco"/>
              </a:rPr>
              <a:t>int</a:t>
            </a:r>
            <a:r>
              <a:rPr lang="en-US" altLang="en-US" sz="2800">
                <a:solidFill>
                  <a:srgbClr val="444444"/>
                </a:solidFill>
                <a:latin typeface="Monaco"/>
              </a:rPr>
              <a:t> </a:t>
            </a:r>
            <a:r>
              <a:rPr lang="en-US" altLang="en-US">
                <a:solidFill>
                  <a:srgbClr val="000000"/>
                </a:solidFill>
                <a:latin typeface="Monaco"/>
              </a:rPr>
              <a:t>pointerId = m.getPointerId(</a:t>
            </a:r>
            <a:r>
              <a:rPr lang="en-US" altLang="en-US">
                <a:solidFill>
                  <a:srgbClr val="009900"/>
                </a:solidFill>
                <a:latin typeface="Monaco"/>
              </a:rPr>
              <a:t>0</a:t>
            </a:r>
            <a:r>
              <a:rPr lang="en-US" altLang="en-US">
                <a:solidFill>
                  <a:srgbClr val="000000"/>
                </a:solidFill>
                <a:latin typeface="Monaco"/>
              </a:rPr>
              <a:t>);</a:t>
            </a:r>
            <a:endParaRPr lang="en-US" altLang="en-US" sz="1400"/>
          </a:p>
          <a:p>
            <a:pPr defTabSz="914411"/>
            <a:r>
              <a:rPr lang="en-US" altLang="en-US">
                <a:solidFill>
                  <a:srgbClr val="444444"/>
                </a:solidFill>
                <a:latin typeface="Monaco"/>
              </a:rPr>
              <a:t>      </a:t>
            </a:r>
            <a:r>
              <a:rPr lang="en-US" altLang="en-US" b="1">
                <a:solidFill>
                  <a:srgbClr val="006699"/>
                </a:solidFill>
                <a:latin typeface="Monaco"/>
              </a:rPr>
              <a:t>return</a:t>
            </a:r>
            <a:r>
              <a:rPr lang="en-US" altLang="en-US" sz="2800">
                <a:solidFill>
                  <a:srgbClr val="444444"/>
                </a:solidFill>
                <a:latin typeface="Monaco"/>
              </a:rPr>
              <a:t> </a:t>
            </a:r>
            <a:r>
              <a:rPr lang="en-US" altLang="en-US" b="1">
                <a:solidFill>
                  <a:srgbClr val="006699"/>
                </a:solidFill>
                <a:latin typeface="Monaco"/>
              </a:rPr>
              <a:t>true</a:t>
            </a:r>
            <a:r>
              <a:rPr lang="en-US" altLang="en-US">
                <a:solidFill>
                  <a:srgbClr val="000000"/>
                </a:solidFill>
                <a:latin typeface="Monaco"/>
              </a:rPr>
              <a:t>;</a:t>
            </a:r>
            <a:endParaRPr lang="en-US" altLang="en-US" sz="1400"/>
          </a:p>
          <a:p>
            <a:pPr defTabSz="914411"/>
            <a:r>
              <a:rPr lang="en-US" altLang="en-US">
                <a:solidFill>
                  <a:srgbClr val="000000"/>
                </a:solidFill>
                <a:latin typeface="Monaco"/>
              </a:rPr>
              <a:t>}</a:t>
            </a:r>
            <a:endParaRPr lang="en-US" altLang="en-US" sz="4000"/>
          </a:p>
        </p:txBody>
      </p:sp>
    </p:spTree>
    <p:extLst>
      <p:ext uri="{BB962C8B-B14F-4D97-AF65-F5344CB8AC3E}">
        <p14:creationId xmlns:p14="http://schemas.microsoft.com/office/powerpoint/2010/main" val="378672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1291-BF4C-4F52-812D-ED06DFC16152}"/>
              </a:ext>
            </a:extLst>
          </p:cNvPr>
          <p:cNvSpPr>
            <a:spLocks noGrp="1"/>
          </p:cNvSpPr>
          <p:nvPr>
            <p:ph type="title"/>
          </p:nvPr>
        </p:nvSpPr>
        <p:spPr/>
        <p:txBody>
          <a:bodyPr/>
          <a:lstStyle/>
          <a:p>
            <a:r>
              <a:rPr lang="en-US"/>
              <a:t>Touch &amp; Multitouch - Example</a:t>
            </a:r>
          </a:p>
        </p:txBody>
      </p:sp>
      <p:sp>
        <p:nvSpPr>
          <p:cNvPr id="3" name="Content Placeholder 2">
            <a:extLst>
              <a:ext uri="{FF2B5EF4-FFF2-40B4-BE49-F238E27FC236}">
                <a16:creationId xmlns:a16="http://schemas.microsoft.com/office/drawing/2014/main" id="{B9FB999D-5E86-4E7C-BE02-4AA7BFCA706B}"/>
              </a:ext>
            </a:extLst>
          </p:cNvPr>
          <p:cNvSpPr>
            <a:spLocks noGrp="1"/>
          </p:cNvSpPr>
          <p:nvPr>
            <p:ph idx="1"/>
          </p:nvPr>
        </p:nvSpPr>
        <p:spPr/>
        <p:txBody>
          <a:bodyPr/>
          <a:lstStyle/>
          <a:p>
            <a:r>
              <a:rPr lang="en-US"/>
              <a:t>Tạo project mới ExTouch</a:t>
            </a:r>
          </a:p>
          <a:p>
            <a:r>
              <a:rPr lang="en-US"/>
              <a:t>Tạo 2 TextView</a:t>
            </a:r>
          </a:p>
          <a:p>
            <a:r>
              <a:rPr lang="en-US"/>
              <a:t>Implements</a:t>
            </a:r>
            <a:br>
              <a:rPr lang="en-US"/>
            </a:br>
            <a:r>
              <a:rPr lang="en-US"/>
              <a:t>View.OnTouchListener</a:t>
            </a:r>
            <a:br>
              <a:rPr lang="en-US"/>
            </a:br>
            <a:r>
              <a:rPr lang="en-US"/>
              <a:t>cho MainActivity</a:t>
            </a:r>
          </a:p>
          <a:p>
            <a:r>
              <a:rPr lang="en-US"/>
              <a:t>Bổ sung code d</a:t>
            </a:r>
            <a:r>
              <a:rPr lang="vi-VN"/>
              <a:t>ư</a:t>
            </a:r>
            <a:r>
              <a:rPr lang="en-US"/>
              <a:t>ới vào</a:t>
            </a:r>
            <a:br>
              <a:rPr lang="en-US"/>
            </a:br>
            <a:r>
              <a:rPr lang="en-US"/>
              <a:t>onCreate</a:t>
            </a:r>
          </a:p>
        </p:txBody>
      </p:sp>
      <p:sp>
        <p:nvSpPr>
          <p:cNvPr id="4" name="Rectangle 1">
            <a:extLst>
              <a:ext uri="{FF2B5EF4-FFF2-40B4-BE49-F238E27FC236}">
                <a16:creationId xmlns:a16="http://schemas.microsoft.com/office/drawing/2014/main" id="{514802DA-DB27-44A5-9694-5C34A5EC9ACA}"/>
              </a:ext>
            </a:extLst>
          </p:cNvPr>
          <p:cNvSpPr>
            <a:spLocks noChangeArrowheads="1"/>
          </p:cNvSpPr>
          <p:nvPr/>
        </p:nvSpPr>
        <p:spPr bwMode="auto">
          <a:xfrm>
            <a:off x="4900474" y="1825625"/>
            <a:ext cx="525015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11" eaLnBrk="0" fontAlgn="base" hangingPunct="0">
              <a:spcBef>
                <a:spcPct val="0"/>
              </a:spcBef>
              <a:spcAft>
                <a:spcPct val="0"/>
              </a:spcAft>
            </a:pPr>
            <a:r>
              <a:rPr lang="en-US" altLang="en-US">
                <a:solidFill>
                  <a:srgbClr val="000000"/>
                </a:solidFill>
                <a:latin typeface="Consolas" panose="020B0609020204030204" pitchFamily="49" charset="0"/>
              </a:rPr>
              <a:t>&lt;</a:t>
            </a:r>
            <a:r>
              <a:rPr lang="en-US" altLang="en-US" b="1">
                <a:solidFill>
                  <a:srgbClr val="000080"/>
                </a:solidFill>
                <a:latin typeface="Consolas" panose="020B0609020204030204" pitchFamily="49" charset="0"/>
              </a:rPr>
              <a:t>TextView</a:t>
            </a:r>
            <a:br>
              <a:rPr lang="en-US" altLang="en-US" b="1">
                <a:solidFill>
                  <a:srgbClr val="000080"/>
                </a:solidFill>
                <a:latin typeface="Consolas" panose="020B0609020204030204" pitchFamily="49" charset="0"/>
              </a:rPr>
            </a:br>
            <a:r>
              <a:rPr lang="en-US" altLang="en-US" b="1">
                <a:solidFill>
                  <a:srgbClr val="000080"/>
                </a:solidFill>
                <a:latin typeface="Consolas" panose="020B0609020204030204" pitchFamily="49" charset="0"/>
              </a:rPr>
              <a:t>    </a:t>
            </a:r>
            <a:r>
              <a:rPr lang="en-US" altLang="en-US" b="1">
                <a:solidFill>
                  <a:srgbClr val="660E7A"/>
                </a:solidFill>
                <a:latin typeface="Consolas" panose="020B0609020204030204" pitchFamily="49" charset="0"/>
              </a:rPr>
              <a:t>android</a:t>
            </a:r>
            <a:r>
              <a:rPr lang="en-US" altLang="en-US" b="1">
                <a:solidFill>
                  <a:srgbClr val="0000FF"/>
                </a:solidFill>
                <a:latin typeface="Consolas" panose="020B0609020204030204" pitchFamily="49" charset="0"/>
              </a:rPr>
              <a:t>:id</a:t>
            </a:r>
            <a:r>
              <a:rPr lang="en-US" altLang="en-US" b="1">
                <a:solidFill>
                  <a:srgbClr val="008000"/>
                </a:solidFill>
                <a:latin typeface="Consolas" panose="020B0609020204030204" pitchFamily="49" charset="0"/>
              </a:rPr>
              <a:t>="@+id/touch1"</a:t>
            </a:r>
            <a:br>
              <a:rPr lang="en-US" altLang="en-US" b="1">
                <a:solidFill>
                  <a:srgbClr val="008000"/>
                </a:solidFill>
                <a:latin typeface="Consolas" panose="020B0609020204030204" pitchFamily="49" charset="0"/>
              </a:rPr>
            </a:br>
            <a:r>
              <a:rPr lang="en-US" altLang="en-US" b="1">
                <a:solidFill>
                  <a:srgbClr val="008000"/>
                </a:solidFill>
                <a:latin typeface="Consolas" panose="020B0609020204030204" pitchFamily="49" charset="0"/>
              </a:rPr>
              <a:t>    </a:t>
            </a:r>
            <a:r>
              <a:rPr lang="en-US" altLang="en-US" b="1">
                <a:solidFill>
                  <a:srgbClr val="660E7A"/>
                </a:solidFill>
                <a:latin typeface="Consolas" panose="020B0609020204030204" pitchFamily="49" charset="0"/>
              </a:rPr>
              <a:t>android</a:t>
            </a:r>
            <a:r>
              <a:rPr lang="en-US" altLang="en-US" b="1">
                <a:solidFill>
                  <a:srgbClr val="0000FF"/>
                </a:solidFill>
                <a:latin typeface="Consolas" panose="020B0609020204030204" pitchFamily="49" charset="0"/>
              </a:rPr>
              <a:t>:layout_width</a:t>
            </a:r>
            <a:r>
              <a:rPr lang="en-US" altLang="en-US" b="1">
                <a:solidFill>
                  <a:srgbClr val="008000"/>
                </a:solidFill>
                <a:latin typeface="Consolas" panose="020B0609020204030204" pitchFamily="49" charset="0"/>
              </a:rPr>
              <a:t>="match_parent"</a:t>
            </a:r>
            <a:br>
              <a:rPr lang="en-US" altLang="en-US" b="1">
                <a:solidFill>
                  <a:srgbClr val="008000"/>
                </a:solidFill>
                <a:latin typeface="Consolas" panose="020B0609020204030204" pitchFamily="49" charset="0"/>
              </a:rPr>
            </a:br>
            <a:r>
              <a:rPr lang="en-US" altLang="en-US" b="1">
                <a:solidFill>
                  <a:srgbClr val="008000"/>
                </a:solidFill>
                <a:latin typeface="Consolas" panose="020B0609020204030204" pitchFamily="49" charset="0"/>
              </a:rPr>
              <a:t>    </a:t>
            </a:r>
            <a:r>
              <a:rPr lang="en-US" altLang="en-US" b="1">
                <a:solidFill>
                  <a:srgbClr val="660E7A"/>
                </a:solidFill>
                <a:latin typeface="Consolas" panose="020B0609020204030204" pitchFamily="49" charset="0"/>
              </a:rPr>
              <a:t>android</a:t>
            </a:r>
            <a:r>
              <a:rPr lang="en-US" altLang="en-US" b="1">
                <a:solidFill>
                  <a:srgbClr val="0000FF"/>
                </a:solidFill>
                <a:latin typeface="Consolas" panose="020B0609020204030204" pitchFamily="49" charset="0"/>
              </a:rPr>
              <a:t>:layout_height</a:t>
            </a:r>
            <a:r>
              <a:rPr lang="en-US" altLang="en-US" b="1">
                <a:solidFill>
                  <a:srgbClr val="008000"/>
                </a:solidFill>
                <a:latin typeface="Consolas" panose="020B0609020204030204" pitchFamily="49" charset="0"/>
              </a:rPr>
              <a:t>="wrap_content"</a:t>
            </a:r>
            <a:br>
              <a:rPr lang="en-US" altLang="en-US" b="1">
                <a:solidFill>
                  <a:srgbClr val="008000"/>
                </a:solidFill>
                <a:latin typeface="Consolas" panose="020B0609020204030204" pitchFamily="49" charset="0"/>
              </a:rPr>
            </a:br>
            <a:r>
              <a:rPr lang="en-US" altLang="en-US" b="1">
                <a:solidFill>
                  <a:srgbClr val="008000"/>
                </a:solidFill>
                <a:latin typeface="Consolas" panose="020B0609020204030204" pitchFamily="49" charset="0"/>
              </a:rPr>
              <a:t>    </a:t>
            </a:r>
            <a:r>
              <a:rPr lang="en-US" altLang="en-US" b="1">
                <a:solidFill>
                  <a:srgbClr val="660E7A"/>
                </a:solidFill>
                <a:latin typeface="Consolas" panose="020B0609020204030204" pitchFamily="49" charset="0"/>
              </a:rPr>
              <a:t>android</a:t>
            </a:r>
            <a:r>
              <a:rPr lang="en-US" altLang="en-US" b="1">
                <a:solidFill>
                  <a:srgbClr val="0000FF"/>
                </a:solidFill>
                <a:latin typeface="Consolas" panose="020B0609020204030204" pitchFamily="49" charset="0"/>
              </a:rPr>
              <a:t>:text</a:t>
            </a:r>
            <a:r>
              <a:rPr lang="en-US" altLang="en-US" b="1">
                <a:solidFill>
                  <a:srgbClr val="008000"/>
                </a:solidFill>
                <a:latin typeface="Consolas" panose="020B0609020204030204" pitchFamily="49" charset="0"/>
              </a:rPr>
              <a:t>="Touch One Status"</a:t>
            </a:r>
            <a:br>
              <a:rPr lang="en-US" altLang="en-US" b="1">
                <a:solidFill>
                  <a:srgbClr val="008000"/>
                </a:solidFill>
                <a:latin typeface="Consolas" panose="020B0609020204030204" pitchFamily="49" charset="0"/>
              </a:rPr>
            </a:br>
            <a:r>
              <a:rPr lang="en-US" altLang="en-US" b="1">
                <a:solidFill>
                  <a:srgbClr val="008000"/>
                </a:solidFill>
                <a:latin typeface="Consolas" panose="020B0609020204030204" pitchFamily="49" charset="0"/>
              </a:rPr>
              <a:t>    </a:t>
            </a:r>
            <a:r>
              <a:rPr lang="en-US" altLang="en-US" b="1">
                <a:solidFill>
                  <a:srgbClr val="660E7A"/>
                </a:solidFill>
                <a:latin typeface="Consolas" panose="020B0609020204030204" pitchFamily="49" charset="0"/>
              </a:rPr>
              <a:t>android</a:t>
            </a:r>
            <a:r>
              <a:rPr lang="en-US" altLang="en-US" b="1">
                <a:solidFill>
                  <a:srgbClr val="0000FF"/>
                </a:solidFill>
                <a:latin typeface="Consolas" panose="020B0609020204030204" pitchFamily="49" charset="0"/>
              </a:rPr>
              <a:t>:textAlignment</a:t>
            </a:r>
            <a:r>
              <a:rPr lang="en-US" altLang="en-US" b="1">
                <a:solidFill>
                  <a:srgbClr val="008000"/>
                </a:solidFill>
                <a:latin typeface="Consolas" panose="020B0609020204030204" pitchFamily="49" charset="0"/>
              </a:rPr>
              <a:t>="center"</a:t>
            </a:r>
            <a:br>
              <a:rPr lang="en-US" altLang="en-US" b="1">
                <a:solidFill>
                  <a:srgbClr val="008000"/>
                </a:solidFill>
                <a:latin typeface="Consolas" panose="020B0609020204030204" pitchFamily="49" charset="0"/>
              </a:rPr>
            </a:br>
            <a:r>
              <a:rPr lang="en-US" altLang="en-US" b="1">
                <a:solidFill>
                  <a:srgbClr val="008000"/>
                </a:solidFill>
                <a:latin typeface="Consolas" panose="020B0609020204030204" pitchFamily="49" charset="0"/>
              </a:rPr>
              <a:t>    </a:t>
            </a:r>
            <a:r>
              <a:rPr lang="en-US" altLang="en-US" b="1">
                <a:solidFill>
                  <a:srgbClr val="660E7A"/>
                </a:solidFill>
                <a:latin typeface="Consolas" panose="020B0609020204030204" pitchFamily="49" charset="0"/>
              </a:rPr>
              <a:t>android</a:t>
            </a:r>
            <a:r>
              <a:rPr lang="en-US" altLang="en-US" b="1">
                <a:solidFill>
                  <a:srgbClr val="0000FF"/>
                </a:solidFill>
                <a:latin typeface="Consolas" panose="020B0609020204030204" pitchFamily="49" charset="0"/>
              </a:rPr>
              <a:t>:textSize</a:t>
            </a:r>
            <a:r>
              <a:rPr lang="en-US" altLang="en-US" b="1">
                <a:solidFill>
                  <a:srgbClr val="008000"/>
                </a:solidFill>
                <a:latin typeface="Consolas" panose="020B0609020204030204" pitchFamily="49" charset="0"/>
              </a:rPr>
              <a:t>="14pt"</a:t>
            </a:r>
            <a:r>
              <a:rPr lang="en-US" altLang="en-US">
                <a:solidFill>
                  <a:srgbClr val="000000"/>
                </a:solidFill>
                <a:latin typeface="Consolas" panose="020B0609020204030204" pitchFamily="49" charset="0"/>
              </a:rPr>
              <a:t>/&gt;</a:t>
            </a:r>
            <a:br>
              <a:rPr lang="en-US" altLang="en-US">
                <a:solidFill>
                  <a:srgbClr val="000000"/>
                </a:solidFill>
                <a:latin typeface="Consolas" panose="020B0609020204030204" pitchFamily="49" charset="0"/>
              </a:rPr>
            </a:br>
            <a:r>
              <a:rPr lang="en-US" altLang="en-US">
                <a:solidFill>
                  <a:srgbClr val="000000"/>
                </a:solidFill>
                <a:latin typeface="Consolas" panose="020B0609020204030204" pitchFamily="49" charset="0"/>
              </a:rPr>
              <a:t>&lt;</a:t>
            </a:r>
            <a:r>
              <a:rPr lang="en-US" altLang="en-US" b="1">
                <a:solidFill>
                  <a:srgbClr val="000080"/>
                </a:solidFill>
                <a:latin typeface="Consolas" panose="020B0609020204030204" pitchFamily="49" charset="0"/>
              </a:rPr>
              <a:t>TextView</a:t>
            </a:r>
            <a:br>
              <a:rPr lang="en-US" altLang="en-US" b="1">
                <a:solidFill>
                  <a:srgbClr val="000080"/>
                </a:solidFill>
                <a:latin typeface="Consolas" panose="020B0609020204030204" pitchFamily="49" charset="0"/>
              </a:rPr>
            </a:br>
            <a:r>
              <a:rPr lang="en-US" altLang="en-US" b="1">
                <a:solidFill>
                  <a:srgbClr val="000080"/>
                </a:solidFill>
                <a:latin typeface="Consolas" panose="020B0609020204030204" pitchFamily="49" charset="0"/>
              </a:rPr>
              <a:t>    </a:t>
            </a:r>
            <a:r>
              <a:rPr lang="en-US" altLang="en-US" b="1">
                <a:solidFill>
                  <a:srgbClr val="660E7A"/>
                </a:solidFill>
                <a:latin typeface="Consolas" panose="020B0609020204030204" pitchFamily="49" charset="0"/>
              </a:rPr>
              <a:t>android</a:t>
            </a:r>
            <a:r>
              <a:rPr lang="en-US" altLang="en-US" b="1">
                <a:solidFill>
                  <a:srgbClr val="0000FF"/>
                </a:solidFill>
                <a:latin typeface="Consolas" panose="020B0609020204030204" pitchFamily="49" charset="0"/>
              </a:rPr>
              <a:t>:id</a:t>
            </a:r>
            <a:r>
              <a:rPr lang="en-US" altLang="en-US" b="1">
                <a:solidFill>
                  <a:srgbClr val="008000"/>
                </a:solidFill>
                <a:latin typeface="Consolas" panose="020B0609020204030204" pitchFamily="49" charset="0"/>
              </a:rPr>
              <a:t>="@+id/touch2"</a:t>
            </a:r>
            <a:br>
              <a:rPr lang="en-US" altLang="en-US" b="1">
                <a:solidFill>
                  <a:srgbClr val="008000"/>
                </a:solidFill>
                <a:latin typeface="Consolas" panose="020B0609020204030204" pitchFamily="49" charset="0"/>
              </a:rPr>
            </a:br>
            <a:r>
              <a:rPr lang="en-US" altLang="en-US" b="1">
                <a:solidFill>
                  <a:srgbClr val="008000"/>
                </a:solidFill>
                <a:latin typeface="Consolas" panose="020B0609020204030204" pitchFamily="49" charset="0"/>
              </a:rPr>
              <a:t>    </a:t>
            </a:r>
            <a:r>
              <a:rPr lang="en-US" altLang="en-US" b="1">
                <a:solidFill>
                  <a:srgbClr val="660E7A"/>
                </a:solidFill>
                <a:latin typeface="Consolas" panose="020B0609020204030204" pitchFamily="49" charset="0"/>
              </a:rPr>
              <a:t>android</a:t>
            </a:r>
            <a:r>
              <a:rPr lang="en-US" altLang="en-US" b="1">
                <a:solidFill>
                  <a:srgbClr val="0000FF"/>
                </a:solidFill>
                <a:latin typeface="Consolas" panose="020B0609020204030204" pitchFamily="49" charset="0"/>
              </a:rPr>
              <a:t>:layout_width</a:t>
            </a:r>
            <a:r>
              <a:rPr lang="en-US" altLang="en-US" b="1">
                <a:solidFill>
                  <a:srgbClr val="008000"/>
                </a:solidFill>
                <a:latin typeface="Consolas" panose="020B0609020204030204" pitchFamily="49" charset="0"/>
              </a:rPr>
              <a:t>="match_parent"</a:t>
            </a:r>
            <a:br>
              <a:rPr lang="en-US" altLang="en-US" b="1">
                <a:solidFill>
                  <a:srgbClr val="008000"/>
                </a:solidFill>
                <a:latin typeface="Consolas" panose="020B0609020204030204" pitchFamily="49" charset="0"/>
              </a:rPr>
            </a:br>
            <a:r>
              <a:rPr lang="en-US" altLang="en-US" b="1">
                <a:solidFill>
                  <a:srgbClr val="008000"/>
                </a:solidFill>
                <a:latin typeface="Consolas" panose="020B0609020204030204" pitchFamily="49" charset="0"/>
              </a:rPr>
              <a:t>    </a:t>
            </a:r>
            <a:r>
              <a:rPr lang="en-US" altLang="en-US" b="1">
                <a:solidFill>
                  <a:srgbClr val="660E7A"/>
                </a:solidFill>
                <a:latin typeface="Consolas" panose="020B0609020204030204" pitchFamily="49" charset="0"/>
              </a:rPr>
              <a:t>android</a:t>
            </a:r>
            <a:r>
              <a:rPr lang="en-US" altLang="en-US" b="1">
                <a:solidFill>
                  <a:srgbClr val="0000FF"/>
                </a:solidFill>
                <a:latin typeface="Consolas" panose="020B0609020204030204" pitchFamily="49" charset="0"/>
              </a:rPr>
              <a:t>:layout_height</a:t>
            </a:r>
            <a:r>
              <a:rPr lang="en-US" altLang="en-US" b="1">
                <a:solidFill>
                  <a:srgbClr val="008000"/>
                </a:solidFill>
                <a:latin typeface="Consolas" panose="020B0609020204030204" pitchFamily="49" charset="0"/>
              </a:rPr>
              <a:t>="wrap_content"</a:t>
            </a:r>
            <a:br>
              <a:rPr lang="en-US" altLang="en-US" b="1">
                <a:solidFill>
                  <a:srgbClr val="008000"/>
                </a:solidFill>
                <a:latin typeface="Consolas" panose="020B0609020204030204" pitchFamily="49" charset="0"/>
              </a:rPr>
            </a:br>
            <a:r>
              <a:rPr lang="en-US" altLang="en-US" b="1">
                <a:solidFill>
                  <a:srgbClr val="008000"/>
                </a:solidFill>
                <a:latin typeface="Consolas" panose="020B0609020204030204" pitchFamily="49" charset="0"/>
              </a:rPr>
              <a:t>    </a:t>
            </a:r>
            <a:r>
              <a:rPr lang="en-US" altLang="en-US" b="1">
                <a:solidFill>
                  <a:srgbClr val="660E7A"/>
                </a:solidFill>
                <a:latin typeface="Consolas" panose="020B0609020204030204" pitchFamily="49" charset="0"/>
              </a:rPr>
              <a:t>android</a:t>
            </a:r>
            <a:r>
              <a:rPr lang="en-US" altLang="en-US" b="1">
                <a:solidFill>
                  <a:srgbClr val="0000FF"/>
                </a:solidFill>
                <a:latin typeface="Consolas" panose="020B0609020204030204" pitchFamily="49" charset="0"/>
              </a:rPr>
              <a:t>:text</a:t>
            </a:r>
            <a:r>
              <a:rPr lang="en-US" altLang="en-US" b="1">
                <a:solidFill>
                  <a:srgbClr val="008000"/>
                </a:solidFill>
                <a:latin typeface="Consolas" panose="020B0609020204030204" pitchFamily="49" charset="0"/>
              </a:rPr>
              <a:t>="Touch Two Status"</a:t>
            </a:r>
            <a:br>
              <a:rPr lang="en-US" altLang="en-US" b="1">
                <a:solidFill>
                  <a:srgbClr val="008000"/>
                </a:solidFill>
                <a:latin typeface="Consolas" panose="020B0609020204030204" pitchFamily="49" charset="0"/>
              </a:rPr>
            </a:br>
            <a:r>
              <a:rPr lang="en-US" altLang="en-US" b="1">
                <a:solidFill>
                  <a:srgbClr val="008000"/>
                </a:solidFill>
                <a:latin typeface="Consolas" panose="020B0609020204030204" pitchFamily="49" charset="0"/>
              </a:rPr>
              <a:t>    </a:t>
            </a:r>
            <a:r>
              <a:rPr lang="en-US" altLang="en-US" b="1">
                <a:solidFill>
                  <a:srgbClr val="660E7A"/>
                </a:solidFill>
                <a:latin typeface="Consolas" panose="020B0609020204030204" pitchFamily="49" charset="0"/>
              </a:rPr>
              <a:t>android</a:t>
            </a:r>
            <a:r>
              <a:rPr lang="en-US" altLang="en-US" b="1">
                <a:solidFill>
                  <a:srgbClr val="0000FF"/>
                </a:solidFill>
                <a:latin typeface="Consolas" panose="020B0609020204030204" pitchFamily="49" charset="0"/>
              </a:rPr>
              <a:t>:textAlignment</a:t>
            </a:r>
            <a:r>
              <a:rPr lang="en-US" altLang="en-US" b="1">
                <a:solidFill>
                  <a:srgbClr val="008000"/>
                </a:solidFill>
                <a:latin typeface="Consolas" panose="020B0609020204030204" pitchFamily="49" charset="0"/>
              </a:rPr>
              <a:t>="center"</a:t>
            </a:r>
            <a:br>
              <a:rPr lang="en-US" altLang="en-US" b="1">
                <a:solidFill>
                  <a:srgbClr val="008000"/>
                </a:solidFill>
                <a:latin typeface="Consolas" panose="020B0609020204030204" pitchFamily="49" charset="0"/>
              </a:rPr>
            </a:br>
            <a:r>
              <a:rPr lang="en-US" altLang="en-US" b="1">
                <a:solidFill>
                  <a:srgbClr val="008000"/>
                </a:solidFill>
                <a:latin typeface="Consolas" panose="020B0609020204030204" pitchFamily="49" charset="0"/>
              </a:rPr>
              <a:t>    </a:t>
            </a:r>
            <a:r>
              <a:rPr lang="en-US" altLang="en-US" b="1">
                <a:solidFill>
                  <a:srgbClr val="660E7A"/>
                </a:solidFill>
                <a:latin typeface="Consolas" panose="020B0609020204030204" pitchFamily="49" charset="0"/>
              </a:rPr>
              <a:t>android</a:t>
            </a:r>
            <a:r>
              <a:rPr lang="en-US" altLang="en-US" b="1">
                <a:solidFill>
                  <a:srgbClr val="0000FF"/>
                </a:solidFill>
                <a:latin typeface="Consolas" panose="020B0609020204030204" pitchFamily="49" charset="0"/>
              </a:rPr>
              <a:t>:textSize</a:t>
            </a:r>
            <a:r>
              <a:rPr lang="en-US" altLang="en-US" b="1">
                <a:solidFill>
                  <a:srgbClr val="008000"/>
                </a:solidFill>
                <a:latin typeface="Consolas" panose="020B0609020204030204" pitchFamily="49" charset="0"/>
              </a:rPr>
              <a:t>="14pt"</a:t>
            </a:r>
            <a:r>
              <a:rPr lang="en-US" altLang="en-US">
                <a:solidFill>
                  <a:srgbClr val="000000"/>
                </a:solidFill>
                <a:latin typeface="Consolas" panose="020B0609020204030204" pitchFamily="49" charset="0"/>
              </a:rPr>
              <a:t>/&gt;</a:t>
            </a:r>
            <a:endParaRPr lang="en-US" altLang="en-US" sz="2800">
              <a:latin typeface="Arial" panose="020B0604020202020204" pitchFamily="34" charset="0"/>
            </a:endParaRPr>
          </a:p>
        </p:txBody>
      </p:sp>
      <p:sp>
        <p:nvSpPr>
          <p:cNvPr id="5" name="Rectangle 2">
            <a:extLst>
              <a:ext uri="{FF2B5EF4-FFF2-40B4-BE49-F238E27FC236}">
                <a16:creationId xmlns:a16="http://schemas.microsoft.com/office/drawing/2014/main" id="{756005A2-12CC-451C-BAF9-295B9CC4219D}"/>
              </a:ext>
            </a:extLst>
          </p:cNvPr>
          <p:cNvSpPr>
            <a:spLocks noChangeArrowheads="1"/>
          </p:cNvSpPr>
          <p:nvPr/>
        </p:nvSpPr>
        <p:spPr bwMode="auto">
          <a:xfrm>
            <a:off x="838201" y="5813477"/>
            <a:ext cx="7366119"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11" eaLnBrk="0" fontAlgn="base" hangingPunct="0">
              <a:spcBef>
                <a:spcPct val="0"/>
              </a:spcBef>
              <a:spcAft>
                <a:spcPct val="0"/>
              </a:spcAft>
            </a:pPr>
            <a:r>
              <a:rPr lang="en-US" altLang="en-US" sz="1600">
                <a:solidFill>
                  <a:srgbClr val="000000"/>
                </a:solidFill>
                <a:latin typeface="Consolas" panose="020B0609020204030204" pitchFamily="49" charset="0"/>
              </a:rPr>
              <a:t>LinearLayout layout = (LinearLayout)findViewById(R.id.</a:t>
            </a:r>
            <a:r>
              <a:rPr lang="en-US" altLang="en-US" sz="1600" b="1" i="1">
                <a:solidFill>
                  <a:srgbClr val="660E7A"/>
                </a:solidFill>
                <a:latin typeface="Consolas" panose="020B0609020204030204" pitchFamily="49" charset="0"/>
              </a:rPr>
              <a:t>mylayout</a:t>
            </a:r>
            <a:r>
              <a:rPr lang="en-US" altLang="en-US" sz="1600">
                <a:solidFill>
                  <a:srgbClr val="000000"/>
                </a:solidFill>
                <a:latin typeface="Consolas" panose="020B0609020204030204" pitchFamily="49" charset="0"/>
              </a:rPr>
              <a:t>);</a:t>
            </a:r>
            <a:br>
              <a:rPr lang="en-US" altLang="en-US" sz="1600">
                <a:solidFill>
                  <a:srgbClr val="000000"/>
                </a:solidFill>
                <a:latin typeface="Consolas" panose="020B0609020204030204" pitchFamily="49" charset="0"/>
              </a:rPr>
            </a:br>
            <a:r>
              <a:rPr lang="en-US" altLang="en-US" sz="1600">
                <a:solidFill>
                  <a:srgbClr val="000000"/>
                </a:solidFill>
                <a:latin typeface="Consolas" panose="020B0609020204030204" pitchFamily="49" charset="0"/>
              </a:rPr>
              <a:t>layout.setOnTouchListener(</a:t>
            </a:r>
            <a:r>
              <a:rPr lang="en-US" altLang="en-US" sz="1600" b="1">
                <a:solidFill>
                  <a:srgbClr val="000080"/>
                </a:solidFill>
                <a:latin typeface="Consolas" panose="020B0609020204030204" pitchFamily="49" charset="0"/>
              </a:rPr>
              <a:t>this</a:t>
            </a:r>
            <a:r>
              <a:rPr lang="en-US" altLang="en-US" sz="1600">
                <a:solidFill>
                  <a:srgbClr val="000000"/>
                </a:solidFill>
                <a:latin typeface="Consolas" panose="020B0609020204030204" pitchFamily="49" charset="0"/>
              </a:rPr>
              <a:t>);</a:t>
            </a:r>
            <a:endParaRPr lang="en-US" altLang="en-US" sz="2400">
              <a:latin typeface="Arial" panose="020B0604020202020204" pitchFamily="34" charset="0"/>
            </a:endParaRPr>
          </a:p>
        </p:txBody>
      </p:sp>
    </p:spTree>
    <p:extLst>
      <p:ext uri="{BB962C8B-B14F-4D97-AF65-F5344CB8AC3E}">
        <p14:creationId xmlns:p14="http://schemas.microsoft.com/office/powerpoint/2010/main" val="187556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E87F-1B75-497E-B321-274887839840}"/>
              </a:ext>
            </a:extLst>
          </p:cNvPr>
          <p:cNvSpPr>
            <a:spLocks noGrp="1"/>
          </p:cNvSpPr>
          <p:nvPr>
            <p:ph type="title"/>
          </p:nvPr>
        </p:nvSpPr>
        <p:spPr/>
        <p:txBody>
          <a:bodyPr/>
          <a:lstStyle/>
          <a:p>
            <a:r>
              <a:rPr lang="en-US"/>
              <a:t>Touch &amp; Multitouch - Example</a:t>
            </a:r>
          </a:p>
        </p:txBody>
      </p:sp>
      <p:sp>
        <p:nvSpPr>
          <p:cNvPr id="3" name="Content Placeholder 2">
            <a:extLst>
              <a:ext uri="{FF2B5EF4-FFF2-40B4-BE49-F238E27FC236}">
                <a16:creationId xmlns:a16="http://schemas.microsoft.com/office/drawing/2014/main" id="{21802E6A-0010-4DC7-8E07-436A92FFA8B7}"/>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CE50A547-34AE-40C8-89D9-0108D9564CFB}"/>
              </a:ext>
            </a:extLst>
          </p:cNvPr>
          <p:cNvSpPr>
            <a:spLocks noChangeArrowheads="1"/>
          </p:cNvSpPr>
          <p:nvPr/>
        </p:nvSpPr>
        <p:spPr bwMode="auto">
          <a:xfrm>
            <a:off x="183550" y="1246694"/>
            <a:ext cx="6692858"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Consolas" panose="020B0609020204030204" pitchFamily="49" charset="0"/>
              </a:rPr>
              <a:t>public boolean </a:t>
            </a:r>
            <a:r>
              <a:rPr kumimoji="0" lang="en-US" altLang="en-US" sz="1600" b="0" i="0" u="none" strike="noStrike" cap="none" normalizeH="0" baseline="0">
                <a:ln>
                  <a:noFill/>
                </a:ln>
                <a:solidFill>
                  <a:srgbClr val="000000"/>
                </a:solidFill>
                <a:effectLst/>
                <a:latin typeface="Consolas" panose="020B0609020204030204" pitchFamily="49" charset="0"/>
              </a:rPr>
              <a:t>onTouch(View v, MotionEvent m)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TextView touch1 = (TextView)findViewById(R.id.</a:t>
            </a:r>
            <a:r>
              <a:rPr kumimoji="0" lang="en-US" altLang="en-US" sz="1600" b="1" i="1" u="none" strike="noStrike" cap="none" normalizeH="0" baseline="0">
                <a:ln>
                  <a:noFill/>
                </a:ln>
                <a:solidFill>
                  <a:srgbClr val="660E7A"/>
                </a:solidFill>
                <a:effectLst/>
                <a:latin typeface="Consolas" panose="020B0609020204030204" pitchFamily="49" charset="0"/>
              </a:rPr>
              <a:t>touch1</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TextView touch2 = (TextView)findViewById(R.id.</a:t>
            </a:r>
            <a:r>
              <a:rPr kumimoji="0" lang="en-US" altLang="en-US" sz="1600" b="1" i="1" u="none" strike="noStrike" cap="none" normalizeH="0" baseline="0">
                <a:ln>
                  <a:noFill/>
                </a:ln>
                <a:solidFill>
                  <a:srgbClr val="660E7A"/>
                </a:solidFill>
                <a:effectLst/>
                <a:latin typeface="Consolas" panose="020B0609020204030204" pitchFamily="49" charset="0"/>
              </a:rPr>
              <a:t>touch2</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int </a:t>
            </a:r>
            <a:r>
              <a:rPr kumimoji="0" lang="en-US" altLang="en-US" sz="1600" b="0" i="0" u="none" strike="noStrike" cap="none" normalizeH="0" baseline="0">
                <a:ln>
                  <a:noFill/>
                </a:ln>
                <a:solidFill>
                  <a:srgbClr val="000000"/>
                </a:solidFill>
                <a:effectLst/>
                <a:latin typeface="Consolas" panose="020B0609020204030204" pitchFamily="49" charset="0"/>
              </a:rPr>
              <a:t>pointerCount = m.getPointerCount();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for </a:t>
            </a:r>
            <a:r>
              <a:rPr kumimoji="0" lang="en-US" altLang="en-US" sz="1600" b="0" i="0" u="none" strike="noStrike" cap="none" normalizeH="0" baseline="0">
                <a:ln>
                  <a:noFill/>
                </a:ln>
                <a:solidFill>
                  <a:srgbClr val="000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int </a:t>
            </a:r>
            <a:r>
              <a:rPr kumimoji="0" lang="en-US" altLang="en-US" sz="1600" b="0" i="0" u="none" strike="noStrike" cap="none" normalizeH="0" baseline="0">
                <a:ln>
                  <a:noFill/>
                </a:ln>
                <a:solidFill>
                  <a:srgbClr val="000000"/>
                </a:solidFill>
                <a:effectLst/>
                <a:latin typeface="Consolas" panose="020B0609020204030204" pitchFamily="49" charset="0"/>
              </a:rPr>
              <a:t>i = </a:t>
            </a:r>
            <a:r>
              <a:rPr kumimoji="0" lang="en-US" altLang="en-US" sz="1600" b="0" i="0" u="none" strike="noStrike" cap="none" normalizeH="0" baseline="0">
                <a:ln>
                  <a:noFill/>
                </a:ln>
                <a:solidFill>
                  <a:srgbClr val="0000FF"/>
                </a:solidFill>
                <a:effectLst/>
                <a:latin typeface="Consolas" panose="020B0609020204030204" pitchFamily="49" charset="0"/>
              </a:rPr>
              <a:t>0</a:t>
            </a:r>
            <a:r>
              <a:rPr kumimoji="0" lang="en-US" altLang="en-US" sz="1600" b="0" i="0" u="none" strike="noStrike" cap="none" normalizeH="0" baseline="0">
                <a:ln>
                  <a:noFill/>
                </a:ln>
                <a:solidFill>
                  <a:srgbClr val="000000"/>
                </a:solidFill>
                <a:effectLst/>
                <a:latin typeface="Consolas" panose="020B0609020204030204" pitchFamily="49" charset="0"/>
              </a:rPr>
              <a:t>; i &lt; pointerCount; i++)</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int </a:t>
            </a:r>
            <a:r>
              <a:rPr kumimoji="0" lang="en-US" altLang="en-US" sz="1600" b="0" i="0" u="none" strike="noStrike" cap="none" normalizeH="0" baseline="0">
                <a:ln>
                  <a:noFill/>
                </a:ln>
                <a:solidFill>
                  <a:srgbClr val="000000"/>
                </a:solidFill>
                <a:effectLst/>
                <a:latin typeface="Consolas" panose="020B0609020204030204" pitchFamily="49" charset="0"/>
              </a:rPr>
              <a:t>x = (</a:t>
            </a:r>
            <a:r>
              <a:rPr kumimoji="0" lang="en-US" altLang="en-US" sz="1600" b="1" i="0" u="none" strike="noStrike" cap="none" normalizeH="0" baseline="0">
                <a:ln>
                  <a:noFill/>
                </a:ln>
                <a:solidFill>
                  <a:srgbClr val="000080"/>
                </a:solidFill>
                <a:effectLst/>
                <a:latin typeface="Consolas" panose="020B0609020204030204" pitchFamily="49" charset="0"/>
              </a:rPr>
              <a:t>int</a:t>
            </a:r>
            <a:r>
              <a:rPr kumimoji="0" lang="en-US" altLang="en-US" sz="1600" b="0" i="0" u="none" strike="noStrike" cap="none" normalizeH="0" baseline="0">
                <a:ln>
                  <a:noFill/>
                </a:ln>
                <a:solidFill>
                  <a:srgbClr val="000000"/>
                </a:solidFill>
                <a:effectLst/>
                <a:latin typeface="Consolas" panose="020B0609020204030204" pitchFamily="49" charset="0"/>
              </a:rPr>
              <a:t>)m.getX(i), y = (</a:t>
            </a:r>
            <a:r>
              <a:rPr kumimoji="0" lang="en-US" altLang="en-US" sz="1600" b="1" i="0" u="none" strike="noStrike" cap="none" normalizeH="0" baseline="0">
                <a:ln>
                  <a:noFill/>
                </a:ln>
                <a:solidFill>
                  <a:srgbClr val="000080"/>
                </a:solidFill>
                <a:effectLst/>
                <a:latin typeface="Consolas" panose="020B0609020204030204" pitchFamily="49" charset="0"/>
              </a:rPr>
              <a:t>int</a:t>
            </a:r>
            <a:r>
              <a:rPr kumimoji="0" lang="en-US" altLang="en-US" sz="1600" b="0" i="0" u="none" strike="noStrike" cap="none" normalizeH="0" baseline="0">
                <a:ln>
                  <a:noFill/>
                </a:ln>
                <a:solidFill>
                  <a:srgbClr val="000000"/>
                </a:solidFill>
                <a:effectLst/>
                <a:latin typeface="Consolas" panose="020B0609020204030204" pitchFamily="49" charset="0"/>
              </a:rPr>
              <a:t>)m.getY(i);</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int </a:t>
            </a:r>
            <a:r>
              <a:rPr kumimoji="0" lang="en-US" altLang="en-US" sz="1600" b="0" i="0" u="none" strike="noStrike" cap="none" normalizeH="0" baseline="0">
                <a:ln>
                  <a:noFill/>
                </a:ln>
                <a:solidFill>
                  <a:srgbClr val="000000"/>
                </a:solidFill>
                <a:effectLst/>
                <a:latin typeface="Consolas" panose="020B0609020204030204" pitchFamily="49" charset="0"/>
              </a:rPr>
              <a:t>id = m.getPointerId(i);</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int </a:t>
            </a:r>
            <a:r>
              <a:rPr kumimoji="0" lang="en-US" altLang="en-US" sz="1600" b="0" i="0" u="none" strike="noStrike" cap="none" normalizeH="0" baseline="0">
                <a:ln>
                  <a:noFill/>
                </a:ln>
                <a:solidFill>
                  <a:srgbClr val="000000"/>
                </a:solidFill>
                <a:effectLst/>
                <a:latin typeface="Consolas" panose="020B0609020204030204" pitchFamily="49" charset="0"/>
              </a:rPr>
              <a:t>action = m.getActionMasked();</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int </a:t>
            </a:r>
            <a:r>
              <a:rPr kumimoji="0" lang="en-US" altLang="en-US" sz="1600" b="0" i="0" u="none" strike="noStrike" cap="none" normalizeH="0" baseline="0">
                <a:ln>
                  <a:noFill/>
                </a:ln>
                <a:solidFill>
                  <a:srgbClr val="000000"/>
                </a:solidFill>
                <a:effectLst/>
                <a:latin typeface="Consolas" panose="020B0609020204030204" pitchFamily="49" charset="0"/>
              </a:rPr>
              <a:t>actionIndex = m.getActionIndex();</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String actionString;</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switch </a:t>
            </a:r>
            <a:r>
              <a:rPr kumimoji="0" lang="en-US" altLang="en-US" sz="1600" b="0" i="0" u="none" strike="noStrike" cap="none" normalizeH="0" baseline="0">
                <a:ln>
                  <a:noFill/>
                </a:ln>
                <a:solidFill>
                  <a:srgbClr val="000000"/>
                </a:solidFill>
                <a:effectLst/>
                <a:latin typeface="Consolas" panose="020B0609020204030204" pitchFamily="49" charset="0"/>
              </a:rPr>
              <a:t>(action)</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case </a:t>
            </a:r>
            <a:r>
              <a:rPr kumimoji="0" lang="en-US" altLang="en-US" sz="1600" b="0" i="0" u="none" strike="noStrike" cap="none" normalizeH="0" baseline="0">
                <a:ln>
                  <a:noFill/>
                </a:ln>
                <a:solidFill>
                  <a:srgbClr val="000000"/>
                </a:solidFill>
                <a:effectLst/>
                <a:latin typeface="Consolas" panose="020B0609020204030204" pitchFamily="49" charset="0"/>
              </a:rPr>
              <a:t>MotionEvent.</a:t>
            </a:r>
            <a:r>
              <a:rPr kumimoji="0" lang="en-US" altLang="en-US" sz="1600" b="1" i="1" u="none" strike="noStrike" cap="none" normalizeH="0" baseline="0">
                <a:ln>
                  <a:noFill/>
                </a:ln>
                <a:solidFill>
                  <a:srgbClr val="660E7A"/>
                </a:solidFill>
                <a:effectLst/>
                <a:latin typeface="Consolas" panose="020B0609020204030204" pitchFamily="49" charset="0"/>
              </a:rPr>
              <a:t>ACTION_DOWN</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actionString = </a:t>
            </a:r>
            <a:r>
              <a:rPr kumimoji="0" lang="en-US" altLang="en-US" sz="1600" b="1" i="0" u="none" strike="noStrike" cap="none" normalizeH="0" baseline="0">
                <a:ln>
                  <a:noFill/>
                </a:ln>
                <a:solidFill>
                  <a:srgbClr val="008000"/>
                </a:solidFill>
                <a:effectLst/>
                <a:latin typeface="Consolas" panose="020B0609020204030204" pitchFamily="49" charset="0"/>
              </a:rPr>
              <a:t>"DOWN"</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break</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case </a:t>
            </a:r>
            <a:r>
              <a:rPr kumimoji="0" lang="en-US" altLang="en-US" sz="1600" b="0" i="0" u="none" strike="noStrike" cap="none" normalizeH="0" baseline="0">
                <a:ln>
                  <a:noFill/>
                </a:ln>
                <a:solidFill>
                  <a:srgbClr val="000000"/>
                </a:solidFill>
                <a:effectLst/>
                <a:latin typeface="Consolas" panose="020B0609020204030204" pitchFamily="49" charset="0"/>
              </a:rPr>
              <a:t>MotionEvent.</a:t>
            </a:r>
            <a:r>
              <a:rPr kumimoji="0" lang="en-US" altLang="en-US" sz="1600" b="1" i="1" u="none" strike="noStrike" cap="none" normalizeH="0" baseline="0">
                <a:ln>
                  <a:noFill/>
                </a:ln>
                <a:solidFill>
                  <a:srgbClr val="660E7A"/>
                </a:solidFill>
                <a:effectLst/>
                <a:latin typeface="Consolas" panose="020B0609020204030204" pitchFamily="49" charset="0"/>
              </a:rPr>
              <a:t>ACTION_UP</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actionString = </a:t>
            </a:r>
            <a:r>
              <a:rPr kumimoji="0" lang="en-US" altLang="en-US" sz="1600" b="1" i="0" u="none" strike="noStrike" cap="none" normalizeH="0" baseline="0">
                <a:ln>
                  <a:noFill/>
                </a:ln>
                <a:solidFill>
                  <a:srgbClr val="008000"/>
                </a:solidFill>
                <a:effectLst/>
                <a:latin typeface="Consolas" panose="020B0609020204030204" pitchFamily="49" charset="0"/>
              </a:rPr>
              <a:t>"UP"</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break</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case </a:t>
            </a:r>
            <a:r>
              <a:rPr kumimoji="0" lang="en-US" altLang="en-US" sz="1600" b="0" i="0" u="none" strike="noStrike" cap="none" normalizeH="0" baseline="0">
                <a:ln>
                  <a:noFill/>
                </a:ln>
                <a:solidFill>
                  <a:srgbClr val="000000"/>
                </a:solidFill>
                <a:effectLst/>
                <a:latin typeface="Consolas" panose="020B0609020204030204" pitchFamily="49" charset="0"/>
              </a:rPr>
              <a:t>MotionEvent.</a:t>
            </a:r>
            <a:r>
              <a:rPr kumimoji="0" lang="en-US" altLang="en-US" sz="1600" b="1" i="1" u="none" strike="noStrike" cap="none" normalizeH="0" baseline="0">
                <a:ln>
                  <a:noFill/>
                </a:ln>
                <a:solidFill>
                  <a:srgbClr val="660E7A"/>
                </a:solidFill>
                <a:effectLst/>
                <a:latin typeface="Consolas" panose="020B0609020204030204" pitchFamily="49" charset="0"/>
              </a:rPr>
              <a:t>ACTION_POINTER_DOWN</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actionString = </a:t>
            </a:r>
            <a:r>
              <a:rPr kumimoji="0" lang="en-US" altLang="en-US" sz="1600" b="1" i="0" u="none" strike="noStrike" cap="none" normalizeH="0" baseline="0">
                <a:ln>
                  <a:noFill/>
                </a:ln>
                <a:solidFill>
                  <a:srgbClr val="008000"/>
                </a:solidFill>
                <a:effectLst/>
                <a:latin typeface="Consolas" panose="020B0609020204030204" pitchFamily="49" charset="0"/>
              </a:rPr>
              <a:t>"PNTR DOWN"</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break</a:t>
            </a:r>
            <a:r>
              <a:rPr kumimoji="0" lang="en-US" altLang="en-US" sz="1600" b="0" i="0" u="none" strike="noStrike" cap="none" normalizeH="0" baseline="0">
                <a:ln>
                  <a:noFill/>
                </a:ln>
                <a:solidFill>
                  <a:srgbClr val="000000"/>
                </a:solidFill>
                <a:effectLst/>
                <a:latin typeface="Consolas" panose="020B06090202040302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EA23BD0-8D53-4BC0-A0F6-020302593B62}"/>
              </a:ext>
            </a:extLst>
          </p:cNvPr>
          <p:cNvSpPr>
            <a:spLocks noChangeArrowheads="1"/>
          </p:cNvSpPr>
          <p:nvPr/>
        </p:nvSpPr>
        <p:spPr bwMode="auto">
          <a:xfrm>
            <a:off x="6096000" y="2087463"/>
            <a:ext cx="6407523" cy="477053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case </a:t>
            </a:r>
            <a:r>
              <a:rPr kumimoji="0" lang="en-US" altLang="en-US" sz="1600" b="0" i="0" u="none" strike="noStrike" cap="none" normalizeH="0" baseline="0">
                <a:ln>
                  <a:noFill/>
                </a:ln>
                <a:solidFill>
                  <a:srgbClr val="000000"/>
                </a:solidFill>
                <a:effectLst/>
                <a:latin typeface="Consolas" panose="020B0609020204030204" pitchFamily="49" charset="0"/>
              </a:rPr>
              <a:t>MotionEvent.</a:t>
            </a:r>
            <a:r>
              <a:rPr kumimoji="0" lang="en-US" altLang="en-US" sz="1600" b="1" i="1" u="none" strike="noStrike" cap="none" normalizeH="0" baseline="0">
                <a:ln>
                  <a:noFill/>
                </a:ln>
                <a:solidFill>
                  <a:srgbClr val="660E7A"/>
                </a:solidFill>
                <a:effectLst/>
                <a:latin typeface="Consolas" panose="020B0609020204030204" pitchFamily="49" charset="0"/>
              </a:rPr>
              <a:t>ACTION_POINTER_UP</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actionString = </a:t>
            </a:r>
            <a:r>
              <a:rPr kumimoji="0" lang="en-US" altLang="en-US" sz="1600" b="1" i="0" u="none" strike="noStrike" cap="none" normalizeH="0" baseline="0">
                <a:ln>
                  <a:noFill/>
                </a:ln>
                <a:solidFill>
                  <a:srgbClr val="008000"/>
                </a:solidFill>
                <a:effectLst/>
                <a:latin typeface="Consolas" panose="020B0609020204030204" pitchFamily="49" charset="0"/>
              </a:rPr>
              <a:t>"PNTR UP"</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break</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case </a:t>
            </a:r>
            <a:r>
              <a:rPr kumimoji="0" lang="en-US" altLang="en-US" sz="1600" b="0" i="0" u="none" strike="noStrike" cap="none" normalizeH="0" baseline="0">
                <a:ln>
                  <a:noFill/>
                </a:ln>
                <a:solidFill>
                  <a:srgbClr val="000000"/>
                </a:solidFill>
                <a:effectLst/>
                <a:latin typeface="Consolas" panose="020B0609020204030204" pitchFamily="49" charset="0"/>
              </a:rPr>
              <a:t>MotionEvent.</a:t>
            </a:r>
            <a:r>
              <a:rPr kumimoji="0" lang="en-US" altLang="en-US" sz="1600" b="1" i="1" u="none" strike="noStrike" cap="none" normalizeH="0" baseline="0">
                <a:ln>
                  <a:noFill/>
                </a:ln>
                <a:solidFill>
                  <a:srgbClr val="660E7A"/>
                </a:solidFill>
                <a:effectLst/>
                <a:latin typeface="Consolas" panose="020B0609020204030204" pitchFamily="49" charset="0"/>
              </a:rPr>
              <a:t>ACTION_MOVE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actionString = </a:t>
            </a:r>
            <a:r>
              <a:rPr kumimoji="0" lang="en-US" altLang="en-US" sz="1600" b="1" i="0" u="none" strike="noStrike" cap="none" normalizeH="0" baseline="0">
                <a:ln>
                  <a:noFill/>
                </a:ln>
                <a:solidFill>
                  <a:srgbClr val="008000"/>
                </a:solidFill>
                <a:effectLst/>
                <a:latin typeface="Consolas" panose="020B0609020204030204" pitchFamily="49" charset="0"/>
              </a:rPr>
              <a:t>"MOVE"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break</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default</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actionString = </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String touchStatus = </a:t>
            </a:r>
            <a:r>
              <a:rPr kumimoji="0" lang="en-US" altLang="en-US" sz="1600" b="1" i="0" u="none" strike="noStrike" cap="none" normalizeH="0" baseline="0">
                <a:ln>
                  <a:noFill/>
                </a:ln>
                <a:solidFill>
                  <a:srgbClr val="008000"/>
                </a:solidFill>
                <a:effectLst/>
                <a:latin typeface="Consolas" panose="020B0609020204030204" pitchFamily="49" charset="0"/>
              </a:rPr>
              <a:t>"Action: " </a:t>
            </a:r>
            <a:r>
              <a:rPr kumimoji="0" lang="en-US" altLang="en-US" sz="1600" b="0" i="0" u="none" strike="noStrike" cap="none" normalizeH="0" baseline="0">
                <a:ln>
                  <a:noFill/>
                </a:ln>
                <a:solidFill>
                  <a:srgbClr val="000000"/>
                </a:solidFill>
                <a:effectLst/>
                <a:latin typeface="Consolas" panose="020B0609020204030204" pitchFamily="49" charset="0"/>
              </a:rPr>
              <a:t>+ actionString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 </a:t>
            </a:r>
            <a:r>
              <a:rPr kumimoji="0" lang="en-US" altLang="en-US" sz="1600" b="1" i="0" u="none" strike="noStrike" cap="none" normalizeH="0" baseline="0">
                <a:ln>
                  <a:noFill/>
                </a:ln>
                <a:solidFill>
                  <a:srgbClr val="008000"/>
                </a:solidFill>
                <a:effectLst/>
                <a:latin typeface="Consolas" panose="020B0609020204030204" pitchFamily="49" charset="0"/>
              </a:rPr>
              <a:t>" Index: “ </a:t>
            </a:r>
            <a:r>
              <a:rPr kumimoji="0" lang="en-US" altLang="en-US" sz="1600" b="0" i="0" u="none" strike="noStrike" cap="none" normalizeH="0" baseline="0">
                <a:ln>
                  <a:noFill/>
                </a:ln>
                <a:solidFill>
                  <a:srgbClr val="000000"/>
                </a:solidFill>
                <a:effectLst/>
                <a:latin typeface="Consolas" panose="020B0609020204030204" pitchFamily="49" charset="0"/>
              </a:rPr>
              <a:t>+ actionIndex + </a:t>
            </a:r>
            <a:r>
              <a:rPr kumimoji="0" lang="en-US" altLang="en-US" sz="1600" b="1" i="0" u="none" strike="noStrike" cap="none" normalizeH="0" baseline="0">
                <a:ln>
                  <a:noFill/>
                </a:ln>
                <a:solidFill>
                  <a:srgbClr val="008000"/>
                </a:solidFill>
                <a:effectLst/>
                <a:latin typeface="Consolas" panose="020B0609020204030204" pitchFamily="49" charset="0"/>
              </a:rPr>
              <a:t>" ID: " </a:t>
            </a: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id + </a:t>
            </a:r>
            <a:r>
              <a:rPr kumimoji="0" lang="en-US" altLang="en-US" sz="1600" b="1" i="0" u="none" strike="noStrike" cap="none" normalizeH="0" baseline="0">
                <a:ln>
                  <a:noFill/>
                </a:ln>
                <a:solidFill>
                  <a:srgbClr val="008000"/>
                </a:solidFill>
                <a:effectLst/>
                <a:latin typeface="Consolas" panose="020B0609020204030204" pitchFamily="49" charset="0"/>
              </a:rPr>
              <a:t>" X: “ </a:t>
            </a:r>
            <a:r>
              <a:rPr kumimoji="0" lang="en-US" altLang="en-US" sz="1600" b="0" i="0" u="none" strike="noStrike" cap="none" normalizeH="0" baseline="0">
                <a:ln>
                  <a:noFill/>
                </a:ln>
                <a:solidFill>
                  <a:srgbClr val="000000"/>
                </a:solidFill>
                <a:effectLst/>
                <a:latin typeface="Consolas" panose="020B0609020204030204" pitchFamily="49" charset="0"/>
              </a:rPr>
              <a:t>+ x + </a:t>
            </a:r>
            <a:r>
              <a:rPr kumimoji="0" lang="en-US" altLang="en-US" sz="1600" b="1" i="0" u="none" strike="noStrike" cap="none" normalizeH="0" baseline="0">
                <a:ln>
                  <a:noFill/>
                </a:ln>
                <a:solidFill>
                  <a:srgbClr val="008000"/>
                </a:solidFill>
                <a:effectLst/>
                <a:latin typeface="Consolas" panose="020B0609020204030204" pitchFamily="49" charset="0"/>
              </a:rPr>
              <a:t>" Y: " </a:t>
            </a:r>
            <a:r>
              <a:rPr kumimoji="0" lang="en-US" altLang="en-US" sz="1600" b="0" i="0" u="none" strike="noStrike" cap="none" normalizeH="0" baseline="0">
                <a:ln>
                  <a:noFill/>
                </a:ln>
                <a:solidFill>
                  <a:srgbClr val="000000"/>
                </a:solidFill>
                <a:effectLst/>
                <a:latin typeface="Consolas" panose="020B0609020204030204" pitchFamily="49" charset="0"/>
              </a:rPr>
              <a:t>+ y;</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if </a:t>
            </a:r>
            <a:r>
              <a:rPr kumimoji="0" lang="en-US" altLang="en-US" sz="1600" b="0" i="0" u="none" strike="noStrike" cap="none" normalizeH="0" baseline="0">
                <a:ln>
                  <a:noFill/>
                </a:ln>
                <a:solidFill>
                  <a:srgbClr val="000000"/>
                </a:solidFill>
                <a:effectLst/>
                <a:latin typeface="Consolas" panose="020B0609020204030204" pitchFamily="49" charset="0"/>
              </a:rPr>
              <a:t>(id == </a:t>
            </a:r>
            <a:r>
              <a:rPr kumimoji="0" lang="en-US" altLang="en-US" sz="1600" b="0" i="0" u="none" strike="noStrike" cap="none" normalizeH="0" baseline="0">
                <a:ln>
                  <a:noFill/>
                </a:ln>
                <a:solidFill>
                  <a:srgbClr val="0000FF"/>
                </a:solidFill>
                <a:effectLst/>
                <a:latin typeface="Consolas" panose="020B0609020204030204" pitchFamily="49" charset="0"/>
              </a:rPr>
              <a:t>0</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touch1.setText(touchStatus);</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else</a:t>
            </a:r>
            <a:br>
              <a:rPr kumimoji="0" lang="en-US" altLang="en-US" sz="1600" b="1" i="0" u="none" strike="noStrike" cap="none" normalizeH="0" baseline="0">
                <a:ln>
                  <a:noFill/>
                </a:ln>
                <a:solidFill>
                  <a:srgbClr val="000080"/>
                </a:solidFill>
                <a:effectLst/>
                <a:latin typeface="Consolas" panose="020B0609020204030204" pitchFamily="49" charset="0"/>
              </a:rPr>
            </a:br>
            <a:r>
              <a:rPr kumimoji="0" lang="en-US" altLang="en-US" sz="1600" b="1" i="0" u="none" strike="noStrike" cap="none" normalizeH="0" baseline="0">
                <a:ln>
                  <a:noFill/>
                </a:ln>
                <a:solidFill>
                  <a:srgbClr val="000080"/>
                </a:solidFill>
                <a:effectLst/>
                <a:latin typeface="Consolas" panose="020B0609020204030204" pitchFamily="49" charset="0"/>
              </a:rPr>
              <a:t>            </a:t>
            </a:r>
            <a:r>
              <a:rPr kumimoji="0" lang="en-US" altLang="en-US" sz="1600" b="0" i="0" u="none" strike="noStrike" cap="none" normalizeH="0" baseline="0">
                <a:ln>
                  <a:noFill/>
                </a:ln>
                <a:solidFill>
                  <a:srgbClr val="000000"/>
                </a:solidFill>
                <a:effectLst/>
                <a:latin typeface="Consolas" panose="020B0609020204030204" pitchFamily="49" charset="0"/>
              </a:rPr>
              <a:t>touch2.setText(touchStatus);</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return true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12397D0-9296-47D8-87B4-85BA42C1DCD6}"/>
              </a:ext>
            </a:extLst>
          </p:cNvPr>
          <p:cNvPicPr>
            <a:picLocks noChangeAspect="1"/>
          </p:cNvPicPr>
          <p:nvPr/>
        </p:nvPicPr>
        <p:blipFill rotWithShape="1">
          <a:blip r:embed="rId2"/>
          <a:srcRect b="57984"/>
          <a:stretch/>
        </p:blipFill>
        <p:spPr>
          <a:xfrm>
            <a:off x="9235184" y="0"/>
            <a:ext cx="2956816" cy="2042795"/>
          </a:xfrm>
          <a:prstGeom prst="rect">
            <a:avLst/>
          </a:prstGeom>
        </p:spPr>
      </p:pic>
    </p:spTree>
    <p:extLst>
      <p:ext uri="{BB962C8B-B14F-4D97-AF65-F5344CB8AC3E}">
        <p14:creationId xmlns:p14="http://schemas.microsoft.com/office/powerpoint/2010/main" val="428434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6536-455A-4E69-A16C-D013A0EDE541}"/>
              </a:ext>
            </a:extLst>
          </p:cNvPr>
          <p:cNvSpPr>
            <a:spLocks noGrp="1"/>
          </p:cNvSpPr>
          <p:nvPr>
            <p:ph type="title"/>
          </p:nvPr>
        </p:nvSpPr>
        <p:spPr/>
        <p:txBody>
          <a:bodyPr/>
          <a:lstStyle/>
          <a:p>
            <a:r>
              <a:rPr lang="en-US"/>
              <a:t>Custom view</a:t>
            </a:r>
          </a:p>
        </p:txBody>
      </p:sp>
      <p:sp>
        <p:nvSpPr>
          <p:cNvPr id="3" name="Content Placeholder 2">
            <a:extLst>
              <a:ext uri="{FF2B5EF4-FFF2-40B4-BE49-F238E27FC236}">
                <a16:creationId xmlns:a16="http://schemas.microsoft.com/office/drawing/2014/main" id="{A185361B-EDD0-4C85-B9E6-FE79512A2450}"/>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Giúp tùy biến giao diện / view theo mong muốn</a:t>
            </a:r>
          </a:p>
          <a:p>
            <a:r>
              <a:rPr lang="en-US">
                <a:latin typeface="Times New Roman" panose="02020603050405020304" pitchFamily="18" charset="0"/>
                <a:cs typeface="Times New Roman" panose="02020603050405020304" pitchFamily="18" charset="0"/>
              </a:rPr>
              <a:t>Khi có </a:t>
            </a:r>
            <a:r>
              <a:rPr lang="vi-VN">
                <a:latin typeface="Times New Roman" panose="02020603050405020304" pitchFamily="18" charset="0"/>
                <a:cs typeface="Times New Roman" panose="02020603050405020304" pitchFamily="18" charset="0"/>
              </a:rPr>
              <a:t>một tính năng cụ thể yêu cầu cần có giao diện được tùy biến</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(customized) mà không có sẵn trong thư viện của SDK thì chúng ta buộc phải hoặc tìm các thư viện có hỗ trợ giao diện đó hoặc phải tự vẽ chúng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a:t>
            </a:r>
            <a:r>
              <a:rPr lang="vi-VN">
                <a:latin typeface="Times New Roman" panose="02020603050405020304" pitchFamily="18" charset="0"/>
                <a:cs typeface="Times New Roman" panose="02020603050405020304" pitchFamily="18" charset="0"/>
              </a:rPr>
              <a:t>iệc học vẽ custom view sẽ tốn nhiều thời gian để tìm hiểu và hoàn thành nhưng đây là việc làm cần thiết để chúng ta có thể hiểu sâu hơn về cách cài đặt và hoạt động của view</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00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E6536-455A-4E69-A16C-D013A0EDE541}"/>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defTabSz="914400"/>
            <a:r>
              <a:rPr lang="en-US" sz="4800"/>
              <a:t>Custom view - Lifecycle</a:t>
            </a:r>
          </a:p>
        </p:txBody>
      </p:sp>
      <p:sp>
        <p:nvSpPr>
          <p:cNvPr id="137" name="Rectangle 1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9" name="Rectangle 1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146" name="Picture 2">
            <a:extLst>
              <a:ext uri="{FF2B5EF4-FFF2-40B4-BE49-F238E27FC236}">
                <a16:creationId xmlns:a16="http://schemas.microsoft.com/office/drawing/2014/main" id="{8316519D-7A8C-4C1A-9414-AFE21E5C2DF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86" r="3975" b="1"/>
          <a:stretch/>
        </p:blipFill>
        <p:spPr bwMode="auto">
          <a:xfrm>
            <a:off x="4868487" y="10"/>
            <a:ext cx="732351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51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600</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Consolas</vt:lpstr>
      <vt:lpstr>Monaco</vt:lpstr>
      <vt:lpstr>Times New Roman</vt:lpstr>
      <vt:lpstr>Office Theme</vt:lpstr>
      <vt:lpstr>Touch, Graphics &amp; Custom view</vt:lpstr>
      <vt:lpstr>Touch &amp; Multitouch</vt:lpstr>
      <vt:lpstr>Touch &amp; Multitouch</vt:lpstr>
      <vt:lpstr>Touch &amp; Multitouch - MotionEvent</vt:lpstr>
      <vt:lpstr>Multitouch - MotionEvent</vt:lpstr>
      <vt:lpstr>Touch &amp; Multitouch - Example</vt:lpstr>
      <vt:lpstr>Touch &amp; Multitouch - Example</vt:lpstr>
      <vt:lpstr>Custom view</vt:lpstr>
      <vt:lpstr>Custom view - Lifecycle</vt:lpstr>
      <vt:lpstr>Custom view - Constructor</vt:lpstr>
      <vt:lpstr>Custom view - Constructor</vt:lpstr>
      <vt:lpstr>Custom view - OnAttachedToWindow</vt:lpstr>
      <vt:lpstr>Custom view - OnMeasure</vt:lpstr>
      <vt:lpstr>Custom view - OnMeasure</vt:lpstr>
      <vt:lpstr>Custom view - OnMeasure</vt:lpstr>
      <vt:lpstr>Custom view - OnDraw</vt:lpstr>
      <vt:lpstr>Custom view - OnDraw</vt:lpstr>
      <vt:lpstr>Custom view - ViewUpdate</vt:lpstr>
      <vt:lpstr>Custom view - Animation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&amp; Custom view)</dc:title>
  <dc:creator>Nghia Tran Dinh</dc:creator>
  <cp:lastModifiedBy>Nghia Tran Dinh</cp:lastModifiedBy>
  <cp:revision>4</cp:revision>
  <dcterms:created xsi:type="dcterms:W3CDTF">2020-06-18T10:33:02Z</dcterms:created>
  <dcterms:modified xsi:type="dcterms:W3CDTF">2020-06-19T02:48:17Z</dcterms:modified>
</cp:coreProperties>
</file>