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D365-342F-400B-B97C-34BEDF036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D64C2-124C-4C66-8347-073B069F7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C38B7-72C5-4D2A-9262-26931B6A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4273-7BDF-43F1-98DC-BA4856C1F432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7C7FF-B7A9-4B49-A24E-148E047A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365E8-C014-46D6-A96B-C1B01454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F127-DFC0-4146-AB17-015C8C18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3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1B84-33CE-4673-ADD4-2EDF7F73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392B2-CC82-4325-9C4A-88ACAAE5D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D00F2-01E5-44F5-96E8-14168309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4273-7BDF-43F1-98DC-BA4856C1F432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FA4D6-860C-48E2-85C1-8F49D69C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B1D85-BFFB-4117-BE9C-2C33C8FF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F127-DFC0-4146-AB17-015C8C18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0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54B7E-387F-4BE5-AC82-CA84A9111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ABBE9-A330-4846-9517-F07105846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052DE-A936-45F5-87B3-CD62AD0B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4273-7BDF-43F1-98DC-BA4856C1F432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E620C-16C3-4C78-8AA1-62F59154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140B8-6421-4672-9AA8-A01425B6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F127-DFC0-4146-AB17-015C8C18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9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E4DF-F1FD-4FF9-AC27-B98CEBE1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229FB-39CB-4D99-A11A-0E4476F49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C18C-312B-467E-82C8-2FFB5EA8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4273-7BDF-43F1-98DC-BA4856C1F432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AEFA6-048E-4D93-BB83-255AB4DA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06A0-69D5-44C0-B1C6-77001FDE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F127-DFC0-4146-AB17-015C8C18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4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9040-8158-4D42-AAD4-98A3FFDA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7630B-4CAB-423A-939A-9C3C2390E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4967C-559F-41C0-999A-830F23FCF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4273-7BDF-43F1-98DC-BA4856C1F432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CB7A7-685A-4877-B24D-EF455A1D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DE0F4-6F8E-43F2-9D49-D0F59D96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F127-DFC0-4146-AB17-015C8C18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2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70B0-36B1-4DB6-812D-4823C5EBE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C38FF-3AF2-42AC-B264-5495C1EC5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216E8-7FF4-48B3-A246-A8DC3FA75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F5548-1422-4435-A7F4-7D65D355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4273-7BDF-43F1-98DC-BA4856C1F432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55F21-AA36-49F9-A743-F601B6F5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116C0-6E8D-401E-A2AB-C9B361D6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F127-DFC0-4146-AB17-015C8C18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8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039C-6AC7-4AA0-A31F-5A8AADB7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05E92-CD21-4684-AF5D-CCE8C85A0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37E54-1023-4B98-A192-83BB7993D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60CCF-07F4-45A6-ACFE-081E81950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58A5C-4E13-465F-B870-22A7AA5D3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790336-F4EE-4CDC-9624-43D036B2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4273-7BDF-43F1-98DC-BA4856C1F432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EA443-707C-4079-B4F5-6E2EEB8C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CC6B7B-CA0B-4F7A-97F5-915BDAAC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F127-DFC0-4146-AB17-015C8C18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3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24A3-86BC-4C0F-8FEA-50D2EB73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13AC4-E5D2-4E9F-A26B-361F6C13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4273-7BDF-43F1-98DC-BA4856C1F432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72A41-7E51-415D-893E-6747E92E1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1CF4B-CE56-401B-85B0-7104E347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F127-DFC0-4146-AB17-015C8C18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9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6AD2C-5CB9-4A0D-9F4F-5DA5F869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4273-7BDF-43F1-98DC-BA4856C1F432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EE42D-06C4-410E-A61C-01CC216B2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475D7-9F60-4912-A2E0-8E61779D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F127-DFC0-4146-AB17-015C8C18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8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370C-C1C9-4C3E-BA7C-7B64E8C1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696E1-90B8-41C8-817C-EA6932BA4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FECA2-0070-49D5-BB5D-5D43FD870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72A13-9B40-4606-A297-6BB11FF3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4273-7BDF-43F1-98DC-BA4856C1F432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9ABF4-B4B4-4910-A725-09BA5948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C0FE3-5631-4E76-8A05-0F437EA4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F127-DFC0-4146-AB17-015C8C18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7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A478-12B1-423B-A0F6-FD1CD391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DD4E4-62F7-4E2F-ACE2-D27F5B6B2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44435-D08C-4982-B672-278AEB563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F7DA9-290A-49ED-AE4D-DBC9D433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4273-7BDF-43F1-98DC-BA4856C1F432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082D0-7007-4CFE-9D8A-8A96A0E2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A0245-3EAB-44BB-B72B-CC3C0CE6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F127-DFC0-4146-AB17-015C8C18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473813-25F7-4C79-982F-28C518A25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E8BA2-BDE7-428E-A721-930DB75A4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E5521-0CFE-4596-9DD7-D85D89BF6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C4273-7BDF-43F1-98DC-BA4856C1F432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F2DE7-9714-4F27-AB56-545A23A02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585E2-D3F5-441C-A9C1-A2F803FC9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BF127-DFC0-4146-AB17-015C8C18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9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956A-1D43-416C-AB8A-D91DB132AF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Ví dụ minh họa c</a:t>
            </a:r>
            <a:r>
              <a:rPr lang="vi-VN"/>
              <a:t>ơ</a:t>
            </a:r>
            <a:r>
              <a:rPr lang="en-US"/>
              <a:t> bản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57272-CC02-437A-84F3-93A5CB744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Phát triển ứng dụng c</a:t>
            </a:r>
            <a:r>
              <a:rPr lang="vi-VN"/>
              <a:t>ơ</a:t>
            </a:r>
            <a:r>
              <a:rPr lang="en-US"/>
              <a:t> bản trên thiết bị di động</a:t>
            </a:r>
          </a:p>
        </p:txBody>
      </p:sp>
    </p:spTree>
    <p:extLst>
      <p:ext uri="{BB962C8B-B14F-4D97-AF65-F5344CB8AC3E}">
        <p14:creationId xmlns:p14="http://schemas.microsoft.com/office/powerpoint/2010/main" val="247949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E538-5375-4B07-9E71-152FE158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Tùy biến ngôn ngữ (Localization)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13FF3-9A0D-4D82-BD80-E49B5931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Chỉnh sửa activity_main.xml</a:t>
            </a:r>
          </a:p>
          <a:p>
            <a:r>
              <a:rPr lang="en-US"/>
              <a:t>Bổ sung khai báo id cho TextView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F78DE6-4179-49AD-90AA-A91350B53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46273"/>
            <a:ext cx="6479659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"@+id/txtHello"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"15dp"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"Xin chào mọi người!"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:layout_constraintBottom_toBottomOf=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:layout_constraintLeft_toLeftOf=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:layout_constraintRight_toRightOf=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:layout_constraintTop_toTopOf=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786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2C93-3942-46B8-A8CF-50A2A4DB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Tùy biến ngôn ngữ (Localization)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54C7A-6F46-48D2-AA1D-8D508332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Chỉnh sửa MainActivity.java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Run app. Settings/System/Languages. </a:t>
            </a:r>
            <a:br>
              <a:rPr lang="en-US"/>
            </a:br>
            <a:r>
              <a:rPr lang="en-US"/>
              <a:t>Chọn Francais và dời lên đầu. Back to Home</a:t>
            </a:r>
          </a:p>
          <a:p>
            <a:r>
              <a:rPr lang="en-US"/>
              <a:t>Tìm và chạy lại app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A5A01E-70A5-4046-809B-FEF671191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97948"/>
            <a:ext cx="722024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onCreate(Bundle savedInstanceState)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.onCreate(savedInstanceState);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setContentView(R.layout.</a:t>
            </a:r>
            <a:r>
              <a:rPr kumimoji="0" lang="en-US" altLang="en-US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TextView txt = (TextView)findViewById(R.id.</a:t>
            </a:r>
            <a:r>
              <a:rPr kumimoji="0" lang="en-US" altLang="en-US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txtHello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s = getString(R.string.</a:t>
            </a:r>
            <a:r>
              <a:rPr kumimoji="0" lang="en-US" altLang="en-US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txt.setText(s);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272661-533D-49D1-8C60-4363886F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462" y="555696"/>
            <a:ext cx="3665538" cy="61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80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1F3F-C3C7-4176-AE41-614E33E3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F5D90-F653-4BF7-9375-C56595C46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43EE1-BBC0-4599-8E27-7277F52E0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27" y="449312"/>
            <a:ext cx="3650296" cy="618797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3463FDB-0462-45CB-9109-AEA1A48723F0}"/>
              </a:ext>
            </a:extLst>
          </p:cNvPr>
          <p:cNvSpPr/>
          <p:nvPr/>
        </p:nvSpPr>
        <p:spPr>
          <a:xfrm>
            <a:off x="3171825" y="3838575"/>
            <a:ext cx="904875" cy="8665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CAA1D0-ADF7-442B-9258-2D606CDA7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455" y="365125"/>
            <a:ext cx="3635055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0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32D03-DFA0-414D-81D7-B6C885F3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Tạo project mới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CAB3E6-EF33-4535-8B01-B2BE4136F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67" y="681037"/>
            <a:ext cx="7860571" cy="521190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D498F-C4A2-45B4-9D3A-CE42ABB5C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4716" y="4457891"/>
            <a:ext cx="3683459" cy="1719071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Do muốn tạo </a:t>
            </a:r>
            <a:br>
              <a:rPr lang="en-US"/>
            </a:br>
            <a:r>
              <a:rPr lang="en-US"/>
              <a:t>layout đ</a:t>
            </a:r>
            <a:r>
              <a:rPr lang="vi-VN"/>
              <a:t>ơ</a:t>
            </a:r>
            <a:r>
              <a:rPr lang="en-US"/>
              <a:t>n giản </a:t>
            </a:r>
            <a:br>
              <a:rPr lang="en-US"/>
            </a:br>
            <a:r>
              <a:rPr lang="en-US"/>
              <a:t>mang tính tùy </a:t>
            </a:r>
            <a:br>
              <a:rPr lang="en-US"/>
            </a:br>
            <a:r>
              <a:rPr lang="en-US"/>
              <a:t>biến nên ta chọn </a:t>
            </a:r>
            <a:br>
              <a:rPr lang="en-US"/>
            </a:br>
            <a:r>
              <a:rPr lang="en-US"/>
              <a:t>Empty Activity</a:t>
            </a:r>
          </a:p>
        </p:txBody>
      </p:sp>
    </p:spTree>
    <p:extLst>
      <p:ext uri="{BB962C8B-B14F-4D97-AF65-F5344CB8AC3E}">
        <p14:creationId xmlns:p14="http://schemas.microsoft.com/office/powerpoint/2010/main" val="265039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32D03-DFA0-414D-81D7-B6C885F3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Đặt thông số cho project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7B18CE-1E20-4838-8143-59D160F52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114" b="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05FDF-9EF8-47BC-A8E3-E7318C22A6B5}"/>
              </a:ext>
            </a:extLst>
          </p:cNvPr>
          <p:cNvSpPr txBox="1"/>
          <p:nvPr/>
        </p:nvSpPr>
        <p:spPr>
          <a:xfrm flipH="1">
            <a:off x="8733792" y="4638675"/>
            <a:ext cx="3268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Cần chú ý đến Minimum API level, càng cao thì sẽ hạn chế những thiết bị đời cũ</a:t>
            </a:r>
          </a:p>
        </p:txBody>
      </p:sp>
    </p:spTree>
    <p:extLst>
      <p:ext uri="{BB962C8B-B14F-4D97-AF65-F5344CB8AC3E}">
        <p14:creationId xmlns:p14="http://schemas.microsoft.com/office/powerpoint/2010/main" val="29366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E0AC-ADD5-48DE-A1CE-795E3A98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của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D5B9-0F1A-4419-8FE6-80F8D3FFF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Source code: java &gt; com.example.myhello</a:t>
            </a:r>
            <a:br>
              <a:rPr lang="en-US"/>
            </a:br>
            <a:r>
              <a:rPr lang="en-US"/>
              <a:t>(có thể tạo các package con)</a:t>
            </a:r>
          </a:p>
          <a:p>
            <a:r>
              <a:rPr lang="en-US"/>
              <a:t>Resources:</a:t>
            </a:r>
          </a:p>
          <a:p>
            <a:pPr lvl="1"/>
            <a:r>
              <a:rPr lang="en-US"/>
              <a:t>Drawable: hình ảnh, icon…</a:t>
            </a:r>
          </a:p>
          <a:p>
            <a:pPr lvl="1"/>
            <a:r>
              <a:rPr lang="en-US"/>
              <a:t>Layout: quy định cách thức hiển thị của activity, view… </a:t>
            </a:r>
            <a:br>
              <a:rPr lang="en-US"/>
            </a:br>
            <a:r>
              <a:rPr lang="en-US"/>
              <a:t>Có nhiều dạng layout: linear (vertical, horizontal), </a:t>
            </a:r>
            <a:br>
              <a:rPr lang="en-US"/>
            </a:br>
            <a:r>
              <a:rPr lang="en-US"/>
              <a:t>relative, table…</a:t>
            </a:r>
          </a:p>
          <a:p>
            <a:pPr lvl="1"/>
            <a:r>
              <a:rPr lang="en-US"/>
              <a:t>Values: chỉ định các giá trị dạng chuỗi, màu sắc…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977BF-B53B-4EFE-AE9D-C18BD305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083" y="1690688"/>
            <a:ext cx="3657917" cy="4633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4ABE69-712E-40F4-84C6-1AFC73706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171" y="5125371"/>
            <a:ext cx="4983912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2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2F6C-BC35-42C4-9F0E-B7DCBCB2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activity_main.xml (layout cho activity chính)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5C63-8945-4031-A3D8-938C35B18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E82A9-55DC-42A0-AFAA-A0617D80E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5251"/>
            <a:ext cx="7681626" cy="37798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705184-FF04-4E3E-A1F1-6C1F9609A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125" y="3001946"/>
            <a:ext cx="5707875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2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BFEC67-D258-454E-B5FF-C771AFD5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Các l</a:t>
            </a:r>
            <a:r>
              <a:rPr lang="vi-VN" sz="4000">
                <a:solidFill>
                  <a:srgbClr val="FFFFFF"/>
                </a:solidFill>
              </a:rPr>
              <a:t>ư</a:t>
            </a:r>
            <a:r>
              <a:rPr lang="en-US" sz="4000">
                <a:solidFill>
                  <a:srgbClr val="FFFFFF"/>
                </a:solidFill>
              </a:rPr>
              <a:t>u ý về ConstraintLayout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A1F3-4461-4188-982C-5AD461D70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400"/>
              <a:t>Hoạt động theo nguyên tắc RÀNG BUỘC</a:t>
            </a:r>
          </a:p>
          <a:p>
            <a:r>
              <a:rPr lang="vi-VN" sz="2400"/>
              <a:t>Mỗi view trong </a:t>
            </a:r>
            <a:r>
              <a:rPr lang="vi-VN" sz="2400" b="1"/>
              <a:t>ConstraintLayout</a:t>
            </a:r>
            <a:r>
              <a:rPr lang="vi-VN" sz="2400"/>
              <a:t> </a:t>
            </a:r>
            <a:br>
              <a:rPr lang="en-US" sz="2400"/>
            </a:br>
            <a:r>
              <a:rPr lang="vi-VN" sz="2400"/>
              <a:t>để định vị được chính xác cần </a:t>
            </a:r>
            <a:r>
              <a:rPr lang="vi-VN" sz="2400" b="1"/>
              <a:t>tối thi</a:t>
            </a:r>
            <a:r>
              <a:rPr lang="en-US" sz="2400" b="1"/>
              <a:t>ể</a:t>
            </a:r>
            <a:r>
              <a:rPr lang="vi-VN" sz="2400" b="1"/>
              <a:t>u </a:t>
            </a:r>
            <a:r>
              <a:rPr lang="vi-VN" sz="2400"/>
              <a:t>2 ràng buộc, một theo phương ngang (X) và một theo phương đứng (Y)</a:t>
            </a:r>
            <a:endParaRPr lang="en-US" sz="240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D6565D-E1A0-42C4-93B3-9C0946AD9F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5637355"/>
              </p:ext>
            </p:extLst>
          </p:nvPr>
        </p:nvGraphicFramePr>
        <p:xfrm>
          <a:off x="5478449" y="2354089"/>
          <a:ext cx="6068891" cy="3499657"/>
        </p:xfrm>
        <a:graphic>
          <a:graphicData uri="http://schemas.openxmlformats.org/drawingml/2006/table">
            <a:tbl>
              <a:tblPr firstRow="1" bandRow="1"/>
              <a:tblGrid>
                <a:gridCol w="2441219">
                  <a:extLst>
                    <a:ext uri="{9D8B030D-6E8A-4147-A177-3AD203B41FA5}">
                      <a16:colId xmlns:a16="http://schemas.microsoft.com/office/drawing/2014/main" val="1138399106"/>
                    </a:ext>
                  </a:extLst>
                </a:gridCol>
                <a:gridCol w="3627672">
                  <a:extLst>
                    <a:ext uri="{9D8B030D-6E8A-4147-A177-3AD203B41FA5}">
                      <a16:colId xmlns:a16="http://schemas.microsoft.com/office/drawing/2014/main" val="1786584374"/>
                    </a:ext>
                  </a:extLst>
                </a:gridCol>
              </a:tblGrid>
              <a:tr h="26939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Ràng buộc</a:t>
                      </a:r>
                    </a:p>
                  </a:txBody>
                  <a:tcPr marL="42968" marR="42968" marT="21483" marB="2148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Ý nghĩa ràng buộc</a:t>
                      </a:r>
                    </a:p>
                  </a:txBody>
                  <a:tcPr marL="42968" marR="42968" marT="21483" marB="2148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674547"/>
                  </a:ext>
                </a:extLst>
              </a:tr>
              <a:tr h="226253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layout_constraintLeft_toLeftOf</a:t>
                      </a:r>
                    </a:p>
                  </a:txBody>
                  <a:tcPr marL="42968" marR="42968" marT="21483" marB="2148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Ràng buộc cạnh trái của phần tử tới phần tử chỉ ra trong giá trị (gán ID)</a:t>
                      </a:r>
                    </a:p>
                  </a:txBody>
                  <a:tcPr marL="42968" marR="42968" marT="21483" marB="2148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819744"/>
                  </a:ext>
                </a:extLst>
              </a:tr>
              <a:tr h="195309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layout_constraintLeft_toRightOf</a:t>
                      </a:r>
                    </a:p>
                  </a:txBody>
                  <a:tcPr marL="42968" marR="42968" marT="21483" marB="2148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Bên trái với bên phải của phần tử chỉ ra</a:t>
                      </a:r>
                    </a:p>
                  </a:txBody>
                  <a:tcPr marL="42968" marR="42968" marT="21483" marB="2148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181565"/>
                  </a:ext>
                </a:extLst>
              </a:tr>
              <a:tr h="186431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layout_constraintRight_toLeftOf</a:t>
                      </a:r>
                    </a:p>
                  </a:txBody>
                  <a:tcPr marL="42968" marR="42968" marT="21483" marB="2148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Bên phải với bên trái</a:t>
                      </a:r>
                    </a:p>
                  </a:txBody>
                  <a:tcPr marL="42968" marR="42968" marT="21483" marB="2148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450324"/>
                  </a:ext>
                </a:extLst>
              </a:tr>
              <a:tr h="26939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layout_constraintRight_toRightOf</a:t>
                      </a:r>
                    </a:p>
                  </a:txBody>
                  <a:tcPr marL="42968" marR="42968" marT="21483" marB="2148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Phải với phải</a:t>
                      </a:r>
                    </a:p>
                  </a:txBody>
                  <a:tcPr marL="42968" marR="42968" marT="21483" marB="2148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17749"/>
                  </a:ext>
                </a:extLst>
              </a:tr>
              <a:tr h="26939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layout_constraintTop_toTopOf</a:t>
                      </a:r>
                    </a:p>
                  </a:txBody>
                  <a:tcPr marL="42968" marR="42968" marT="21483" marB="2148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Cạnh trên với cạnh trên</a:t>
                      </a:r>
                    </a:p>
                  </a:txBody>
                  <a:tcPr marL="42968" marR="42968" marT="21483" marB="2148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14559"/>
                  </a:ext>
                </a:extLst>
              </a:tr>
              <a:tr h="26939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layout_constraintTop_toBottomOf</a:t>
                      </a:r>
                    </a:p>
                  </a:txBody>
                  <a:tcPr marL="42968" marR="42968" marT="21483" marB="2148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900">
                          <a:effectLst/>
                        </a:rPr>
                        <a:t>Cạnh trên nối với cạnh dưới</a:t>
                      </a:r>
                    </a:p>
                  </a:txBody>
                  <a:tcPr marL="42968" marR="42968" marT="21483" marB="2148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634812"/>
                  </a:ext>
                </a:extLst>
              </a:tr>
              <a:tr h="26939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layout_constraintBottom_toTopOf</a:t>
                      </a:r>
                    </a:p>
                  </a:txBody>
                  <a:tcPr marL="42968" marR="42968" marT="21483" marB="2148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900">
                          <a:effectLst/>
                        </a:rPr>
                        <a:t>Dưới với trên</a:t>
                      </a:r>
                    </a:p>
                  </a:txBody>
                  <a:tcPr marL="42968" marR="42968" marT="21483" marB="2148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84266"/>
                  </a:ext>
                </a:extLst>
              </a:tr>
              <a:tr h="26939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layout_constraintBottom_toBottomOf</a:t>
                      </a:r>
                    </a:p>
                  </a:txBody>
                  <a:tcPr marL="42968" marR="42968" marT="21483" marB="2148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900">
                          <a:effectLst/>
                        </a:rPr>
                        <a:t>Dưới với dưới</a:t>
                      </a:r>
                    </a:p>
                  </a:txBody>
                  <a:tcPr marL="42968" marR="42968" marT="21483" marB="2148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34764"/>
                  </a:ext>
                </a:extLst>
              </a:tr>
              <a:tr h="197764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layout_constraintBaseline_toBaselineOf</a:t>
                      </a:r>
                    </a:p>
                  </a:txBody>
                  <a:tcPr marL="42968" marR="42968" marT="21483" marB="2148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Trùng Baseline</a:t>
                      </a:r>
                    </a:p>
                  </a:txBody>
                  <a:tcPr marL="42968" marR="42968" marT="21483" marB="2148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159066"/>
                  </a:ext>
                </a:extLst>
              </a:tr>
              <a:tr h="26939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layout_constraintStart_toEndOf</a:t>
                      </a:r>
                    </a:p>
                  </a:txBody>
                  <a:tcPr marL="42968" marR="42968" marT="21483" marB="2148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Bắt đầu - Kết húc</a:t>
                      </a:r>
                    </a:p>
                  </a:txBody>
                  <a:tcPr marL="42968" marR="42968" marT="21483" marB="2148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924861"/>
                  </a:ext>
                </a:extLst>
              </a:tr>
              <a:tr h="26939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layout_constraintStart_toStartOf</a:t>
                      </a:r>
                    </a:p>
                  </a:txBody>
                  <a:tcPr marL="42968" marR="42968" marT="21483" marB="2148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Bắt đầu - Bắt đầu</a:t>
                      </a:r>
                    </a:p>
                  </a:txBody>
                  <a:tcPr marL="42968" marR="42968" marT="21483" marB="2148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914721"/>
                  </a:ext>
                </a:extLst>
              </a:tr>
              <a:tr h="26939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layout_constraintEnd_toStartOf</a:t>
                      </a:r>
                    </a:p>
                  </a:txBody>
                  <a:tcPr marL="42968" marR="42968" marT="21483" marB="2148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Cuối với bắt đầu</a:t>
                      </a:r>
                    </a:p>
                  </a:txBody>
                  <a:tcPr marL="42968" marR="42968" marT="21483" marB="2148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878503"/>
                  </a:ext>
                </a:extLst>
              </a:tr>
              <a:tr h="26939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layout_constraintEnd_toEndOf</a:t>
                      </a:r>
                    </a:p>
                  </a:txBody>
                  <a:tcPr marL="42968" marR="42968" marT="21483" marB="2148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Cuối với cuối</a:t>
                      </a:r>
                    </a:p>
                  </a:txBody>
                  <a:tcPr marL="42968" marR="42968" marT="21483" marB="2148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42882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D296CA4-C24A-4E1B-805D-1D0F8D36F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362" y="-28346"/>
            <a:ext cx="4366638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8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13E66-5A66-4C98-B0F8-C1F9493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Tùy chỉnh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2A392-8014-48B3-9280-883CEE873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/>
              <a:t>Trong activity_main.xml chỉnh nội dung hiển thị của View TextView</a:t>
            </a:r>
          </a:p>
          <a:p>
            <a:r>
              <a:rPr lang="en-US" sz="2400"/>
              <a:t>Hoặc</a:t>
            </a:r>
          </a:p>
          <a:p>
            <a:r>
              <a:rPr lang="en-US" sz="2400"/>
              <a:t>Chuyển sang chế độ Design và chỉnh trong cửa sổ </a:t>
            </a:r>
            <a:br>
              <a:rPr lang="en-US" sz="2400"/>
            </a:br>
            <a:r>
              <a:rPr lang="en-US" sz="2400"/>
              <a:t>thuộc tính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35D58-E917-4398-A363-A551FCE0C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1" y="474678"/>
            <a:ext cx="4042409" cy="19504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DEE69B-AD0A-496B-BD84-A20AD6D21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6429" y="2425139"/>
            <a:ext cx="2368652" cy="3388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86178B-224F-4D17-9716-E2450163C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551" y="5814133"/>
            <a:ext cx="3726503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8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3D20-A46F-47E5-B3F5-A57A19DE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984" y="356927"/>
            <a:ext cx="6610383" cy="904634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/>
              <a:t>Run project (Shift+F10)</a:t>
            </a:r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707744A9-B1DD-4F76-B3B2-02A51E6D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28">
            <a:extLst>
              <a:ext uri="{FF2B5EF4-FFF2-40B4-BE49-F238E27FC236}">
                <a16:creationId xmlns:a16="http://schemas.microsoft.com/office/drawing/2014/main" id="{09F52C97-D8A0-4C58-9D04-B8733EE38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36" y="644333"/>
            <a:ext cx="3343935" cy="55693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51D917-8110-4E6A-B3C5-C0BF5AC4C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14" b="2"/>
          <a:stretch/>
        </p:blipFill>
        <p:spPr>
          <a:xfrm>
            <a:off x="809243" y="809244"/>
            <a:ext cx="3017520" cy="5239512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FD84FA-900B-4D1E-9327-2D308772E477}"/>
              </a:ext>
            </a:extLst>
          </p:cNvPr>
          <p:cNvSpPr txBox="1"/>
          <p:nvPr/>
        </p:nvSpPr>
        <p:spPr>
          <a:xfrm>
            <a:off x="4935984" y="1393795"/>
            <a:ext cx="660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Thêm lệnh ghi nhật kí phục vụ Debug runtime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93FD1-11BB-4351-AE16-5C9B1F909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375" y="1895361"/>
            <a:ext cx="7388625" cy="2016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003755-ED50-4438-BCE2-5C53A0F9E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214" y="3911793"/>
            <a:ext cx="7056732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3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58B7-AD58-4AC4-892B-B668D616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Tùy biến ngôn ngữ (Localization)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F19E8-68E5-4587-BA5A-79CBCE98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Bổ sung dòng sau vào values/strings.xml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Click phải vào res, chọn New &gt; Directory, đặt tên là values-fr</a:t>
            </a:r>
          </a:p>
          <a:p>
            <a:r>
              <a:rPr lang="en-US"/>
              <a:t>Copy &amp; paste file strings.xml từ values vào values-fr</a:t>
            </a:r>
          </a:p>
          <a:p>
            <a:r>
              <a:rPr lang="en-US"/>
              <a:t>Sửa nội dung trong values-fr/strings.xml (giữ nguyên name)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302387-A28E-4163-96F0-CF08CB5CE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858" y="2281684"/>
            <a:ext cx="5823752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"app_name"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&gt;MyHello&lt;/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&gt;Xin chào mọi người&lt;/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8DB786-C313-4E94-A427-E930643D9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858" y="5107371"/>
            <a:ext cx="5823752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"app_name"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&gt;MonBonjour&lt;/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&gt;Bonjour à tous&lt;/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50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400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 New Roman</vt:lpstr>
      <vt:lpstr>Office Theme</vt:lpstr>
      <vt:lpstr>Ví dụ minh họa cơ bản</vt:lpstr>
      <vt:lpstr>Tạo project mới</vt:lpstr>
      <vt:lpstr>Đặt thông số cho project</vt:lpstr>
      <vt:lpstr>Cấu trúc của project</vt:lpstr>
      <vt:lpstr>activity_main.xml (layout cho activity chính)</vt:lpstr>
      <vt:lpstr>Các lưu ý về ConstraintLayout</vt:lpstr>
      <vt:lpstr>Tùy chỉnh</vt:lpstr>
      <vt:lpstr>Run project (Shift+F10)</vt:lpstr>
      <vt:lpstr>Tùy biến ngôn ngữ (Localization)</vt:lpstr>
      <vt:lpstr>Tùy biến ngôn ngữ (Localization)</vt:lpstr>
      <vt:lpstr>Tùy biến ngôn ngữ (Localization)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Ví dụ minh họa cơ bản</dc:title>
  <dc:creator>Nghia Tran Dinh</dc:creator>
  <cp:lastModifiedBy>Nghia Tran Dinh</cp:lastModifiedBy>
  <cp:revision>7</cp:revision>
  <dcterms:created xsi:type="dcterms:W3CDTF">2020-04-02T09:24:19Z</dcterms:created>
  <dcterms:modified xsi:type="dcterms:W3CDTF">2020-04-02T14:10:44Z</dcterms:modified>
</cp:coreProperties>
</file>