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5"/>
  </p:notesMasterIdLst>
  <p:sldIdLst>
    <p:sldId id="256" r:id="rId2"/>
    <p:sldId id="292" r:id="rId3"/>
    <p:sldId id="258" r:id="rId4"/>
    <p:sldId id="290"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59" r:id="rId21"/>
    <p:sldId id="291" r:id="rId22"/>
    <p:sldId id="293" r:id="rId23"/>
    <p:sldId id="294" r:id="rId24"/>
    <p:sldId id="295" r:id="rId25"/>
    <p:sldId id="301" r:id="rId26"/>
    <p:sldId id="302" r:id="rId27"/>
    <p:sldId id="260" r:id="rId28"/>
    <p:sldId id="300" r:id="rId29"/>
    <p:sldId id="261" r:id="rId30"/>
    <p:sldId id="296" r:id="rId31"/>
    <p:sldId id="297" r:id="rId32"/>
    <p:sldId id="298" r:id="rId33"/>
    <p:sldId id="29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660"/>
  </p:normalViewPr>
  <p:slideViewPr>
    <p:cSldViewPr>
      <p:cViewPr varScale="1">
        <p:scale>
          <a:sx n="64" d="100"/>
          <a:sy n="64" d="100"/>
        </p:scale>
        <p:origin x="-92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2F3BE1-14FB-4961-856B-74933A24D53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BE607EB-EA28-4C29-8395-13881C87CECE}">
      <dgm:prSet phldrT="[Text]"/>
      <dgm:spPr/>
      <dgm:t>
        <a:bodyPr/>
        <a:lstStyle/>
        <a:p>
          <a:r>
            <a:rPr lang="en-US" dirty="0" err="1" smtClean="0"/>
            <a:t>Thêm</a:t>
          </a:r>
          <a:endParaRPr lang="en-US" dirty="0"/>
        </a:p>
      </dgm:t>
    </dgm:pt>
    <dgm:pt modelId="{BD14000A-9D77-4974-AE2E-4059FF672D4A}" type="parTrans" cxnId="{2F6011ED-D690-4AA9-B7DD-F428A7A421DC}">
      <dgm:prSet/>
      <dgm:spPr/>
      <dgm:t>
        <a:bodyPr/>
        <a:lstStyle/>
        <a:p>
          <a:endParaRPr lang="en-US"/>
        </a:p>
      </dgm:t>
    </dgm:pt>
    <dgm:pt modelId="{6BC1DD69-8CD9-4253-8E7D-E16FB0EB4677}" type="sibTrans" cxnId="{2F6011ED-D690-4AA9-B7DD-F428A7A421DC}">
      <dgm:prSet/>
      <dgm:spPr/>
      <dgm:t>
        <a:bodyPr/>
        <a:lstStyle/>
        <a:p>
          <a:endParaRPr lang="en-US"/>
        </a:p>
      </dgm:t>
    </dgm:pt>
    <dgm:pt modelId="{250965E4-B310-42E3-81D9-3C2F643EE6D7}">
      <dgm:prSet phldrT="[Text]"/>
      <dgm:spPr/>
      <dgm:t>
        <a:bodyPr/>
        <a:lstStyle/>
        <a:p>
          <a:r>
            <a:rPr lang="en-US" dirty="0" err="1" smtClean="0"/>
            <a:t>Xóa</a:t>
          </a:r>
          <a:endParaRPr lang="en-US" dirty="0"/>
        </a:p>
      </dgm:t>
    </dgm:pt>
    <dgm:pt modelId="{84C3FCD4-F70F-4FEB-9CA1-D55E87C3F902}" type="parTrans" cxnId="{D47DD7EF-4C89-4828-8EF4-20B003592A3B}">
      <dgm:prSet/>
      <dgm:spPr/>
      <dgm:t>
        <a:bodyPr/>
        <a:lstStyle/>
        <a:p>
          <a:endParaRPr lang="en-US"/>
        </a:p>
      </dgm:t>
    </dgm:pt>
    <dgm:pt modelId="{C6A24A3D-5DAA-4B1E-B574-03716D883AF1}" type="sibTrans" cxnId="{D47DD7EF-4C89-4828-8EF4-20B003592A3B}">
      <dgm:prSet/>
      <dgm:spPr/>
      <dgm:t>
        <a:bodyPr/>
        <a:lstStyle/>
        <a:p>
          <a:endParaRPr lang="en-US"/>
        </a:p>
      </dgm:t>
    </dgm:pt>
    <dgm:pt modelId="{CD0E2E51-C726-4E25-B6AE-7EB9B3A9A59A}">
      <dgm:prSet phldrT="[Text]"/>
      <dgm:spPr/>
      <dgm:t>
        <a:bodyPr/>
        <a:lstStyle/>
        <a:p>
          <a:r>
            <a:rPr lang="en-US" dirty="0" err="1" smtClean="0"/>
            <a:t>Sửa</a:t>
          </a:r>
          <a:endParaRPr lang="en-US" dirty="0"/>
        </a:p>
      </dgm:t>
    </dgm:pt>
    <dgm:pt modelId="{0BDBCD88-D7E8-40D6-A0B7-EC6E98B6B6B6}" type="parTrans" cxnId="{00D7F6C6-862D-49BF-AFA9-80A65E6904DF}">
      <dgm:prSet/>
      <dgm:spPr/>
      <dgm:t>
        <a:bodyPr/>
        <a:lstStyle/>
        <a:p>
          <a:endParaRPr lang="en-US"/>
        </a:p>
      </dgm:t>
    </dgm:pt>
    <dgm:pt modelId="{C617817F-C666-40DE-91A1-EE7739E6F792}" type="sibTrans" cxnId="{00D7F6C6-862D-49BF-AFA9-80A65E6904DF}">
      <dgm:prSet/>
      <dgm:spPr/>
      <dgm:t>
        <a:bodyPr/>
        <a:lstStyle/>
        <a:p>
          <a:endParaRPr lang="en-US"/>
        </a:p>
      </dgm:t>
    </dgm:pt>
    <dgm:pt modelId="{BB26B4E1-7E98-4B97-AA28-2652DE421035}">
      <dgm:prSet/>
      <dgm:spPr/>
      <dgm:t>
        <a:bodyPr/>
        <a:lstStyle/>
        <a:p>
          <a:r>
            <a:rPr lang="en-US" dirty="0" err="1" smtClean="0"/>
            <a:t>Tạo</a:t>
          </a:r>
          <a:r>
            <a:rPr lang="en-US" dirty="0" smtClean="0"/>
            <a:t> </a:t>
          </a:r>
          <a:r>
            <a:rPr lang="en-US" dirty="0" err="1" smtClean="0"/>
            <a:t>ra</a:t>
          </a:r>
          <a:r>
            <a:rPr lang="en-US" dirty="0" smtClean="0"/>
            <a:t> 1 </a:t>
          </a:r>
          <a:r>
            <a:rPr lang="en-US" dirty="0" err="1" smtClean="0"/>
            <a:t>thực</a:t>
          </a:r>
          <a:r>
            <a:rPr lang="en-US" dirty="0" smtClean="0"/>
            <a:t> </a:t>
          </a:r>
          <a:r>
            <a:rPr lang="en-US" dirty="0" err="1" smtClean="0"/>
            <a:t>thể</a:t>
          </a:r>
          <a:r>
            <a:rPr lang="en-US" dirty="0" smtClean="0"/>
            <a:t> </a:t>
          </a:r>
          <a:r>
            <a:rPr lang="en-US" dirty="0" err="1" smtClean="0"/>
            <a:t>mới</a:t>
          </a:r>
          <a:r>
            <a:rPr lang="en-US" dirty="0" smtClean="0"/>
            <a:t> </a:t>
          </a:r>
          <a:r>
            <a:rPr lang="en-US" dirty="0" err="1" smtClean="0"/>
            <a:t>trong</a:t>
          </a:r>
          <a:r>
            <a:rPr lang="en-US" dirty="0" smtClean="0"/>
            <a:t> </a:t>
          </a:r>
          <a:r>
            <a:rPr lang="en-US" dirty="0" err="1" smtClean="0"/>
            <a:t>OfficeAssignment</a:t>
          </a:r>
          <a:endParaRPr lang="en-US" dirty="0"/>
        </a:p>
      </dgm:t>
    </dgm:pt>
    <dgm:pt modelId="{CB00A8D0-0E90-48F1-8C7F-3D8B9E137EA9}" type="parTrans" cxnId="{EA150EC2-72B4-46AA-BAF3-4A7DAB598A7D}">
      <dgm:prSet/>
      <dgm:spPr/>
      <dgm:t>
        <a:bodyPr/>
        <a:lstStyle/>
        <a:p>
          <a:endParaRPr lang="en-US"/>
        </a:p>
      </dgm:t>
    </dgm:pt>
    <dgm:pt modelId="{FA65FA7A-6F0F-4CBF-8957-113BFE0F8E6F}" type="sibTrans" cxnId="{EA150EC2-72B4-46AA-BAF3-4A7DAB598A7D}">
      <dgm:prSet/>
      <dgm:spPr/>
      <dgm:t>
        <a:bodyPr/>
        <a:lstStyle/>
        <a:p>
          <a:endParaRPr lang="en-US"/>
        </a:p>
      </dgm:t>
    </dgm:pt>
    <dgm:pt modelId="{3110C2CC-CB37-4944-B258-5E0F827637CA}">
      <dgm:prSet/>
      <dgm:spPr/>
      <dgm:t>
        <a:bodyPr/>
        <a:lstStyle/>
        <a:p>
          <a:r>
            <a:rPr lang="en-US" dirty="0" err="1" smtClean="0"/>
            <a:t>Xóa</a:t>
          </a:r>
          <a:r>
            <a:rPr lang="en-US" dirty="0" smtClean="0"/>
            <a:t> </a:t>
          </a:r>
          <a:r>
            <a:rPr lang="en-US" dirty="0" err="1" smtClean="0"/>
            <a:t>thực</a:t>
          </a:r>
          <a:r>
            <a:rPr lang="en-US" dirty="0" smtClean="0"/>
            <a:t> </a:t>
          </a:r>
          <a:r>
            <a:rPr lang="en-US" dirty="0" err="1" smtClean="0"/>
            <a:t>thể</a:t>
          </a:r>
          <a:r>
            <a:rPr lang="en-US" dirty="0" smtClean="0"/>
            <a:t> </a:t>
          </a:r>
          <a:r>
            <a:rPr lang="en-US" dirty="0" err="1" smtClean="0"/>
            <a:t>tương</a:t>
          </a:r>
          <a:r>
            <a:rPr lang="en-US" dirty="0" smtClean="0"/>
            <a:t> </a:t>
          </a:r>
          <a:r>
            <a:rPr lang="en-US" dirty="0" err="1" smtClean="0"/>
            <a:t>ứng</a:t>
          </a:r>
          <a:r>
            <a:rPr lang="en-US" dirty="0" smtClean="0"/>
            <a:t> </a:t>
          </a:r>
          <a:r>
            <a:rPr lang="en-US" dirty="0" err="1" smtClean="0"/>
            <a:t>trong</a:t>
          </a:r>
          <a:r>
            <a:rPr lang="en-US" dirty="0" smtClean="0"/>
            <a:t> </a:t>
          </a:r>
          <a:r>
            <a:rPr lang="en-US" dirty="0" err="1" smtClean="0"/>
            <a:t>OfficeAssignment</a:t>
          </a:r>
          <a:endParaRPr lang="en-US" dirty="0"/>
        </a:p>
      </dgm:t>
    </dgm:pt>
    <dgm:pt modelId="{4DFC9AD1-6E2B-4D94-9106-2DED6D9A8379}" type="parTrans" cxnId="{B48F4072-6085-4B97-AC0B-DD69D70C975B}">
      <dgm:prSet/>
      <dgm:spPr/>
      <dgm:t>
        <a:bodyPr/>
        <a:lstStyle/>
        <a:p>
          <a:endParaRPr lang="en-US"/>
        </a:p>
      </dgm:t>
    </dgm:pt>
    <dgm:pt modelId="{8E96D2F1-6A34-4E66-9AD5-3E1C1D8498A1}" type="sibTrans" cxnId="{B48F4072-6085-4B97-AC0B-DD69D70C975B}">
      <dgm:prSet/>
      <dgm:spPr/>
      <dgm:t>
        <a:bodyPr/>
        <a:lstStyle/>
        <a:p>
          <a:endParaRPr lang="en-US"/>
        </a:p>
      </dgm:t>
    </dgm:pt>
    <dgm:pt modelId="{A0E80F7D-3C97-4F51-82A5-A0660D95BA0E}">
      <dgm:prSet/>
      <dgm:spPr/>
      <dgm:t>
        <a:bodyPr/>
        <a:lstStyle/>
        <a:p>
          <a:r>
            <a:rPr lang="en-US" dirty="0" err="1" smtClean="0"/>
            <a:t>Thay</a:t>
          </a:r>
          <a:r>
            <a:rPr lang="en-US" dirty="0" smtClean="0"/>
            <a:t> </a:t>
          </a:r>
          <a:r>
            <a:rPr lang="en-US" dirty="0" err="1" smtClean="0"/>
            <a:t>đổi</a:t>
          </a:r>
          <a:r>
            <a:rPr lang="en-US" dirty="0" smtClean="0"/>
            <a:t> </a:t>
          </a:r>
          <a:r>
            <a:rPr lang="en-US" dirty="0" err="1" smtClean="0"/>
            <a:t>thực</a:t>
          </a:r>
          <a:r>
            <a:rPr lang="en-US" dirty="0" smtClean="0"/>
            <a:t> </a:t>
          </a:r>
          <a:r>
            <a:rPr lang="en-US" dirty="0" err="1" smtClean="0"/>
            <a:t>thể</a:t>
          </a:r>
          <a:r>
            <a:rPr lang="en-US" dirty="0" smtClean="0"/>
            <a:t> </a:t>
          </a:r>
          <a:r>
            <a:rPr lang="en-US" dirty="0" err="1" smtClean="0"/>
            <a:t>tương</a:t>
          </a:r>
          <a:r>
            <a:rPr lang="en-US" dirty="0" smtClean="0"/>
            <a:t> </a:t>
          </a:r>
          <a:r>
            <a:rPr lang="en-US" dirty="0" err="1" smtClean="0"/>
            <a:t>ứng</a:t>
          </a:r>
          <a:r>
            <a:rPr lang="en-US" dirty="0" smtClean="0"/>
            <a:t> </a:t>
          </a:r>
          <a:r>
            <a:rPr lang="en-US" dirty="0" err="1" smtClean="0"/>
            <a:t>trong</a:t>
          </a:r>
          <a:r>
            <a:rPr lang="en-US" dirty="0" smtClean="0"/>
            <a:t> </a:t>
          </a:r>
          <a:r>
            <a:rPr lang="en-US" dirty="0" err="1" smtClean="0"/>
            <a:t>OfficeAssignment</a:t>
          </a:r>
          <a:endParaRPr lang="en-US" dirty="0"/>
        </a:p>
      </dgm:t>
    </dgm:pt>
    <dgm:pt modelId="{A5FE4D8C-CF3C-4C81-8ABF-001528C05454}" type="parTrans" cxnId="{B0C8DB95-5EF2-4031-8051-2CC14A2D4620}">
      <dgm:prSet/>
      <dgm:spPr/>
      <dgm:t>
        <a:bodyPr/>
        <a:lstStyle/>
        <a:p>
          <a:endParaRPr lang="en-US"/>
        </a:p>
      </dgm:t>
    </dgm:pt>
    <dgm:pt modelId="{B3853857-EB76-473A-BADC-3A331D0349AD}" type="sibTrans" cxnId="{B0C8DB95-5EF2-4031-8051-2CC14A2D4620}">
      <dgm:prSet/>
      <dgm:spPr/>
      <dgm:t>
        <a:bodyPr/>
        <a:lstStyle/>
        <a:p>
          <a:endParaRPr lang="en-US"/>
        </a:p>
      </dgm:t>
    </dgm:pt>
    <dgm:pt modelId="{1B75C315-A83B-4602-B331-A27552668D09}" type="pres">
      <dgm:prSet presAssocID="{8C2F3BE1-14FB-4961-856B-74933A24D532}" presName="linear" presStyleCnt="0">
        <dgm:presLayoutVars>
          <dgm:dir/>
          <dgm:animLvl val="lvl"/>
          <dgm:resizeHandles val="exact"/>
        </dgm:presLayoutVars>
      </dgm:prSet>
      <dgm:spPr/>
      <dgm:t>
        <a:bodyPr/>
        <a:lstStyle/>
        <a:p>
          <a:endParaRPr lang="en-US"/>
        </a:p>
      </dgm:t>
    </dgm:pt>
    <dgm:pt modelId="{CF471DA8-A641-49A0-8035-943259F6E5EA}" type="pres">
      <dgm:prSet presAssocID="{ABE607EB-EA28-4C29-8395-13881C87CECE}" presName="parentLin" presStyleCnt="0"/>
      <dgm:spPr/>
    </dgm:pt>
    <dgm:pt modelId="{03FEFF54-DAC9-42ED-AD46-00DF40E0F5FD}" type="pres">
      <dgm:prSet presAssocID="{ABE607EB-EA28-4C29-8395-13881C87CECE}" presName="parentLeftMargin" presStyleLbl="node1" presStyleIdx="0" presStyleCnt="3"/>
      <dgm:spPr/>
      <dgm:t>
        <a:bodyPr/>
        <a:lstStyle/>
        <a:p>
          <a:endParaRPr lang="en-US"/>
        </a:p>
      </dgm:t>
    </dgm:pt>
    <dgm:pt modelId="{8CF70A7B-35DA-4F2A-8286-909F770DD074}" type="pres">
      <dgm:prSet presAssocID="{ABE607EB-EA28-4C29-8395-13881C87CECE}" presName="parentText" presStyleLbl="node1" presStyleIdx="0" presStyleCnt="3">
        <dgm:presLayoutVars>
          <dgm:chMax val="0"/>
          <dgm:bulletEnabled val="1"/>
        </dgm:presLayoutVars>
      </dgm:prSet>
      <dgm:spPr/>
      <dgm:t>
        <a:bodyPr/>
        <a:lstStyle/>
        <a:p>
          <a:endParaRPr lang="en-US"/>
        </a:p>
      </dgm:t>
    </dgm:pt>
    <dgm:pt modelId="{EFC94BEA-54E1-40B5-A3A6-99D4151C934A}" type="pres">
      <dgm:prSet presAssocID="{ABE607EB-EA28-4C29-8395-13881C87CECE}" presName="negativeSpace" presStyleCnt="0"/>
      <dgm:spPr/>
    </dgm:pt>
    <dgm:pt modelId="{4F721069-AAC8-4E1C-B55C-F35BAC1203F0}" type="pres">
      <dgm:prSet presAssocID="{ABE607EB-EA28-4C29-8395-13881C87CECE}" presName="childText" presStyleLbl="conFgAcc1" presStyleIdx="0" presStyleCnt="3">
        <dgm:presLayoutVars>
          <dgm:bulletEnabled val="1"/>
        </dgm:presLayoutVars>
      </dgm:prSet>
      <dgm:spPr/>
      <dgm:t>
        <a:bodyPr/>
        <a:lstStyle/>
        <a:p>
          <a:endParaRPr lang="en-US"/>
        </a:p>
      </dgm:t>
    </dgm:pt>
    <dgm:pt modelId="{D4663C6D-7537-42D1-B801-AE030D7244B7}" type="pres">
      <dgm:prSet presAssocID="{6BC1DD69-8CD9-4253-8E7D-E16FB0EB4677}" presName="spaceBetweenRectangles" presStyleCnt="0"/>
      <dgm:spPr/>
    </dgm:pt>
    <dgm:pt modelId="{08A2269C-E521-418D-96D6-D8FA25A86091}" type="pres">
      <dgm:prSet presAssocID="{250965E4-B310-42E3-81D9-3C2F643EE6D7}" presName="parentLin" presStyleCnt="0"/>
      <dgm:spPr/>
    </dgm:pt>
    <dgm:pt modelId="{AD41EEFF-811D-41FE-B671-4D74F48392CB}" type="pres">
      <dgm:prSet presAssocID="{250965E4-B310-42E3-81D9-3C2F643EE6D7}" presName="parentLeftMargin" presStyleLbl="node1" presStyleIdx="0" presStyleCnt="3"/>
      <dgm:spPr/>
      <dgm:t>
        <a:bodyPr/>
        <a:lstStyle/>
        <a:p>
          <a:endParaRPr lang="en-US"/>
        </a:p>
      </dgm:t>
    </dgm:pt>
    <dgm:pt modelId="{001D5A7D-5F06-41E3-B298-16C66B694CEE}" type="pres">
      <dgm:prSet presAssocID="{250965E4-B310-42E3-81D9-3C2F643EE6D7}" presName="parentText" presStyleLbl="node1" presStyleIdx="1" presStyleCnt="3">
        <dgm:presLayoutVars>
          <dgm:chMax val="0"/>
          <dgm:bulletEnabled val="1"/>
        </dgm:presLayoutVars>
      </dgm:prSet>
      <dgm:spPr/>
      <dgm:t>
        <a:bodyPr/>
        <a:lstStyle/>
        <a:p>
          <a:endParaRPr lang="en-US"/>
        </a:p>
      </dgm:t>
    </dgm:pt>
    <dgm:pt modelId="{2DA47575-F6F3-4412-A6BB-010E90C013B0}" type="pres">
      <dgm:prSet presAssocID="{250965E4-B310-42E3-81D9-3C2F643EE6D7}" presName="negativeSpace" presStyleCnt="0"/>
      <dgm:spPr/>
    </dgm:pt>
    <dgm:pt modelId="{E3C8BD60-27FE-4D2E-86B5-5DE9576A1CD9}" type="pres">
      <dgm:prSet presAssocID="{250965E4-B310-42E3-81D9-3C2F643EE6D7}" presName="childText" presStyleLbl="conFgAcc1" presStyleIdx="1" presStyleCnt="3">
        <dgm:presLayoutVars>
          <dgm:bulletEnabled val="1"/>
        </dgm:presLayoutVars>
      </dgm:prSet>
      <dgm:spPr/>
      <dgm:t>
        <a:bodyPr/>
        <a:lstStyle/>
        <a:p>
          <a:endParaRPr lang="en-US"/>
        </a:p>
      </dgm:t>
    </dgm:pt>
    <dgm:pt modelId="{1DD3C8D3-C0E4-413F-A7B8-5659A9D0F9EB}" type="pres">
      <dgm:prSet presAssocID="{C6A24A3D-5DAA-4B1E-B574-03716D883AF1}" presName="spaceBetweenRectangles" presStyleCnt="0"/>
      <dgm:spPr/>
    </dgm:pt>
    <dgm:pt modelId="{0178BDFD-D059-4717-A4DF-B4607CD73F11}" type="pres">
      <dgm:prSet presAssocID="{CD0E2E51-C726-4E25-B6AE-7EB9B3A9A59A}" presName="parentLin" presStyleCnt="0"/>
      <dgm:spPr/>
    </dgm:pt>
    <dgm:pt modelId="{C3E935E7-3BAE-4547-8249-E3661BF3FB2B}" type="pres">
      <dgm:prSet presAssocID="{CD0E2E51-C726-4E25-B6AE-7EB9B3A9A59A}" presName="parentLeftMargin" presStyleLbl="node1" presStyleIdx="1" presStyleCnt="3"/>
      <dgm:spPr/>
      <dgm:t>
        <a:bodyPr/>
        <a:lstStyle/>
        <a:p>
          <a:endParaRPr lang="en-US"/>
        </a:p>
      </dgm:t>
    </dgm:pt>
    <dgm:pt modelId="{31648548-7EE7-41CC-9098-2F745D6E7CA7}" type="pres">
      <dgm:prSet presAssocID="{CD0E2E51-C726-4E25-B6AE-7EB9B3A9A59A}" presName="parentText" presStyleLbl="node1" presStyleIdx="2" presStyleCnt="3">
        <dgm:presLayoutVars>
          <dgm:chMax val="0"/>
          <dgm:bulletEnabled val="1"/>
        </dgm:presLayoutVars>
      </dgm:prSet>
      <dgm:spPr/>
      <dgm:t>
        <a:bodyPr/>
        <a:lstStyle/>
        <a:p>
          <a:endParaRPr lang="en-US"/>
        </a:p>
      </dgm:t>
    </dgm:pt>
    <dgm:pt modelId="{F7941CBC-6522-4EE0-A5C0-B630CB4FEBB7}" type="pres">
      <dgm:prSet presAssocID="{CD0E2E51-C726-4E25-B6AE-7EB9B3A9A59A}" presName="negativeSpace" presStyleCnt="0"/>
      <dgm:spPr/>
    </dgm:pt>
    <dgm:pt modelId="{2993C0B5-AE7D-4697-A035-09A8BD310022}" type="pres">
      <dgm:prSet presAssocID="{CD0E2E51-C726-4E25-B6AE-7EB9B3A9A59A}" presName="childText" presStyleLbl="conFgAcc1" presStyleIdx="2" presStyleCnt="3">
        <dgm:presLayoutVars>
          <dgm:bulletEnabled val="1"/>
        </dgm:presLayoutVars>
      </dgm:prSet>
      <dgm:spPr/>
      <dgm:t>
        <a:bodyPr/>
        <a:lstStyle/>
        <a:p>
          <a:endParaRPr lang="en-US"/>
        </a:p>
      </dgm:t>
    </dgm:pt>
  </dgm:ptLst>
  <dgm:cxnLst>
    <dgm:cxn modelId="{DAD321C2-CC63-41F6-B5E6-C86284A9679A}" type="presOf" srcId="{A0E80F7D-3C97-4F51-82A5-A0660D95BA0E}" destId="{2993C0B5-AE7D-4697-A035-09A8BD310022}" srcOrd="0" destOrd="0" presId="urn:microsoft.com/office/officeart/2005/8/layout/list1"/>
    <dgm:cxn modelId="{7F68995D-4A66-4FF9-B4AF-4FDDEDB67126}" type="presOf" srcId="{3110C2CC-CB37-4944-B258-5E0F827637CA}" destId="{E3C8BD60-27FE-4D2E-86B5-5DE9576A1CD9}" srcOrd="0" destOrd="0" presId="urn:microsoft.com/office/officeart/2005/8/layout/list1"/>
    <dgm:cxn modelId="{B0C8DB95-5EF2-4031-8051-2CC14A2D4620}" srcId="{CD0E2E51-C726-4E25-B6AE-7EB9B3A9A59A}" destId="{A0E80F7D-3C97-4F51-82A5-A0660D95BA0E}" srcOrd="0" destOrd="0" parTransId="{A5FE4D8C-CF3C-4C81-8ABF-001528C05454}" sibTransId="{B3853857-EB76-473A-BADC-3A331D0349AD}"/>
    <dgm:cxn modelId="{00D7F6C6-862D-49BF-AFA9-80A65E6904DF}" srcId="{8C2F3BE1-14FB-4961-856B-74933A24D532}" destId="{CD0E2E51-C726-4E25-B6AE-7EB9B3A9A59A}" srcOrd="2" destOrd="0" parTransId="{0BDBCD88-D7E8-40D6-A0B7-EC6E98B6B6B6}" sibTransId="{C617817F-C666-40DE-91A1-EE7739E6F792}"/>
    <dgm:cxn modelId="{56530AAC-67B8-43CD-92E3-A84A8EDD9DD7}" type="presOf" srcId="{ABE607EB-EA28-4C29-8395-13881C87CECE}" destId="{03FEFF54-DAC9-42ED-AD46-00DF40E0F5FD}" srcOrd="0" destOrd="0" presId="urn:microsoft.com/office/officeart/2005/8/layout/list1"/>
    <dgm:cxn modelId="{EA150EC2-72B4-46AA-BAF3-4A7DAB598A7D}" srcId="{ABE607EB-EA28-4C29-8395-13881C87CECE}" destId="{BB26B4E1-7E98-4B97-AA28-2652DE421035}" srcOrd="0" destOrd="0" parTransId="{CB00A8D0-0E90-48F1-8C7F-3D8B9E137EA9}" sibTransId="{FA65FA7A-6F0F-4CBF-8957-113BFE0F8E6F}"/>
    <dgm:cxn modelId="{2417822B-1B72-44F5-86A1-A9C972C339BA}" type="presOf" srcId="{CD0E2E51-C726-4E25-B6AE-7EB9B3A9A59A}" destId="{C3E935E7-3BAE-4547-8249-E3661BF3FB2B}" srcOrd="0" destOrd="0" presId="urn:microsoft.com/office/officeart/2005/8/layout/list1"/>
    <dgm:cxn modelId="{FB1A2DCE-D9E6-4072-98C6-5677A0BC7EA4}" type="presOf" srcId="{CD0E2E51-C726-4E25-B6AE-7EB9B3A9A59A}" destId="{31648548-7EE7-41CC-9098-2F745D6E7CA7}" srcOrd="1" destOrd="0" presId="urn:microsoft.com/office/officeart/2005/8/layout/list1"/>
    <dgm:cxn modelId="{3B81A5DA-FAD3-494D-BEA8-09640DD99568}" type="presOf" srcId="{250965E4-B310-42E3-81D9-3C2F643EE6D7}" destId="{001D5A7D-5F06-41E3-B298-16C66B694CEE}" srcOrd="1" destOrd="0" presId="urn:microsoft.com/office/officeart/2005/8/layout/list1"/>
    <dgm:cxn modelId="{B48F4072-6085-4B97-AC0B-DD69D70C975B}" srcId="{250965E4-B310-42E3-81D9-3C2F643EE6D7}" destId="{3110C2CC-CB37-4944-B258-5E0F827637CA}" srcOrd="0" destOrd="0" parTransId="{4DFC9AD1-6E2B-4D94-9106-2DED6D9A8379}" sibTransId="{8E96D2F1-6A34-4E66-9AD5-3E1C1D8498A1}"/>
    <dgm:cxn modelId="{E76AE5E9-4725-4C31-9A67-8432B921F158}" type="presOf" srcId="{BB26B4E1-7E98-4B97-AA28-2652DE421035}" destId="{4F721069-AAC8-4E1C-B55C-F35BAC1203F0}" srcOrd="0" destOrd="0" presId="urn:microsoft.com/office/officeart/2005/8/layout/list1"/>
    <dgm:cxn modelId="{060BECF6-2F53-4E6F-A411-65C38A4FB206}" type="presOf" srcId="{8C2F3BE1-14FB-4961-856B-74933A24D532}" destId="{1B75C315-A83B-4602-B331-A27552668D09}" srcOrd="0" destOrd="0" presId="urn:microsoft.com/office/officeart/2005/8/layout/list1"/>
    <dgm:cxn modelId="{D47DD7EF-4C89-4828-8EF4-20B003592A3B}" srcId="{8C2F3BE1-14FB-4961-856B-74933A24D532}" destId="{250965E4-B310-42E3-81D9-3C2F643EE6D7}" srcOrd="1" destOrd="0" parTransId="{84C3FCD4-F70F-4FEB-9CA1-D55E87C3F902}" sibTransId="{C6A24A3D-5DAA-4B1E-B574-03716D883AF1}"/>
    <dgm:cxn modelId="{AD67915B-105C-4E97-B37D-A68F8F25A8FB}" type="presOf" srcId="{ABE607EB-EA28-4C29-8395-13881C87CECE}" destId="{8CF70A7B-35DA-4F2A-8286-909F770DD074}" srcOrd="1" destOrd="0" presId="urn:microsoft.com/office/officeart/2005/8/layout/list1"/>
    <dgm:cxn modelId="{2F6011ED-D690-4AA9-B7DD-F428A7A421DC}" srcId="{8C2F3BE1-14FB-4961-856B-74933A24D532}" destId="{ABE607EB-EA28-4C29-8395-13881C87CECE}" srcOrd="0" destOrd="0" parTransId="{BD14000A-9D77-4974-AE2E-4059FF672D4A}" sibTransId="{6BC1DD69-8CD9-4253-8E7D-E16FB0EB4677}"/>
    <dgm:cxn modelId="{6C5ACBDC-A8F0-45DB-854D-4C0526913F97}" type="presOf" srcId="{250965E4-B310-42E3-81D9-3C2F643EE6D7}" destId="{AD41EEFF-811D-41FE-B671-4D74F48392CB}" srcOrd="0" destOrd="0" presId="urn:microsoft.com/office/officeart/2005/8/layout/list1"/>
    <dgm:cxn modelId="{367838D8-F7C8-4663-B955-C043C3371CDA}" type="presParOf" srcId="{1B75C315-A83B-4602-B331-A27552668D09}" destId="{CF471DA8-A641-49A0-8035-943259F6E5EA}" srcOrd="0" destOrd="0" presId="urn:microsoft.com/office/officeart/2005/8/layout/list1"/>
    <dgm:cxn modelId="{FD4FD9BB-726D-458A-BB81-26076DBB7A12}" type="presParOf" srcId="{CF471DA8-A641-49A0-8035-943259F6E5EA}" destId="{03FEFF54-DAC9-42ED-AD46-00DF40E0F5FD}" srcOrd="0" destOrd="0" presId="urn:microsoft.com/office/officeart/2005/8/layout/list1"/>
    <dgm:cxn modelId="{456497D1-3530-4259-A95A-79CAD981CF21}" type="presParOf" srcId="{CF471DA8-A641-49A0-8035-943259F6E5EA}" destId="{8CF70A7B-35DA-4F2A-8286-909F770DD074}" srcOrd="1" destOrd="0" presId="urn:microsoft.com/office/officeart/2005/8/layout/list1"/>
    <dgm:cxn modelId="{8C7FC60F-BF77-476E-B8E7-413E5F4C87D3}" type="presParOf" srcId="{1B75C315-A83B-4602-B331-A27552668D09}" destId="{EFC94BEA-54E1-40B5-A3A6-99D4151C934A}" srcOrd="1" destOrd="0" presId="urn:microsoft.com/office/officeart/2005/8/layout/list1"/>
    <dgm:cxn modelId="{B9099958-D83C-438C-A11E-2748AE82A0AC}" type="presParOf" srcId="{1B75C315-A83B-4602-B331-A27552668D09}" destId="{4F721069-AAC8-4E1C-B55C-F35BAC1203F0}" srcOrd="2" destOrd="0" presId="urn:microsoft.com/office/officeart/2005/8/layout/list1"/>
    <dgm:cxn modelId="{ED8D5036-5E0E-47E3-ACE5-F67170A74147}" type="presParOf" srcId="{1B75C315-A83B-4602-B331-A27552668D09}" destId="{D4663C6D-7537-42D1-B801-AE030D7244B7}" srcOrd="3" destOrd="0" presId="urn:microsoft.com/office/officeart/2005/8/layout/list1"/>
    <dgm:cxn modelId="{D6EE2A50-30F0-44D3-93F8-0C253D232AD3}" type="presParOf" srcId="{1B75C315-A83B-4602-B331-A27552668D09}" destId="{08A2269C-E521-418D-96D6-D8FA25A86091}" srcOrd="4" destOrd="0" presId="urn:microsoft.com/office/officeart/2005/8/layout/list1"/>
    <dgm:cxn modelId="{593B0842-5ABB-4B92-8DD5-3EAA55FD4A3B}" type="presParOf" srcId="{08A2269C-E521-418D-96D6-D8FA25A86091}" destId="{AD41EEFF-811D-41FE-B671-4D74F48392CB}" srcOrd="0" destOrd="0" presId="urn:microsoft.com/office/officeart/2005/8/layout/list1"/>
    <dgm:cxn modelId="{8243761B-65E8-4678-AE17-F810DDEADEAA}" type="presParOf" srcId="{08A2269C-E521-418D-96D6-D8FA25A86091}" destId="{001D5A7D-5F06-41E3-B298-16C66B694CEE}" srcOrd="1" destOrd="0" presId="urn:microsoft.com/office/officeart/2005/8/layout/list1"/>
    <dgm:cxn modelId="{F3453488-4D85-4DC3-BDEE-13DFEA770EC9}" type="presParOf" srcId="{1B75C315-A83B-4602-B331-A27552668D09}" destId="{2DA47575-F6F3-4412-A6BB-010E90C013B0}" srcOrd="5" destOrd="0" presId="urn:microsoft.com/office/officeart/2005/8/layout/list1"/>
    <dgm:cxn modelId="{F3DA44CE-B4C7-42AF-97BC-8FF44B3DC166}" type="presParOf" srcId="{1B75C315-A83B-4602-B331-A27552668D09}" destId="{E3C8BD60-27FE-4D2E-86B5-5DE9576A1CD9}" srcOrd="6" destOrd="0" presId="urn:microsoft.com/office/officeart/2005/8/layout/list1"/>
    <dgm:cxn modelId="{3AEFFD2A-C9FA-44B6-A92A-348CB82C632E}" type="presParOf" srcId="{1B75C315-A83B-4602-B331-A27552668D09}" destId="{1DD3C8D3-C0E4-413F-A7B8-5659A9D0F9EB}" srcOrd="7" destOrd="0" presId="urn:microsoft.com/office/officeart/2005/8/layout/list1"/>
    <dgm:cxn modelId="{C753FD9D-D042-47B7-BFA3-191AA6867847}" type="presParOf" srcId="{1B75C315-A83B-4602-B331-A27552668D09}" destId="{0178BDFD-D059-4717-A4DF-B4607CD73F11}" srcOrd="8" destOrd="0" presId="urn:microsoft.com/office/officeart/2005/8/layout/list1"/>
    <dgm:cxn modelId="{E0AB2D05-0F7B-43F0-B385-EE33AFE04217}" type="presParOf" srcId="{0178BDFD-D059-4717-A4DF-B4607CD73F11}" destId="{C3E935E7-3BAE-4547-8249-E3661BF3FB2B}" srcOrd="0" destOrd="0" presId="urn:microsoft.com/office/officeart/2005/8/layout/list1"/>
    <dgm:cxn modelId="{5153128F-C71D-447D-AB9F-43FE283C6EC3}" type="presParOf" srcId="{0178BDFD-D059-4717-A4DF-B4607CD73F11}" destId="{31648548-7EE7-41CC-9098-2F745D6E7CA7}" srcOrd="1" destOrd="0" presId="urn:microsoft.com/office/officeart/2005/8/layout/list1"/>
    <dgm:cxn modelId="{5408DBCD-F895-465F-AA42-20CB4EA2C0DA}" type="presParOf" srcId="{1B75C315-A83B-4602-B331-A27552668D09}" destId="{F7941CBC-6522-4EE0-A5C0-B630CB4FEBB7}" srcOrd="9" destOrd="0" presId="urn:microsoft.com/office/officeart/2005/8/layout/list1"/>
    <dgm:cxn modelId="{93FA53C5-8CBD-44C9-8BF7-0E124E6749A3}" type="presParOf" srcId="{1B75C315-A83B-4602-B331-A27552668D09}" destId="{2993C0B5-AE7D-4697-A035-09A8BD31002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721069-AAC8-4E1C-B55C-F35BAC1203F0}">
      <dsp:nvSpPr>
        <dsp:cNvPr id="0" name=""/>
        <dsp:cNvSpPr/>
      </dsp:nvSpPr>
      <dsp:spPr>
        <a:xfrm>
          <a:off x="0" y="271059"/>
          <a:ext cx="4038600" cy="1020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3440" tIns="374904" rIns="31344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err="1" smtClean="0"/>
            <a:t>Tạo</a:t>
          </a:r>
          <a:r>
            <a:rPr lang="en-US" sz="1800" kern="1200" dirty="0" smtClean="0"/>
            <a:t> </a:t>
          </a:r>
          <a:r>
            <a:rPr lang="en-US" sz="1800" kern="1200" dirty="0" err="1" smtClean="0"/>
            <a:t>ra</a:t>
          </a:r>
          <a:r>
            <a:rPr lang="en-US" sz="1800" kern="1200" dirty="0" smtClean="0"/>
            <a:t> 1 </a:t>
          </a:r>
          <a:r>
            <a:rPr lang="en-US" sz="1800" kern="1200" dirty="0" err="1" smtClean="0"/>
            <a:t>thực</a:t>
          </a:r>
          <a:r>
            <a:rPr lang="en-US" sz="1800" kern="1200" dirty="0" smtClean="0"/>
            <a:t> </a:t>
          </a:r>
          <a:r>
            <a:rPr lang="en-US" sz="1800" kern="1200" dirty="0" err="1" smtClean="0"/>
            <a:t>thể</a:t>
          </a:r>
          <a:r>
            <a:rPr lang="en-US" sz="1800" kern="1200" dirty="0" smtClean="0"/>
            <a:t> </a:t>
          </a:r>
          <a:r>
            <a:rPr lang="en-US" sz="1800" kern="1200" dirty="0" err="1" smtClean="0"/>
            <a:t>mới</a:t>
          </a:r>
          <a:r>
            <a:rPr lang="en-US" sz="1800" kern="1200" dirty="0" smtClean="0"/>
            <a:t> </a:t>
          </a:r>
          <a:r>
            <a:rPr lang="en-US" sz="1800" kern="1200" dirty="0" err="1" smtClean="0"/>
            <a:t>trong</a:t>
          </a:r>
          <a:r>
            <a:rPr lang="en-US" sz="1800" kern="1200" dirty="0" smtClean="0"/>
            <a:t> </a:t>
          </a:r>
          <a:r>
            <a:rPr lang="en-US" sz="1800" kern="1200" dirty="0" err="1" smtClean="0"/>
            <a:t>OfficeAssignment</a:t>
          </a:r>
          <a:endParaRPr lang="en-US" sz="1800" kern="1200" dirty="0"/>
        </a:p>
      </dsp:txBody>
      <dsp:txXfrm>
        <a:off x="0" y="271059"/>
        <a:ext cx="4038600" cy="1020600"/>
      </dsp:txXfrm>
    </dsp:sp>
    <dsp:sp modelId="{8CF70A7B-35DA-4F2A-8286-909F770DD074}">
      <dsp:nvSpPr>
        <dsp:cNvPr id="0" name=""/>
        <dsp:cNvSpPr/>
      </dsp:nvSpPr>
      <dsp:spPr>
        <a:xfrm>
          <a:off x="201930" y="5379"/>
          <a:ext cx="2827020"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lvl="0" algn="l" defTabSz="800100">
            <a:lnSpc>
              <a:spcPct val="90000"/>
            </a:lnSpc>
            <a:spcBef>
              <a:spcPct val="0"/>
            </a:spcBef>
            <a:spcAft>
              <a:spcPct val="35000"/>
            </a:spcAft>
          </a:pPr>
          <a:r>
            <a:rPr lang="en-US" sz="1800" kern="1200" dirty="0" err="1" smtClean="0"/>
            <a:t>Thêm</a:t>
          </a:r>
          <a:endParaRPr lang="en-US" sz="1800" kern="1200" dirty="0"/>
        </a:p>
      </dsp:txBody>
      <dsp:txXfrm>
        <a:off x="227869" y="31318"/>
        <a:ext cx="2775142" cy="479482"/>
      </dsp:txXfrm>
    </dsp:sp>
    <dsp:sp modelId="{E3C8BD60-27FE-4D2E-86B5-5DE9576A1CD9}">
      <dsp:nvSpPr>
        <dsp:cNvPr id="0" name=""/>
        <dsp:cNvSpPr/>
      </dsp:nvSpPr>
      <dsp:spPr>
        <a:xfrm>
          <a:off x="0" y="1654539"/>
          <a:ext cx="4038600" cy="1020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3440" tIns="374904" rIns="31344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err="1" smtClean="0"/>
            <a:t>Xóa</a:t>
          </a:r>
          <a:r>
            <a:rPr lang="en-US" sz="1800" kern="1200" dirty="0" smtClean="0"/>
            <a:t> </a:t>
          </a:r>
          <a:r>
            <a:rPr lang="en-US" sz="1800" kern="1200" dirty="0" err="1" smtClean="0"/>
            <a:t>thực</a:t>
          </a:r>
          <a:r>
            <a:rPr lang="en-US" sz="1800" kern="1200" dirty="0" smtClean="0"/>
            <a:t> </a:t>
          </a:r>
          <a:r>
            <a:rPr lang="en-US" sz="1800" kern="1200" dirty="0" err="1" smtClean="0"/>
            <a:t>thể</a:t>
          </a:r>
          <a:r>
            <a:rPr lang="en-US" sz="1800" kern="1200" dirty="0" smtClean="0"/>
            <a:t> </a:t>
          </a:r>
          <a:r>
            <a:rPr lang="en-US" sz="1800" kern="1200" dirty="0" err="1" smtClean="0"/>
            <a:t>tương</a:t>
          </a:r>
          <a:r>
            <a:rPr lang="en-US" sz="1800" kern="1200" dirty="0" smtClean="0"/>
            <a:t> </a:t>
          </a:r>
          <a:r>
            <a:rPr lang="en-US" sz="1800" kern="1200" dirty="0" err="1" smtClean="0"/>
            <a:t>ứng</a:t>
          </a:r>
          <a:r>
            <a:rPr lang="en-US" sz="1800" kern="1200" dirty="0" smtClean="0"/>
            <a:t> </a:t>
          </a:r>
          <a:r>
            <a:rPr lang="en-US" sz="1800" kern="1200" dirty="0" err="1" smtClean="0"/>
            <a:t>trong</a:t>
          </a:r>
          <a:r>
            <a:rPr lang="en-US" sz="1800" kern="1200" dirty="0" smtClean="0"/>
            <a:t> </a:t>
          </a:r>
          <a:r>
            <a:rPr lang="en-US" sz="1800" kern="1200" dirty="0" err="1" smtClean="0"/>
            <a:t>OfficeAssignment</a:t>
          </a:r>
          <a:endParaRPr lang="en-US" sz="1800" kern="1200" dirty="0"/>
        </a:p>
      </dsp:txBody>
      <dsp:txXfrm>
        <a:off x="0" y="1654539"/>
        <a:ext cx="4038600" cy="1020600"/>
      </dsp:txXfrm>
    </dsp:sp>
    <dsp:sp modelId="{001D5A7D-5F06-41E3-B298-16C66B694CEE}">
      <dsp:nvSpPr>
        <dsp:cNvPr id="0" name=""/>
        <dsp:cNvSpPr/>
      </dsp:nvSpPr>
      <dsp:spPr>
        <a:xfrm>
          <a:off x="201930" y="1388859"/>
          <a:ext cx="2827020"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lvl="0" algn="l" defTabSz="800100">
            <a:lnSpc>
              <a:spcPct val="90000"/>
            </a:lnSpc>
            <a:spcBef>
              <a:spcPct val="0"/>
            </a:spcBef>
            <a:spcAft>
              <a:spcPct val="35000"/>
            </a:spcAft>
          </a:pPr>
          <a:r>
            <a:rPr lang="en-US" sz="1800" kern="1200" dirty="0" err="1" smtClean="0"/>
            <a:t>Xóa</a:t>
          </a:r>
          <a:endParaRPr lang="en-US" sz="1800" kern="1200" dirty="0"/>
        </a:p>
      </dsp:txBody>
      <dsp:txXfrm>
        <a:off x="227869" y="1414798"/>
        <a:ext cx="2775142" cy="479482"/>
      </dsp:txXfrm>
    </dsp:sp>
    <dsp:sp modelId="{2993C0B5-AE7D-4697-A035-09A8BD310022}">
      <dsp:nvSpPr>
        <dsp:cNvPr id="0" name=""/>
        <dsp:cNvSpPr/>
      </dsp:nvSpPr>
      <dsp:spPr>
        <a:xfrm>
          <a:off x="0" y="3038020"/>
          <a:ext cx="4038600" cy="1020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3440" tIns="374904" rIns="31344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err="1" smtClean="0"/>
            <a:t>Thay</a:t>
          </a:r>
          <a:r>
            <a:rPr lang="en-US" sz="1800" kern="1200" dirty="0" smtClean="0"/>
            <a:t> </a:t>
          </a:r>
          <a:r>
            <a:rPr lang="en-US" sz="1800" kern="1200" dirty="0" err="1" smtClean="0"/>
            <a:t>đổi</a:t>
          </a:r>
          <a:r>
            <a:rPr lang="en-US" sz="1800" kern="1200" dirty="0" smtClean="0"/>
            <a:t> </a:t>
          </a:r>
          <a:r>
            <a:rPr lang="en-US" sz="1800" kern="1200" dirty="0" err="1" smtClean="0"/>
            <a:t>thực</a:t>
          </a:r>
          <a:r>
            <a:rPr lang="en-US" sz="1800" kern="1200" dirty="0" smtClean="0"/>
            <a:t> </a:t>
          </a:r>
          <a:r>
            <a:rPr lang="en-US" sz="1800" kern="1200" dirty="0" err="1" smtClean="0"/>
            <a:t>thể</a:t>
          </a:r>
          <a:r>
            <a:rPr lang="en-US" sz="1800" kern="1200" dirty="0" smtClean="0"/>
            <a:t> </a:t>
          </a:r>
          <a:r>
            <a:rPr lang="en-US" sz="1800" kern="1200" dirty="0" err="1" smtClean="0"/>
            <a:t>tương</a:t>
          </a:r>
          <a:r>
            <a:rPr lang="en-US" sz="1800" kern="1200" dirty="0" smtClean="0"/>
            <a:t> </a:t>
          </a:r>
          <a:r>
            <a:rPr lang="en-US" sz="1800" kern="1200" dirty="0" err="1" smtClean="0"/>
            <a:t>ứng</a:t>
          </a:r>
          <a:r>
            <a:rPr lang="en-US" sz="1800" kern="1200" dirty="0" smtClean="0"/>
            <a:t> </a:t>
          </a:r>
          <a:r>
            <a:rPr lang="en-US" sz="1800" kern="1200" dirty="0" err="1" smtClean="0"/>
            <a:t>trong</a:t>
          </a:r>
          <a:r>
            <a:rPr lang="en-US" sz="1800" kern="1200" dirty="0" smtClean="0"/>
            <a:t> </a:t>
          </a:r>
          <a:r>
            <a:rPr lang="en-US" sz="1800" kern="1200" dirty="0" err="1" smtClean="0"/>
            <a:t>OfficeAssignment</a:t>
          </a:r>
          <a:endParaRPr lang="en-US" sz="1800" kern="1200" dirty="0"/>
        </a:p>
      </dsp:txBody>
      <dsp:txXfrm>
        <a:off x="0" y="3038020"/>
        <a:ext cx="4038600" cy="1020600"/>
      </dsp:txXfrm>
    </dsp:sp>
    <dsp:sp modelId="{31648548-7EE7-41CC-9098-2F745D6E7CA7}">
      <dsp:nvSpPr>
        <dsp:cNvPr id="0" name=""/>
        <dsp:cNvSpPr/>
      </dsp:nvSpPr>
      <dsp:spPr>
        <a:xfrm>
          <a:off x="201930" y="2772340"/>
          <a:ext cx="2827020"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lvl="0" algn="l" defTabSz="800100">
            <a:lnSpc>
              <a:spcPct val="90000"/>
            </a:lnSpc>
            <a:spcBef>
              <a:spcPct val="0"/>
            </a:spcBef>
            <a:spcAft>
              <a:spcPct val="35000"/>
            </a:spcAft>
          </a:pPr>
          <a:r>
            <a:rPr lang="en-US" sz="1800" kern="1200" dirty="0" err="1" smtClean="0"/>
            <a:t>Sửa</a:t>
          </a:r>
          <a:endParaRPr lang="en-US" sz="1800" kern="1200" dirty="0"/>
        </a:p>
      </dsp:txBody>
      <dsp:txXfrm>
        <a:off x="227869" y="2798279"/>
        <a:ext cx="2775142"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3ED884-12B9-4A98-A8B5-69437C7D9233}" type="datetimeFigureOut">
              <a:rPr lang="en-US" smtClean="0"/>
              <a:t>2018-10-16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0CB7F6-E2D5-4A52-87EE-0EECA58B6FC9}" type="slidenum">
              <a:rPr lang="en-US" smtClean="0"/>
              <a:t>‹#›</a:t>
            </a:fld>
            <a:endParaRPr lang="en-US"/>
          </a:p>
        </p:txBody>
      </p:sp>
    </p:spTree>
    <p:extLst>
      <p:ext uri="{BB962C8B-B14F-4D97-AF65-F5344CB8AC3E}">
        <p14:creationId xmlns:p14="http://schemas.microsoft.com/office/powerpoint/2010/main" val="1177449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5F2C36-B2A5-4D5E-9EF8-AA0D42691DE4}" type="slidenum">
              <a:rPr lang="en-US" smtClean="0"/>
              <a:t>4</a:t>
            </a:fld>
            <a:endParaRPr lang="en-US"/>
          </a:p>
        </p:txBody>
      </p:sp>
    </p:spTree>
    <p:extLst>
      <p:ext uri="{BB962C8B-B14F-4D97-AF65-F5344CB8AC3E}">
        <p14:creationId xmlns:p14="http://schemas.microsoft.com/office/powerpoint/2010/main" val="4215635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Change data on the page and click </a:t>
            </a:r>
            <a:r>
              <a:rPr lang="en-US" sz="1200" b="1" i="0" u="none" strike="noStrike" kern="1200" baseline="0">
                <a:solidFill>
                  <a:schemeClr val="tx1"/>
                </a:solidFill>
                <a:latin typeface="+mn-lt"/>
                <a:ea typeface="+mn-ea"/>
                <a:cs typeface="+mn-cs"/>
              </a:rPr>
              <a:t>Save</a:t>
            </a:r>
            <a:r>
              <a:rPr lang="en-US" sz="1200" b="0" i="0" u="none" strike="noStrike" kern="1200" baseline="0">
                <a:solidFill>
                  <a:schemeClr val="tx1"/>
                </a:solidFill>
                <a:latin typeface="+mn-lt"/>
                <a:ea typeface="+mn-ea"/>
                <a:cs typeface="+mn-cs"/>
              </a:rPr>
              <a:t>. The Course Index page is displayed with the updated course data. </a:t>
            </a:r>
            <a:endParaRPr lang="en-US"/>
          </a:p>
        </p:txBody>
      </p:sp>
      <p:sp>
        <p:nvSpPr>
          <p:cNvPr id="4" name="Slide Number Placeholder 3"/>
          <p:cNvSpPr>
            <a:spLocks noGrp="1"/>
          </p:cNvSpPr>
          <p:nvPr>
            <p:ph type="sldNum" sz="quarter" idx="10"/>
          </p:nvPr>
        </p:nvSpPr>
        <p:spPr/>
        <p:txBody>
          <a:bodyPr/>
          <a:lstStyle/>
          <a:p>
            <a:fld id="{695F2C36-B2A5-4D5E-9EF8-AA0D42691DE4}" type="slidenum">
              <a:rPr lang="en-US" smtClean="0"/>
              <a:t>14</a:t>
            </a:fld>
            <a:endParaRPr lang="en-US"/>
          </a:p>
        </p:txBody>
      </p:sp>
    </p:spTree>
    <p:extLst>
      <p:ext uri="{BB962C8B-B14F-4D97-AF65-F5344CB8AC3E}">
        <p14:creationId xmlns:p14="http://schemas.microsoft.com/office/powerpoint/2010/main" val="3542203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When you edit an instructor record, you want to be able to update the instructor's office assignment. The Instructor entity has a one-to-zero-or-one relationship with the OfficeAssignment entity, which means you must handle the following situations: 192 </a:t>
            </a:r>
          </a:p>
          <a:p>
            <a:endParaRPr lang="en-US" sz="1200" b="0" i="0" u="none" strike="noStrike" kern="1200" baseline="0">
              <a:solidFill>
                <a:schemeClr val="tx1"/>
              </a:solidFill>
              <a:latin typeface="+mn-lt"/>
              <a:ea typeface="+mn-ea"/>
              <a:cs typeface="+mn-cs"/>
            </a:endParaRPr>
          </a:p>
          <a:p>
            <a:endParaRPr lang="en-US" sz="1200" b="0"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 If the user clears the office assignment and it originally had a value, you must remove and delete the OfficeAssignment entity. </a:t>
            </a:r>
          </a:p>
          <a:p>
            <a:r>
              <a:rPr lang="en-US" sz="1200" b="0" i="0" u="none" strike="noStrike" kern="1200" baseline="0">
                <a:solidFill>
                  <a:schemeClr val="tx1"/>
                </a:solidFill>
                <a:latin typeface="+mn-lt"/>
                <a:ea typeface="+mn-ea"/>
                <a:cs typeface="+mn-cs"/>
              </a:rPr>
              <a:t> If the user enters an office assignment value and it originally was empty, you must create a new OfficeAssignment entity. </a:t>
            </a:r>
          </a:p>
          <a:p>
            <a:r>
              <a:rPr lang="en-US" sz="1200" b="0" i="0" u="none" strike="noStrike" kern="1200" baseline="0">
                <a:solidFill>
                  <a:schemeClr val="tx1"/>
                </a:solidFill>
                <a:latin typeface="+mn-lt"/>
                <a:ea typeface="+mn-ea"/>
                <a:cs typeface="+mn-cs"/>
              </a:rPr>
              <a:t> If the user changes the value of an office assignment, you must change the value in an existing OfficeAssignment entity. </a:t>
            </a:r>
          </a:p>
          <a:p>
            <a:endParaRPr lang="en-US"/>
          </a:p>
        </p:txBody>
      </p:sp>
      <p:sp>
        <p:nvSpPr>
          <p:cNvPr id="4" name="Slide Number Placeholder 3"/>
          <p:cNvSpPr>
            <a:spLocks noGrp="1"/>
          </p:cNvSpPr>
          <p:nvPr>
            <p:ph type="sldNum" sz="quarter" idx="10"/>
          </p:nvPr>
        </p:nvSpPr>
        <p:spPr/>
        <p:txBody>
          <a:bodyPr/>
          <a:lstStyle/>
          <a:p>
            <a:fld id="{695F2C36-B2A5-4D5E-9EF8-AA0D42691DE4}" type="slidenum">
              <a:rPr lang="en-US" smtClean="0"/>
              <a:t>15</a:t>
            </a:fld>
            <a:endParaRPr lang="en-US"/>
          </a:p>
        </p:txBody>
      </p:sp>
    </p:spTree>
    <p:extLst>
      <p:ext uri="{BB962C8B-B14F-4D97-AF65-F5344CB8AC3E}">
        <p14:creationId xmlns:p14="http://schemas.microsoft.com/office/powerpoint/2010/main" val="292458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a:solidFill>
                  <a:schemeClr val="tx1"/>
                </a:solidFill>
                <a:effectLst/>
                <a:latin typeface="+mn-lt"/>
                <a:ea typeface="+mn-ea"/>
                <a:cs typeface="+mn-cs"/>
              </a:rPr>
              <a:t>Single </a:t>
            </a:r>
            <a:r>
              <a:rPr lang="vi-VN" sz="1200" b="0" i="0" kern="1200">
                <a:solidFill>
                  <a:schemeClr val="tx1"/>
                </a:solidFill>
                <a:effectLst/>
                <a:latin typeface="+mn-lt"/>
                <a:ea typeface="+mn-ea"/>
                <a:cs typeface="+mn-cs"/>
              </a:rPr>
              <a:t>trả về đối tượng thỏa mản điều </a:t>
            </a:r>
            <a:endParaRPr lang="en-US" sz="1200" b="0" i="0" kern="1200">
              <a:solidFill>
                <a:schemeClr val="tx1"/>
              </a:solidFill>
              <a:effectLst/>
              <a:latin typeface="+mn-lt"/>
              <a:ea typeface="+mn-ea"/>
              <a:cs typeface="+mn-cs"/>
            </a:endParaRPr>
          </a:p>
          <a:p>
            <a:pPr marL="228600" indent="-228600">
              <a:buAutoNum type="arabicPeriod"/>
            </a:pPr>
            <a:r>
              <a:rPr lang="vi-VN" sz="1200" b="1" i="0" kern="1200">
                <a:solidFill>
                  <a:schemeClr val="tx1"/>
                </a:solidFill>
                <a:effectLst/>
                <a:latin typeface="+mn-lt"/>
                <a:ea typeface="+mn-ea"/>
                <a:cs typeface="+mn-cs"/>
              </a:rPr>
              <a:t>Single</a:t>
            </a:r>
            <a:r>
              <a:rPr lang="vi-VN"/>
              <a:t/>
            </a:r>
            <a:br>
              <a:rPr lang="vi-VN"/>
            </a:br>
            <a:r>
              <a:rPr lang="vi-VN" sz="1200" b="0" i="0" kern="1200">
                <a:solidFill>
                  <a:schemeClr val="tx1"/>
                </a:solidFill>
                <a:effectLst/>
                <a:latin typeface="+mn-lt"/>
                <a:ea typeface="+mn-ea"/>
                <a:cs typeface="+mn-cs"/>
              </a:rPr>
              <a:t>Phương thức này trả về một đối tượng được tìm thấy nếu trùng khớp. Nếu điều kiện lọc dữ liệu của bạn mà có 2 giá trị trở lên hoặc không có đối tượng nào nó sẽ quăng ra một exception. Tức bạn phải chắc chắn rằng khi sử dụng Single hãy đảm bảo là chỉ có duy nhất một đối tượng trong tập hợp đó mà thôi.</a:t>
            </a:r>
            <a:r>
              <a:rPr lang="vi-VN"/>
              <a:t/>
            </a:r>
            <a:br>
              <a:rPr lang="vi-VN"/>
            </a:br>
            <a:r>
              <a:rPr lang="vi-VN" sz="1200" b="0" i="0" kern="1200">
                <a:solidFill>
                  <a:schemeClr val="tx1"/>
                </a:solidFill>
                <a:effectLst/>
                <a:latin typeface="+mn-lt"/>
                <a:ea typeface="+mn-ea"/>
                <a:cs typeface="+mn-cs"/>
              </a:rPr>
              <a:t>kiện và duy nhất nếu không duy nhất hoặc không tìm thấy sẽ văng exception</a:t>
            </a:r>
            <a:endParaRPr lang="en-US" sz="1200" b="0" i="0" kern="1200">
              <a:solidFill>
                <a:schemeClr val="tx1"/>
              </a:solidFill>
              <a:effectLst/>
              <a:latin typeface="+mn-lt"/>
              <a:ea typeface="+mn-ea"/>
              <a:cs typeface="+mn-cs"/>
            </a:endParaRPr>
          </a:p>
          <a:p>
            <a:pPr marL="228600" indent="-228600">
              <a:buAutoNum type="arabicPeriod"/>
            </a:pPr>
            <a:r>
              <a:rPr lang="en-US" sz="1200" b="1" i="0" u="none" strike="noStrike" kern="1200" baseline="0">
                <a:solidFill>
                  <a:schemeClr val="tx1"/>
                </a:solidFill>
                <a:latin typeface="+mn-lt"/>
                <a:ea typeface="+mn-ea"/>
                <a:cs typeface="+mn-cs"/>
              </a:rPr>
              <a:t>eager loading : </a:t>
            </a:r>
            <a:r>
              <a:rPr lang="en-US" sz="1200" b="1" i="0" kern="1200">
                <a:solidFill>
                  <a:schemeClr val="tx1"/>
                </a:solidFill>
                <a:effectLst/>
                <a:latin typeface="+mn-lt"/>
                <a:ea typeface="+mn-ea"/>
                <a:cs typeface="+mn-cs"/>
              </a:rPr>
              <a:t>sử dụng truy vấn tích cực (háo hức) có thể truy vấn các Entity liên quan, nói cách khác, ta có thể tải các table liên quan (khóa ngoại) </a:t>
            </a:r>
            <a:r>
              <a:rPr lang="en-US" sz="1200" b="1" i="1" kern="1200">
                <a:solidFill>
                  <a:schemeClr val="tx1"/>
                </a:solidFill>
                <a:effectLst/>
                <a:latin typeface="+mn-lt"/>
                <a:ea typeface="+mn-ea"/>
                <a:cs typeface="+mn-cs"/>
              </a:rPr>
              <a:t>sử dụng từ khóa </a:t>
            </a:r>
            <a:r>
              <a:rPr lang="en-US" sz="1200" b="1" i="0" kern="1200">
                <a:solidFill>
                  <a:schemeClr val="accent4">
                    <a:lumMod val="40000"/>
                    <a:lumOff val="60000"/>
                  </a:schemeClr>
                </a:solidFill>
                <a:effectLst/>
                <a:latin typeface="+mn-lt"/>
                <a:ea typeface="+mn-ea"/>
                <a:cs typeface="+mn-cs"/>
              </a:rPr>
              <a:t>Include</a:t>
            </a:r>
            <a:r>
              <a:rPr lang="en-US" sz="1200" b="1" i="1" kern="1200">
                <a:solidFill>
                  <a:schemeClr val="tx1"/>
                </a:solidFill>
                <a:effectLst/>
                <a:latin typeface="+mn-lt"/>
                <a:ea typeface="+mn-ea"/>
                <a:cs typeface="+mn-cs"/>
              </a:rPr>
              <a:t> trong truy vấn này.</a:t>
            </a:r>
            <a:r>
              <a:rPr lang="en-US" sz="1200" b="1"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Các entity </a:t>
            </a:r>
            <a:r>
              <a:rPr lang="vi-VN" sz="1200" b="1" i="0" kern="1200">
                <a:solidFill>
                  <a:schemeClr val="tx1"/>
                </a:solidFill>
                <a:effectLst/>
                <a:latin typeface="+mn-lt"/>
                <a:ea typeface="+mn-ea"/>
                <a:cs typeface="+mn-cs"/>
              </a:rPr>
              <a:t>liên quan</a:t>
            </a:r>
            <a:r>
              <a:rPr lang="vi-VN" sz="1200" b="0" i="0" kern="1200">
                <a:solidFill>
                  <a:schemeClr val="tx1"/>
                </a:solidFill>
                <a:effectLst/>
                <a:latin typeface="+mn-lt"/>
                <a:ea typeface="+mn-ea"/>
                <a:cs typeface="+mn-cs"/>
              </a:rPr>
              <a:t> sẽ (được) load đồng thời với entity được query nếu sử dụng </a:t>
            </a:r>
            <a:r>
              <a:rPr lang="vi-VN"/>
              <a:t>Include()</a:t>
            </a:r>
            <a:r>
              <a:rPr lang="vi-VN" sz="1200" b="0" i="0" kern="1200">
                <a:solidFill>
                  <a:schemeClr val="tx1"/>
                </a:solidFill>
                <a:effectLst/>
                <a:latin typeface="+mn-lt"/>
                <a:ea typeface="+mn-ea"/>
                <a:cs typeface="+mn-cs"/>
              </a:rPr>
              <a:t> - và quan trọng nhất là </a:t>
            </a:r>
            <a:r>
              <a:rPr lang="vi-VN" sz="1200" b="1" i="0" kern="1200">
                <a:solidFill>
                  <a:schemeClr val="tx1"/>
                </a:solidFill>
                <a:effectLst/>
                <a:latin typeface="+mn-lt"/>
                <a:ea typeface="+mn-ea"/>
                <a:cs typeface="+mn-cs"/>
              </a:rPr>
              <a:t>chỉ load 1 lần duy nhất</a:t>
            </a:r>
            <a:r>
              <a:rPr lang="vi-VN" sz="1200" b="0" i="0" kern="1200">
                <a:solidFill>
                  <a:schemeClr val="tx1"/>
                </a:solidFill>
                <a:effectLst/>
                <a:latin typeface="+mn-lt"/>
                <a:ea typeface="+mn-ea"/>
                <a:cs typeface="+mn-cs"/>
              </a:rPr>
              <a:t>.</a:t>
            </a:r>
            <a:r>
              <a:rPr lang="en-US" sz="1200" b="1" i="0" u="none" strike="noStrike" kern="1200" baseline="0">
                <a:solidFill>
                  <a:schemeClr val="tx1"/>
                </a:solidFill>
                <a:latin typeface="+mn-lt"/>
                <a:ea typeface="+mn-ea"/>
                <a:cs typeface="+mn-cs"/>
              </a:rPr>
              <a:t>can't perform eager loading with the Find method, so the Where and Single methods are used instead to select the instructor. </a:t>
            </a:r>
          </a:p>
          <a:p>
            <a:pPr marL="228600" indent="-228600">
              <a:buAutoNum type="arabicPeriod"/>
            </a:pPr>
            <a:r>
              <a:rPr lang="en-US" sz="1200" b="0" i="0" u="none" strike="noStrike" kern="1200" baseline="0">
                <a:solidFill>
                  <a:schemeClr val="tx1"/>
                </a:solidFill>
                <a:latin typeface="+mn-lt"/>
                <a:ea typeface="+mn-ea"/>
                <a:cs typeface="+mn-cs"/>
              </a:rPr>
              <a:t>This code drops the ViewBag statement and adds eager loading for the associated OfficeAssignment entity. You can't perform eager loading with the Find method, so the Where and Single methods are used instead to select the instructor. </a:t>
            </a:r>
            <a:endParaRPr lang="en-US" b="1">
              <a:solidFill>
                <a:schemeClr val="tx1"/>
              </a:solidFill>
            </a:endParaRPr>
          </a:p>
        </p:txBody>
      </p:sp>
      <p:sp>
        <p:nvSpPr>
          <p:cNvPr id="4" name="Slide Number Placeholder 3"/>
          <p:cNvSpPr>
            <a:spLocks noGrp="1"/>
          </p:cNvSpPr>
          <p:nvPr>
            <p:ph type="sldNum" sz="quarter" idx="10"/>
          </p:nvPr>
        </p:nvSpPr>
        <p:spPr/>
        <p:txBody>
          <a:bodyPr/>
          <a:lstStyle/>
          <a:p>
            <a:fld id="{695F2C36-B2A5-4D5E-9EF8-AA0D42691DE4}" type="slidenum">
              <a:rPr lang="en-US" smtClean="0"/>
              <a:t>16</a:t>
            </a:fld>
            <a:endParaRPr lang="en-US"/>
          </a:p>
        </p:txBody>
      </p:sp>
    </p:spTree>
    <p:extLst>
      <p:ext uri="{BB962C8B-B14F-4D97-AF65-F5344CB8AC3E}">
        <p14:creationId xmlns:p14="http://schemas.microsoft.com/office/powerpoint/2010/main" val="1875184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5F2C36-B2A5-4D5E-9EF8-AA0D42691DE4}" type="slidenum">
              <a:rPr lang="en-US" smtClean="0"/>
              <a:t>18</a:t>
            </a:fld>
            <a:endParaRPr lang="en-US"/>
          </a:p>
        </p:txBody>
      </p:sp>
    </p:spTree>
    <p:extLst>
      <p:ext uri="{BB962C8B-B14F-4D97-AF65-F5344CB8AC3E}">
        <p14:creationId xmlns:p14="http://schemas.microsoft.com/office/powerpoint/2010/main" val="3123846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a:t>
            </a:r>
            <a:r>
              <a:rPr lang="en-US" baseline="0" dirty="0" smtClean="0"/>
              <a:t> if ( Count( rows ) != 1 ) throw </a:t>
            </a:r>
            <a:r>
              <a:rPr lang="en-US" dirty="0" smtClean="0"/>
              <a:t>InvalidOperationException</a:t>
            </a:r>
          </a:p>
          <a:p>
            <a:r>
              <a:rPr lang="en-US" dirty="0" smtClean="0"/>
              <a:t>	else return rows</a:t>
            </a:r>
            <a:endParaRPr lang="en-US" dirty="0"/>
          </a:p>
        </p:txBody>
      </p:sp>
      <p:sp>
        <p:nvSpPr>
          <p:cNvPr id="4" name="Slide Number Placeholder 3"/>
          <p:cNvSpPr>
            <a:spLocks noGrp="1"/>
          </p:cNvSpPr>
          <p:nvPr>
            <p:ph type="sldNum" sz="quarter" idx="10"/>
          </p:nvPr>
        </p:nvSpPr>
        <p:spPr/>
        <p:txBody>
          <a:bodyPr/>
          <a:lstStyle/>
          <a:p>
            <a:fld id="{790CB7F6-E2D5-4A52-87EE-0EECA58B6FC9}" type="slidenum">
              <a:rPr lang="en-US" smtClean="0"/>
              <a:t>22</a:t>
            </a:fld>
            <a:endParaRPr lang="en-US"/>
          </a:p>
        </p:txBody>
      </p:sp>
    </p:spTree>
    <p:extLst>
      <p:ext uri="{BB962C8B-B14F-4D97-AF65-F5344CB8AC3E}">
        <p14:creationId xmlns:p14="http://schemas.microsoft.com/office/powerpoint/2010/main" val="75144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0CB7F6-E2D5-4A52-87EE-0EECA58B6FC9}" type="slidenum">
              <a:rPr lang="en-US" smtClean="0"/>
              <a:t>23</a:t>
            </a:fld>
            <a:endParaRPr lang="en-US"/>
          </a:p>
        </p:txBody>
      </p:sp>
    </p:spTree>
    <p:extLst>
      <p:ext uri="{BB962C8B-B14F-4D97-AF65-F5344CB8AC3E}">
        <p14:creationId xmlns:p14="http://schemas.microsoft.com/office/powerpoint/2010/main" val="1269046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0CB7F6-E2D5-4A52-87EE-0EECA58B6FC9}" type="slidenum">
              <a:rPr lang="en-US" smtClean="0"/>
              <a:t>24</a:t>
            </a:fld>
            <a:endParaRPr lang="en-US"/>
          </a:p>
        </p:txBody>
      </p:sp>
    </p:spTree>
    <p:extLst>
      <p:ext uri="{BB962C8B-B14F-4D97-AF65-F5344CB8AC3E}">
        <p14:creationId xmlns:p14="http://schemas.microsoft.com/office/powerpoint/2010/main" val="3712552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0CB7F6-E2D5-4A52-87EE-0EECA58B6FC9}"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1295765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0CB7F6-E2D5-4A52-87EE-0EECA58B6FC9}" type="slidenum">
              <a:rPr lang="en-US" smtClean="0"/>
              <a:t>30</a:t>
            </a:fld>
            <a:endParaRPr lang="en-US"/>
          </a:p>
        </p:txBody>
      </p:sp>
    </p:spTree>
    <p:extLst>
      <p:ext uri="{BB962C8B-B14F-4D97-AF65-F5344CB8AC3E}">
        <p14:creationId xmlns:p14="http://schemas.microsoft.com/office/powerpoint/2010/main" val="12957655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0CB7F6-E2D5-4A52-87EE-0EECA58B6FC9}" type="slidenum">
              <a:rPr lang="en-US" smtClean="0"/>
              <a:t>31</a:t>
            </a:fld>
            <a:endParaRPr lang="en-US"/>
          </a:p>
        </p:txBody>
      </p:sp>
    </p:spTree>
    <p:extLst>
      <p:ext uri="{BB962C8B-B14F-4D97-AF65-F5344CB8AC3E}">
        <p14:creationId xmlns:p14="http://schemas.microsoft.com/office/powerpoint/2010/main" val="1295765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5F2C36-B2A5-4D5E-9EF8-AA0D42691DE4}" type="slidenum">
              <a:rPr lang="en-US" smtClean="0"/>
              <a:t>6</a:t>
            </a:fld>
            <a:endParaRPr lang="en-US"/>
          </a:p>
        </p:txBody>
      </p:sp>
    </p:spTree>
    <p:extLst>
      <p:ext uri="{BB962C8B-B14F-4D97-AF65-F5344CB8AC3E}">
        <p14:creationId xmlns:p14="http://schemas.microsoft.com/office/powerpoint/2010/main" val="42462726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0CB7F6-E2D5-4A52-87EE-0EECA58B6FC9}" type="slidenum">
              <a:rPr lang="en-US" smtClean="0"/>
              <a:t>32</a:t>
            </a:fld>
            <a:endParaRPr lang="en-US"/>
          </a:p>
        </p:txBody>
      </p:sp>
    </p:spTree>
    <p:extLst>
      <p:ext uri="{BB962C8B-B14F-4D97-AF65-F5344CB8AC3E}">
        <p14:creationId xmlns:p14="http://schemas.microsoft.com/office/powerpoint/2010/main" val="1295765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drop-down list sẽ đặt thuộc tính khóa ngoại </a:t>
            </a:r>
            <a:r>
              <a:rPr lang="en-US" sz="1200" b="0" i="0" u="none" strike="noStrike" kern="1200" baseline="0">
                <a:solidFill>
                  <a:schemeClr val="tx1"/>
                </a:solidFill>
                <a:latin typeface="+mn-lt"/>
                <a:ea typeface="+mn-ea"/>
                <a:cs typeface="+mn-cs"/>
              </a:rPr>
              <a:t>Course.DepartmentID , và đó là những ji mà EF cần để nạp thuộc tính điều h</a:t>
            </a:r>
            <a:r>
              <a:rPr lang="vi-VN" sz="1200" b="0" i="0" u="none" strike="noStrike" kern="1200" baseline="0">
                <a:solidFill>
                  <a:schemeClr val="tx1"/>
                </a:solidFill>
                <a:latin typeface="+mn-lt"/>
                <a:ea typeface="+mn-ea"/>
                <a:cs typeface="+mn-cs"/>
              </a:rPr>
              <a:t>ư</a:t>
            </a:r>
            <a:r>
              <a:rPr lang="en-US" sz="1200" b="0" i="0" u="none" strike="noStrike" kern="1200" baseline="0">
                <a:solidFill>
                  <a:schemeClr val="tx1"/>
                </a:solidFill>
                <a:latin typeface="+mn-lt"/>
                <a:ea typeface="+mn-ea"/>
                <a:cs typeface="+mn-cs"/>
              </a:rPr>
              <a:t>ớng Department với thực thể Department thích hợp.</a:t>
            </a:r>
          </a:p>
          <a:p>
            <a:r>
              <a:rPr lang="en-US" sz="1200" b="0" i="0" u="none" strike="noStrike" kern="1200" baseline="0">
                <a:solidFill>
                  <a:schemeClr val="tx1"/>
                </a:solidFill>
                <a:latin typeface="+mn-lt"/>
                <a:ea typeface="+mn-ea"/>
                <a:cs typeface="+mn-cs"/>
              </a:rPr>
              <a:t>Sử dụng scaffolded code , thay đổi một ít - thêm phần bắt lỗi try -catch và sắp xếp drop-down list</a:t>
            </a:r>
            <a:endParaRPr lang="en-US"/>
          </a:p>
        </p:txBody>
      </p:sp>
      <p:sp>
        <p:nvSpPr>
          <p:cNvPr id="4" name="Slide Number Placeholder 3"/>
          <p:cNvSpPr>
            <a:spLocks noGrp="1"/>
          </p:cNvSpPr>
          <p:nvPr>
            <p:ph type="sldNum" sz="quarter" idx="10"/>
          </p:nvPr>
        </p:nvSpPr>
        <p:spPr/>
        <p:txBody>
          <a:bodyPr/>
          <a:lstStyle/>
          <a:p>
            <a:fld id="{695F2C36-B2A5-4D5E-9EF8-AA0D42691DE4}" type="slidenum">
              <a:rPr lang="en-US" smtClean="0"/>
              <a:t>7</a:t>
            </a:fld>
            <a:endParaRPr lang="en-US"/>
          </a:p>
        </p:txBody>
      </p:sp>
    </p:spTree>
    <p:extLst>
      <p:ext uri="{BB962C8B-B14F-4D97-AF65-F5344CB8AC3E}">
        <p14:creationId xmlns:p14="http://schemas.microsoft.com/office/powerpoint/2010/main" val="2772859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a:solidFill>
                  <a:prstClr val="black"/>
                </a:solidFill>
              </a:rPr>
              <a:t>Phương thức này chấp nhận tham số tùy chọn “selectedDepartment”, cho phép gọi tới để chỉ định  item mà sẽ được chọn khi  drop-down list được xổ xuống. View sẽ truyền tên của “DepartmentID” cho DropDownList  helper, và helper sau đó biết tìm trong đối tượng ViewBag 1 SelectList tên là DepartmentID</a:t>
            </a:r>
            <a:endParaRPr lang="en-US"/>
          </a:p>
        </p:txBody>
      </p:sp>
      <p:sp>
        <p:nvSpPr>
          <p:cNvPr id="4" name="Slide Number Placeholder 3"/>
          <p:cNvSpPr>
            <a:spLocks noGrp="1"/>
          </p:cNvSpPr>
          <p:nvPr>
            <p:ph type="sldNum" sz="quarter" idx="10"/>
          </p:nvPr>
        </p:nvSpPr>
        <p:spPr/>
        <p:txBody>
          <a:bodyPr/>
          <a:lstStyle/>
          <a:p>
            <a:fld id="{695F2C36-B2A5-4D5E-9EF8-AA0D42691DE4}" type="slidenum">
              <a:rPr lang="en-US" smtClean="0"/>
              <a:t>8</a:t>
            </a:fld>
            <a:endParaRPr lang="en-US"/>
          </a:p>
        </p:txBody>
      </p:sp>
    </p:spTree>
    <p:extLst>
      <p:ext uri="{BB962C8B-B14F-4D97-AF65-F5344CB8AC3E}">
        <p14:creationId xmlns:p14="http://schemas.microsoft.com/office/powerpoint/2010/main" val="3342767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The HttpGet Create method calls the PopulateDepartmentsDropDownList method without setting the selected item, because for a new course the department is not established yet: </a:t>
            </a:r>
            <a:endParaRPr lang="en-US"/>
          </a:p>
        </p:txBody>
      </p:sp>
      <p:sp>
        <p:nvSpPr>
          <p:cNvPr id="4" name="Slide Number Placeholder 3"/>
          <p:cNvSpPr>
            <a:spLocks noGrp="1"/>
          </p:cNvSpPr>
          <p:nvPr>
            <p:ph type="sldNum" sz="quarter" idx="10"/>
          </p:nvPr>
        </p:nvSpPr>
        <p:spPr/>
        <p:txBody>
          <a:bodyPr/>
          <a:lstStyle/>
          <a:p>
            <a:fld id="{695F2C36-B2A5-4D5E-9EF8-AA0D42691DE4}" type="slidenum">
              <a:rPr lang="en-US" smtClean="0"/>
              <a:t>9</a:t>
            </a:fld>
            <a:endParaRPr lang="en-US"/>
          </a:p>
        </p:txBody>
      </p:sp>
    </p:spTree>
    <p:extLst>
      <p:ext uri="{BB962C8B-B14F-4D97-AF65-F5344CB8AC3E}">
        <p14:creationId xmlns:p14="http://schemas.microsoft.com/office/powerpoint/2010/main" val="496303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The HttpGet Edit method sets the selected item, based on the ID of the department that is already assigned to the course being edited: </a:t>
            </a:r>
            <a:endParaRPr lang="en-US"/>
          </a:p>
        </p:txBody>
      </p:sp>
      <p:sp>
        <p:nvSpPr>
          <p:cNvPr id="4" name="Slide Number Placeholder 3"/>
          <p:cNvSpPr>
            <a:spLocks noGrp="1"/>
          </p:cNvSpPr>
          <p:nvPr>
            <p:ph type="sldNum" sz="quarter" idx="10"/>
          </p:nvPr>
        </p:nvSpPr>
        <p:spPr/>
        <p:txBody>
          <a:bodyPr/>
          <a:lstStyle/>
          <a:p>
            <a:fld id="{695F2C36-B2A5-4D5E-9EF8-AA0D42691DE4}" type="slidenum">
              <a:rPr lang="en-US" smtClean="0"/>
              <a:t>10</a:t>
            </a:fld>
            <a:endParaRPr lang="en-US"/>
          </a:p>
        </p:txBody>
      </p:sp>
    </p:spTree>
    <p:extLst>
      <p:ext uri="{BB962C8B-B14F-4D97-AF65-F5344CB8AC3E}">
        <p14:creationId xmlns:p14="http://schemas.microsoft.com/office/powerpoint/2010/main" val="2103277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This code ensures that when the page is redisplayed to show the error message, whatever department was selected stays selected. </a:t>
            </a:r>
            <a:endParaRPr lang="en-US"/>
          </a:p>
        </p:txBody>
      </p:sp>
      <p:sp>
        <p:nvSpPr>
          <p:cNvPr id="4" name="Slide Number Placeholder 3"/>
          <p:cNvSpPr>
            <a:spLocks noGrp="1"/>
          </p:cNvSpPr>
          <p:nvPr>
            <p:ph type="sldNum" sz="quarter" idx="10"/>
          </p:nvPr>
        </p:nvSpPr>
        <p:spPr/>
        <p:txBody>
          <a:bodyPr/>
          <a:lstStyle/>
          <a:p>
            <a:fld id="{695F2C36-B2A5-4D5E-9EF8-AA0D42691DE4}" type="slidenum">
              <a:rPr lang="en-US" smtClean="0"/>
              <a:t>11</a:t>
            </a:fld>
            <a:endParaRPr lang="en-US"/>
          </a:p>
        </p:txBody>
      </p:sp>
    </p:spTree>
    <p:extLst>
      <p:ext uri="{BB962C8B-B14F-4D97-AF65-F5344CB8AC3E}">
        <p14:creationId xmlns:p14="http://schemas.microsoft.com/office/powerpoint/2010/main" val="1650851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5F2C36-B2A5-4D5E-9EF8-AA0D42691DE4}" type="slidenum">
              <a:rPr lang="en-US" smtClean="0"/>
              <a:t>12</a:t>
            </a:fld>
            <a:endParaRPr lang="en-US"/>
          </a:p>
        </p:txBody>
      </p:sp>
    </p:spTree>
    <p:extLst>
      <p:ext uri="{BB962C8B-B14F-4D97-AF65-F5344CB8AC3E}">
        <p14:creationId xmlns:p14="http://schemas.microsoft.com/office/powerpoint/2010/main" val="515131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a:solidFill>
                  <a:schemeClr val="tx1"/>
                </a:solidFill>
                <a:latin typeface="+mn-lt"/>
                <a:ea typeface="+mn-ea"/>
                <a:cs typeface="+mn-cs"/>
              </a:rPr>
              <a:t>Click </a:t>
            </a:r>
            <a:r>
              <a:rPr lang="en-US" sz="1200" b="1" i="0" u="none" strike="noStrike" kern="1200" baseline="0">
                <a:solidFill>
                  <a:schemeClr val="tx1"/>
                </a:solidFill>
                <a:latin typeface="+mn-lt"/>
                <a:ea typeface="+mn-ea"/>
                <a:cs typeface="+mn-cs"/>
              </a:rPr>
              <a:t>Create</a:t>
            </a:r>
            <a:r>
              <a:rPr lang="en-US" sz="1200" b="0" i="0" u="none" strike="noStrike" kern="1200" baseline="0">
                <a:solidFill>
                  <a:schemeClr val="tx1"/>
                </a:solidFill>
                <a:latin typeface="+mn-lt"/>
                <a:ea typeface="+mn-ea"/>
                <a:cs typeface="+mn-cs"/>
              </a:rPr>
              <a:t>. The Course Index page is displayed with the new course added to the list. The department name in the Index page list comes from the navigation property, showing that the relationship was established correctly. </a:t>
            </a:r>
            <a:endParaRPr lang="en-US"/>
          </a:p>
          <a:p>
            <a:endParaRPr lang="en-US"/>
          </a:p>
        </p:txBody>
      </p:sp>
      <p:sp>
        <p:nvSpPr>
          <p:cNvPr id="4" name="Slide Number Placeholder 3"/>
          <p:cNvSpPr>
            <a:spLocks noGrp="1"/>
          </p:cNvSpPr>
          <p:nvPr>
            <p:ph type="sldNum" sz="quarter" idx="10"/>
          </p:nvPr>
        </p:nvSpPr>
        <p:spPr/>
        <p:txBody>
          <a:bodyPr/>
          <a:lstStyle/>
          <a:p>
            <a:fld id="{695F2C36-B2A5-4D5E-9EF8-AA0D42691DE4}" type="slidenum">
              <a:rPr lang="en-US" smtClean="0"/>
              <a:t>13</a:t>
            </a:fld>
            <a:endParaRPr lang="en-US"/>
          </a:p>
        </p:txBody>
      </p:sp>
    </p:spTree>
    <p:extLst>
      <p:ext uri="{BB962C8B-B14F-4D97-AF65-F5344CB8AC3E}">
        <p14:creationId xmlns:p14="http://schemas.microsoft.com/office/powerpoint/2010/main" val="1371717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20D6522-7D99-4DB3-AC71-AABEFFE7720B}" type="datetimeFigureOut">
              <a:rPr lang="en-US" smtClean="0"/>
              <a:t>2018-10-16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09BF5-8297-4542-A42E-4A5BA6F7D1F1}"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0D6522-7D99-4DB3-AC71-AABEFFE7720B}" type="datetimeFigureOut">
              <a:rPr lang="en-US" smtClean="0"/>
              <a:t>2018-10-16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09BF5-8297-4542-A42E-4A5BA6F7D1F1}"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0D6522-7D99-4DB3-AC71-AABEFFE7720B}" type="datetimeFigureOut">
              <a:rPr lang="en-US" smtClean="0"/>
              <a:t>2018-10-16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09BF5-8297-4542-A42E-4A5BA6F7D1F1}"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0D6522-7D99-4DB3-AC71-AABEFFE7720B}" type="datetimeFigureOut">
              <a:rPr lang="en-US" smtClean="0"/>
              <a:t>2018-10-16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09BF5-8297-4542-A42E-4A5BA6F7D1F1}"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0D6522-7D99-4DB3-AC71-AABEFFE7720B}" type="datetimeFigureOut">
              <a:rPr lang="en-US" smtClean="0"/>
              <a:t>2018-10-16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09BF5-8297-4542-A42E-4A5BA6F7D1F1}"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0D6522-7D99-4DB3-AC71-AABEFFE7720B}" type="datetimeFigureOut">
              <a:rPr lang="en-US" smtClean="0"/>
              <a:t>2018-10-16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09BF5-8297-4542-A42E-4A5BA6F7D1F1}"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0D6522-7D99-4DB3-AC71-AABEFFE7720B}" type="datetimeFigureOut">
              <a:rPr lang="en-US" smtClean="0"/>
              <a:t>2018-10-16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09BF5-8297-4542-A42E-4A5BA6F7D1F1}"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0D6522-7D99-4DB3-AC71-AABEFFE7720B}" type="datetimeFigureOut">
              <a:rPr lang="en-US" smtClean="0"/>
              <a:t>2018-10-16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09BF5-8297-4542-A42E-4A5BA6F7D1F1}"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0D6522-7D99-4DB3-AC71-AABEFFE7720B}" type="datetimeFigureOut">
              <a:rPr lang="en-US" smtClean="0"/>
              <a:t>2018-10-16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09BF5-8297-4542-A42E-4A5BA6F7D1F1}"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0D6522-7D99-4DB3-AC71-AABEFFE7720B}" type="datetimeFigureOut">
              <a:rPr lang="en-US" smtClean="0"/>
              <a:t>2018-10-16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09BF5-8297-4542-A42E-4A5BA6F7D1F1}"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20D6522-7D99-4DB3-AC71-AABEFFE7720B}" type="datetimeFigureOut">
              <a:rPr lang="en-US" smtClean="0"/>
              <a:t>2018-10-16</a:t>
            </a:fld>
            <a:endParaRPr lang="en-US"/>
          </a:p>
        </p:txBody>
      </p:sp>
      <p:sp>
        <p:nvSpPr>
          <p:cNvPr id="9" name="Slide Number Placeholder 8"/>
          <p:cNvSpPr>
            <a:spLocks noGrp="1"/>
          </p:cNvSpPr>
          <p:nvPr>
            <p:ph type="sldNum" sz="quarter" idx="11"/>
          </p:nvPr>
        </p:nvSpPr>
        <p:spPr/>
        <p:txBody>
          <a:bodyPr/>
          <a:lstStyle/>
          <a:p>
            <a:fld id="{05809BF5-8297-4542-A42E-4A5BA6F7D1F1}"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5809BF5-8297-4542-A42E-4A5BA6F7D1F1}" type="slidenum">
              <a:rPr lang="en-US" smtClean="0"/>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20D6522-7D99-4DB3-AC71-AABEFFE7720B}" type="datetimeFigureOut">
              <a:rPr lang="en-US" smtClean="0"/>
              <a:t>2018-10-16</a:t>
            </a:fld>
            <a:endParaRPr lang="en-US" dirty="0"/>
          </a:p>
        </p:txBody>
      </p:sp>
      <p:sp>
        <p:nvSpPr>
          <p:cNvPr id="9" name="TextBox 8"/>
          <p:cNvSpPr txBox="1"/>
          <p:nvPr userDrawn="1"/>
        </p:nvSpPr>
        <p:spPr>
          <a:xfrm>
            <a:off x="0" y="6488668"/>
            <a:ext cx="9144000" cy="369332"/>
          </a:xfrm>
          <a:prstGeom prst="rect">
            <a:avLst/>
          </a:prstGeom>
          <a:solidFill>
            <a:schemeClr val="tx2">
              <a:lumMod val="50000"/>
            </a:schemeClr>
          </a:solidFill>
        </p:spPr>
        <p:txBody>
          <a:bodyPr wrap="square" rtlCol="0">
            <a:spAutoFit/>
          </a:bodyPr>
          <a:lstStyle/>
          <a:p>
            <a:r>
              <a:rPr lang="en-US" b="1" baseline="0" dirty="0" err="1" smtClean="0">
                <a:solidFill>
                  <a:schemeClr val="bg1"/>
                </a:solidFill>
              </a:rPr>
              <a:t>Công</a:t>
            </a:r>
            <a:r>
              <a:rPr lang="en-US" b="1" baseline="0" dirty="0" smtClean="0">
                <a:solidFill>
                  <a:schemeClr val="bg1"/>
                </a:solidFill>
              </a:rPr>
              <a:t> </a:t>
            </a:r>
            <a:r>
              <a:rPr lang="en-US" b="1" baseline="0" dirty="0" err="1" smtClean="0">
                <a:solidFill>
                  <a:schemeClr val="bg1"/>
                </a:solidFill>
              </a:rPr>
              <a:t>Nghệ</a:t>
            </a:r>
            <a:r>
              <a:rPr lang="en-US" b="1" baseline="0" dirty="0" smtClean="0">
                <a:solidFill>
                  <a:schemeClr val="bg1"/>
                </a:solidFill>
              </a:rPr>
              <a:t> </a:t>
            </a:r>
            <a:r>
              <a:rPr lang="en-US" b="1" baseline="0" dirty="0" err="1" smtClean="0">
                <a:solidFill>
                  <a:schemeClr val="bg1"/>
                </a:solidFill>
              </a:rPr>
              <a:t>Phần</a:t>
            </a:r>
            <a:r>
              <a:rPr lang="en-US" b="1" baseline="0" dirty="0" smtClean="0">
                <a:solidFill>
                  <a:schemeClr val="bg1"/>
                </a:solidFill>
              </a:rPr>
              <a:t> </a:t>
            </a:r>
            <a:r>
              <a:rPr lang="en-US" b="1" baseline="0" dirty="0" err="1" smtClean="0">
                <a:solidFill>
                  <a:schemeClr val="bg1"/>
                </a:solidFill>
              </a:rPr>
              <a:t>Mềm</a:t>
            </a:r>
            <a:r>
              <a:rPr lang="en-US" b="1" baseline="0" dirty="0" smtClean="0">
                <a:solidFill>
                  <a:schemeClr val="bg1"/>
                </a:solidFill>
              </a:rPr>
              <a:t> DCT1161					</a:t>
            </a:r>
            <a:r>
              <a:rPr lang="en-US" b="1" dirty="0" smtClean="0">
                <a:solidFill>
                  <a:schemeClr val="bg1"/>
                </a:solidFill>
              </a:rPr>
              <a:t>GV:</a:t>
            </a:r>
            <a:r>
              <a:rPr lang="en-US" b="1" baseline="0" dirty="0" smtClean="0">
                <a:solidFill>
                  <a:schemeClr val="bg1"/>
                </a:solidFill>
              </a:rPr>
              <a:t> </a:t>
            </a:r>
            <a:r>
              <a:rPr lang="en-US" b="1" baseline="0" dirty="0" err="1" smtClean="0">
                <a:solidFill>
                  <a:schemeClr val="bg1"/>
                </a:solidFill>
              </a:rPr>
              <a:t>H.T.Được</a:t>
            </a: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Getting Started with Entity Framework 6 Code First using MVC 5 </a:t>
            </a:r>
            <a:endParaRPr lang="en-US" dirty="0"/>
          </a:p>
        </p:txBody>
      </p:sp>
      <p:sp>
        <p:nvSpPr>
          <p:cNvPr id="3" name="Subtitle 2"/>
          <p:cNvSpPr>
            <a:spLocks noGrp="1"/>
          </p:cNvSpPr>
          <p:nvPr>
            <p:ph type="subTitle" idx="1"/>
          </p:nvPr>
        </p:nvSpPr>
        <p:spPr/>
        <p:txBody>
          <a:bodyPr>
            <a:normAutofit/>
          </a:bodyPr>
          <a:lstStyle/>
          <a:p>
            <a:r>
              <a:rPr lang="en-US" b="1" dirty="0" smtClean="0"/>
              <a:t>Updating Related Data with the Entity Framewo</a:t>
            </a:r>
            <a:r>
              <a:rPr lang="en-US" dirty="0" smtClean="0"/>
              <a:t>r</a:t>
            </a:r>
            <a:r>
              <a:rPr lang="en-US" b="1" dirty="0" smtClean="0"/>
              <a:t>k in an ASP.NET MVC Application </a:t>
            </a:r>
            <a:endParaRPr lang="en-US" dirty="0"/>
          </a:p>
        </p:txBody>
      </p:sp>
    </p:spTree>
    <p:extLst>
      <p:ext uri="{BB962C8B-B14F-4D97-AF65-F5344CB8AC3E}">
        <p14:creationId xmlns:p14="http://schemas.microsoft.com/office/powerpoint/2010/main" val="215199425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0CBE163A-45B6-446A-BA2B-CE9B76751791}"/>
              </a:ext>
            </a:extLst>
          </p:cNvPr>
          <p:cNvPicPr>
            <a:picLocks noChangeAspect="1"/>
          </p:cNvPicPr>
          <p:nvPr/>
        </p:nvPicPr>
        <p:blipFill>
          <a:blip r:embed="rId3"/>
          <a:stretch>
            <a:fillRect/>
          </a:stretch>
        </p:blipFill>
        <p:spPr>
          <a:xfrm>
            <a:off x="315799" y="1980184"/>
            <a:ext cx="6233738" cy="4061179"/>
          </a:xfrm>
          <a:prstGeom prst="rect">
            <a:avLst/>
          </a:prstGeom>
        </p:spPr>
      </p:pic>
      <p:sp>
        <p:nvSpPr>
          <p:cNvPr id="6" name="Oval 5">
            <a:extLst>
              <a:ext uri="{FF2B5EF4-FFF2-40B4-BE49-F238E27FC236}">
                <a16:creationId xmlns="" xmlns:a16="http://schemas.microsoft.com/office/drawing/2014/main" id="{A0D7524E-F17E-4777-85DA-8559C029593E}"/>
              </a:ext>
            </a:extLst>
          </p:cNvPr>
          <p:cNvSpPr/>
          <p:nvPr/>
        </p:nvSpPr>
        <p:spPr>
          <a:xfrm>
            <a:off x="315799" y="440481"/>
            <a:ext cx="3293537" cy="1333047"/>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a:solidFill>
                  <a:schemeClr val="tx1"/>
                </a:solidFill>
                <a:latin typeface="Arial" panose="020B0604020202020204" pitchFamily="34" charset="0"/>
                <a:cs typeface="Arial" panose="020B0604020202020204" pitchFamily="34" charset="0"/>
              </a:rPr>
              <a:t>Trong CourseController.cs</a:t>
            </a:r>
          </a:p>
        </p:txBody>
      </p:sp>
      <p:sp>
        <p:nvSpPr>
          <p:cNvPr id="8" name="Arrow: Curved Left 7">
            <a:extLst>
              <a:ext uri="{FF2B5EF4-FFF2-40B4-BE49-F238E27FC236}">
                <a16:creationId xmlns="" xmlns:a16="http://schemas.microsoft.com/office/drawing/2014/main" id="{B690EDAF-8D70-4FBF-B8C0-9AB15C40FD5C}"/>
              </a:ext>
            </a:extLst>
          </p:cNvPr>
          <p:cNvSpPr/>
          <p:nvPr/>
        </p:nvSpPr>
        <p:spPr>
          <a:xfrm rot="793700">
            <a:off x="5765281" y="2787024"/>
            <a:ext cx="697230" cy="2866600"/>
          </a:xfrm>
          <a:prstGeom prst="curvedLeftArrow">
            <a:avLst>
              <a:gd name="adj1" fmla="val 18337"/>
              <a:gd name="adj2" fmla="val 48348"/>
              <a:gd name="adj3" fmla="val 397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Oval 6">
            <a:extLst>
              <a:ext uri="{FF2B5EF4-FFF2-40B4-BE49-F238E27FC236}">
                <a16:creationId xmlns="" xmlns:a16="http://schemas.microsoft.com/office/drawing/2014/main" id="{883995F3-4281-4E44-AD82-902961986941}"/>
              </a:ext>
            </a:extLst>
          </p:cNvPr>
          <p:cNvSpPr/>
          <p:nvPr/>
        </p:nvSpPr>
        <p:spPr>
          <a:xfrm>
            <a:off x="4998014" y="830098"/>
            <a:ext cx="3509010" cy="2300171"/>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latin typeface="Arial" panose="020B0604020202020204" pitchFamily="34" charset="0"/>
                <a:cs typeface="Arial" panose="020B0604020202020204" pitchFamily="34" charset="0"/>
              </a:rPr>
              <a:t>Ph</a:t>
            </a:r>
            <a:r>
              <a:rPr lang="vi-VN" sz="2000">
                <a:solidFill>
                  <a:schemeClr val="bg1"/>
                </a:solidFill>
                <a:latin typeface="Arial" panose="020B0604020202020204" pitchFamily="34" charset="0"/>
                <a:cs typeface="Arial" panose="020B0604020202020204" pitchFamily="34" charset="0"/>
              </a:rPr>
              <a:t>ư</a:t>
            </a:r>
            <a:r>
              <a:rPr lang="en-US" sz="2000">
                <a:solidFill>
                  <a:schemeClr val="bg1"/>
                </a:solidFill>
                <a:latin typeface="Arial" panose="020B0604020202020204" pitchFamily="34" charset="0"/>
                <a:cs typeface="Arial" panose="020B0604020202020204" pitchFamily="34" charset="0"/>
              </a:rPr>
              <a:t>ơng thức Edit sẽ đặt item dựa theo ID của department đ</a:t>
            </a:r>
            <a:r>
              <a:rPr lang="vi-VN" sz="2000">
                <a:solidFill>
                  <a:schemeClr val="bg1"/>
                </a:solidFill>
                <a:latin typeface="Arial" panose="020B0604020202020204" pitchFamily="34" charset="0"/>
                <a:cs typeface="Arial" panose="020B0604020202020204" pitchFamily="34" charset="0"/>
              </a:rPr>
              <a:t>ư</a:t>
            </a:r>
            <a:r>
              <a:rPr lang="en-US" sz="2000">
                <a:solidFill>
                  <a:schemeClr val="bg1"/>
                </a:solidFill>
                <a:latin typeface="Arial" panose="020B0604020202020204" pitchFamily="34" charset="0"/>
                <a:cs typeface="Arial" panose="020B0604020202020204" pitchFamily="34" charset="0"/>
              </a:rPr>
              <a:t>ợc course chỉ định</a:t>
            </a:r>
          </a:p>
        </p:txBody>
      </p:sp>
    </p:spTree>
    <p:extLst>
      <p:ext uri="{BB962C8B-B14F-4D97-AF65-F5344CB8AC3E}">
        <p14:creationId xmlns:p14="http://schemas.microsoft.com/office/powerpoint/2010/main" val="88605621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out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1000" fill="hold"/>
                                        <p:tgtEl>
                                          <p:spTgt spid="7"/>
                                        </p:tgtEl>
                                        <p:attrNameLst>
                                          <p:attrName>ppt_w</p:attrName>
                                        </p:attrNameLst>
                                      </p:cBhvr>
                                      <p:tavLst>
                                        <p:tav tm="0">
                                          <p:val>
                                            <p:fltVal val="0"/>
                                          </p:val>
                                        </p:tav>
                                        <p:tav tm="100000">
                                          <p:val>
                                            <p:strVal val="#ppt_w"/>
                                          </p:val>
                                        </p:tav>
                                      </p:tavLst>
                                    </p:anim>
                                    <p:anim calcmode="lin" valueType="num">
                                      <p:cBhvr>
                                        <p:cTn id="19" dur="1000" fill="hold"/>
                                        <p:tgtEl>
                                          <p:spTgt spid="7"/>
                                        </p:tgtEl>
                                        <p:attrNameLst>
                                          <p:attrName>ppt_h</p:attrName>
                                        </p:attrNameLst>
                                      </p:cBhvr>
                                      <p:tavLst>
                                        <p:tav tm="0">
                                          <p:val>
                                            <p:fltVal val="0"/>
                                          </p:val>
                                        </p:tav>
                                        <p:tav tm="100000">
                                          <p:val>
                                            <p:strVal val="#ppt_h"/>
                                          </p:val>
                                        </p:tav>
                                      </p:tavLst>
                                    </p:anim>
                                    <p:anim calcmode="lin" valueType="num">
                                      <p:cBhvr>
                                        <p:cTn id="20" dur="1000" fill="hold"/>
                                        <p:tgtEl>
                                          <p:spTgt spid="7"/>
                                        </p:tgtEl>
                                        <p:attrNameLst>
                                          <p:attrName>style.rotation</p:attrName>
                                        </p:attrNameLst>
                                      </p:cBhvr>
                                      <p:tavLst>
                                        <p:tav tm="0">
                                          <p:val>
                                            <p:fltVal val="90"/>
                                          </p:val>
                                        </p:tav>
                                        <p:tav tm="100000">
                                          <p:val>
                                            <p:fltVal val="0"/>
                                          </p:val>
                                        </p:tav>
                                      </p:tavLst>
                                    </p:anim>
                                    <p:animEffect transition="in" filter="fade">
                                      <p:cBhvr>
                                        <p:cTn id="21" dur="1000"/>
                                        <p:tgtEl>
                                          <p:spTgt spid="7"/>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1000" fill="hold"/>
                                        <p:tgtEl>
                                          <p:spTgt spid="8"/>
                                        </p:tgtEl>
                                        <p:attrNameLst>
                                          <p:attrName>ppt_w</p:attrName>
                                        </p:attrNameLst>
                                      </p:cBhvr>
                                      <p:tavLst>
                                        <p:tav tm="0">
                                          <p:val>
                                            <p:fltVal val="0"/>
                                          </p:val>
                                        </p:tav>
                                        <p:tav tm="100000">
                                          <p:val>
                                            <p:strVal val="#ppt_w"/>
                                          </p:val>
                                        </p:tav>
                                      </p:tavLst>
                                    </p:anim>
                                    <p:anim calcmode="lin" valueType="num">
                                      <p:cBhvr>
                                        <p:cTn id="25" dur="1000" fill="hold"/>
                                        <p:tgtEl>
                                          <p:spTgt spid="8"/>
                                        </p:tgtEl>
                                        <p:attrNameLst>
                                          <p:attrName>ppt_h</p:attrName>
                                        </p:attrNameLst>
                                      </p:cBhvr>
                                      <p:tavLst>
                                        <p:tav tm="0">
                                          <p:val>
                                            <p:fltVal val="0"/>
                                          </p:val>
                                        </p:tav>
                                        <p:tav tm="100000">
                                          <p:val>
                                            <p:strVal val="#ppt_h"/>
                                          </p:val>
                                        </p:tav>
                                      </p:tavLst>
                                    </p:anim>
                                    <p:anim calcmode="lin" valueType="num">
                                      <p:cBhvr>
                                        <p:cTn id="26" dur="1000" fill="hold"/>
                                        <p:tgtEl>
                                          <p:spTgt spid="8"/>
                                        </p:tgtEl>
                                        <p:attrNameLst>
                                          <p:attrName>style.rotation</p:attrName>
                                        </p:attrNameLst>
                                      </p:cBhvr>
                                      <p:tavLst>
                                        <p:tav tm="0">
                                          <p:val>
                                            <p:fltVal val="90"/>
                                          </p:val>
                                        </p:tav>
                                        <p:tav tm="100000">
                                          <p:val>
                                            <p:fltVal val="0"/>
                                          </p:val>
                                        </p:tav>
                                      </p:tavLst>
                                    </p:anim>
                                    <p:animEffect transition="in" filter="fade">
                                      <p:cBhvr>
                                        <p:cTn id="2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CC9FF0C7-EB98-4BE8-B2E2-EAA3EB74A53C}"/>
              </a:ext>
            </a:extLst>
          </p:cNvPr>
          <p:cNvPicPr>
            <a:picLocks noChangeAspect="1"/>
          </p:cNvPicPr>
          <p:nvPr/>
        </p:nvPicPr>
        <p:blipFill>
          <a:blip r:embed="rId3"/>
          <a:stretch>
            <a:fillRect/>
          </a:stretch>
        </p:blipFill>
        <p:spPr>
          <a:xfrm>
            <a:off x="109639" y="2217701"/>
            <a:ext cx="9034361" cy="1578743"/>
          </a:xfrm>
          <a:prstGeom prst="rect">
            <a:avLst/>
          </a:prstGeom>
        </p:spPr>
      </p:pic>
      <p:sp>
        <p:nvSpPr>
          <p:cNvPr id="6" name="Arrow: Curved Left 5">
            <a:extLst>
              <a:ext uri="{FF2B5EF4-FFF2-40B4-BE49-F238E27FC236}">
                <a16:creationId xmlns="" xmlns:a16="http://schemas.microsoft.com/office/drawing/2014/main" id="{13B81033-A71E-48B7-98EF-62EB50B3D9D1}"/>
              </a:ext>
            </a:extLst>
          </p:cNvPr>
          <p:cNvSpPr/>
          <p:nvPr/>
        </p:nvSpPr>
        <p:spPr>
          <a:xfrm rot="793700">
            <a:off x="3959341" y="924152"/>
            <a:ext cx="697230" cy="2866600"/>
          </a:xfrm>
          <a:prstGeom prst="curvedLeftArrow">
            <a:avLst>
              <a:gd name="adj1" fmla="val 18337"/>
              <a:gd name="adj2" fmla="val 48348"/>
              <a:gd name="adj3" fmla="val 397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Oval 6">
            <a:extLst>
              <a:ext uri="{FF2B5EF4-FFF2-40B4-BE49-F238E27FC236}">
                <a16:creationId xmlns="" xmlns:a16="http://schemas.microsoft.com/office/drawing/2014/main" id="{5DFD9FC4-0E3A-497C-9A1F-A842AC1B206B}"/>
              </a:ext>
            </a:extLst>
          </p:cNvPr>
          <p:cNvSpPr/>
          <p:nvPr/>
        </p:nvSpPr>
        <p:spPr>
          <a:xfrm>
            <a:off x="883214" y="292185"/>
            <a:ext cx="3509010" cy="1578743"/>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bg1"/>
                </a:solidFill>
                <a:latin typeface="Arial" panose="020B0604020202020204" pitchFamily="34" charset="0"/>
                <a:cs typeface="Arial" panose="020B0604020202020204" pitchFamily="34" charset="0"/>
              </a:rPr>
              <a:t>Cả ph</a:t>
            </a:r>
            <a:r>
              <a:rPr lang="vi-VN" sz="2400">
                <a:solidFill>
                  <a:schemeClr val="bg1"/>
                </a:solidFill>
                <a:latin typeface="Arial" panose="020B0604020202020204" pitchFamily="34" charset="0"/>
                <a:cs typeface="Arial" panose="020B0604020202020204" pitchFamily="34" charset="0"/>
              </a:rPr>
              <a:t>ư</a:t>
            </a:r>
            <a:r>
              <a:rPr lang="en-US" sz="2400">
                <a:solidFill>
                  <a:schemeClr val="bg1"/>
                </a:solidFill>
                <a:latin typeface="Arial" panose="020B0604020202020204" pitchFamily="34" charset="0"/>
                <a:cs typeface="Arial" panose="020B0604020202020204" pitchFamily="34" charset="0"/>
              </a:rPr>
              <a:t>ơng thức Create và Edit đều chứa dòng dode này:</a:t>
            </a:r>
          </a:p>
        </p:txBody>
      </p:sp>
      <p:sp>
        <p:nvSpPr>
          <p:cNvPr id="3" name="Equals 2">
            <a:extLst>
              <a:ext uri="{FF2B5EF4-FFF2-40B4-BE49-F238E27FC236}">
                <a16:creationId xmlns="" xmlns:a16="http://schemas.microsoft.com/office/drawing/2014/main" id="{A2D67A10-9089-41DE-B243-3635D457FD6F}"/>
              </a:ext>
            </a:extLst>
          </p:cNvPr>
          <p:cNvSpPr/>
          <p:nvPr/>
        </p:nvSpPr>
        <p:spPr>
          <a:xfrm>
            <a:off x="883215" y="4749258"/>
            <a:ext cx="418828" cy="340902"/>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hevron 7">
            <a:extLst>
              <a:ext uri="{FF2B5EF4-FFF2-40B4-BE49-F238E27FC236}">
                <a16:creationId xmlns="" xmlns:a16="http://schemas.microsoft.com/office/drawing/2014/main" id="{653423BE-7556-4177-8BBC-567D03DA76A9}"/>
              </a:ext>
            </a:extLst>
          </p:cNvPr>
          <p:cNvSpPr/>
          <p:nvPr/>
        </p:nvSpPr>
        <p:spPr>
          <a:xfrm>
            <a:off x="1260404" y="4686714"/>
            <a:ext cx="308610" cy="4716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Rounded Corners 8">
            <a:extLst>
              <a:ext uri="{FF2B5EF4-FFF2-40B4-BE49-F238E27FC236}">
                <a16:creationId xmlns="" xmlns:a16="http://schemas.microsoft.com/office/drawing/2014/main" id="{B2F23B96-174D-434A-BA09-FF87A744792F}"/>
              </a:ext>
            </a:extLst>
          </p:cNvPr>
          <p:cNvSpPr/>
          <p:nvPr/>
        </p:nvSpPr>
        <p:spPr>
          <a:xfrm>
            <a:off x="1679232" y="4129532"/>
            <a:ext cx="5795988" cy="1578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Arial" panose="020B0604020202020204" pitchFamily="34" charset="0"/>
                <a:cs typeface="Arial" panose="020B0604020202020204" pitchFamily="34" charset="0"/>
              </a:rPr>
              <a:t>Đảm bảo rằng khi trang đ</a:t>
            </a:r>
            <a:r>
              <a:rPr lang="vi-VN" sz="2400">
                <a:latin typeface="Arial" panose="020B0604020202020204" pitchFamily="34" charset="0"/>
                <a:cs typeface="Arial" panose="020B0604020202020204" pitchFamily="34" charset="0"/>
              </a:rPr>
              <a:t>ư</a:t>
            </a:r>
            <a:r>
              <a:rPr lang="en-US" sz="2400">
                <a:latin typeface="Arial" panose="020B0604020202020204" pitchFamily="34" charset="0"/>
                <a:cs typeface="Arial" panose="020B0604020202020204" pitchFamily="34" charset="0"/>
              </a:rPr>
              <a:t>ợc hiển thị lại để báo lỗi thì Department nào mà đ</a:t>
            </a:r>
            <a:r>
              <a:rPr lang="vi-VN" sz="2400">
                <a:latin typeface="Arial" panose="020B0604020202020204" pitchFamily="34" charset="0"/>
                <a:cs typeface="Arial" panose="020B0604020202020204" pitchFamily="34" charset="0"/>
              </a:rPr>
              <a:t>ư</a:t>
            </a:r>
            <a:r>
              <a:rPr lang="en-US" sz="2400">
                <a:latin typeface="Arial" panose="020B0604020202020204" pitchFamily="34" charset="0"/>
                <a:cs typeface="Arial" panose="020B0604020202020204" pitchFamily="34" charset="0"/>
              </a:rPr>
              <a:t>ợc chọn vẫn đ</a:t>
            </a:r>
            <a:r>
              <a:rPr lang="vi-VN" sz="2400">
                <a:latin typeface="Arial" panose="020B0604020202020204" pitchFamily="34" charset="0"/>
                <a:cs typeface="Arial" panose="020B0604020202020204" pitchFamily="34" charset="0"/>
              </a:rPr>
              <a:t>ư</a:t>
            </a:r>
            <a:r>
              <a:rPr lang="en-US" sz="2400">
                <a:latin typeface="Arial" panose="020B0604020202020204" pitchFamily="34" charset="0"/>
                <a:cs typeface="Arial" panose="020B0604020202020204" pitchFamily="34" charset="0"/>
              </a:rPr>
              <a:t>ợc giữ nguyên</a:t>
            </a:r>
          </a:p>
        </p:txBody>
      </p:sp>
    </p:spTree>
    <p:extLst>
      <p:ext uri="{BB962C8B-B14F-4D97-AF65-F5344CB8AC3E}">
        <p14:creationId xmlns:p14="http://schemas.microsoft.com/office/powerpoint/2010/main" val="25347086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0-#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User\AppData\Local\Temp\SNAGHTMLb51fc3.PNG">
            <a:extLst>
              <a:ext uri="{FF2B5EF4-FFF2-40B4-BE49-F238E27FC236}">
                <a16:creationId xmlns="" xmlns:a16="http://schemas.microsoft.com/office/drawing/2014/main" id="{F026CA7F-D8BD-470A-9267-15FA3090A3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3369" y="237185"/>
            <a:ext cx="4217262" cy="6169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1558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User\AppData\Local\Temp\SNAGHTMLb65d8d.PNG">
            <a:extLst>
              <a:ext uri="{FF2B5EF4-FFF2-40B4-BE49-F238E27FC236}">
                <a16:creationId xmlns="" xmlns:a16="http://schemas.microsoft.com/office/drawing/2014/main" id="{BD0FA526-94EB-444D-ACE5-A307A19CF6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329" y="344349"/>
            <a:ext cx="4217261" cy="616930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 xmlns:a16="http://schemas.microsoft.com/office/drawing/2014/main" id="{9C9C48E6-8CB4-4CB9-A9EA-2AC7CD32B627}"/>
              </a:ext>
            </a:extLst>
          </p:cNvPr>
          <p:cNvSpPr/>
          <p:nvPr/>
        </p:nvSpPr>
        <p:spPr>
          <a:xfrm>
            <a:off x="4905662" y="1645920"/>
            <a:ext cx="3381089" cy="3139440"/>
          </a:xfrm>
          <a:prstGeom prst="roundRect">
            <a:avLst/>
          </a:prstGeom>
          <a:solidFill>
            <a:schemeClr val="accent6">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a:latin typeface="Arial" panose="020B0604020202020204" pitchFamily="34" charset="0"/>
                <a:cs typeface="Arial" panose="020B0604020202020204" pitchFamily="34" charset="0"/>
              </a:rPr>
              <a:t>Sau khi click Create, trang Index của Course sẽ hiển thị Course mới và đ</a:t>
            </a:r>
            <a:r>
              <a:rPr lang="vi-VN" sz="2000">
                <a:latin typeface="Arial" panose="020B0604020202020204" pitchFamily="34" charset="0"/>
                <a:cs typeface="Arial" panose="020B0604020202020204" pitchFamily="34" charset="0"/>
              </a:rPr>
              <a:t>ư</a:t>
            </a:r>
            <a:r>
              <a:rPr lang="en-US" sz="2000">
                <a:latin typeface="Arial" panose="020B0604020202020204" pitchFamily="34" charset="0"/>
                <a:cs typeface="Arial" panose="020B0604020202020204" pitchFamily="34" charset="0"/>
              </a:rPr>
              <a:t>ợc thêm vào list. Tên của department trong trang Index dến từ thuộc tính điều h</a:t>
            </a:r>
            <a:r>
              <a:rPr lang="vi-VN" sz="2000">
                <a:latin typeface="Arial" panose="020B0604020202020204" pitchFamily="34" charset="0"/>
                <a:cs typeface="Arial" panose="020B0604020202020204" pitchFamily="34" charset="0"/>
              </a:rPr>
              <a:t>ư</a:t>
            </a:r>
            <a:r>
              <a:rPr lang="en-US" sz="2000">
                <a:latin typeface="Arial" panose="020B0604020202020204" pitchFamily="34" charset="0"/>
                <a:cs typeface="Arial" panose="020B0604020202020204" pitchFamily="34" charset="0"/>
              </a:rPr>
              <a:t>ớng, điều này cho thấy </a:t>
            </a:r>
            <a:r>
              <a:rPr lang="en-US" sz="2000">
                <a:solidFill>
                  <a:schemeClr val="bg1"/>
                </a:solidFill>
                <a:latin typeface="Arial" panose="020B0604020202020204" pitchFamily="34" charset="0"/>
                <a:cs typeface="Arial" panose="020B0604020202020204" pitchFamily="34" charset="0"/>
              </a:rPr>
              <a:t>relationship đã đ</a:t>
            </a:r>
            <a:r>
              <a:rPr lang="vi-VN" sz="2000">
                <a:solidFill>
                  <a:schemeClr val="bg1"/>
                </a:solidFill>
                <a:latin typeface="Arial" panose="020B0604020202020204" pitchFamily="34" charset="0"/>
                <a:cs typeface="Arial" panose="020B0604020202020204" pitchFamily="34" charset="0"/>
              </a:rPr>
              <a:t>ư</a:t>
            </a:r>
            <a:r>
              <a:rPr lang="en-US" sz="2000">
                <a:solidFill>
                  <a:schemeClr val="bg1"/>
                </a:solidFill>
                <a:latin typeface="Arial" panose="020B0604020202020204" pitchFamily="34" charset="0"/>
                <a:cs typeface="Arial" panose="020B0604020202020204" pitchFamily="34" charset="0"/>
              </a:rPr>
              <a:t>ợc thiết lập đúng.</a:t>
            </a:r>
          </a:p>
        </p:txBody>
      </p:sp>
    </p:spTree>
    <p:extLst>
      <p:ext uri="{BB962C8B-B14F-4D97-AF65-F5344CB8AC3E}">
        <p14:creationId xmlns:p14="http://schemas.microsoft.com/office/powerpoint/2010/main" val="58475565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User\AppData\Local\Temp\SNAGHTMLb7764b.PNG">
            <a:extLst>
              <a:ext uri="{FF2B5EF4-FFF2-40B4-BE49-F238E27FC236}">
                <a16:creationId xmlns="" xmlns:a16="http://schemas.microsoft.com/office/drawing/2014/main" id="{28AE83A6-0A4C-4F72-9520-6F2782867C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641" y="229554"/>
            <a:ext cx="4098867" cy="612679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 xmlns:a16="http://schemas.microsoft.com/office/drawing/2014/main" id="{4647B3F8-FAFE-4239-9002-CD22A9523518}"/>
              </a:ext>
            </a:extLst>
          </p:cNvPr>
          <p:cNvSpPr/>
          <p:nvPr/>
        </p:nvSpPr>
        <p:spPr>
          <a:xfrm>
            <a:off x="4814494" y="2500471"/>
            <a:ext cx="3381089" cy="1584960"/>
          </a:xfrm>
          <a:prstGeom prst="roundRect">
            <a:avLst/>
          </a:prstGeom>
          <a:solidFill>
            <a:schemeClr val="accent6">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a:solidFill>
                  <a:schemeClr val="bg1"/>
                </a:solidFill>
                <a:latin typeface="Arial" panose="020B0604020202020204" pitchFamily="34" charset="0"/>
                <a:cs typeface="Arial" panose="020B0604020202020204" pitchFamily="34" charset="0"/>
              </a:rPr>
              <a:t>Nếu thay đổi data và click Save thì trang Index sẽ hiển thị những data đã được sửa.</a:t>
            </a:r>
          </a:p>
        </p:txBody>
      </p:sp>
      <p:pic>
        <p:nvPicPr>
          <p:cNvPr id="7" name="Picture 2" descr="C:\Users\User\AppData\Local\Temp\SNAGHTMLb2ec06.PNG">
            <a:extLst>
              <a:ext uri="{FF2B5EF4-FFF2-40B4-BE49-F238E27FC236}">
                <a16:creationId xmlns="" xmlns:a16="http://schemas.microsoft.com/office/drawing/2014/main" id="{B0C2D863-A4BA-4E7F-842A-42B72B07AE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641" y="229553"/>
            <a:ext cx="4098866" cy="61902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Users\User\AppData\Local\Temp\SNAGHTMLb40cee.PNG">
            <a:extLst>
              <a:ext uri="{FF2B5EF4-FFF2-40B4-BE49-F238E27FC236}">
                <a16:creationId xmlns="" xmlns:a16="http://schemas.microsoft.com/office/drawing/2014/main" id="{DC9BDE4C-6248-454A-A359-FE552C9413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4633" y="229553"/>
            <a:ext cx="3889232" cy="6102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5014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par>
                          <p:cTn id="21" fill="hold">
                            <p:stCondLst>
                              <p:cond delay="500"/>
                            </p:stCondLst>
                            <p:childTnLst>
                              <p:par>
                                <p:cTn id="22" presetID="42"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22" presetClass="exit" presetSubtype="4" fill="hold" grpId="1" nodeType="afterEffect">
                                  <p:stCondLst>
                                    <p:cond delay="2000"/>
                                  </p:stCondLst>
                                  <p:childTnLst>
                                    <p:animEffect transition="out" filter="wipe(down)">
                                      <p:cBhvr>
                                        <p:cTn id="29" dur="1000"/>
                                        <p:tgtEl>
                                          <p:spTgt spid="6"/>
                                        </p:tgtEl>
                                      </p:cBhvr>
                                    </p:animEffect>
                                    <p:set>
                                      <p:cBhvr>
                                        <p:cTn id="30" dur="1" fill="hold">
                                          <p:stCondLst>
                                            <p:cond delay="999"/>
                                          </p:stCondLst>
                                        </p:cTn>
                                        <p:tgtEl>
                                          <p:spTgt spid="6"/>
                                        </p:tgtEl>
                                        <p:attrNameLst>
                                          <p:attrName>style.visibility</p:attrName>
                                        </p:attrNameLst>
                                      </p:cBhvr>
                                      <p:to>
                                        <p:strVal val="hidden"/>
                                      </p:to>
                                    </p:set>
                                  </p:childTnLst>
                                </p:cTn>
                              </p:par>
                            </p:childTnLst>
                          </p:cTn>
                        </p:par>
                        <p:par>
                          <p:cTn id="31" fill="hold">
                            <p:stCondLst>
                              <p:cond delay="4500"/>
                            </p:stCondLst>
                            <p:childTnLst>
                              <p:par>
                                <p:cTn id="32" presetID="22" presetClass="entr" presetSubtype="1"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 xmlns:a16="http://schemas.microsoft.com/office/drawing/2014/main" id="{199627FE-C6B9-4531-AEEA-CD34EBE8B997}"/>
              </a:ext>
            </a:extLst>
          </p:cNvPr>
          <p:cNvSpPr/>
          <p:nvPr/>
        </p:nvSpPr>
        <p:spPr>
          <a:xfrm>
            <a:off x="2059847" y="153227"/>
            <a:ext cx="4236555" cy="78574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lvl="0" defTabSz="914400">
              <a:spcBef>
                <a:spcPts val="100"/>
              </a:spcBef>
            </a:pPr>
            <a:r>
              <a:rPr lang="en-US" sz="2800" b="1" spc="-5">
                <a:solidFill>
                  <a:schemeClr val="tx1"/>
                </a:solidFill>
                <a:latin typeface="Arial" panose="020B0604020202020204" pitchFamily="34" charset="0"/>
                <a:cs typeface="Arial" panose="020B0604020202020204" pitchFamily="34" charset="0"/>
              </a:rPr>
              <a:t>Add trang Edit cho Instructors</a:t>
            </a:r>
            <a:endParaRPr lang="en-US" sz="2800" dirty="0">
              <a:solidFill>
                <a:schemeClr val="tx1"/>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 xmlns:a16="http://schemas.microsoft.com/office/drawing/2014/main" id="{30A569FE-CFA9-4E6A-8706-905C723F3926}"/>
              </a:ext>
            </a:extLst>
          </p:cNvPr>
          <p:cNvPicPr>
            <a:picLocks noChangeAspect="1"/>
          </p:cNvPicPr>
          <p:nvPr/>
        </p:nvPicPr>
        <p:blipFill>
          <a:blip r:embed="rId3"/>
          <a:stretch>
            <a:fillRect/>
          </a:stretch>
        </p:blipFill>
        <p:spPr>
          <a:xfrm>
            <a:off x="373545" y="546100"/>
            <a:ext cx="1600577" cy="6044493"/>
          </a:xfrm>
          <a:prstGeom prst="rect">
            <a:avLst/>
          </a:prstGeom>
        </p:spPr>
      </p:pic>
      <p:sp>
        <p:nvSpPr>
          <p:cNvPr id="10" name="Rectangle 9">
            <a:extLst>
              <a:ext uri="{FF2B5EF4-FFF2-40B4-BE49-F238E27FC236}">
                <a16:creationId xmlns="" xmlns:a16="http://schemas.microsoft.com/office/drawing/2014/main" id="{E334F20F-592F-42F3-B7CB-6560CA61366F}"/>
              </a:ext>
            </a:extLst>
          </p:cNvPr>
          <p:cNvSpPr/>
          <p:nvPr/>
        </p:nvSpPr>
        <p:spPr>
          <a:xfrm>
            <a:off x="2369738" y="291271"/>
            <a:ext cx="4674870" cy="1295400"/>
          </a:xfrm>
          <a:prstGeom prst="rect">
            <a:avLst/>
          </a:prstGeom>
          <a:solidFill>
            <a:srgbClr val="A2D1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a:solidFill>
                  <a:schemeClr val="tx1"/>
                </a:solidFill>
                <a:latin typeface="Arial" panose="020B0604020202020204" pitchFamily="34" charset="0"/>
                <a:cs typeface="Arial" panose="020B0604020202020204" pitchFamily="34" charset="0"/>
              </a:rPr>
              <a:t>Entity </a:t>
            </a:r>
            <a:r>
              <a:rPr lang="en-US" sz="2600">
                <a:solidFill>
                  <a:schemeClr val="accent5"/>
                </a:solidFill>
                <a:latin typeface="Arial" panose="020B0604020202020204" pitchFamily="34" charset="0"/>
                <a:cs typeface="Arial" panose="020B0604020202020204" pitchFamily="34" charset="0"/>
              </a:rPr>
              <a:t>Instructor</a:t>
            </a:r>
            <a:r>
              <a:rPr lang="en-US" sz="2600">
                <a:solidFill>
                  <a:schemeClr val="tx1"/>
                </a:solidFill>
                <a:latin typeface="Arial" panose="020B0604020202020204" pitchFamily="34" charset="0"/>
                <a:cs typeface="Arial" panose="020B0604020202020204" pitchFamily="34" charset="0"/>
              </a:rPr>
              <a:t> có mối quan hệ </a:t>
            </a:r>
            <a:r>
              <a:rPr lang="en-US" sz="2600">
                <a:solidFill>
                  <a:schemeClr val="accent5"/>
                </a:solidFill>
                <a:latin typeface="Arial" panose="020B0604020202020204" pitchFamily="34" charset="0"/>
                <a:cs typeface="Arial" panose="020B0604020202020204" pitchFamily="34" charset="0"/>
              </a:rPr>
              <a:t>1-0</a:t>
            </a:r>
            <a:r>
              <a:rPr lang="en-US" sz="2600">
                <a:solidFill>
                  <a:schemeClr val="bg1"/>
                </a:solidFill>
                <a:latin typeface="Arial" panose="020B0604020202020204" pitchFamily="34" charset="0"/>
                <a:cs typeface="Arial" panose="020B0604020202020204" pitchFamily="34" charset="0"/>
              </a:rPr>
              <a:t> </a:t>
            </a:r>
            <a:r>
              <a:rPr lang="en-US" sz="2600">
                <a:solidFill>
                  <a:schemeClr val="tx1"/>
                </a:solidFill>
                <a:latin typeface="Arial" panose="020B0604020202020204" pitchFamily="34" charset="0"/>
                <a:cs typeface="Arial" panose="020B0604020202020204" pitchFamily="34" charset="0"/>
              </a:rPr>
              <a:t>hoặc </a:t>
            </a:r>
            <a:r>
              <a:rPr lang="en-US" sz="2600">
                <a:solidFill>
                  <a:schemeClr val="accent5"/>
                </a:solidFill>
                <a:latin typeface="Arial" panose="020B0604020202020204" pitchFamily="34" charset="0"/>
                <a:cs typeface="Arial" panose="020B0604020202020204" pitchFamily="34" charset="0"/>
              </a:rPr>
              <a:t>1-1</a:t>
            </a:r>
            <a:r>
              <a:rPr lang="en-US" sz="2600">
                <a:solidFill>
                  <a:schemeClr val="tx1"/>
                </a:solidFill>
                <a:latin typeface="Arial" panose="020B0604020202020204" pitchFamily="34" charset="0"/>
                <a:cs typeface="Arial" panose="020B0604020202020204" pitchFamily="34" charset="0"/>
              </a:rPr>
              <a:t> với Entity </a:t>
            </a:r>
            <a:r>
              <a:rPr lang="en-US" sz="2600">
                <a:solidFill>
                  <a:schemeClr val="accent5"/>
                </a:solidFill>
                <a:latin typeface="Arial" panose="020B0604020202020204" pitchFamily="34" charset="0"/>
                <a:cs typeface="Arial" panose="020B0604020202020204" pitchFamily="34" charset="0"/>
              </a:rPr>
              <a:t>OfficeAssignment</a:t>
            </a:r>
          </a:p>
        </p:txBody>
      </p:sp>
      <p:sp>
        <p:nvSpPr>
          <p:cNvPr id="11" name="Arrow: Right 10">
            <a:extLst>
              <a:ext uri="{FF2B5EF4-FFF2-40B4-BE49-F238E27FC236}">
                <a16:creationId xmlns="" xmlns:a16="http://schemas.microsoft.com/office/drawing/2014/main" id="{004F707A-0B5B-43BF-BA0F-F4AEE12EDE5C}"/>
              </a:ext>
            </a:extLst>
          </p:cNvPr>
          <p:cNvSpPr/>
          <p:nvPr/>
        </p:nvSpPr>
        <p:spPr>
          <a:xfrm>
            <a:off x="2281783" y="2429716"/>
            <a:ext cx="434340" cy="396240"/>
          </a:xfrm>
          <a:prstGeom prst="rightArrow">
            <a:avLst/>
          </a:prstGeom>
          <a:solidFill>
            <a:srgbClr val="25A9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 xmlns:a16="http://schemas.microsoft.com/office/drawing/2014/main" id="{C2E579B5-3E18-46E5-BF68-E7B9B8B827F2}"/>
              </a:ext>
            </a:extLst>
          </p:cNvPr>
          <p:cNvSpPr/>
          <p:nvPr/>
        </p:nvSpPr>
        <p:spPr>
          <a:xfrm>
            <a:off x="2861228" y="1912400"/>
            <a:ext cx="4869180" cy="1418200"/>
          </a:xfrm>
          <a:prstGeom prst="roundRect">
            <a:avLst/>
          </a:prstGeom>
          <a:solidFill>
            <a:srgbClr val="25A9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a:solidFill>
                  <a:schemeClr val="bg1"/>
                </a:solidFill>
                <a:latin typeface="Arial" panose="020B0604020202020204" pitchFamily="34" charset="0"/>
                <a:cs typeface="Arial" panose="020B0604020202020204" pitchFamily="34" charset="0"/>
              </a:rPr>
              <a:t>Nếu user xóa office assignment (ban đầu đã có 1 giá trị) , thì phải xóa cả Entity OfficeAssignment</a:t>
            </a:r>
          </a:p>
        </p:txBody>
      </p:sp>
      <p:sp>
        <p:nvSpPr>
          <p:cNvPr id="13" name="Rectangle: Rounded Corners 12">
            <a:extLst>
              <a:ext uri="{FF2B5EF4-FFF2-40B4-BE49-F238E27FC236}">
                <a16:creationId xmlns="" xmlns:a16="http://schemas.microsoft.com/office/drawing/2014/main" id="{56245D97-100A-4F2F-8FDF-D87E225B9A76}"/>
              </a:ext>
            </a:extLst>
          </p:cNvPr>
          <p:cNvSpPr/>
          <p:nvPr/>
        </p:nvSpPr>
        <p:spPr>
          <a:xfrm>
            <a:off x="2861228" y="5111087"/>
            <a:ext cx="4869180" cy="1295400"/>
          </a:xfrm>
          <a:prstGeom prst="roundRect">
            <a:avLst/>
          </a:prstGeom>
          <a:solidFill>
            <a:srgbClr val="25A9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a:solidFill>
                  <a:schemeClr val="bg1"/>
                </a:solidFill>
                <a:latin typeface="Arial" panose="020B0604020202020204" pitchFamily="34" charset="0"/>
                <a:cs typeface="Arial" panose="020B0604020202020204" pitchFamily="34" charset="0"/>
              </a:rPr>
              <a:t>Nếu user thay đổi giá trị 1 office assignment, thì phải thay đổi luôn giá trị của Entity OfficeAssignment đang tồn tại.</a:t>
            </a:r>
          </a:p>
        </p:txBody>
      </p:sp>
      <p:sp>
        <p:nvSpPr>
          <p:cNvPr id="14" name="Rectangle: Rounded Corners 13">
            <a:extLst>
              <a:ext uri="{FF2B5EF4-FFF2-40B4-BE49-F238E27FC236}">
                <a16:creationId xmlns="" xmlns:a16="http://schemas.microsoft.com/office/drawing/2014/main" id="{A517958B-E5C0-48DD-8ECD-E8CA6BBE9365}"/>
              </a:ext>
            </a:extLst>
          </p:cNvPr>
          <p:cNvSpPr/>
          <p:nvPr/>
        </p:nvSpPr>
        <p:spPr>
          <a:xfrm>
            <a:off x="2861228" y="3573144"/>
            <a:ext cx="4869180" cy="1295401"/>
          </a:xfrm>
          <a:prstGeom prst="roundRect">
            <a:avLst/>
          </a:prstGeom>
          <a:solidFill>
            <a:srgbClr val="25A9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a:solidFill>
                  <a:schemeClr val="bg1"/>
                </a:solidFill>
                <a:latin typeface="Arial" panose="020B0604020202020204" pitchFamily="34" charset="0"/>
                <a:cs typeface="Arial" panose="020B0604020202020204" pitchFamily="34" charset="0"/>
              </a:rPr>
              <a:t>Nếu user nhập 1 giá trị office assignment (ban đầu là rỗng) , thì phải tạo mới 1 Entity OfficeAssignment</a:t>
            </a:r>
          </a:p>
        </p:txBody>
      </p:sp>
      <p:sp>
        <p:nvSpPr>
          <p:cNvPr id="15" name="Arrow: Right 14">
            <a:extLst>
              <a:ext uri="{FF2B5EF4-FFF2-40B4-BE49-F238E27FC236}">
                <a16:creationId xmlns="" xmlns:a16="http://schemas.microsoft.com/office/drawing/2014/main" id="{B536825F-FD51-4752-A1CA-D65286DFB1F1}"/>
              </a:ext>
            </a:extLst>
          </p:cNvPr>
          <p:cNvSpPr/>
          <p:nvPr/>
        </p:nvSpPr>
        <p:spPr>
          <a:xfrm>
            <a:off x="2281783" y="4022723"/>
            <a:ext cx="434340" cy="396240"/>
          </a:xfrm>
          <a:prstGeom prst="rightArrow">
            <a:avLst/>
          </a:prstGeom>
          <a:solidFill>
            <a:srgbClr val="25A9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 xmlns:a16="http://schemas.microsoft.com/office/drawing/2014/main" id="{7C6584E1-12CE-47C8-AF15-B6BA7ECC5A05}"/>
              </a:ext>
            </a:extLst>
          </p:cNvPr>
          <p:cNvSpPr/>
          <p:nvPr/>
        </p:nvSpPr>
        <p:spPr>
          <a:xfrm>
            <a:off x="2281783" y="5560667"/>
            <a:ext cx="434340" cy="396240"/>
          </a:xfrm>
          <a:prstGeom prst="rightArrow">
            <a:avLst/>
          </a:prstGeom>
          <a:solidFill>
            <a:srgbClr val="25A9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17902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750"/>
                                        <p:tgtEl>
                                          <p:spTgt spid="8"/>
                                        </p:tgtEl>
                                      </p:cBhvr>
                                    </p:animEffect>
                                    <p:anim calcmode="lin" valueType="num">
                                      <p:cBhvr>
                                        <p:cTn id="14" dur="1750" fill="hold"/>
                                        <p:tgtEl>
                                          <p:spTgt spid="8"/>
                                        </p:tgtEl>
                                        <p:attrNameLst>
                                          <p:attrName>ppt_x</p:attrName>
                                        </p:attrNameLst>
                                      </p:cBhvr>
                                      <p:tavLst>
                                        <p:tav tm="0">
                                          <p:val>
                                            <p:strVal val="#ppt_x"/>
                                          </p:val>
                                        </p:tav>
                                        <p:tav tm="100000">
                                          <p:val>
                                            <p:strVal val="#ppt_x"/>
                                          </p:val>
                                        </p:tav>
                                      </p:tavLst>
                                    </p:anim>
                                    <p:anim calcmode="lin" valueType="num">
                                      <p:cBhvr>
                                        <p:cTn id="15" dur="175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3250"/>
                            </p:stCondLst>
                            <p:childTnLst>
                              <p:par>
                                <p:cTn id="17" presetID="47" presetClass="exit" presetSubtype="0" fill="hold" grpId="1" nodeType="afterEffect">
                                  <p:stCondLst>
                                    <p:cond delay="2000"/>
                                  </p:stCondLst>
                                  <p:childTnLst>
                                    <p:animEffect transition="out" filter="fade">
                                      <p:cBhvr>
                                        <p:cTn id="18" dur="1000"/>
                                        <p:tgtEl>
                                          <p:spTgt spid="5"/>
                                        </p:tgtEl>
                                      </p:cBhvr>
                                    </p:animEffect>
                                    <p:anim calcmode="lin" valueType="num">
                                      <p:cBhvr>
                                        <p:cTn id="19" dur="1000"/>
                                        <p:tgtEl>
                                          <p:spTgt spid="5"/>
                                        </p:tgtEl>
                                        <p:attrNameLst>
                                          <p:attrName>ppt_x</p:attrName>
                                        </p:attrNameLst>
                                      </p:cBhvr>
                                      <p:tavLst>
                                        <p:tav tm="0">
                                          <p:val>
                                            <p:strVal val="ppt_x"/>
                                          </p:val>
                                        </p:tav>
                                        <p:tav tm="100000">
                                          <p:val>
                                            <p:strVal val="ppt_x"/>
                                          </p:val>
                                        </p:tav>
                                      </p:tavLst>
                                    </p:anim>
                                    <p:anim calcmode="lin" valueType="num">
                                      <p:cBhvr>
                                        <p:cTn id="20" dur="1000"/>
                                        <p:tgtEl>
                                          <p:spTgt spid="5"/>
                                        </p:tgtEl>
                                        <p:attrNameLst>
                                          <p:attrName>ppt_y</p:attrName>
                                        </p:attrNameLst>
                                      </p:cBhvr>
                                      <p:tavLst>
                                        <p:tav tm="0">
                                          <p:val>
                                            <p:strVal val="ppt_y"/>
                                          </p:val>
                                        </p:tav>
                                        <p:tav tm="100000">
                                          <p:val>
                                            <p:strVal val="ppt_y-.1"/>
                                          </p:val>
                                        </p:tav>
                                      </p:tavLst>
                                    </p:anim>
                                    <p:set>
                                      <p:cBhvr>
                                        <p:cTn id="21" dur="1" fill="hold">
                                          <p:stCondLst>
                                            <p:cond delay="999"/>
                                          </p:stCondLst>
                                        </p:cTn>
                                        <p:tgtEl>
                                          <p:spTgt spid="5"/>
                                        </p:tgtEl>
                                        <p:attrNameLst>
                                          <p:attrName>style.visibility</p:attrName>
                                        </p:attrNameLst>
                                      </p:cBhvr>
                                      <p:to>
                                        <p:strVal val="hidden"/>
                                      </p:to>
                                    </p:set>
                                  </p:childTnLst>
                                </p:cTn>
                              </p:par>
                            </p:childTnLst>
                          </p:cTn>
                        </p:par>
                        <p:par>
                          <p:cTn id="22" fill="hold">
                            <p:stCondLst>
                              <p:cond delay="6250"/>
                            </p:stCondLst>
                            <p:childTnLst>
                              <p:par>
                                <p:cTn id="23" presetID="47" presetClass="entr" presetSubtype="0" fill="hold" grpId="0" nodeType="afterEffect">
                                  <p:stCondLst>
                                    <p:cond delay="75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1000" fill="hold"/>
                                        <p:tgtEl>
                                          <p:spTgt spid="11"/>
                                        </p:tgtEl>
                                        <p:attrNameLst>
                                          <p:attrName>ppt_x</p:attrName>
                                        </p:attrNameLst>
                                      </p:cBhvr>
                                      <p:tavLst>
                                        <p:tav tm="0">
                                          <p:val>
                                            <p:strVal val="0-#ppt_w/2"/>
                                          </p:val>
                                        </p:tav>
                                        <p:tav tm="100000">
                                          <p:val>
                                            <p:strVal val="#ppt_x"/>
                                          </p:val>
                                        </p:tav>
                                      </p:tavLst>
                                    </p:anim>
                                    <p:anim calcmode="lin" valueType="num">
                                      <p:cBhvr additive="base">
                                        <p:cTn id="33" dur="1000" fill="hold"/>
                                        <p:tgtEl>
                                          <p:spTgt spid="11"/>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1000" fill="hold"/>
                                        <p:tgtEl>
                                          <p:spTgt spid="12"/>
                                        </p:tgtEl>
                                        <p:attrNameLst>
                                          <p:attrName>ppt_x</p:attrName>
                                        </p:attrNameLst>
                                      </p:cBhvr>
                                      <p:tavLst>
                                        <p:tav tm="0">
                                          <p:val>
                                            <p:strVal val="1+#ppt_w/2"/>
                                          </p:val>
                                        </p:tav>
                                        <p:tav tm="100000">
                                          <p:val>
                                            <p:strVal val="#ppt_x"/>
                                          </p:val>
                                        </p:tav>
                                      </p:tavLst>
                                    </p:anim>
                                    <p:anim calcmode="lin" valueType="num">
                                      <p:cBhvr additive="base">
                                        <p:cTn id="37" dur="1000" fill="hold"/>
                                        <p:tgtEl>
                                          <p:spTgt spid="12"/>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2" presetClass="entr" presetSubtype="8" fill="hold" grpId="0" nodeType="afterEffect">
                                  <p:stCondLst>
                                    <p:cond delay="350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1000" fill="hold"/>
                                        <p:tgtEl>
                                          <p:spTgt spid="15"/>
                                        </p:tgtEl>
                                        <p:attrNameLst>
                                          <p:attrName>ppt_x</p:attrName>
                                        </p:attrNameLst>
                                      </p:cBhvr>
                                      <p:tavLst>
                                        <p:tav tm="0">
                                          <p:val>
                                            <p:strVal val="0-#ppt_w/2"/>
                                          </p:val>
                                        </p:tav>
                                        <p:tav tm="100000">
                                          <p:val>
                                            <p:strVal val="#ppt_x"/>
                                          </p:val>
                                        </p:tav>
                                      </p:tavLst>
                                    </p:anim>
                                    <p:anim calcmode="lin" valueType="num">
                                      <p:cBhvr additive="base">
                                        <p:cTn id="42" dur="1000" fill="hold"/>
                                        <p:tgtEl>
                                          <p:spTgt spid="15"/>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350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1000" fill="hold"/>
                                        <p:tgtEl>
                                          <p:spTgt spid="14"/>
                                        </p:tgtEl>
                                        <p:attrNameLst>
                                          <p:attrName>ppt_x</p:attrName>
                                        </p:attrNameLst>
                                      </p:cBhvr>
                                      <p:tavLst>
                                        <p:tav tm="0">
                                          <p:val>
                                            <p:strVal val="1+#ppt_w/2"/>
                                          </p:val>
                                        </p:tav>
                                        <p:tav tm="100000">
                                          <p:val>
                                            <p:strVal val="#ppt_x"/>
                                          </p:val>
                                        </p:tav>
                                      </p:tavLst>
                                    </p:anim>
                                    <p:anim calcmode="lin" valueType="num">
                                      <p:cBhvr additive="base">
                                        <p:cTn id="46" dur="1000" fill="hold"/>
                                        <p:tgtEl>
                                          <p:spTgt spid="14"/>
                                        </p:tgtEl>
                                        <p:attrNameLst>
                                          <p:attrName>ppt_y</p:attrName>
                                        </p:attrNameLst>
                                      </p:cBhvr>
                                      <p:tavLst>
                                        <p:tav tm="0">
                                          <p:val>
                                            <p:strVal val="#ppt_y"/>
                                          </p:val>
                                        </p:tav>
                                        <p:tav tm="100000">
                                          <p:val>
                                            <p:strVal val="#ppt_y"/>
                                          </p:val>
                                        </p:tav>
                                      </p:tavLst>
                                    </p:anim>
                                  </p:childTnLst>
                                </p:cTn>
                              </p:par>
                            </p:childTnLst>
                          </p:cTn>
                        </p:par>
                        <p:par>
                          <p:cTn id="47" fill="hold">
                            <p:stCondLst>
                              <p:cond delay="5500"/>
                            </p:stCondLst>
                            <p:childTnLst>
                              <p:par>
                                <p:cTn id="48" presetID="2" presetClass="entr" presetSubtype="8" fill="hold" grpId="0" nodeType="afterEffect">
                                  <p:stCondLst>
                                    <p:cond delay="3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000" fill="hold"/>
                                        <p:tgtEl>
                                          <p:spTgt spid="16"/>
                                        </p:tgtEl>
                                        <p:attrNameLst>
                                          <p:attrName>ppt_x</p:attrName>
                                        </p:attrNameLst>
                                      </p:cBhvr>
                                      <p:tavLst>
                                        <p:tav tm="0">
                                          <p:val>
                                            <p:strVal val="0-#ppt_w/2"/>
                                          </p:val>
                                        </p:tav>
                                        <p:tav tm="100000">
                                          <p:val>
                                            <p:strVal val="#ppt_x"/>
                                          </p:val>
                                        </p:tav>
                                      </p:tavLst>
                                    </p:anim>
                                    <p:anim calcmode="lin" valueType="num">
                                      <p:cBhvr additive="base">
                                        <p:cTn id="51" dur="1000" fill="hold"/>
                                        <p:tgtEl>
                                          <p:spTgt spid="16"/>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3500"/>
                                  </p:stCondLst>
                                  <p:childTnLst>
                                    <p:set>
                                      <p:cBhvr>
                                        <p:cTn id="53" dur="1" fill="hold">
                                          <p:stCondLst>
                                            <p:cond delay="0"/>
                                          </p:stCondLst>
                                        </p:cTn>
                                        <p:tgtEl>
                                          <p:spTgt spid="13"/>
                                        </p:tgtEl>
                                        <p:attrNameLst>
                                          <p:attrName>style.visibility</p:attrName>
                                        </p:attrNameLst>
                                      </p:cBhvr>
                                      <p:to>
                                        <p:strVal val="visible"/>
                                      </p:to>
                                    </p:set>
                                    <p:anim calcmode="lin" valueType="num">
                                      <p:cBhvr additive="base">
                                        <p:cTn id="54" dur="1000" fill="hold"/>
                                        <p:tgtEl>
                                          <p:spTgt spid="13"/>
                                        </p:tgtEl>
                                        <p:attrNameLst>
                                          <p:attrName>ppt_x</p:attrName>
                                        </p:attrNameLst>
                                      </p:cBhvr>
                                      <p:tavLst>
                                        <p:tav tm="0">
                                          <p:val>
                                            <p:strVal val="1+#ppt_w/2"/>
                                          </p:val>
                                        </p:tav>
                                        <p:tav tm="100000">
                                          <p:val>
                                            <p:strVal val="#ppt_x"/>
                                          </p:val>
                                        </p:tav>
                                      </p:tavLst>
                                    </p:anim>
                                    <p:anim calcmode="lin" valueType="num">
                                      <p:cBhvr additive="base">
                                        <p:cTn id="55"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0" grpId="0" animBg="1"/>
      <p:bldP spid="11" grpId="0" animBg="1"/>
      <p:bldP spid="12" grpId="0" animBg="1"/>
      <p:bldP spid="13" grpId="0" animBg="1"/>
      <p:bldP spid="14" grpId="0" animBg="1"/>
      <p:bldP spid="1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 xmlns:a16="http://schemas.microsoft.com/office/drawing/2014/main" id="{CB13F688-25CD-4695-B5FE-2756B10A1E69}"/>
              </a:ext>
            </a:extLst>
          </p:cNvPr>
          <p:cNvSpPr/>
          <p:nvPr/>
        </p:nvSpPr>
        <p:spPr>
          <a:xfrm>
            <a:off x="315799" y="511445"/>
            <a:ext cx="3613022" cy="1262083"/>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a:solidFill>
                  <a:schemeClr val="tx1"/>
                </a:solidFill>
                <a:latin typeface="Arial" panose="020B0604020202020204" pitchFamily="34" charset="0"/>
                <a:cs typeface="Arial" panose="020B0604020202020204" pitchFamily="34" charset="0"/>
              </a:rPr>
              <a:t>Trong InstructorController.cs</a:t>
            </a:r>
          </a:p>
        </p:txBody>
      </p:sp>
      <p:pic>
        <p:nvPicPr>
          <p:cNvPr id="8" name="Picture 7">
            <a:extLst>
              <a:ext uri="{FF2B5EF4-FFF2-40B4-BE49-F238E27FC236}">
                <a16:creationId xmlns="" xmlns:a16="http://schemas.microsoft.com/office/drawing/2014/main" id="{42688D1A-6F40-4440-BD45-69ABD36ACC83}"/>
              </a:ext>
            </a:extLst>
          </p:cNvPr>
          <p:cNvPicPr>
            <a:picLocks noChangeAspect="1"/>
          </p:cNvPicPr>
          <p:nvPr/>
        </p:nvPicPr>
        <p:blipFill>
          <a:blip r:embed="rId3"/>
          <a:stretch>
            <a:fillRect/>
          </a:stretch>
        </p:blipFill>
        <p:spPr>
          <a:xfrm>
            <a:off x="651915" y="2137285"/>
            <a:ext cx="4619405" cy="1768288"/>
          </a:xfrm>
          <a:prstGeom prst="rect">
            <a:avLst/>
          </a:prstGeom>
        </p:spPr>
      </p:pic>
    </p:spTree>
    <p:extLst>
      <p:ext uri="{BB962C8B-B14F-4D97-AF65-F5344CB8AC3E}">
        <p14:creationId xmlns:p14="http://schemas.microsoft.com/office/powerpoint/2010/main" val="23969803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20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7B512482-CF92-498F-AD10-94D10C35F774}"/>
              </a:ext>
            </a:extLst>
          </p:cNvPr>
          <p:cNvPicPr>
            <a:picLocks noChangeAspect="1"/>
          </p:cNvPicPr>
          <p:nvPr/>
        </p:nvPicPr>
        <p:blipFill>
          <a:blip r:embed="rId2"/>
          <a:stretch>
            <a:fillRect/>
          </a:stretch>
        </p:blipFill>
        <p:spPr>
          <a:xfrm>
            <a:off x="996005" y="241136"/>
            <a:ext cx="7914021" cy="6375729"/>
          </a:xfrm>
          <a:prstGeom prst="rect">
            <a:avLst/>
          </a:prstGeom>
          <a:ln>
            <a:noFill/>
          </a:ln>
          <a:effectLst>
            <a:outerShdw blurRad="292100" dist="139700" dir="2700000" algn="tl" rotWithShape="0">
              <a:srgbClr val="333333">
                <a:alpha val="65000"/>
              </a:srgbClr>
            </a:outerShdw>
          </a:effectLst>
        </p:spPr>
      </p:pic>
      <p:sp>
        <p:nvSpPr>
          <p:cNvPr id="6" name="Oval 5">
            <a:extLst>
              <a:ext uri="{FF2B5EF4-FFF2-40B4-BE49-F238E27FC236}">
                <a16:creationId xmlns="" xmlns:a16="http://schemas.microsoft.com/office/drawing/2014/main" id="{CED169BB-EF02-4EDF-89AD-8336938BEA11}"/>
              </a:ext>
            </a:extLst>
          </p:cNvPr>
          <p:cNvSpPr/>
          <p:nvPr/>
        </p:nvSpPr>
        <p:spPr>
          <a:xfrm>
            <a:off x="233974" y="241136"/>
            <a:ext cx="3613022" cy="1262083"/>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a:solidFill>
                  <a:schemeClr val="tx1"/>
                </a:solidFill>
                <a:latin typeface="Arial" panose="020B0604020202020204" pitchFamily="34" charset="0"/>
                <a:cs typeface="Arial" panose="020B0604020202020204" pitchFamily="34" charset="0"/>
              </a:rPr>
              <a:t>Trong InstructorController.cs</a:t>
            </a:r>
          </a:p>
        </p:txBody>
      </p:sp>
    </p:spTree>
    <p:extLst>
      <p:ext uri="{BB962C8B-B14F-4D97-AF65-F5344CB8AC3E}">
        <p14:creationId xmlns:p14="http://schemas.microsoft.com/office/powerpoint/2010/main" val="15833105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ppt_x</p:attrName>
                                        </p:attrNameLst>
                                      </p:cBhvr>
                                      <p:tavLst>
                                        <p:tav tm="0">
                                          <p:val>
                                            <p:strVal val="#ppt_x"/>
                                          </p:val>
                                        </p:tav>
                                        <p:tav tm="100000">
                                          <p:val>
                                            <p:strVal val="#ppt_x"/>
                                          </p:val>
                                        </p:tav>
                                      </p:tavLst>
                                    </p:anim>
                                    <p:anim calcmode="lin" valueType="num">
                                      <p:cBhvr>
                                        <p:cTn id="9" dur="2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42" presetClass="exit" presetSubtype="0" fill="hold" grpId="1" nodeType="afterEffect">
                                  <p:stCondLst>
                                    <p:cond delay="0"/>
                                  </p:stCondLst>
                                  <p:childTnLst>
                                    <p:animEffect transition="out" filter="fade">
                                      <p:cBhvr>
                                        <p:cTn id="12" dur="1000"/>
                                        <p:tgtEl>
                                          <p:spTgt spid="6"/>
                                        </p:tgtEl>
                                      </p:cBhvr>
                                    </p:animEffect>
                                    <p:anim calcmode="lin" valueType="num">
                                      <p:cBhvr>
                                        <p:cTn id="13" dur="1000"/>
                                        <p:tgtEl>
                                          <p:spTgt spid="6"/>
                                        </p:tgtEl>
                                        <p:attrNameLst>
                                          <p:attrName>ppt_x</p:attrName>
                                        </p:attrNameLst>
                                      </p:cBhvr>
                                      <p:tavLst>
                                        <p:tav tm="0">
                                          <p:val>
                                            <p:strVal val="ppt_x"/>
                                          </p:val>
                                        </p:tav>
                                        <p:tav tm="100000">
                                          <p:val>
                                            <p:strVal val="ppt_x"/>
                                          </p:val>
                                        </p:tav>
                                      </p:tavLst>
                                    </p:anim>
                                    <p:anim calcmode="lin" valueType="num">
                                      <p:cBhvr>
                                        <p:cTn id="14" dur="1000"/>
                                        <p:tgtEl>
                                          <p:spTgt spid="6"/>
                                        </p:tgtEl>
                                        <p:attrNameLst>
                                          <p:attrName>ppt_y</p:attrName>
                                        </p:attrNameLst>
                                      </p:cBhvr>
                                      <p:tavLst>
                                        <p:tav tm="0">
                                          <p:val>
                                            <p:strVal val="ppt_y"/>
                                          </p:val>
                                        </p:tav>
                                        <p:tav tm="100000">
                                          <p:val>
                                            <p:strVal val="ppt_y+.1"/>
                                          </p:val>
                                        </p:tav>
                                      </p:tavLst>
                                    </p:anim>
                                    <p:set>
                                      <p:cBhvr>
                                        <p:cTn id="15" dur="1" fill="hold">
                                          <p:stCondLst>
                                            <p:cond delay="999"/>
                                          </p:stCondLst>
                                        </p:cTn>
                                        <p:tgtEl>
                                          <p:spTgt spid="6"/>
                                        </p:tgtEl>
                                        <p:attrNameLst>
                                          <p:attrName>style.visibility</p:attrName>
                                        </p:attrNameLst>
                                      </p:cBhvr>
                                      <p:to>
                                        <p:strVal val="hidden"/>
                                      </p:to>
                                    </p:set>
                                  </p:childTnLst>
                                </p:cTn>
                              </p:par>
                            </p:childTnLst>
                          </p:cTn>
                        </p:par>
                        <p:par>
                          <p:cTn id="16" fill="hold">
                            <p:stCondLst>
                              <p:cond delay="3000"/>
                            </p:stCondLst>
                            <p:childTnLst>
                              <p:par>
                                <p:cTn id="17" presetID="42"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 xmlns:a16="http://schemas.microsoft.com/office/drawing/2014/main" id="{78BE1527-E2F3-446C-AB32-AEAEBD5B4A1E}"/>
              </a:ext>
            </a:extLst>
          </p:cNvPr>
          <p:cNvSpPr/>
          <p:nvPr/>
        </p:nvSpPr>
        <p:spPr>
          <a:xfrm>
            <a:off x="233974" y="241136"/>
            <a:ext cx="4985081" cy="1262083"/>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Arial" panose="020B0604020202020204" pitchFamily="34" charset="0"/>
                <a:cs typeface="Arial" panose="020B0604020202020204" pitchFamily="34" charset="0"/>
              </a:rPr>
              <a:t>Trong </a:t>
            </a:r>
            <a:r>
              <a:rPr lang="en-US" sz="2800" i="1">
                <a:solidFill>
                  <a:schemeClr val="tx1"/>
                </a:solidFill>
                <a:latin typeface="Arial" panose="020B0604020202020204" pitchFamily="34" charset="0"/>
                <a:cs typeface="Arial" panose="020B0604020202020204" pitchFamily="34" charset="0"/>
              </a:rPr>
              <a:t>Views\Instructor\Edit.cshtml </a:t>
            </a:r>
            <a:endParaRPr lang="en-US" sz="2800">
              <a:solidFill>
                <a:schemeClr val="tx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 xmlns:a16="http://schemas.microsoft.com/office/drawing/2014/main" id="{C73B13F1-863A-49A7-AFC9-A38B4AEFBACE}"/>
              </a:ext>
            </a:extLst>
          </p:cNvPr>
          <p:cNvPicPr>
            <a:picLocks noChangeAspect="1"/>
          </p:cNvPicPr>
          <p:nvPr/>
        </p:nvPicPr>
        <p:blipFill>
          <a:blip r:embed="rId3"/>
          <a:stretch>
            <a:fillRect/>
          </a:stretch>
        </p:blipFill>
        <p:spPr>
          <a:xfrm>
            <a:off x="277551" y="3131804"/>
            <a:ext cx="8588898" cy="19110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ectangle 7">
            <a:extLst>
              <a:ext uri="{FF2B5EF4-FFF2-40B4-BE49-F238E27FC236}">
                <a16:creationId xmlns="" xmlns:a16="http://schemas.microsoft.com/office/drawing/2014/main" id="{2AE50069-E0D7-41D3-91EB-A3BA8834B980}"/>
              </a:ext>
            </a:extLst>
          </p:cNvPr>
          <p:cNvSpPr/>
          <p:nvPr/>
        </p:nvSpPr>
        <p:spPr>
          <a:xfrm>
            <a:off x="2222588" y="1686470"/>
            <a:ext cx="5635052" cy="126208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Arial" panose="020B0604020202020204" pitchFamily="34" charset="0"/>
                <a:cs typeface="Arial" panose="020B0604020202020204" pitchFamily="34" charset="0"/>
              </a:rPr>
              <a:t>Thêm đoạn code </a:t>
            </a:r>
            <a:r>
              <a:rPr lang="en-US" sz="2400">
                <a:solidFill>
                  <a:schemeClr val="bg1"/>
                </a:solidFill>
                <a:latin typeface="Arial" panose="020B0604020202020204" pitchFamily="34" charset="0"/>
                <a:cs typeface="Arial" panose="020B0604020202020204" pitchFamily="34" charset="0"/>
              </a:rPr>
              <a:t>sau </a:t>
            </a:r>
            <a:r>
              <a:rPr lang="en-US" sz="2400" u="sng">
                <a:solidFill>
                  <a:schemeClr val="tx1"/>
                </a:solidFill>
                <a:latin typeface="Arial" panose="020B0604020202020204" pitchFamily="34" charset="0"/>
                <a:cs typeface="Arial" panose="020B0604020202020204" pitchFamily="34" charset="0"/>
              </a:rPr>
              <a:t>(nằm d</a:t>
            </a:r>
            <a:r>
              <a:rPr lang="vi-VN" sz="2400" u="sng">
                <a:solidFill>
                  <a:schemeClr val="tx1"/>
                </a:solidFill>
                <a:latin typeface="Arial" panose="020B0604020202020204" pitchFamily="34" charset="0"/>
                <a:cs typeface="Arial" panose="020B0604020202020204" pitchFamily="34" charset="0"/>
              </a:rPr>
              <a:t>ư</a:t>
            </a:r>
            <a:r>
              <a:rPr lang="en-US" sz="2400" u="sng">
                <a:solidFill>
                  <a:schemeClr val="tx1"/>
                </a:solidFill>
                <a:latin typeface="Arial" panose="020B0604020202020204" pitchFamily="34" charset="0"/>
                <a:cs typeface="Arial" panose="020B0604020202020204" pitchFamily="34" charset="0"/>
              </a:rPr>
              <a:t>ới thẻ div của field Hire Date)</a:t>
            </a:r>
            <a:r>
              <a:rPr lang="en-US" sz="2400">
                <a:latin typeface="Arial" panose="020B0604020202020204" pitchFamily="34" charset="0"/>
                <a:cs typeface="Arial" panose="020B0604020202020204" pitchFamily="34" charset="0"/>
              </a:rPr>
              <a:t> để add field mới cho việc edit office location :</a:t>
            </a:r>
          </a:p>
        </p:txBody>
      </p:sp>
    </p:spTree>
    <p:extLst>
      <p:ext uri="{BB962C8B-B14F-4D97-AF65-F5344CB8AC3E}">
        <p14:creationId xmlns:p14="http://schemas.microsoft.com/office/powerpoint/2010/main" val="18236967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ppt_x</p:attrName>
                                        </p:attrNameLst>
                                      </p:cBhvr>
                                      <p:tavLst>
                                        <p:tav tm="0">
                                          <p:val>
                                            <p:strVal val="#ppt_x"/>
                                          </p:val>
                                        </p:tav>
                                        <p:tav tm="100000">
                                          <p:val>
                                            <p:strVal val="#ppt_x"/>
                                          </p:val>
                                        </p:tav>
                                      </p:tavLst>
                                    </p:anim>
                                    <p:anim calcmode="lin" valueType="num">
                                      <p:cBhvr>
                                        <p:cTn id="9" dur="2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16" presetClass="entr" presetSubtype="37" fill="hold" grpId="0" nodeType="afterEffect">
                                  <p:stCondLst>
                                    <p:cond delay="1000"/>
                                  </p:stCondLst>
                                  <p:childTnLst>
                                    <p:set>
                                      <p:cBhvr>
                                        <p:cTn id="12" dur="1" fill="hold">
                                          <p:stCondLst>
                                            <p:cond delay="0"/>
                                          </p:stCondLst>
                                        </p:cTn>
                                        <p:tgtEl>
                                          <p:spTgt spid="8"/>
                                        </p:tgtEl>
                                        <p:attrNameLst>
                                          <p:attrName>style.visibility</p:attrName>
                                        </p:attrNameLst>
                                      </p:cBhvr>
                                      <p:to>
                                        <p:strVal val="visible"/>
                                      </p:to>
                                    </p:set>
                                    <p:animEffect transition="in" filter="barn(outVertical)">
                                      <p:cBhvr>
                                        <p:cTn id="13" dur="500"/>
                                        <p:tgtEl>
                                          <p:spTgt spid="8"/>
                                        </p:tgtEl>
                                      </p:cBhvr>
                                    </p:animEffect>
                                  </p:childTnLst>
                                </p:cTn>
                              </p:par>
                            </p:childTnLst>
                          </p:cTn>
                        </p:par>
                        <p:par>
                          <p:cTn id="14" fill="hold">
                            <p:stCondLst>
                              <p:cond delay="3500"/>
                            </p:stCondLst>
                            <p:childTnLst>
                              <p:par>
                                <p:cTn id="15" presetID="42" presetClass="entr" presetSubtype="0" fill="hold" nodeType="afterEffect">
                                  <p:stCondLst>
                                    <p:cond delay="200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AppData\Local\Temp\SNAGHTML107592c.PNG">
            <a:extLst>
              <a:ext uri="{FF2B5EF4-FFF2-40B4-BE49-F238E27FC236}">
                <a16:creationId xmlns="" xmlns:a16="http://schemas.microsoft.com/office/drawing/2014/main" id="{133F31CF-D01B-484B-A04E-58820CC414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254" y="514350"/>
            <a:ext cx="7379494" cy="58293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User\AppData\Local\Temp\SNAGHTML107fe31.PNG">
            <a:extLst>
              <a:ext uri="{FF2B5EF4-FFF2-40B4-BE49-F238E27FC236}">
                <a16:creationId xmlns="" xmlns:a16="http://schemas.microsoft.com/office/drawing/2014/main" id="{7ABA3D31-3531-4DA4-A0D1-D1D15AF13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288" y="238125"/>
            <a:ext cx="3721894" cy="6381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User\AppData\Local\Temp\SNAGHTML10877c3.PNG">
            <a:extLst>
              <a:ext uri="{FF2B5EF4-FFF2-40B4-BE49-F238E27FC236}">
                <a16:creationId xmlns="" xmlns:a16="http://schemas.microsoft.com/office/drawing/2014/main" id="{3A003DF1-68B8-441D-B7FB-B0E8A97690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38125"/>
            <a:ext cx="3721894" cy="63817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User\AppData\Local\Temp\SNAGHTML1097a33.PNG">
            <a:extLst>
              <a:ext uri="{FF2B5EF4-FFF2-40B4-BE49-F238E27FC236}">
                <a16:creationId xmlns="" xmlns:a16="http://schemas.microsoft.com/office/drawing/2014/main" id="{C2803F08-2280-465D-BA7A-7DF8A29955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3438" y="171451"/>
            <a:ext cx="5879306" cy="644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57103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outVertical)">
                                      <p:cBhvr>
                                        <p:cTn id="7" dur="500"/>
                                        <p:tgtEl>
                                          <p:spTgt spid="1026"/>
                                        </p:tgtEl>
                                      </p:cBhvr>
                                    </p:animEffect>
                                  </p:childTnLst>
                                </p:cTn>
                              </p:par>
                            </p:childTnLst>
                          </p:cTn>
                        </p:par>
                        <p:par>
                          <p:cTn id="8" fill="hold">
                            <p:stCondLst>
                              <p:cond delay="500"/>
                            </p:stCondLst>
                            <p:childTnLst>
                              <p:par>
                                <p:cTn id="9" presetID="16" presetClass="exit" presetSubtype="21" fill="hold" nodeType="afterEffect">
                                  <p:stCondLst>
                                    <p:cond delay="3000"/>
                                  </p:stCondLst>
                                  <p:childTnLst>
                                    <p:animEffect transition="out" filter="barn(inVertical)">
                                      <p:cBhvr>
                                        <p:cTn id="10" dur="500"/>
                                        <p:tgtEl>
                                          <p:spTgt spid="1026"/>
                                        </p:tgtEl>
                                      </p:cBhvr>
                                    </p:animEffect>
                                    <p:set>
                                      <p:cBhvr>
                                        <p:cTn id="11" dur="1" fill="hold">
                                          <p:stCondLst>
                                            <p:cond delay="499"/>
                                          </p:stCondLst>
                                        </p:cTn>
                                        <p:tgtEl>
                                          <p:spTgt spid="1026"/>
                                        </p:tgtEl>
                                        <p:attrNameLst>
                                          <p:attrName>style.visibility</p:attrName>
                                        </p:attrNameLst>
                                      </p:cBhvr>
                                      <p:to>
                                        <p:strVal val="hidden"/>
                                      </p:to>
                                    </p:set>
                                  </p:childTnLst>
                                </p:cTn>
                              </p:par>
                            </p:childTnLst>
                          </p:cTn>
                        </p:par>
                        <p:par>
                          <p:cTn id="12" fill="hold">
                            <p:stCondLst>
                              <p:cond delay="4000"/>
                            </p:stCondLst>
                            <p:childTnLst>
                              <p:par>
                                <p:cTn id="13" presetID="42" presetClass="entr" presetSubtype="0" fill="hold" nodeType="afterEffect">
                                  <p:stCondLst>
                                    <p:cond delay="10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6000"/>
                            </p:stCondLst>
                            <p:childTnLst>
                              <p:par>
                                <p:cTn id="19" presetID="42" presetClass="entr" presetSubtype="0" fill="hold" nodeType="afterEffect">
                                  <p:stCondLst>
                                    <p:cond delay="300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par>
                          <p:cTn id="24" fill="hold">
                            <p:stCondLst>
                              <p:cond delay="10000"/>
                            </p:stCondLst>
                            <p:childTnLst>
                              <p:par>
                                <p:cTn id="25" presetID="6" presetClass="exit" presetSubtype="32" fill="hold" nodeType="afterEffect">
                                  <p:stCondLst>
                                    <p:cond delay="2000"/>
                                  </p:stCondLst>
                                  <p:childTnLst>
                                    <p:animEffect transition="out" filter="circle(out)">
                                      <p:cBhvr>
                                        <p:cTn id="26" dur="2000"/>
                                        <p:tgtEl>
                                          <p:spTgt spid="6"/>
                                        </p:tgtEl>
                                      </p:cBhvr>
                                    </p:animEffect>
                                    <p:set>
                                      <p:cBhvr>
                                        <p:cTn id="27" dur="1" fill="hold">
                                          <p:stCondLst>
                                            <p:cond delay="1999"/>
                                          </p:stCondLst>
                                        </p:cTn>
                                        <p:tgtEl>
                                          <p:spTgt spid="6"/>
                                        </p:tgtEl>
                                        <p:attrNameLst>
                                          <p:attrName>style.visibility</p:attrName>
                                        </p:attrNameLst>
                                      </p:cBhvr>
                                      <p:to>
                                        <p:strVal val="hidden"/>
                                      </p:to>
                                    </p:set>
                                  </p:childTnLst>
                                </p:cTn>
                              </p:par>
                              <p:par>
                                <p:cTn id="28" presetID="6" presetClass="exit" presetSubtype="32" fill="hold" nodeType="withEffect">
                                  <p:stCondLst>
                                    <p:cond delay="2000"/>
                                  </p:stCondLst>
                                  <p:childTnLst>
                                    <p:animEffect transition="out" filter="circle(out)">
                                      <p:cBhvr>
                                        <p:cTn id="29" dur="2000"/>
                                        <p:tgtEl>
                                          <p:spTgt spid="7"/>
                                        </p:tgtEl>
                                      </p:cBhvr>
                                    </p:animEffect>
                                    <p:set>
                                      <p:cBhvr>
                                        <p:cTn id="30" dur="1" fill="hold">
                                          <p:stCondLst>
                                            <p:cond delay="1999"/>
                                          </p:stCondLst>
                                        </p:cTn>
                                        <p:tgtEl>
                                          <p:spTgt spid="7"/>
                                        </p:tgtEl>
                                        <p:attrNameLst>
                                          <p:attrName>style.visibility</p:attrName>
                                        </p:attrNameLst>
                                      </p:cBhvr>
                                      <p:to>
                                        <p:strVal val="hidden"/>
                                      </p:to>
                                    </p:set>
                                  </p:childTnLst>
                                </p:cTn>
                              </p:par>
                            </p:childTnLst>
                          </p:cTn>
                        </p:par>
                        <p:par>
                          <p:cTn id="31" fill="hold">
                            <p:stCondLst>
                              <p:cond delay="14000"/>
                            </p:stCondLst>
                            <p:childTnLst>
                              <p:par>
                                <p:cTn id="32" presetID="42" presetClass="entr" presetSubtype="0" fill="hold" nodeType="afterEffect">
                                  <p:stCondLst>
                                    <p:cond delay="10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Thành Viên</a:t>
            </a:r>
            <a:endParaRPr lang="en-US" dirty="0"/>
          </a:p>
        </p:txBody>
      </p:sp>
      <p:sp>
        <p:nvSpPr>
          <p:cNvPr id="3" name="Content Placeholder 2"/>
          <p:cNvSpPr>
            <a:spLocks noGrp="1"/>
          </p:cNvSpPr>
          <p:nvPr>
            <p:ph idx="1"/>
          </p:nvPr>
        </p:nvSpPr>
        <p:spPr/>
        <p:txBody>
          <a:bodyPr/>
          <a:lstStyle/>
          <a:p>
            <a:r>
              <a:rPr lang="en-US" dirty="0" err="1"/>
              <a:t>Trương</a:t>
            </a:r>
            <a:r>
              <a:rPr lang="en-US" dirty="0"/>
              <a:t> </a:t>
            </a:r>
            <a:r>
              <a:rPr lang="en-US" dirty="0" err="1"/>
              <a:t>Tuấn</a:t>
            </a:r>
            <a:r>
              <a:rPr lang="en-US" dirty="0"/>
              <a:t> </a:t>
            </a:r>
            <a:r>
              <a:rPr lang="en-US" dirty="0" err="1" smtClean="0"/>
              <a:t>Diệu</a:t>
            </a:r>
            <a:endParaRPr lang="en-US" dirty="0" smtClean="0"/>
          </a:p>
          <a:p>
            <a:r>
              <a:rPr lang="en-US" dirty="0" err="1" smtClean="0"/>
              <a:t>Trần</a:t>
            </a:r>
            <a:r>
              <a:rPr lang="en-US" dirty="0" smtClean="0"/>
              <a:t> </a:t>
            </a:r>
            <a:r>
              <a:rPr lang="en-US" dirty="0" err="1" smtClean="0"/>
              <a:t>Anh</a:t>
            </a:r>
            <a:r>
              <a:rPr lang="en-US" dirty="0" smtClean="0"/>
              <a:t> </a:t>
            </a:r>
            <a:r>
              <a:rPr lang="en-US" dirty="0" err="1" smtClean="0"/>
              <a:t>Tuấn</a:t>
            </a:r>
            <a:endParaRPr lang="en-US" dirty="0" smtClean="0"/>
          </a:p>
          <a:p>
            <a:r>
              <a:rPr lang="en-US" dirty="0" err="1" smtClean="0"/>
              <a:t>Trần</a:t>
            </a:r>
            <a:r>
              <a:rPr lang="en-US" dirty="0" smtClean="0"/>
              <a:t> </a:t>
            </a:r>
            <a:r>
              <a:rPr lang="en-US" dirty="0" err="1" smtClean="0"/>
              <a:t>Quang</a:t>
            </a:r>
            <a:r>
              <a:rPr lang="en-US" dirty="0" smtClean="0"/>
              <a:t> </a:t>
            </a:r>
            <a:r>
              <a:rPr lang="en-US" dirty="0" err="1" smtClean="0"/>
              <a:t>Danh</a:t>
            </a:r>
            <a:endParaRPr lang="en-US" dirty="0" smtClean="0"/>
          </a:p>
        </p:txBody>
      </p:sp>
    </p:spTree>
    <p:extLst>
      <p:ext uri="{BB962C8B-B14F-4D97-AF65-F5344CB8AC3E}">
        <p14:creationId xmlns:p14="http://schemas.microsoft.com/office/powerpoint/2010/main" val="324587767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normAutofit fontScale="90000"/>
          </a:bodyPr>
          <a:lstStyle/>
          <a:p>
            <a:r>
              <a:rPr lang="en-US" b="1" i="0" u="none" strike="noStrike" baseline="0" dirty="0" smtClean="0">
                <a:solidFill>
                  <a:srgbClr val="000000"/>
                </a:solidFill>
                <a:latin typeface="Times New Roman"/>
              </a:rPr>
              <a:t>Adding an Edit Page for Instructors </a:t>
            </a:r>
            <a:endParaRPr lang="en-US" dirty="0"/>
          </a:p>
        </p:txBody>
      </p:sp>
    </p:spTree>
    <p:extLst>
      <p:ext uri="{BB962C8B-B14F-4D97-AF65-F5344CB8AC3E}">
        <p14:creationId xmlns:p14="http://schemas.microsoft.com/office/powerpoint/2010/main" val="5236770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ight Arrow 22"/>
          <p:cNvSpPr/>
          <p:nvPr/>
        </p:nvSpPr>
        <p:spPr>
          <a:xfrm rot="18090080">
            <a:off x="1467540" y="4656506"/>
            <a:ext cx="3552723" cy="4018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Thay</a:t>
            </a:r>
            <a:r>
              <a:rPr lang="en-US" dirty="0" smtClean="0"/>
              <a:t> </a:t>
            </a:r>
            <a:r>
              <a:rPr lang="en-US" dirty="0" err="1" smtClean="0"/>
              <a:t>dổi</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445392461"/>
              </p:ext>
            </p:extLst>
          </p:nvPr>
        </p:nvGraphicFramePr>
        <p:xfrm>
          <a:off x="152400" y="167640"/>
          <a:ext cx="2209800" cy="2194560"/>
        </p:xfrm>
        <a:graphic>
          <a:graphicData uri="http://schemas.openxmlformats.org/drawingml/2006/table">
            <a:tbl>
              <a:tblPr firstRow="1" bandRow="1">
                <a:tableStyleId>{5C22544A-7EE6-4342-B048-85BDC9FD1C3A}</a:tableStyleId>
              </a:tblPr>
              <a:tblGrid>
                <a:gridCol w="2209800">
                  <a:extLst>
                    <a:ext uri="{9D8B030D-6E8A-4147-A177-3AD203B41FA5}">
                      <a16:colId xmlns="" xmlns:a16="http://schemas.microsoft.com/office/drawing/2014/main" val="20000"/>
                    </a:ext>
                  </a:extLst>
                </a:gridCol>
              </a:tblGrid>
              <a:tr h="325967">
                <a:tc>
                  <a:txBody>
                    <a:bodyPr/>
                    <a:lstStyle/>
                    <a:p>
                      <a:pPr algn="ctr"/>
                      <a:r>
                        <a:rPr lang="en-US" dirty="0" err="1" smtClean="0"/>
                        <a:t>OfiiceAssignment</a:t>
                      </a:r>
                      <a:endParaRPr lang="en-US" dirty="0"/>
                    </a:p>
                  </a:txBody>
                  <a:tcPr>
                    <a:solidFill>
                      <a:schemeClr val="accent1">
                        <a:lumMod val="50000"/>
                      </a:schemeClr>
                    </a:solidFill>
                  </a:tcPr>
                </a:tc>
                <a:extLst>
                  <a:ext uri="{0D108BD9-81ED-4DB2-BD59-A6C34878D82A}">
                    <a16:rowId xmlns="" xmlns:a16="http://schemas.microsoft.com/office/drawing/2014/main" val="10000"/>
                  </a:ext>
                </a:extLst>
              </a:tr>
              <a:tr h="325967">
                <a:tc>
                  <a:txBody>
                    <a:bodyPr/>
                    <a:lstStyle/>
                    <a:p>
                      <a:r>
                        <a:rPr lang="en-US" dirty="0" smtClean="0"/>
                        <a:t>Properties</a:t>
                      </a:r>
                      <a:endParaRPr lang="en-US" dirty="0"/>
                    </a:p>
                  </a:txBody>
                  <a:tcPr>
                    <a:solidFill>
                      <a:schemeClr val="accent1">
                        <a:lumMod val="75000"/>
                      </a:schemeClr>
                    </a:solidFill>
                  </a:tcPr>
                </a:tc>
                <a:extLst>
                  <a:ext uri="{0D108BD9-81ED-4DB2-BD59-A6C34878D82A}">
                    <a16:rowId xmlns="" xmlns:a16="http://schemas.microsoft.com/office/drawing/2014/main" val="10001"/>
                  </a:ext>
                </a:extLst>
              </a:tr>
              <a:tr h="325967">
                <a:tc>
                  <a:txBody>
                    <a:bodyPr/>
                    <a:lstStyle/>
                    <a:p>
                      <a:r>
                        <a:rPr lang="en-US" dirty="0" smtClean="0">
                          <a:sym typeface="Webdings" panose="05030102010509060703" pitchFamily="18" charset="2"/>
                        </a:rPr>
                        <a:t></a:t>
                      </a:r>
                      <a:r>
                        <a:rPr lang="en-US" dirty="0" smtClean="0"/>
                        <a:t>InstructorID</a:t>
                      </a:r>
                      <a:endParaRPr lang="en-US" dirty="0"/>
                    </a:p>
                  </a:txBody>
                  <a:tcPr>
                    <a:solidFill>
                      <a:schemeClr val="accent1">
                        <a:lumMod val="40000"/>
                        <a:lumOff val="60000"/>
                      </a:schemeClr>
                    </a:solidFill>
                  </a:tcPr>
                </a:tc>
                <a:extLst>
                  <a:ext uri="{0D108BD9-81ED-4DB2-BD59-A6C34878D82A}">
                    <a16:rowId xmlns="" xmlns:a16="http://schemas.microsoft.com/office/drawing/2014/main" val="10002"/>
                  </a:ext>
                </a:extLst>
              </a:tr>
              <a:tr h="325967">
                <a:tc>
                  <a:txBody>
                    <a:bodyPr/>
                    <a:lstStyle/>
                    <a:p>
                      <a:r>
                        <a:rPr lang="en-US" dirty="0" smtClean="0"/>
                        <a:t>Location</a:t>
                      </a:r>
                      <a:endParaRPr lang="en-US" dirty="0"/>
                    </a:p>
                  </a:txBody>
                  <a:tcPr>
                    <a:solidFill>
                      <a:schemeClr val="accent1">
                        <a:lumMod val="40000"/>
                        <a:lumOff val="60000"/>
                      </a:schemeClr>
                    </a:solidFill>
                  </a:tcPr>
                </a:tc>
                <a:extLst>
                  <a:ext uri="{0D108BD9-81ED-4DB2-BD59-A6C34878D82A}">
                    <a16:rowId xmlns="" xmlns:a16="http://schemas.microsoft.com/office/drawing/2014/main" val="10003"/>
                  </a:ext>
                </a:extLst>
              </a:tr>
              <a:tr h="325967">
                <a:tc>
                  <a:txBody>
                    <a:bodyPr/>
                    <a:lstStyle/>
                    <a:p>
                      <a:r>
                        <a:rPr lang="en-US" dirty="0" smtClean="0"/>
                        <a:t>Navigation Properties</a:t>
                      </a:r>
                      <a:endParaRPr lang="en-US" dirty="0"/>
                    </a:p>
                  </a:txBody>
                  <a:tcPr>
                    <a:solidFill>
                      <a:schemeClr val="accent1">
                        <a:lumMod val="75000"/>
                      </a:schemeClr>
                    </a:solidFill>
                  </a:tcPr>
                </a:tc>
                <a:extLst>
                  <a:ext uri="{0D108BD9-81ED-4DB2-BD59-A6C34878D82A}">
                    <a16:rowId xmlns="" xmlns:a16="http://schemas.microsoft.com/office/drawing/2014/main" val="10004"/>
                  </a:ext>
                </a:extLst>
              </a:tr>
              <a:tr h="325967">
                <a:tc>
                  <a:txBody>
                    <a:bodyPr/>
                    <a:lstStyle/>
                    <a:p>
                      <a:r>
                        <a:rPr lang="en-US" dirty="0" smtClean="0"/>
                        <a:t>Instructor</a:t>
                      </a:r>
                      <a:endParaRPr lang="en-US" dirty="0"/>
                    </a:p>
                  </a:txBody>
                  <a:tcPr>
                    <a:solidFill>
                      <a:schemeClr val="accent1">
                        <a:lumMod val="40000"/>
                        <a:lumOff val="60000"/>
                      </a:schemeClr>
                    </a:solidFill>
                  </a:tcPr>
                </a:tc>
                <a:extLst>
                  <a:ext uri="{0D108BD9-81ED-4DB2-BD59-A6C34878D82A}">
                    <a16:rowId xmlns="" xmlns:a16="http://schemas.microsoft.com/office/drawing/2014/main" val="10005"/>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829969841"/>
              </p:ext>
            </p:extLst>
          </p:nvPr>
        </p:nvGraphicFramePr>
        <p:xfrm>
          <a:off x="228600" y="3139440"/>
          <a:ext cx="2209800" cy="3337560"/>
        </p:xfrm>
        <a:graphic>
          <a:graphicData uri="http://schemas.openxmlformats.org/drawingml/2006/table">
            <a:tbl>
              <a:tblPr firstRow="1" bandRow="1">
                <a:tableStyleId>{5C22544A-7EE6-4342-B048-85BDC9FD1C3A}</a:tableStyleId>
              </a:tblPr>
              <a:tblGrid>
                <a:gridCol w="2209800">
                  <a:extLst>
                    <a:ext uri="{9D8B030D-6E8A-4147-A177-3AD203B41FA5}">
                      <a16:colId xmlns="" xmlns:a16="http://schemas.microsoft.com/office/drawing/2014/main" val="20000"/>
                    </a:ext>
                  </a:extLst>
                </a:gridCol>
              </a:tblGrid>
              <a:tr h="370840">
                <a:tc>
                  <a:txBody>
                    <a:bodyPr/>
                    <a:lstStyle/>
                    <a:p>
                      <a:pPr algn="ctr"/>
                      <a:r>
                        <a:rPr lang="en-US" dirty="0" smtClean="0"/>
                        <a:t>Instructor</a:t>
                      </a:r>
                      <a:endParaRPr lang="en-US" dirty="0"/>
                    </a:p>
                  </a:txBody>
                  <a:tcPr>
                    <a:solidFill>
                      <a:schemeClr val="accent2">
                        <a:lumMod val="50000"/>
                      </a:schemeClr>
                    </a:solidFill>
                  </a:tcPr>
                </a:tc>
                <a:extLst>
                  <a:ext uri="{0D108BD9-81ED-4DB2-BD59-A6C34878D82A}">
                    <a16:rowId xmlns="" xmlns:a16="http://schemas.microsoft.com/office/drawing/2014/main" val="10000"/>
                  </a:ext>
                </a:extLst>
              </a:tr>
              <a:tr h="370840">
                <a:tc>
                  <a:txBody>
                    <a:bodyPr/>
                    <a:lstStyle/>
                    <a:p>
                      <a:r>
                        <a:rPr lang="en-US" dirty="0" smtClean="0"/>
                        <a:t>Properties</a:t>
                      </a:r>
                      <a:endParaRPr lang="en-US" dirty="0"/>
                    </a:p>
                  </a:txBody>
                  <a:tcPr>
                    <a:solidFill>
                      <a:schemeClr val="accent2">
                        <a:lumMod val="75000"/>
                      </a:schemeClr>
                    </a:solidFill>
                  </a:tcPr>
                </a:tc>
                <a:extLst>
                  <a:ext uri="{0D108BD9-81ED-4DB2-BD59-A6C34878D82A}">
                    <a16:rowId xmlns="" xmlns:a16="http://schemas.microsoft.com/office/drawing/2014/main" val="10001"/>
                  </a:ext>
                </a:extLst>
              </a:tr>
              <a:tr h="370840">
                <a:tc>
                  <a:txBody>
                    <a:bodyPr/>
                    <a:lstStyle/>
                    <a:p>
                      <a:pPr algn="l"/>
                      <a:r>
                        <a:rPr lang="en-US" dirty="0" smtClean="0">
                          <a:sym typeface="Webdings" panose="05030102010509060703" pitchFamily="18" charset="2"/>
                        </a:rPr>
                        <a:t></a:t>
                      </a:r>
                      <a:r>
                        <a:rPr lang="en-US" dirty="0" smtClean="0"/>
                        <a:t>ID</a:t>
                      </a:r>
                      <a:endParaRPr lang="en-US" dirty="0"/>
                    </a:p>
                  </a:txBody>
                  <a:tcPr>
                    <a:solidFill>
                      <a:schemeClr val="accent2">
                        <a:lumMod val="40000"/>
                        <a:lumOff val="60000"/>
                      </a:schemeClr>
                    </a:solidFill>
                  </a:tcPr>
                </a:tc>
                <a:extLst>
                  <a:ext uri="{0D108BD9-81ED-4DB2-BD59-A6C34878D82A}">
                    <a16:rowId xmlns="" xmlns:a16="http://schemas.microsoft.com/office/drawing/2014/main" val="10002"/>
                  </a:ext>
                </a:extLst>
              </a:tr>
              <a:tr h="370840">
                <a:tc>
                  <a:txBody>
                    <a:bodyPr/>
                    <a:lstStyle/>
                    <a:p>
                      <a:pPr algn="l"/>
                      <a:r>
                        <a:rPr lang="en-US" dirty="0" err="1" smtClean="0"/>
                        <a:t>LastName</a:t>
                      </a:r>
                      <a:endParaRPr lang="en-US" dirty="0"/>
                    </a:p>
                  </a:txBody>
                  <a:tcPr>
                    <a:solidFill>
                      <a:schemeClr val="accent2">
                        <a:lumMod val="40000"/>
                        <a:lumOff val="60000"/>
                      </a:schemeClr>
                    </a:solidFill>
                  </a:tcPr>
                </a:tc>
                <a:extLst>
                  <a:ext uri="{0D108BD9-81ED-4DB2-BD59-A6C34878D82A}">
                    <a16:rowId xmlns="" xmlns:a16="http://schemas.microsoft.com/office/drawing/2014/main" val="10003"/>
                  </a:ext>
                </a:extLst>
              </a:tr>
              <a:tr h="370840">
                <a:tc>
                  <a:txBody>
                    <a:bodyPr/>
                    <a:lstStyle/>
                    <a:p>
                      <a:pPr algn="l"/>
                      <a:r>
                        <a:rPr lang="en-US" dirty="0" err="1" smtClean="0"/>
                        <a:t>FirstMidName</a:t>
                      </a:r>
                      <a:endParaRPr lang="en-US" dirty="0"/>
                    </a:p>
                  </a:txBody>
                  <a:tcPr>
                    <a:solidFill>
                      <a:schemeClr val="accent2">
                        <a:lumMod val="40000"/>
                        <a:lumOff val="60000"/>
                      </a:schemeClr>
                    </a:solidFill>
                  </a:tcPr>
                </a:tc>
                <a:extLst>
                  <a:ext uri="{0D108BD9-81ED-4DB2-BD59-A6C34878D82A}">
                    <a16:rowId xmlns="" xmlns:a16="http://schemas.microsoft.com/office/drawing/2014/main" val="10004"/>
                  </a:ext>
                </a:extLst>
              </a:tr>
              <a:tr h="370840">
                <a:tc>
                  <a:txBody>
                    <a:bodyPr/>
                    <a:lstStyle/>
                    <a:p>
                      <a:pPr algn="l"/>
                      <a:r>
                        <a:rPr lang="en-US" dirty="0" err="1" smtClean="0"/>
                        <a:t>HireDate</a:t>
                      </a:r>
                      <a:endParaRPr lang="en-US" dirty="0"/>
                    </a:p>
                  </a:txBody>
                  <a:tcPr>
                    <a:solidFill>
                      <a:schemeClr val="accent2">
                        <a:lumMod val="40000"/>
                        <a:lumOff val="60000"/>
                      </a:schemeClr>
                    </a:solidFill>
                  </a:tcPr>
                </a:tc>
                <a:extLst>
                  <a:ext uri="{0D108BD9-81ED-4DB2-BD59-A6C34878D82A}">
                    <a16:rowId xmlns="" xmlns:a16="http://schemas.microsoft.com/office/drawing/2014/main" val="10005"/>
                  </a:ext>
                </a:extLst>
              </a:tr>
              <a:tr h="370840">
                <a:tc>
                  <a:txBody>
                    <a:bodyPr/>
                    <a:lstStyle/>
                    <a:p>
                      <a:r>
                        <a:rPr lang="en-US" dirty="0" smtClean="0"/>
                        <a:t>Navigation Properties</a:t>
                      </a:r>
                      <a:endParaRPr lang="en-US" dirty="0"/>
                    </a:p>
                  </a:txBody>
                  <a:tcPr>
                    <a:solidFill>
                      <a:schemeClr val="accent2">
                        <a:lumMod val="75000"/>
                      </a:schemeClr>
                    </a:solidFill>
                  </a:tcPr>
                </a:tc>
                <a:extLst>
                  <a:ext uri="{0D108BD9-81ED-4DB2-BD59-A6C34878D82A}">
                    <a16:rowId xmlns="" xmlns:a16="http://schemas.microsoft.com/office/drawing/2014/main" val="10006"/>
                  </a:ext>
                </a:extLst>
              </a:tr>
              <a:tr h="370840">
                <a:tc>
                  <a:txBody>
                    <a:bodyPr/>
                    <a:lstStyle/>
                    <a:p>
                      <a:r>
                        <a:rPr lang="en-US" dirty="0" smtClean="0"/>
                        <a:t>Courses</a:t>
                      </a:r>
                      <a:endParaRPr lang="en-US" dirty="0"/>
                    </a:p>
                  </a:txBody>
                  <a:tcPr>
                    <a:solidFill>
                      <a:schemeClr val="accent2">
                        <a:lumMod val="40000"/>
                        <a:lumOff val="60000"/>
                      </a:schemeClr>
                    </a:solidFill>
                  </a:tcPr>
                </a:tc>
                <a:extLst>
                  <a:ext uri="{0D108BD9-81ED-4DB2-BD59-A6C34878D82A}">
                    <a16:rowId xmlns="" xmlns:a16="http://schemas.microsoft.com/office/drawing/2014/main" val="10007"/>
                  </a:ext>
                </a:extLst>
              </a:tr>
              <a:tr h="370840">
                <a:tc>
                  <a:txBody>
                    <a:bodyPr/>
                    <a:lstStyle/>
                    <a:p>
                      <a:r>
                        <a:rPr lang="en-US" dirty="0" err="1" smtClean="0"/>
                        <a:t>OfficeAssignment</a:t>
                      </a:r>
                      <a:endParaRPr lang="en-US" dirty="0"/>
                    </a:p>
                  </a:txBody>
                  <a:tcPr>
                    <a:solidFill>
                      <a:schemeClr val="accent2">
                        <a:lumMod val="40000"/>
                        <a:lumOff val="60000"/>
                      </a:schemeClr>
                    </a:solidFill>
                  </a:tcPr>
                </a:tc>
                <a:extLst>
                  <a:ext uri="{0D108BD9-81ED-4DB2-BD59-A6C34878D82A}">
                    <a16:rowId xmlns="" xmlns:a16="http://schemas.microsoft.com/office/drawing/2014/main" val="10008"/>
                  </a:ext>
                </a:extLst>
              </a:tr>
            </a:tbl>
          </a:graphicData>
        </a:graphic>
      </p:graphicFrame>
      <p:sp>
        <p:nvSpPr>
          <p:cNvPr id="5" name="Flowchart: Connector 4"/>
          <p:cNvSpPr/>
          <p:nvPr/>
        </p:nvSpPr>
        <p:spPr>
          <a:xfrm>
            <a:off x="1170482" y="2377440"/>
            <a:ext cx="152400" cy="1524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1170482" y="2987040"/>
            <a:ext cx="152400" cy="1524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5" idx="4"/>
          </p:cNvCxnSpPr>
          <p:nvPr/>
        </p:nvCxnSpPr>
        <p:spPr>
          <a:xfrm>
            <a:off x="1246682" y="2529840"/>
            <a:ext cx="0" cy="4572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322882" y="2377440"/>
            <a:ext cx="658318" cy="338554"/>
          </a:xfrm>
          <a:prstGeom prst="rect">
            <a:avLst/>
          </a:prstGeom>
          <a:noFill/>
        </p:spPr>
        <p:txBody>
          <a:bodyPr wrap="square" rtlCol="0">
            <a:spAutoFit/>
          </a:bodyPr>
          <a:lstStyle/>
          <a:p>
            <a:r>
              <a:rPr lang="en-US" sz="1600" dirty="0" smtClean="0"/>
              <a:t>0… 1</a:t>
            </a:r>
          </a:p>
        </p:txBody>
      </p:sp>
      <p:sp>
        <p:nvSpPr>
          <p:cNvPr id="20" name="TextBox 19"/>
          <p:cNvSpPr txBox="1"/>
          <p:nvPr/>
        </p:nvSpPr>
        <p:spPr>
          <a:xfrm>
            <a:off x="1322882" y="2800886"/>
            <a:ext cx="329159" cy="338554"/>
          </a:xfrm>
          <a:prstGeom prst="rect">
            <a:avLst/>
          </a:prstGeom>
          <a:noFill/>
        </p:spPr>
        <p:txBody>
          <a:bodyPr wrap="square" rtlCol="0">
            <a:spAutoFit/>
          </a:bodyPr>
          <a:lstStyle/>
          <a:p>
            <a:r>
              <a:rPr lang="en-US" sz="1600" dirty="0" smtClean="0"/>
              <a:t>1</a:t>
            </a:r>
          </a:p>
        </p:txBody>
      </p:sp>
      <p:graphicFrame>
        <p:nvGraphicFramePr>
          <p:cNvPr id="22" name="Diagram 21"/>
          <p:cNvGraphicFramePr/>
          <p:nvPr>
            <p:extLst>
              <p:ext uri="{D42A27DB-BD31-4B8C-83A1-F6EECF244321}">
                <p14:modId xmlns:p14="http://schemas.microsoft.com/office/powerpoint/2010/main" val="3298734250"/>
              </p:ext>
            </p:extLst>
          </p:nvPr>
        </p:nvGraphicFramePr>
        <p:xfrm>
          <a:off x="4343400" y="1031240"/>
          <a:ext cx="40386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930001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9"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0-#ppt_h/2"/>
                                          </p:val>
                                        </p:tav>
                                        <p:tav tm="100000">
                                          <p:val>
                                            <p:strVal val="#ppt_y"/>
                                          </p:val>
                                        </p:tav>
                                      </p:tavLst>
                                    </p:anim>
                                  </p:childTnLst>
                                </p:cTn>
                              </p:par>
                              <p:par>
                                <p:cTn id="19" presetID="2" presetClass="entr" presetSubtype="9"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0-#ppt_w/2"/>
                                          </p:val>
                                        </p:tav>
                                        <p:tav tm="100000">
                                          <p:val>
                                            <p:strVal val="#ppt_x"/>
                                          </p:val>
                                        </p:tav>
                                      </p:tavLst>
                                    </p:anim>
                                    <p:anim calcmode="lin" valueType="num">
                                      <p:cBhvr additive="base">
                                        <p:cTn id="22" dur="500" fill="hold"/>
                                        <p:tgtEl>
                                          <p:spTgt spid="20"/>
                                        </p:tgtEl>
                                        <p:attrNameLst>
                                          <p:attrName>ppt_y</p:attrName>
                                        </p:attrNameLst>
                                      </p:cBhvr>
                                      <p:tavLst>
                                        <p:tav tm="0">
                                          <p:val>
                                            <p:strVal val="0-#ppt_h/2"/>
                                          </p:val>
                                        </p:tav>
                                        <p:tav tm="100000">
                                          <p:val>
                                            <p:strVal val="#ppt_y"/>
                                          </p:val>
                                        </p:tav>
                                      </p:tavLst>
                                    </p:anim>
                                  </p:childTnLst>
                                </p:cTn>
                              </p:par>
                              <p:par>
                                <p:cTn id="23" presetID="2" presetClass="entr" presetSubtype="9"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0-#ppt_w/2"/>
                                          </p:val>
                                        </p:tav>
                                        <p:tav tm="100000">
                                          <p:val>
                                            <p:strVal val="#ppt_x"/>
                                          </p:val>
                                        </p:tav>
                                      </p:tavLst>
                                    </p:anim>
                                    <p:anim calcmode="lin" valueType="num">
                                      <p:cBhvr additive="base">
                                        <p:cTn id="26" dur="500" fill="hold"/>
                                        <p:tgtEl>
                                          <p:spTgt spid="19"/>
                                        </p:tgtEl>
                                        <p:attrNameLst>
                                          <p:attrName>ppt_y</p:attrName>
                                        </p:attrNameLst>
                                      </p:cBhvr>
                                      <p:tavLst>
                                        <p:tav tm="0">
                                          <p:val>
                                            <p:strVal val="0-#ppt_h/2"/>
                                          </p:val>
                                        </p:tav>
                                        <p:tav tm="100000">
                                          <p:val>
                                            <p:strVal val="#ppt_y"/>
                                          </p:val>
                                        </p:tav>
                                      </p:tavLst>
                                    </p:anim>
                                  </p:childTnLst>
                                </p:cTn>
                              </p:par>
                              <p:par>
                                <p:cTn id="27" presetID="2" presetClass="entr" presetSubtype="9"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0-#ppt_w/2"/>
                                          </p:val>
                                        </p:tav>
                                        <p:tav tm="100000">
                                          <p:val>
                                            <p:strVal val="#ppt_x"/>
                                          </p:val>
                                        </p:tav>
                                      </p:tavLst>
                                    </p:anim>
                                    <p:anim calcmode="lin" valueType="num">
                                      <p:cBhvr additive="base">
                                        <p:cTn id="30" dur="500" fill="hold"/>
                                        <p:tgtEl>
                                          <p:spTgt spid="5"/>
                                        </p:tgtEl>
                                        <p:attrNameLst>
                                          <p:attrName>ppt_y</p:attrName>
                                        </p:attrNameLst>
                                      </p:cBhvr>
                                      <p:tavLst>
                                        <p:tav tm="0">
                                          <p:val>
                                            <p:strVal val="0-#ppt_h/2"/>
                                          </p:val>
                                        </p:tav>
                                        <p:tav tm="100000">
                                          <p:val>
                                            <p:strVal val="#ppt_y"/>
                                          </p:val>
                                        </p:tav>
                                      </p:tavLst>
                                    </p:anim>
                                  </p:childTnLst>
                                </p:cTn>
                              </p:par>
                              <p:par>
                                <p:cTn id="31" presetID="2" presetClass="entr" presetSubtype="9"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0-#ppt_w/2"/>
                                          </p:val>
                                        </p:tav>
                                        <p:tav tm="100000">
                                          <p:val>
                                            <p:strVal val="#ppt_x"/>
                                          </p:val>
                                        </p:tav>
                                      </p:tavLst>
                                    </p:anim>
                                    <p:anim calcmode="lin" valueType="num">
                                      <p:cBhvr additive="base">
                                        <p:cTn id="3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9"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0-#ppt_w/2"/>
                                          </p:val>
                                        </p:tav>
                                        <p:tav tm="100000">
                                          <p:val>
                                            <p:strVal val="#ppt_x"/>
                                          </p:val>
                                        </p:tav>
                                      </p:tavLst>
                                    </p:anim>
                                    <p:anim calcmode="lin" valueType="num">
                                      <p:cBhvr additive="base">
                                        <p:cTn id="40"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9"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0-#ppt_w/2"/>
                                          </p:val>
                                        </p:tav>
                                        <p:tav tm="100000">
                                          <p:val>
                                            <p:strVal val="#ppt_x"/>
                                          </p:val>
                                        </p:tav>
                                      </p:tavLst>
                                    </p:anim>
                                    <p:anim calcmode="lin" valueType="num">
                                      <p:cBhvr additive="base">
                                        <p:cTn id="46"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5" grpId="0" animBg="1"/>
      <p:bldP spid="6" grpId="0" animBg="1"/>
      <p:bldP spid="19" grpId="0"/>
      <p:bldP spid="20" grpId="0"/>
      <p:bldGraphic spid="22"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545"/>
            <a:ext cx="4267200" cy="369332"/>
          </a:xfrm>
          <a:prstGeom prst="rect">
            <a:avLst/>
          </a:prstGeom>
          <a:noFill/>
        </p:spPr>
        <p:txBody>
          <a:bodyPr wrap="square" rtlCol="0">
            <a:spAutoFit/>
          </a:bodyPr>
          <a:lstStyle/>
          <a:p>
            <a:r>
              <a:rPr lang="en-US" dirty="0" smtClean="0"/>
              <a:t>Location: Controllers/InstructorController.cs</a:t>
            </a:r>
            <a:endParaRPr lang="en-US" dirty="0"/>
          </a:p>
        </p:txBody>
      </p:sp>
      <p:sp>
        <p:nvSpPr>
          <p:cNvPr id="3" name="TextBox 2"/>
          <p:cNvSpPr txBox="1"/>
          <p:nvPr/>
        </p:nvSpPr>
        <p:spPr>
          <a:xfrm>
            <a:off x="228600" y="663533"/>
            <a:ext cx="3200400"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 ActionResult Edit(</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id)</a:t>
            </a:r>
          </a:p>
          <a:p>
            <a:r>
              <a:rPr lang="en-US" sz="1000" dirty="0" smtClean="0">
                <a:solidFill>
                  <a:srgbClr val="000000"/>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smtClean="0">
                <a:solidFill>
                  <a:srgbClr val="0000FF"/>
                </a:solidFill>
                <a:latin typeface="Consolas" panose="020B0609020204030204" pitchFamily="49" charset="0"/>
              </a:rPr>
              <a:t>if</a:t>
            </a:r>
            <a:r>
              <a:rPr lang="en-US" sz="1000" dirty="0" smtClean="0">
                <a:solidFill>
                  <a:srgbClr val="000000"/>
                </a:solidFill>
                <a:latin typeface="Consolas" panose="020B0609020204030204" pitchFamily="49" charset="0"/>
              </a:rPr>
              <a:t> </a:t>
            </a:r>
            <a:r>
              <a:rPr lang="en-US" sz="1000" dirty="0">
                <a:solidFill>
                  <a:srgbClr val="000000"/>
                </a:solidFill>
                <a:latin typeface="Consolas" panose="020B0609020204030204" pitchFamily="49" charset="0"/>
              </a:rPr>
              <a:t>(id == </a:t>
            </a:r>
            <a:r>
              <a:rPr lang="en-US" sz="1000" dirty="0">
                <a:solidFill>
                  <a:srgbClr val="0000FF"/>
                </a:solidFill>
                <a:latin typeface="Consolas" panose="020B0609020204030204" pitchFamily="49" charset="0"/>
              </a:rPr>
              <a:t>null</a:t>
            </a:r>
            <a:r>
              <a:rPr lang="en-US" sz="1000" dirty="0">
                <a:solidFill>
                  <a:srgbClr val="000000"/>
                </a:solidFill>
                <a:latin typeface="Consolas" panose="020B0609020204030204" pitchFamily="49" charset="0"/>
              </a:rPr>
              <a:t>)</a:t>
            </a:r>
          </a:p>
          <a:p>
            <a:r>
              <a:rPr lang="en-US" sz="1000" dirty="0" smtClean="0">
                <a:solidFill>
                  <a:srgbClr val="000000"/>
                </a:solidFill>
                <a:latin typeface="Consolas" panose="020B0609020204030204" pitchFamily="49" charset="0"/>
              </a:rPr>
              <a:t> {</a:t>
            </a:r>
            <a:endParaRPr lang="en-US" sz="1000" dirty="0">
              <a:solidFill>
                <a:srgbClr val="000000"/>
              </a:solidFill>
              <a:latin typeface="Consolas" panose="020B0609020204030204" pitchFamily="49" charset="0"/>
            </a:endParaRPr>
          </a:p>
          <a:p>
            <a:r>
              <a:rPr lang="en-US" sz="1000" dirty="0" smtClean="0">
                <a:solidFill>
                  <a:srgbClr val="000000"/>
                </a:solidFill>
                <a:latin typeface="Consolas" panose="020B0609020204030204" pitchFamily="49" charset="0"/>
              </a:rPr>
              <a:t>  </a:t>
            </a:r>
            <a:r>
              <a:rPr lang="en-US" sz="1000" dirty="0" smtClean="0">
                <a:solidFill>
                  <a:srgbClr val="0000FF"/>
                </a:solidFill>
                <a:latin typeface="Consolas" panose="020B0609020204030204" pitchFamily="49" charset="0"/>
              </a:rPr>
              <a:t>return</a:t>
            </a:r>
            <a:r>
              <a:rPr lang="en-US" sz="1000" dirty="0" smtClean="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new</a:t>
            </a:r>
            <a:r>
              <a:rPr lang="en-US" sz="1000" dirty="0">
                <a:solidFill>
                  <a:srgbClr val="000000"/>
                </a:solidFill>
                <a:latin typeface="Consolas" panose="020B0609020204030204" pitchFamily="49" charset="0"/>
              </a:rPr>
              <a:t> </a:t>
            </a:r>
            <a:r>
              <a:rPr lang="en-US" sz="1000" dirty="0" smtClean="0">
                <a:solidFill>
                  <a:srgbClr val="000000"/>
                </a:solidFill>
                <a:latin typeface="Consolas" panose="020B0609020204030204" pitchFamily="49" charset="0"/>
              </a:rPr>
              <a:t>HttpStatusCodeResult	(HttpStatusCode.BadRequest</a:t>
            </a:r>
            <a:r>
              <a:rPr lang="en-US" sz="1000" dirty="0">
                <a:solidFill>
                  <a:srgbClr val="000000"/>
                </a:solidFill>
                <a:latin typeface="Consolas" panose="020B0609020204030204" pitchFamily="49" charset="0"/>
              </a:rPr>
              <a:t>);</a:t>
            </a:r>
          </a:p>
          <a:p>
            <a:r>
              <a:rPr lang="en-US" sz="1000" dirty="0" smtClean="0">
                <a:solidFill>
                  <a:srgbClr val="000000"/>
                </a:solidFill>
                <a:latin typeface="Consolas" panose="020B0609020204030204" pitchFamily="49" charset="0"/>
              </a:rPr>
              <a:t> }</a:t>
            </a:r>
            <a:endParaRPr lang="en-US" sz="1000" dirty="0">
              <a:solidFill>
                <a:srgbClr val="000000"/>
              </a:solidFill>
              <a:latin typeface="Consolas" panose="020B0609020204030204" pitchFamily="49" charset="0"/>
            </a:endParaRPr>
          </a:p>
          <a:p>
            <a:pPr>
              <a:spcAft>
                <a:spcPts val="0"/>
              </a:spcAft>
            </a:pPr>
            <a:r>
              <a:rPr lang="en-US" sz="1000" dirty="0" smtClean="0">
                <a:solidFill>
                  <a:srgbClr val="000000"/>
                </a:solidFill>
                <a:latin typeface="Consolas" panose="020B0609020204030204" pitchFamily="49" charset="0"/>
              </a:rPr>
              <a:t> </a:t>
            </a:r>
            <a:r>
              <a:rPr lang="en-US" sz="1000" dirty="0">
                <a:solidFill>
                  <a:srgbClr val="000000"/>
                </a:solidFill>
                <a:highlight>
                  <a:srgbClr val="FFFF00"/>
                </a:highlight>
                <a:latin typeface="Consolas"/>
              </a:rPr>
              <a:t>Instructor </a:t>
            </a:r>
            <a:r>
              <a:rPr lang="en-US" sz="1000" dirty="0" err="1" smtClean="0">
                <a:solidFill>
                  <a:srgbClr val="000000"/>
                </a:solidFill>
                <a:highlight>
                  <a:srgbClr val="FFFF00"/>
                </a:highlight>
                <a:latin typeface="Consolas"/>
              </a:rPr>
              <a:t>instructor</a:t>
            </a:r>
            <a:r>
              <a:rPr lang="en-US" sz="1000" dirty="0" smtClean="0">
                <a:solidFill>
                  <a:srgbClr val="000000"/>
                </a:solidFill>
                <a:highlight>
                  <a:srgbClr val="FFFF00"/>
                </a:highlight>
                <a:latin typeface="Consolas"/>
              </a:rPr>
              <a:t> = </a:t>
            </a:r>
            <a:r>
              <a:rPr lang="en-US" sz="1000" dirty="0" err="1">
                <a:solidFill>
                  <a:srgbClr val="000000"/>
                </a:solidFill>
                <a:highlight>
                  <a:srgbClr val="FFFF00"/>
                </a:highlight>
                <a:latin typeface="Consolas"/>
              </a:rPr>
              <a:t>db.Instructors.Find</a:t>
            </a:r>
            <a:r>
              <a:rPr lang="en-US" sz="1000" dirty="0">
                <a:solidFill>
                  <a:srgbClr val="000000"/>
                </a:solidFill>
                <a:highlight>
                  <a:srgbClr val="FFFF00"/>
                </a:highlight>
                <a:latin typeface="Consolas"/>
              </a:rPr>
              <a:t>(id);</a:t>
            </a:r>
            <a:endParaRPr lang="en-US" sz="1200" dirty="0">
              <a:latin typeface="Times New Roman"/>
              <a:ea typeface="Times New Roman"/>
            </a:endParaRPr>
          </a:p>
          <a:p>
            <a:r>
              <a:rPr lang="en-US" sz="1000" dirty="0" smtClean="0">
                <a:solidFill>
                  <a:srgbClr val="0000FF"/>
                </a:solidFill>
                <a:latin typeface="Consolas" panose="020B0609020204030204" pitchFamily="49" charset="0"/>
              </a:rPr>
              <a:t> if</a:t>
            </a:r>
            <a:r>
              <a:rPr lang="en-US" sz="1000" dirty="0" smtClean="0">
                <a:solidFill>
                  <a:srgbClr val="000000"/>
                </a:solidFill>
                <a:latin typeface="Consolas" panose="020B0609020204030204" pitchFamily="49" charset="0"/>
              </a:rPr>
              <a:t> </a:t>
            </a:r>
            <a:r>
              <a:rPr lang="en-US" sz="1000" dirty="0">
                <a:solidFill>
                  <a:srgbClr val="000000"/>
                </a:solidFill>
                <a:latin typeface="Consolas" panose="020B0609020204030204" pitchFamily="49" charset="0"/>
              </a:rPr>
              <a:t>(instructor == </a:t>
            </a:r>
            <a:r>
              <a:rPr lang="en-US" sz="1000" dirty="0">
                <a:solidFill>
                  <a:srgbClr val="0000FF"/>
                </a:solidFill>
                <a:latin typeface="Consolas" panose="020B0609020204030204" pitchFamily="49" charset="0"/>
              </a:rPr>
              <a:t>null</a:t>
            </a:r>
            <a:r>
              <a:rPr lang="en-US" sz="1000" dirty="0">
                <a:solidFill>
                  <a:srgbClr val="000000"/>
                </a:solidFill>
                <a:latin typeface="Consolas" panose="020B0609020204030204" pitchFamily="49" charset="0"/>
              </a:rPr>
              <a:t>)</a:t>
            </a:r>
          </a:p>
          <a:p>
            <a:r>
              <a:rPr lang="en-US" sz="1000" dirty="0" smtClean="0">
                <a:solidFill>
                  <a:srgbClr val="000000"/>
                </a:solidFill>
                <a:latin typeface="Consolas" panose="020B0609020204030204" pitchFamily="49" charset="0"/>
              </a:rPr>
              <a:t> {</a:t>
            </a:r>
            <a:endParaRPr lang="en-US" sz="1000" dirty="0">
              <a:solidFill>
                <a:srgbClr val="000000"/>
              </a:solidFill>
              <a:latin typeface="Consolas" panose="020B0609020204030204" pitchFamily="49" charset="0"/>
            </a:endParaRPr>
          </a:p>
          <a:p>
            <a:r>
              <a:rPr lang="en-US" sz="1000" dirty="0" smtClean="0">
                <a:solidFill>
                  <a:srgbClr val="000000"/>
                </a:solidFill>
                <a:latin typeface="Consolas" panose="020B0609020204030204" pitchFamily="49" charset="0"/>
              </a:rPr>
              <a:t>  </a:t>
            </a:r>
            <a:r>
              <a:rPr lang="en-US" sz="1000" dirty="0" smtClean="0">
                <a:solidFill>
                  <a:srgbClr val="0000FF"/>
                </a:solidFill>
                <a:latin typeface="Consolas" panose="020B0609020204030204" pitchFamily="49" charset="0"/>
              </a:rPr>
              <a:t>return</a:t>
            </a:r>
            <a:r>
              <a:rPr lang="en-US" sz="1000" dirty="0" smtClean="0">
                <a:solidFill>
                  <a:srgbClr val="000000"/>
                </a:solidFill>
                <a:latin typeface="Consolas" panose="020B0609020204030204" pitchFamily="49" charset="0"/>
              </a:rPr>
              <a:t> </a:t>
            </a:r>
            <a:r>
              <a:rPr lang="en-US" sz="1000" dirty="0">
                <a:solidFill>
                  <a:srgbClr val="000000"/>
                </a:solidFill>
                <a:latin typeface="Consolas" panose="020B0609020204030204" pitchFamily="49" charset="0"/>
              </a:rPr>
              <a:t>HttpNotFound();</a:t>
            </a:r>
          </a:p>
          <a:p>
            <a:r>
              <a:rPr lang="en-US" sz="1000" dirty="0" smtClean="0">
                <a:solidFill>
                  <a:srgbClr val="000000"/>
                </a:solidFill>
                <a:latin typeface="Consolas" panose="020B0609020204030204" pitchFamily="49" charset="0"/>
              </a:rPr>
              <a:t> }</a:t>
            </a:r>
            <a:endParaRPr lang="en-US" sz="1000" dirty="0">
              <a:solidFill>
                <a:srgbClr val="000000"/>
              </a:solidFill>
              <a:latin typeface="Consolas" panose="020B0609020204030204" pitchFamily="49" charset="0"/>
            </a:endParaRPr>
          </a:p>
          <a:p>
            <a:r>
              <a:rPr lang="en-US" sz="1000" dirty="0" smtClean="0">
                <a:solidFill>
                  <a:srgbClr val="000000"/>
                </a:solidFill>
                <a:latin typeface="Consolas" panose="020B0609020204030204" pitchFamily="49" charset="0"/>
              </a:rPr>
              <a:t> </a:t>
            </a:r>
            <a:r>
              <a:rPr lang="en-US" sz="1000" dirty="0">
                <a:solidFill>
                  <a:srgbClr val="000000"/>
                </a:solidFill>
                <a:highlight>
                  <a:srgbClr val="FFFF00"/>
                </a:highlight>
                <a:latin typeface="Consolas"/>
              </a:rPr>
              <a:t>ViewBag.ID = </a:t>
            </a:r>
            <a:r>
              <a:rPr lang="en-US" sz="1000" dirty="0">
                <a:solidFill>
                  <a:srgbClr val="0000FF"/>
                </a:solidFill>
                <a:highlight>
                  <a:srgbClr val="FFFF00"/>
                </a:highlight>
                <a:latin typeface="Consolas"/>
              </a:rPr>
              <a:t>new</a:t>
            </a:r>
            <a:r>
              <a:rPr lang="en-US" sz="1000" dirty="0">
                <a:solidFill>
                  <a:srgbClr val="000000"/>
                </a:solidFill>
                <a:highlight>
                  <a:srgbClr val="FFFF00"/>
                </a:highlight>
                <a:latin typeface="Consolas"/>
              </a:rPr>
              <a:t> </a:t>
            </a:r>
            <a:r>
              <a:rPr lang="en-US" sz="1000" dirty="0" err="1">
                <a:solidFill>
                  <a:srgbClr val="000000"/>
                </a:solidFill>
                <a:highlight>
                  <a:srgbClr val="FFFF00"/>
                </a:highlight>
                <a:latin typeface="Consolas"/>
              </a:rPr>
              <a:t>SelectList</a:t>
            </a:r>
            <a:r>
              <a:rPr lang="en-US" sz="1000" dirty="0">
                <a:solidFill>
                  <a:srgbClr val="000000"/>
                </a:solidFill>
                <a:highlight>
                  <a:srgbClr val="FFFF00"/>
                </a:highlight>
                <a:latin typeface="Consolas"/>
              </a:rPr>
              <a:t>(</a:t>
            </a:r>
            <a:r>
              <a:rPr lang="en-US" sz="1000" dirty="0" err="1">
                <a:solidFill>
                  <a:srgbClr val="000000"/>
                </a:solidFill>
                <a:highlight>
                  <a:srgbClr val="FFFF00"/>
                </a:highlight>
                <a:latin typeface="Consolas"/>
              </a:rPr>
              <a:t>db.OfficeAssignments</a:t>
            </a:r>
            <a:r>
              <a:rPr lang="en-US" sz="1000" dirty="0">
                <a:solidFill>
                  <a:srgbClr val="000000"/>
                </a:solidFill>
                <a:highlight>
                  <a:srgbClr val="FFFF00"/>
                </a:highlight>
                <a:latin typeface="Consolas"/>
              </a:rPr>
              <a:t>, </a:t>
            </a:r>
            <a:r>
              <a:rPr lang="en-US" sz="1000" dirty="0">
                <a:solidFill>
                  <a:srgbClr val="A31515"/>
                </a:solidFill>
                <a:highlight>
                  <a:srgbClr val="FFFF00"/>
                </a:highlight>
                <a:latin typeface="Consolas"/>
              </a:rPr>
              <a:t>"</a:t>
            </a:r>
            <a:r>
              <a:rPr lang="en-US" sz="1000" dirty="0" err="1">
                <a:solidFill>
                  <a:srgbClr val="A31515"/>
                </a:solidFill>
                <a:highlight>
                  <a:srgbClr val="FFFF00"/>
                </a:highlight>
                <a:latin typeface="Consolas"/>
              </a:rPr>
              <a:t>InstructorID</a:t>
            </a:r>
            <a:r>
              <a:rPr lang="en-US" sz="1000" dirty="0">
                <a:solidFill>
                  <a:srgbClr val="A31515"/>
                </a:solidFill>
                <a:highlight>
                  <a:srgbClr val="FFFF00"/>
                </a:highlight>
                <a:latin typeface="Consolas"/>
              </a:rPr>
              <a:t>"</a:t>
            </a:r>
            <a:r>
              <a:rPr lang="en-US" sz="1000" dirty="0">
                <a:solidFill>
                  <a:srgbClr val="000000"/>
                </a:solidFill>
                <a:highlight>
                  <a:srgbClr val="FFFF00"/>
                </a:highlight>
                <a:latin typeface="Consolas"/>
              </a:rPr>
              <a:t>, </a:t>
            </a:r>
            <a:r>
              <a:rPr lang="en-US" sz="1000" dirty="0">
                <a:solidFill>
                  <a:srgbClr val="A31515"/>
                </a:solidFill>
                <a:highlight>
                  <a:srgbClr val="FFFF00"/>
                </a:highlight>
                <a:latin typeface="Consolas"/>
              </a:rPr>
              <a:t>"Location"</a:t>
            </a:r>
            <a:r>
              <a:rPr lang="en-US" sz="1000" dirty="0">
                <a:solidFill>
                  <a:srgbClr val="000000"/>
                </a:solidFill>
                <a:highlight>
                  <a:srgbClr val="FFFF00"/>
                </a:highlight>
                <a:latin typeface="Consolas"/>
              </a:rPr>
              <a:t>, instructor.ID);</a:t>
            </a:r>
            <a:endParaRPr lang="en-US" sz="1000" i="1" u="sng" dirty="0">
              <a:solidFill>
                <a:srgbClr val="000000"/>
              </a:solidFill>
              <a:latin typeface="Consolas" panose="020B0609020204030204" pitchFamily="49" charset="0"/>
            </a:endParaRPr>
          </a:p>
          <a:p>
            <a:r>
              <a:rPr lang="en-US" sz="1000" dirty="0" smtClean="0">
                <a:solidFill>
                  <a:srgbClr val="000000"/>
                </a:solidFill>
                <a:latin typeface="Consolas" panose="020B0609020204030204" pitchFamily="49" charset="0"/>
              </a:rPr>
              <a:t> </a:t>
            </a:r>
            <a:r>
              <a:rPr lang="en-US" sz="1000" dirty="0" smtClean="0">
                <a:solidFill>
                  <a:srgbClr val="0000FF"/>
                </a:solidFill>
                <a:latin typeface="Consolas" panose="020B0609020204030204" pitchFamily="49" charset="0"/>
              </a:rPr>
              <a:t>return</a:t>
            </a:r>
            <a:r>
              <a:rPr lang="en-US" sz="1000" dirty="0" smtClean="0">
                <a:solidFill>
                  <a:srgbClr val="000000"/>
                </a:solidFill>
                <a:latin typeface="Consolas" panose="020B0609020204030204" pitchFamily="49" charset="0"/>
              </a:rPr>
              <a:t> </a:t>
            </a:r>
            <a:r>
              <a:rPr lang="en-US" sz="1000" dirty="0">
                <a:solidFill>
                  <a:srgbClr val="000000"/>
                </a:solidFill>
                <a:latin typeface="Consolas" panose="020B0609020204030204" pitchFamily="49" charset="0"/>
              </a:rPr>
              <a:t>View(instructor);</a:t>
            </a:r>
          </a:p>
          <a:p>
            <a:r>
              <a:rPr lang="en-US" sz="1000" dirty="0" smtClean="0">
                <a:solidFill>
                  <a:srgbClr val="000000"/>
                </a:solidFill>
                <a:latin typeface="Consolas" panose="020B0609020204030204" pitchFamily="49" charset="0"/>
              </a:rPr>
              <a:t>}</a:t>
            </a:r>
            <a:endParaRPr lang="en-US" sz="1000" dirty="0"/>
          </a:p>
        </p:txBody>
      </p:sp>
      <p:sp>
        <p:nvSpPr>
          <p:cNvPr id="4" name="TextBox 3"/>
          <p:cNvSpPr txBox="1"/>
          <p:nvPr/>
        </p:nvSpPr>
        <p:spPr>
          <a:xfrm>
            <a:off x="5181600" y="663533"/>
            <a:ext cx="3200400" cy="2708434"/>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 ActionResult Edit(</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id)</a:t>
            </a:r>
          </a:p>
          <a:p>
            <a:r>
              <a:rPr lang="en-US" sz="1000" dirty="0" smtClean="0">
                <a:solidFill>
                  <a:srgbClr val="000000"/>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 </a:t>
            </a:r>
            <a:r>
              <a:rPr lang="en-US" sz="1000" dirty="0" smtClean="0">
                <a:solidFill>
                  <a:srgbClr val="0000FF"/>
                </a:solidFill>
                <a:latin typeface="Consolas" panose="020B0609020204030204" pitchFamily="49" charset="0"/>
              </a:rPr>
              <a:t>if</a:t>
            </a:r>
            <a:r>
              <a:rPr lang="en-US" sz="1000" dirty="0" smtClean="0">
                <a:solidFill>
                  <a:srgbClr val="000000"/>
                </a:solidFill>
                <a:latin typeface="Consolas" panose="020B0609020204030204" pitchFamily="49" charset="0"/>
              </a:rPr>
              <a:t> </a:t>
            </a:r>
            <a:r>
              <a:rPr lang="en-US" sz="1000" dirty="0">
                <a:solidFill>
                  <a:srgbClr val="000000"/>
                </a:solidFill>
                <a:latin typeface="Consolas" panose="020B0609020204030204" pitchFamily="49" charset="0"/>
              </a:rPr>
              <a:t>(id == </a:t>
            </a:r>
            <a:r>
              <a:rPr lang="en-US" sz="1000" dirty="0">
                <a:solidFill>
                  <a:srgbClr val="0000FF"/>
                </a:solidFill>
                <a:latin typeface="Consolas" panose="020B0609020204030204" pitchFamily="49" charset="0"/>
              </a:rPr>
              <a:t>null</a:t>
            </a:r>
            <a:r>
              <a:rPr lang="en-US" sz="1000" dirty="0">
                <a:solidFill>
                  <a:srgbClr val="000000"/>
                </a:solidFill>
                <a:latin typeface="Consolas" panose="020B0609020204030204" pitchFamily="49" charset="0"/>
              </a:rPr>
              <a:t>)</a:t>
            </a:r>
          </a:p>
          <a:p>
            <a:r>
              <a:rPr lang="en-US" sz="1000" dirty="0" smtClean="0">
                <a:solidFill>
                  <a:srgbClr val="000000"/>
                </a:solidFill>
                <a:latin typeface="Consolas" panose="020B0609020204030204" pitchFamily="49" charset="0"/>
              </a:rPr>
              <a:t> {</a:t>
            </a:r>
            <a:endParaRPr lang="en-US" sz="1000" dirty="0">
              <a:solidFill>
                <a:srgbClr val="000000"/>
              </a:solidFill>
              <a:latin typeface="Consolas" panose="020B0609020204030204" pitchFamily="49" charset="0"/>
            </a:endParaRPr>
          </a:p>
          <a:p>
            <a:r>
              <a:rPr lang="en-US" sz="1000" dirty="0" smtClean="0">
                <a:solidFill>
                  <a:srgbClr val="0000FF"/>
                </a:solidFill>
                <a:latin typeface="Consolas" panose="020B0609020204030204" pitchFamily="49" charset="0"/>
              </a:rPr>
              <a:t>  return</a:t>
            </a:r>
            <a:r>
              <a:rPr lang="en-US" sz="1000" dirty="0" smtClean="0">
                <a:solidFill>
                  <a:srgbClr val="000000"/>
                </a:solidFill>
                <a:latin typeface="Consolas" panose="020B0609020204030204" pitchFamily="49" charset="0"/>
              </a:rPr>
              <a:t> </a:t>
            </a:r>
            <a:r>
              <a:rPr lang="en-US" sz="1000" dirty="0" smtClean="0">
                <a:solidFill>
                  <a:srgbClr val="0000FF"/>
                </a:solidFill>
                <a:latin typeface="Consolas" panose="020B0609020204030204" pitchFamily="49" charset="0"/>
              </a:rPr>
              <a:t>new</a:t>
            </a:r>
            <a:r>
              <a:rPr lang="en-US" sz="1000" dirty="0" smtClean="0">
                <a:solidFill>
                  <a:srgbClr val="000000"/>
                </a:solidFill>
                <a:latin typeface="Consolas" panose="020B0609020204030204" pitchFamily="49" charset="0"/>
              </a:rPr>
              <a:t> HttpStatusCodeResult	(HttpStatusCode.BadRequest</a:t>
            </a:r>
            <a:r>
              <a:rPr lang="en-US" sz="1000" dirty="0">
                <a:solidFill>
                  <a:srgbClr val="000000"/>
                </a:solidFill>
                <a:latin typeface="Consolas" panose="020B0609020204030204" pitchFamily="49" charset="0"/>
              </a:rPr>
              <a:t>);</a:t>
            </a:r>
          </a:p>
          <a:p>
            <a:r>
              <a:rPr lang="en-US" sz="1000" dirty="0" smtClean="0">
                <a:solidFill>
                  <a:srgbClr val="000000"/>
                </a:solidFill>
                <a:latin typeface="Consolas" panose="020B0609020204030204" pitchFamily="49" charset="0"/>
              </a:rPr>
              <a:t> }</a:t>
            </a:r>
          </a:p>
          <a:p>
            <a:pPr>
              <a:spcAft>
                <a:spcPts val="0"/>
              </a:spcAft>
            </a:pPr>
            <a:r>
              <a:rPr lang="en-US" sz="1000" dirty="0">
                <a:solidFill>
                  <a:srgbClr val="000000"/>
                </a:solidFill>
                <a:latin typeface="Consolas" panose="020B0609020204030204" pitchFamily="49" charset="0"/>
              </a:rPr>
              <a:t> </a:t>
            </a:r>
            <a:r>
              <a:rPr lang="en-US" sz="1000" dirty="0">
                <a:solidFill>
                  <a:srgbClr val="002060"/>
                </a:solidFill>
                <a:highlight>
                  <a:srgbClr val="FFFF00"/>
                </a:highlight>
                <a:latin typeface="Consolas"/>
              </a:rPr>
              <a:t>Instructor </a:t>
            </a:r>
            <a:r>
              <a:rPr lang="en-US" sz="1000" dirty="0" err="1">
                <a:solidFill>
                  <a:srgbClr val="002060"/>
                </a:solidFill>
                <a:highlight>
                  <a:srgbClr val="FFFF00"/>
                </a:highlight>
                <a:latin typeface="Consolas"/>
              </a:rPr>
              <a:t>instructor</a:t>
            </a:r>
            <a:r>
              <a:rPr lang="en-US" sz="1000" dirty="0">
                <a:solidFill>
                  <a:srgbClr val="002060"/>
                </a:solidFill>
                <a:highlight>
                  <a:srgbClr val="FFFF00"/>
                </a:highlight>
                <a:latin typeface="Consolas"/>
              </a:rPr>
              <a:t> = </a:t>
            </a:r>
            <a:r>
              <a:rPr lang="en-US" sz="1000" dirty="0" err="1">
                <a:solidFill>
                  <a:srgbClr val="002060"/>
                </a:solidFill>
                <a:highlight>
                  <a:srgbClr val="FFFF00"/>
                </a:highlight>
                <a:latin typeface="Consolas"/>
              </a:rPr>
              <a:t>db.Instructors</a:t>
            </a:r>
            <a:endParaRPr lang="en-US" sz="1200" dirty="0">
              <a:latin typeface="Times New Roman"/>
              <a:ea typeface="Times New Roman"/>
            </a:endParaRPr>
          </a:p>
          <a:p>
            <a:pPr>
              <a:spcAft>
                <a:spcPts val="0"/>
              </a:spcAft>
            </a:pPr>
            <a:r>
              <a:rPr lang="en-US" sz="1000" dirty="0">
                <a:solidFill>
                  <a:srgbClr val="002060"/>
                </a:solidFill>
                <a:highlight>
                  <a:srgbClr val="FFFF00"/>
                </a:highlight>
                <a:latin typeface="Consolas"/>
              </a:rPr>
              <a:t>  .Include(i =&gt; </a:t>
            </a:r>
            <a:r>
              <a:rPr lang="en-US" sz="1000" dirty="0" err="1">
                <a:solidFill>
                  <a:srgbClr val="002060"/>
                </a:solidFill>
                <a:highlight>
                  <a:srgbClr val="FFFF00"/>
                </a:highlight>
                <a:latin typeface="Consolas"/>
              </a:rPr>
              <a:t>i.OfficeAssignment</a:t>
            </a:r>
            <a:r>
              <a:rPr lang="en-US" sz="1000" dirty="0">
                <a:solidFill>
                  <a:srgbClr val="002060"/>
                </a:solidFill>
                <a:highlight>
                  <a:srgbClr val="FFFF00"/>
                </a:highlight>
                <a:latin typeface="Consolas"/>
              </a:rPr>
              <a:t>)</a:t>
            </a:r>
            <a:endParaRPr lang="en-US" sz="1200" dirty="0">
              <a:latin typeface="Times New Roman"/>
              <a:ea typeface="Times New Roman"/>
            </a:endParaRPr>
          </a:p>
          <a:p>
            <a:pPr>
              <a:spcAft>
                <a:spcPts val="0"/>
              </a:spcAft>
            </a:pPr>
            <a:r>
              <a:rPr lang="en-US" sz="1000" dirty="0">
                <a:solidFill>
                  <a:srgbClr val="002060"/>
                </a:solidFill>
                <a:highlight>
                  <a:srgbClr val="FFFF00"/>
                </a:highlight>
                <a:latin typeface="Consolas"/>
              </a:rPr>
              <a:t>  .Where(i =&gt; i.ID == id)</a:t>
            </a:r>
            <a:endParaRPr lang="en-US" sz="1200" dirty="0">
              <a:latin typeface="Times New Roman"/>
              <a:ea typeface="Times New Roman"/>
            </a:endParaRPr>
          </a:p>
          <a:p>
            <a:r>
              <a:rPr lang="en-US" sz="1000" dirty="0">
                <a:solidFill>
                  <a:srgbClr val="002060"/>
                </a:solidFill>
                <a:highlight>
                  <a:srgbClr val="FFFF00"/>
                </a:highlight>
                <a:latin typeface="Consolas"/>
              </a:rPr>
              <a:t>  .Single</a:t>
            </a:r>
            <a:r>
              <a:rPr lang="en-US" sz="1000" dirty="0" smtClean="0">
                <a:solidFill>
                  <a:srgbClr val="002060"/>
                </a:solidFill>
                <a:highlight>
                  <a:srgbClr val="FFFF00"/>
                </a:highlight>
                <a:latin typeface="Consolas"/>
              </a:rPr>
              <a:t>();</a:t>
            </a:r>
          </a:p>
          <a:p>
            <a:r>
              <a:rPr lang="en-US" sz="1000" dirty="0" smtClean="0">
                <a:solidFill>
                  <a:srgbClr val="0000FF"/>
                </a:solidFill>
                <a:latin typeface="Consolas" panose="020B0609020204030204" pitchFamily="49" charset="0"/>
              </a:rPr>
              <a:t> if</a:t>
            </a:r>
            <a:r>
              <a:rPr lang="en-US" sz="1000" dirty="0" smtClean="0">
                <a:solidFill>
                  <a:srgbClr val="000000"/>
                </a:solidFill>
                <a:latin typeface="Consolas" panose="020B0609020204030204" pitchFamily="49" charset="0"/>
              </a:rPr>
              <a:t> </a:t>
            </a:r>
            <a:r>
              <a:rPr lang="en-US" sz="1000" dirty="0">
                <a:solidFill>
                  <a:srgbClr val="000000"/>
                </a:solidFill>
                <a:latin typeface="Consolas" panose="020B0609020204030204" pitchFamily="49" charset="0"/>
              </a:rPr>
              <a:t>(instructor == </a:t>
            </a:r>
            <a:r>
              <a:rPr lang="en-US" sz="1000" dirty="0">
                <a:solidFill>
                  <a:srgbClr val="0000FF"/>
                </a:solidFill>
                <a:latin typeface="Consolas" panose="020B0609020204030204" pitchFamily="49" charset="0"/>
              </a:rPr>
              <a:t>null</a:t>
            </a:r>
            <a:r>
              <a:rPr lang="en-US" sz="1000" dirty="0">
                <a:solidFill>
                  <a:srgbClr val="000000"/>
                </a:solidFill>
                <a:latin typeface="Consolas" panose="020B0609020204030204" pitchFamily="49" charset="0"/>
              </a:rPr>
              <a:t>)</a:t>
            </a:r>
          </a:p>
          <a:p>
            <a:r>
              <a:rPr lang="en-US" sz="1000" dirty="0" smtClean="0">
                <a:solidFill>
                  <a:srgbClr val="000000"/>
                </a:solidFill>
                <a:latin typeface="Consolas" panose="020B0609020204030204" pitchFamily="49" charset="0"/>
              </a:rPr>
              <a:t> {</a:t>
            </a:r>
            <a:endParaRPr lang="en-US" sz="1000" dirty="0">
              <a:solidFill>
                <a:srgbClr val="000000"/>
              </a:solidFill>
              <a:latin typeface="Consolas" panose="020B0609020204030204" pitchFamily="49" charset="0"/>
            </a:endParaRPr>
          </a:p>
          <a:p>
            <a:r>
              <a:rPr lang="en-US" sz="1000" dirty="0" smtClean="0">
                <a:solidFill>
                  <a:srgbClr val="000000"/>
                </a:solidFill>
                <a:latin typeface="Consolas" panose="020B0609020204030204" pitchFamily="49" charset="0"/>
              </a:rPr>
              <a:t>  </a:t>
            </a:r>
            <a:r>
              <a:rPr lang="en-US" sz="1000" dirty="0" smtClean="0">
                <a:solidFill>
                  <a:srgbClr val="0000FF"/>
                </a:solidFill>
                <a:latin typeface="Consolas" panose="020B0609020204030204" pitchFamily="49" charset="0"/>
              </a:rPr>
              <a:t>return</a:t>
            </a:r>
            <a:r>
              <a:rPr lang="en-US" sz="1000" dirty="0" smtClean="0">
                <a:solidFill>
                  <a:srgbClr val="000000"/>
                </a:solidFill>
                <a:latin typeface="Consolas" panose="020B0609020204030204" pitchFamily="49" charset="0"/>
              </a:rPr>
              <a:t> </a:t>
            </a:r>
            <a:r>
              <a:rPr lang="en-US" sz="1000" dirty="0">
                <a:solidFill>
                  <a:srgbClr val="000000"/>
                </a:solidFill>
                <a:latin typeface="Consolas" panose="020B0609020204030204" pitchFamily="49" charset="0"/>
              </a:rPr>
              <a:t>HttpNotFound();</a:t>
            </a:r>
          </a:p>
          <a:p>
            <a:r>
              <a:rPr lang="en-US" sz="1000" dirty="0" smtClean="0">
                <a:solidFill>
                  <a:srgbClr val="000000"/>
                </a:solidFill>
                <a:latin typeface="Consolas" panose="020B0609020204030204" pitchFamily="49" charset="0"/>
              </a:rPr>
              <a:t> }</a:t>
            </a:r>
          </a:p>
          <a:p>
            <a:r>
              <a:rPr lang="en-US" sz="1000" dirty="0" smtClean="0">
                <a:solidFill>
                  <a:srgbClr val="000000"/>
                </a:solidFill>
                <a:latin typeface="Consolas" panose="020B0609020204030204" pitchFamily="49" charset="0"/>
              </a:rPr>
              <a:t> </a:t>
            </a:r>
            <a:r>
              <a:rPr lang="en-US" sz="1000" dirty="0" smtClean="0">
                <a:solidFill>
                  <a:srgbClr val="0000FF"/>
                </a:solidFill>
                <a:latin typeface="Consolas" panose="020B0609020204030204" pitchFamily="49" charset="0"/>
              </a:rPr>
              <a:t>return</a:t>
            </a:r>
            <a:r>
              <a:rPr lang="en-US" sz="1000" dirty="0" smtClean="0">
                <a:solidFill>
                  <a:srgbClr val="000000"/>
                </a:solidFill>
                <a:latin typeface="Consolas" panose="020B0609020204030204" pitchFamily="49" charset="0"/>
              </a:rPr>
              <a:t> View(instructor);</a:t>
            </a:r>
          </a:p>
          <a:p>
            <a:r>
              <a:rPr lang="en-US" sz="1000" dirty="0" smtClean="0">
                <a:solidFill>
                  <a:srgbClr val="000000"/>
                </a:solidFill>
                <a:latin typeface="Consolas" panose="020B0609020204030204" pitchFamily="49" charset="0"/>
              </a:rPr>
              <a:t>}</a:t>
            </a:r>
            <a:endParaRPr lang="en-US" sz="1000" dirty="0"/>
          </a:p>
        </p:txBody>
      </p:sp>
      <p:sp>
        <p:nvSpPr>
          <p:cNvPr id="9" name="TextBox 8"/>
          <p:cNvSpPr txBox="1"/>
          <p:nvPr/>
        </p:nvSpPr>
        <p:spPr>
          <a:xfrm>
            <a:off x="6248400" y="13731"/>
            <a:ext cx="2223655" cy="369332"/>
          </a:xfrm>
          <a:prstGeom prst="rect">
            <a:avLst/>
          </a:prstGeom>
          <a:noFill/>
        </p:spPr>
        <p:txBody>
          <a:bodyPr wrap="square" rtlCol="0">
            <a:spAutoFit/>
          </a:bodyPr>
          <a:lstStyle/>
          <a:p>
            <a:r>
              <a:rPr lang="en-US" dirty="0" smtClean="0"/>
              <a:t>Method: HttpGet Edit</a:t>
            </a:r>
            <a:endParaRPr lang="en-US" dirty="0"/>
          </a:p>
        </p:txBody>
      </p:sp>
      <p:sp>
        <p:nvSpPr>
          <p:cNvPr id="10" name="Right Arrow 9"/>
          <p:cNvSpPr/>
          <p:nvPr/>
        </p:nvSpPr>
        <p:spPr>
          <a:xfrm>
            <a:off x="3467100" y="1700583"/>
            <a:ext cx="16764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Thay thế</a:t>
            </a:r>
            <a:endParaRPr lang="en-US" dirty="0"/>
          </a:p>
        </p:txBody>
      </p:sp>
      <p:cxnSp>
        <p:nvCxnSpPr>
          <p:cNvPr id="11" name="Elbow Connector 10"/>
          <p:cNvCxnSpPr/>
          <p:nvPr/>
        </p:nvCxnSpPr>
        <p:spPr>
          <a:xfrm rot="5400000" flipH="1" flipV="1">
            <a:off x="2064328" y="3498274"/>
            <a:ext cx="1143000" cy="5472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76301" y="4343401"/>
            <a:ext cx="29718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Chuẩn bị data </a:t>
            </a:r>
            <a:r>
              <a:rPr lang="en-US" dirty="0" err="1" smtClean="0"/>
              <a:t>cho</a:t>
            </a:r>
            <a:r>
              <a:rPr lang="en-US" dirty="0" smtClean="0"/>
              <a:t> </a:t>
            </a:r>
            <a:r>
              <a:rPr lang="en-US" dirty="0">
                <a:solidFill>
                  <a:schemeClr val="tx1"/>
                </a:solidFill>
                <a:highlight>
                  <a:srgbClr val="FFFF00"/>
                </a:highlight>
              </a:rPr>
              <a:t>combo box</a:t>
            </a:r>
            <a:endParaRPr lang="en-US" dirty="0">
              <a:solidFill>
                <a:schemeClr val="tx1"/>
              </a:solidFill>
            </a:endParaRPr>
          </a:p>
        </p:txBody>
      </p:sp>
      <p:cxnSp>
        <p:nvCxnSpPr>
          <p:cNvPr id="18" name="Elbow Connector 17"/>
          <p:cNvCxnSpPr/>
          <p:nvPr/>
        </p:nvCxnSpPr>
        <p:spPr>
          <a:xfrm rot="5400000" flipH="1" flipV="1">
            <a:off x="5803292" y="2602892"/>
            <a:ext cx="2109416" cy="12192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14898" y="4267201"/>
            <a:ext cx="278130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solidFill>
                  <a:schemeClr val="tx1"/>
                </a:solidFill>
              </a:rPr>
              <a:t>Sử </a:t>
            </a:r>
            <a:r>
              <a:rPr lang="en-US" dirty="0" err="1" smtClean="0">
                <a:solidFill>
                  <a:schemeClr val="tx1"/>
                </a:solidFill>
              </a:rPr>
              <a:t>dụng</a:t>
            </a:r>
            <a:r>
              <a:rPr lang="en-US" dirty="0" smtClean="0">
                <a:solidFill>
                  <a:schemeClr val="tx1"/>
                </a:solidFill>
              </a:rPr>
              <a:t> </a:t>
            </a:r>
            <a:r>
              <a:rPr lang="en-US" dirty="0">
                <a:solidFill>
                  <a:schemeClr val="tx1"/>
                </a:solidFill>
                <a:highlight>
                  <a:srgbClr val="FFFF00"/>
                </a:highlight>
              </a:rPr>
              <a:t>eager loading</a:t>
            </a:r>
            <a:r>
              <a:rPr lang="en-US" dirty="0" smtClean="0">
                <a:solidFill>
                  <a:schemeClr val="tx1"/>
                </a:solidFill>
              </a:rPr>
              <a:t> cho thực </a:t>
            </a:r>
            <a:r>
              <a:rPr lang="en-US" dirty="0" err="1" smtClean="0">
                <a:solidFill>
                  <a:schemeClr val="tx1"/>
                </a:solidFill>
              </a:rPr>
              <a:t>thể</a:t>
            </a:r>
            <a:r>
              <a:rPr lang="en-US" dirty="0" smtClean="0">
                <a:solidFill>
                  <a:schemeClr val="tx1"/>
                </a:solidFill>
              </a:rPr>
              <a:t> </a:t>
            </a:r>
            <a:r>
              <a:rPr lang="en-US" dirty="0" err="1">
                <a:solidFill>
                  <a:schemeClr val="tx1"/>
                </a:solidFill>
                <a:highlight>
                  <a:srgbClr val="00FFFF"/>
                </a:highlight>
              </a:rPr>
              <a:t>OfficeAssignment</a:t>
            </a:r>
            <a:r>
              <a:rPr lang="en-US" dirty="0" smtClean="0">
                <a:solidFill>
                  <a:schemeClr val="tx1"/>
                </a:solidFill>
              </a:rPr>
              <a:t> được liên kết </a:t>
            </a:r>
            <a:r>
              <a:rPr lang="en-US" dirty="0" err="1" smtClean="0">
                <a:solidFill>
                  <a:schemeClr val="tx1"/>
                </a:solidFill>
              </a:rPr>
              <a:t>với</a:t>
            </a:r>
            <a:r>
              <a:rPr lang="en-US" dirty="0" smtClean="0">
                <a:solidFill>
                  <a:schemeClr val="tx1"/>
                </a:solidFill>
              </a:rPr>
              <a:t> </a:t>
            </a:r>
            <a:r>
              <a:rPr lang="en-US" dirty="0">
                <a:solidFill>
                  <a:schemeClr val="tx1"/>
                </a:solidFill>
                <a:highlight>
                  <a:srgbClr val="00FF00"/>
                </a:highlight>
              </a:rPr>
              <a:t>Instructor</a:t>
            </a:r>
            <a:endParaRPr lang="en-US" dirty="0">
              <a:solidFill>
                <a:schemeClr val="tx1"/>
              </a:solidFill>
            </a:endParaRPr>
          </a:p>
        </p:txBody>
      </p:sp>
      <p:sp>
        <p:nvSpPr>
          <p:cNvPr id="23" name="TextBox 22"/>
          <p:cNvSpPr txBox="1"/>
          <p:nvPr/>
        </p:nvSpPr>
        <p:spPr>
          <a:xfrm>
            <a:off x="381000" y="5181729"/>
            <a:ext cx="3467101"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solidFill>
                  <a:schemeClr val="tx1"/>
                </a:solidFill>
              </a:rPr>
              <a:t>Muốn Thêm, Sửa, </a:t>
            </a:r>
            <a:r>
              <a:rPr lang="en-US" dirty="0" err="1">
                <a:solidFill>
                  <a:schemeClr val="tx1"/>
                </a:solidFill>
              </a:rPr>
              <a:t>Xóa</a:t>
            </a:r>
            <a:r>
              <a:rPr lang="en-US" dirty="0">
                <a:solidFill>
                  <a:schemeClr val="tx1"/>
                </a:solidFill>
              </a:rPr>
              <a:t> </a:t>
            </a:r>
            <a:r>
              <a:rPr lang="en-US" dirty="0" err="1">
                <a:solidFill>
                  <a:schemeClr val="tx1"/>
                </a:solidFill>
                <a:highlight>
                  <a:srgbClr val="FFFF00"/>
                </a:highlight>
              </a:rPr>
              <a:t>OfficeAssigment</a:t>
            </a:r>
            <a:r>
              <a:rPr lang="en-US" dirty="0" smtClean="0">
                <a:solidFill>
                  <a:schemeClr val="tx1"/>
                </a:solidFill>
              </a:rPr>
              <a:t> </a:t>
            </a:r>
            <a:r>
              <a:rPr lang="en-US" dirty="0">
                <a:solidFill>
                  <a:schemeClr val="tx1"/>
                </a:solidFill>
              </a:rPr>
              <a:t>thì phải </a:t>
            </a:r>
            <a:r>
              <a:rPr lang="en-US" dirty="0" err="1">
                <a:solidFill>
                  <a:schemeClr val="tx1"/>
                </a:solidFill>
              </a:rPr>
              <a:t>dùng</a:t>
            </a:r>
            <a:r>
              <a:rPr lang="en-US" dirty="0">
                <a:solidFill>
                  <a:schemeClr val="tx1"/>
                </a:solidFill>
              </a:rPr>
              <a:t> </a:t>
            </a:r>
            <a:r>
              <a:rPr lang="en-US" dirty="0">
                <a:solidFill>
                  <a:schemeClr val="tx1"/>
                </a:solidFill>
                <a:highlight>
                  <a:srgbClr val="00FFFF"/>
                </a:highlight>
              </a:rPr>
              <a:t>textbox</a:t>
            </a:r>
            <a:endParaRPr lang="en-US" dirty="0">
              <a:solidFill>
                <a:schemeClr val="tx1"/>
              </a:solidFill>
            </a:endParaRPr>
          </a:p>
        </p:txBody>
      </p:sp>
      <p:sp>
        <p:nvSpPr>
          <p:cNvPr id="24" name="TextBox 23"/>
          <p:cNvSpPr txBox="1"/>
          <p:nvPr/>
        </p:nvSpPr>
        <p:spPr>
          <a:xfrm>
            <a:off x="4914898" y="5486003"/>
            <a:ext cx="266700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solidFill>
                  <a:schemeClr val="tx1"/>
                </a:solidFill>
              </a:rPr>
              <a:t>Phương </a:t>
            </a:r>
            <a:r>
              <a:rPr lang="en-US" dirty="0" err="1" smtClean="0">
                <a:solidFill>
                  <a:schemeClr val="tx1"/>
                </a:solidFill>
              </a:rPr>
              <a:t>thức</a:t>
            </a:r>
            <a:r>
              <a:rPr lang="en-US" dirty="0" smtClean="0">
                <a:solidFill>
                  <a:schemeClr val="tx1"/>
                </a:solidFill>
              </a:rPr>
              <a:t> </a:t>
            </a:r>
            <a:r>
              <a:rPr lang="en-US" dirty="0">
                <a:solidFill>
                  <a:schemeClr val="tx1"/>
                </a:solidFill>
                <a:highlight>
                  <a:srgbClr val="FFFF00"/>
                </a:highlight>
              </a:rPr>
              <a:t>Where</a:t>
            </a:r>
            <a:r>
              <a:rPr lang="en-US" dirty="0" smtClean="0">
                <a:solidFill>
                  <a:schemeClr val="tx1"/>
                </a:solidFill>
              </a:rPr>
              <a:t> </a:t>
            </a:r>
            <a:r>
              <a:rPr lang="en-US" dirty="0" err="1" smtClean="0">
                <a:solidFill>
                  <a:schemeClr val="tx1"/>
                </a:solidFill>
              </a:rPr>
              <a:t>và</a:t>
            </a:r>
            <a:r>
              <a:rPr lang="en-US" dirty="0" smtClean="0">
                <a:solidFill>
                  <a:schemeClr val="tx1"/>
                </a:solidFill>
              </a:rPr>
              <a:t> </a:t>
            </a:r>
            <a:r>
              <a:rPr lang="en-US" dirty="0">
                <a:solidFill>
                  <a:schemeClr val="tx1"/>
                </a:solidFill>
                <a:highlight>
                  <a:srgbClr val="00FFFF"/>
                </a:highlight>
              </a:rPr>
              <a:t>Single</a:t>
            </a:r>
            <a:r>
              <a:rPr lang="en-US" dirty="0" smtClean="0">
                <a:solidFill>
                  <a:schemeClr val="tx1"/>
                </a:solidFill>
              </a:rPr>
              <a:t> thay thế phương </a:t>
            </a:r>
            <a:r>
              <a:rPr lang="en-US" dirty="0" err="1" smtClean="0">
                <a:solidFill>
                  <a:schemeClr val="tx1"/>
                </a:solidFill>
              </a:rPr>
              <a:t>thức</a:t>
            </a:r>
            <a:r>
              <a:rPr lang="en-US" dirty="0" smtClean="0">
                <a:solidFill>
                  <a:schemeClr val="tx1"/>
                </a:solidFill>
              </a:rPr>
              <a:t> </a:t>
            </a:r>
            <a:r>
              <a:rPr lang="en-US" dirty="0">
                <a:solidFill>
                  <a:schemeClr val="tx1"/>
                </a:solidFill>
                <a:highlight>
                  <a:srgbClr val="00FF00"/>
                </a:highlight>
              </a:rPr>
              <a:t>Find</a:t>
            </a:r>
            <a:endParaRPr lang="en-US" dirty="0">
              <a:solidFill>
                <a:schemeClr val="tx1"/>
              </a:solidFill>
            </a:endParaRPr>
          </a:p>
        </p:txBody>
      </p:sp>
      <p:cxnSp>
        <p:nvCxnSpPr>
          <p:cNvPr id="26" name="Straight Arrow Connector 25"/>
          <p:cNvCxnSpPr/>
          <p:nvPr/>
        </p:nvCxnSpPr>
        <p:spPr>
          <a:xfrm>
            <a:off x="6248399" y="5190531"/>
            <a:ext cx="0" cy="304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11097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0-#ppt_h/2"/>
                                          </p:val>
                                        </p:tav>
                                        <p:tav tm="100000">
                                          <p:val>
                                            <p:strVal val="#ppt_y"/>
                                          </p:val>
                                        </p:tav>
                                      </p:tavLst>
                                    </p:anim>
                                  </p:childTnLst>
                                </p:cTn>
                              </p:par>
                              <p:par>
                                <p:cTn id="15" presetID="2" presetClass="entr" presetSubtype="9"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9"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0-#ppt_w/2"/>
                                          </p:val>
                                        </p:tav>
                                        <p:tav tm="100000">
                                          <p:val>
                                            <p:strVal val="#ppt_x"/>
                                          </p:val>
                                        </p:tav>
                                      </p:tavLst>
                                    </p:anim>
                                    <p:anim calcmode="lin" valueType="num">
                                      <p:cBhvr additive="base">
                                        <p:cTn id="24"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9"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0-#ppt_w/2"/>
                                          </p:val>
                                        </p:tav>
                                        <p:tav tm="100000">
                                          <p:val>
                                            <p:strVal val="#ppt_x"/>
                                          </p:val>
                                        </p:tav>
                                      </p:tavLst>
                                    </p:anim>
                                    <p:anim calcmode="lin" valueType="num">
                                      <p:cBhvr additive="base">
                                        <p:cTn id="30" dur="500" fill="hold"/>
                                        <p:tgtEl>
                                          <p:spTgt spid="10"/>
                                        </p:tgtEl>
                                        <p:attrNameLst>
                                          <p:attrName>ppt_y</p:attrName>
                                        </p:attrNameLst>
                                      </p:cBhvr>
                                      <p:tavLst>
                                        <p:tav tm="0">
                                          <p:val>
                                            <p:strVal val="0-#ppt_h/2"/>
                                          </p:val>
                                        </p:tav>
                                        <p:tav tm="100000">
                                          <p:val>
                                            <p:strVal val="#ppt_y"/>
                                          </p:val>
                                        </p:tav>
                                      </p:tavLst>
                                    </p:anim>
                                  </p:childTnLst>
                                </p:cTn>
                              </p:par>
                              <p:par>
                                <p:cTn id="31" presetID="2" presetClass="entr" presetSubtype="9"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0-#ppt_w/2"/>
                                          </p:val>
                                        </p:tav>
                                        <p:tav tm="100000">
                                          <p:val>
                                            <p:strVal val="#ppt_x"/>
                                          </p:val>
                                        </p:tav>
                                      </p:tavLst>
                                    </p:anim>
                                    <p:anim calcmode="lin" valueType="num">
                                      <p:cBhvr additive="base">
                                        <p:cTn id="34"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9"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0-#ppt_w/2"/>
                                          </p:val>
                                        </p:tav>
                                        <p:tav tm="100000">
                                          <p:val>
                                            <p:strVal val="#ppt_x"/>
                                          </p:val>
                                        </p:tav>
                                      </p:tavLst>
                                    </p:anim>
                                    <p:anim calcmode="lin" valueType="num">
                                      <p:cBhvr additive="base">
                                        <p:cTn id="40" dur="500" fill="hold"/>
                                        <p:tgtEl>
                                          <p:spTgt spid="18"/>
                                        </p:tgtEl>
                                        <p:attrNameLst>
                                          <p:attrName>ppt_y</p:attrName>
                                        </p:attrNameLst>
                                      </p:cBhvr>
                                      <p:tavLst>
                                        <p:tav tm="0">
                                          <p:val>
                                            <p:strVal val="0-#ppt_h/2"/>
                                          </p:val>
                                        </p:tav>
                                        <p:tav tm="100000">
                                          <p:val>
                                            <p:strVal val="#ppt_y"/>
                                          </p:val>
                                        </p:tav>
                                      </p:tavLst>
                                    </p:anim>
                                  </p:childTnLst>
                                </p:cTn>
                              </p:par>
                              <p:par>
                                <p:cTn id="41" presetID="2" presetClass="entr" presetSubtype="9"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0-#ppt_w/2"/>
                                          </p:val>
                                        </p:tav>
                                        <p:tav tm="100000">
                                          <p:val>
                                            <p:strVal val="#ppt_x"/>
                                          </p:val>
                                        </p:tav>
                                      </p:tavLst>
                                    </p:anim>
                                    <p:anim calcmode="lin" valueType="num">
                                      <p:cBhvr additive="base">
                                        <p:cTn id="44"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9"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fill="hold"/>
                                        <p:tgtEl>
                                          <p:spTgt spid="26"/>
                                        </p:tgtEl>
                                        <p:attrNameLst>
                                          <p:attrName>ppt_x</p:attrName>
                                        </p:attrNameLst>
                                      </p:cBhvr>
                                      <p:tavLst>
                                        <p:tav tm="0">
                                          <p:val>
                                            <p:strVal val="0-#ppt_w/2"/>
                                          </p:val>
                                        </p:tav>
                                        <p:tav tm="100000">
                                          <p:val>
                                            <p:strVal val="#ppt_x"/>
                                          </p:val>
                                        </p:tav>
                                      </p:tavLst>
                                    </p:anim>
                                    <p:anim calcmode="lin" valueType="num">
                                      <p:cBhvr additive="base">
                                        <p:cTn id="50" dur="500" fill="hold"/>
                                        <p:tgtEl>
                                          <p:spTgt spid="26"/>
                                        </p:tgtEl>
                                        <p:attrNameLst>
                                          <p:attrName>ppt_y</p:attrName>
                                        </p:attrNameLst>
                                      </p:cBhvr>
                                      <p:tavLst>
                                        <p:tav tm="0">
                                          <p:val>
                                            <p:strVal val="0-#ppt_h/2"/>
                                          </p:val>
                                        </p:tav>
                                        <p:tav tm="100000">
                                          <p:val>
                                            <p:strVal val="#ppt_y"/>
                                          </p:val>
                                        </p:tav>
                                      </p:tavLst>
                                    </p:anim>
                                  </p:childTnLst>
                                </p:cTn>
                              </p:par>
                              <p:par>
                                <p:cTn id="51" presetID="2" presetClass="entr" presetSubtype="9"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additive="base">
                                        <p:cTn id="53" dur="500" fill="hold"/>
                                        <p:tgtEl>
                                          <p:spTgt spid="24"/>
                                        </p:tgtEl>
                                        <p:attrNameLst>
                                          <p:attrName>ppt_x</p:attrName>
                                        </p:attrNameLst>
                                      </p:cBhvr>
                                      <p:tavLst>
                                        <p:tav tm="0">
                                          <p:val>
                                            <p:strVal val="0-#ppt_w/2"/>
                                          </p:val>
                                        </p:tav>
                                        <p:tav tm="100000">
                                          <p:val>
                                            <p:strVal val="#ppt_x"/>
                                          </p:val>
                                        </p:tav>
                                      </p:tavLst>
                                    </p:anim>
                                    <p:anim calcmode="lin" valueType="num">
                                      <p:cBhvr additive="base">
                                        <p:cTn id="54"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0" grpId="0" animBg="1"/>
      <p:bldP spid="16" grpId="0" animBg="1"/>
      <p:bldP spid="22" grpId="0" animBg="1"/>
      <p:bldP spid="23" grpId="0" animBg="1"/>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545"/>
            <a:ext cx="4267200" cy="369332"/>
          </a:xfrm>
          <a:prstGeom prst="rect">
            <a:avLst/>
          </a:prstGeom>
          <a:noFill/>
        </p:spPr>
        <p:txBody>
          <a:bodyPr wrap="square" rtlCol="0">
            <a:spAutoFit/>
          </a:bodyPr>
          <a:lstStyle/>
          <a:p>
            <a:r>
              <a:rPr lang="en-US" dirty="0" smtClean="0"/>
              <a:t>Location: Controllers/InstructorController.cs</a:t>
            </a:r>
            <a:endParaRPr lang="en-US" dirty="0"/>
          </a:p>
        </p:txBody>
      </p:sp>
      <p:sp>
        <p:nvSpPr>
          <p:cNvPr id="3" name="TextBox 2"/>
          <p:cNvSpPr txBox="1"/>
          <p:nvPr/>
        </p:nvSpPr>
        <p:spPr>
          <a:xfrm>
            <a:off x="76200" y="323478"/>
            <a:ext cx="3200400" cy="25545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 ActionResult Edit([Bind(Include = </a:t>
            </a:r>
            <a:r>
              <a:rPr lang="en-US" sz="1000" dirty="0">
                <a:solidFill>
                  <a:srgbClr val="A31515"/>
                </a:solidFill>
                <a:latin typeface="Consolas" panose="020B0609020204030204" pitchFamily="49" charset="0"/>
              </a:rPr>
              <a:t>"ID,LastName,FirstMidName,HireDate"</a:t>
            </a:r>
            <a:r>
              <a:rPr lang="en-US" sz="1000" dirty="0">
                <a:solidFill>
                  <a:srgbClr val="000000"/>
                </a:solidFill>
                <a:latin typeface="Consolas" panose="020B0609020204030204" pitchFamily="49" charset="0"/>
              </a:rPr>
              <a:t>)] Instructor instructor)</a:t>
            </a:r>
          </a:p>
          <a:p>
            <a:r>
              <a:rPr lang="en-US" sz="1000" dirty="0" smtClean="0">
                <a:solidFill>
                  <a:srgbClr val="000000"/>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smtClean="0">
                <a:solidFill>
                  <a:srgbClr val="000000"/>
                </a:solidFill>
                <a:latin typeface="Consolas" panose="020B0609020204030204" pitchFamily="49" charset="0"/>
              </a:rPr>
              <a:t> </a:t>
            </a:r>
            <a:r>
              <a:rPr lang="en-US" sz="1000" dirty="0" smtClean="0">
                <a:solidFill>
                  <a:srgbClr val="0000FF"/>
                </a:solidFill>
                <a:latin typeface="Consolas" panose="020B0609020204030204" pitchFamily="49" charset="0"/>
              </a:rPr>
              <a:t>if</a:t>
            </a:r>
            <a:r>
              <a:rPr lang="en-US" sz="1000" dirty="0" smtClean="0">
                <a:solidFill>
                  <a:srgbClr val="000000"/>
                </a:solidFill>
                <a:latin typeface="Consolas" panose="020B0609020204030204" pitchFamily="49" charset="0"/>
              </a:rPr>
              <a:t> </a:t>
            </a:r>
            <a:r>
              <a:rPr lang="en-US" sz="1000" dirty="0">
                <a:solidFill>
                  <a:srgbClr val="000000"/>
                </a:solidFill>
                <a:latin typeface="Consolas" panose="020B0609020204030204" pitchFamily="49" charset="0"/>
              </a:rPr>
              <a:t>(ModelState.IsValid)</a:t>
            </a:r>
          </a:p>
          <a:p>
            <a:r>
              <a:rPr lang="en-US" sz="1000" dirty="0" smtClean="0">
                <a:solidFill>
                  <a:srgbClr val="000000"/>
                </a:solidFill>
                <a:latin typeface="Consolas" panose="020B0609020204030204" pitchFamily="49" charset="0"/>
              </a:rPr>
              <a:t> {</a:t>
            </a:r>
            <a:endParaRPr lang="en-US" sz="1000" dirty="0">
              <a:solidFill>
                <a:srgbClr val="000000"/>
              </a:solidFill>
              <a:latin typeface="Consolas" panose="020B0609020204030204" pitchFamily="49" charset="0"/>
            </a:endParaRPr>
          </a:p>
          <a:p>
            <a:r>
              <a:rPr lang="en-US" sz="1000" dirty="0" smtClean="0">
                <a:solidFill>
                  <a:srgbClr val="000000"/>
                </a:solidFill>
                <a:latin typeface="Consolas" panose="020B0609020204030204" pitchFamily="49" charset="0"/>
              </a:rPr>
              <a:t>  db.Entry(instructor</a:t>
            </a:r>
            <a:r>
              <a:rPr lang="en-US" sz="1000" dirty="0">
                <a:solidFill>
                  <a:srgbClr val="000000"/>
                </a:solidFill>
                <a:latin typeface="Consolas" panose="020B0609020204030204" pitchFamily="49" charset="0"/>
              </a:rPr>
              <a:t>).State = EntityState.Modified;</a:t>
            </a:r>
          </a:p>
          <a:p>
            <a:r>
              <a:rPr lang="en-US" sz="1000" dirty="0" smtClean="0">
                <a:solidFill>
                  <a:srgbClr val="000000"/>
                </a:solidFill>
                <a:latin typeface="Consolas" panose="020B0609020204030204" pitchFamily="49" charset="0"/>
              </a:rPr>
              <a:t>  db.SaveChanges</a:t>
            </a:r>
            <a:r>
              <a:rPr lang="en-US" sz="1000" dirty="0">
                <a:solidFill>
                  <a:srgbClr val="000000"/>
                </a:solidFill>
                <a:latin typeface="Consolas" panose="020B0609020204030204" pitchFamily="49" charset="0"/>
              </a:rPr>
              <a:t>();</a:t>
            </a:r>
          </a:p>
          <a:p>
            <a:r>
              <a:rPr lang="en-US" sz="1000" dirty="0" smtClean="0">
                <a:solidFill>
                  <a:srgbClr val="000000"/>
                </a:solidFill>
                <a:latin typeface="Consolas" panose="020B0609020204030204" pitchFamily="49" charset="0"/>
              </a:rPr>
              <a:t>  </a:t>
            </a:r>
            <a:r>
              <a:rPr lang="en-US" sz="1000" dirty="0" smtClean="0">
                <a:solidFill>
                  <a:srgbClr val="0000FF"/>
                </a:solidFill>
                <a:latin typeface="Consolas" panose="020B0609020204030204" pitchFamily="49" charset="0"/>
              </a:rPr>
              <a:t>return</a:t>
            </a:r>
            <a:r>
              <a:rPr lang="en-US" sz="1000" dirty="0" smtClean="0">
                <a:solidFill>
                  <a:srgbClr val="000000"/>
                </a:solidFill>
                <a:latin typeface="Consolas" panose="020B0609020204030204" pitchFamily="49" charset="0"/>
              </a:rPr>
              <a:t> </a:t>
            </a:r>
            <a:r>
              <a:rPr lang="en-US" sz="1000" dirty="0">
                <a:solidFill>
                  <a:srgbClr val="000000"/>
                </a:solidFill>
                <a:latin typeface="Consolas" panose="020B0609020204030204" pitchFamily="49" charset="0"/>
              </a:rPr>
              <a:t>RedirectToAction(</a:t>
            </a:r>
            <a:r>
              <a:rPr lang="en-US" sz="1000" dirty="0">
                <a:solidFill>
                  <a:srgbClr val="A31515"/>
                </a:solidFill>
                <a:latin typeface="Consolas" panose="020B0609020204030204" pitchFamily="49" charset="0"/>
              </a:rPr>
              <a:t>"Index"</a:t>
            </a:r>
            <a:r>
              <a:rPr lang="en-US" sz="1000" dirty="0">
                <a:solidFill>
                  <a:srgbClr val="000000"/>
                </a:solidFill>
                <a:latin typeface="Consolas" panose="020B0609020204030204" pitchFamily="49" charset="0"/>
              </a:rPr>
              <a:t>);</a:t>
            </a:r>
          </a:p>
          <a:p>
            <a:r>
              <a:rPr lang="en-US" sz="1000" dirty="0" smtClean="0">
                <a:solidFill>
                  <a:srgbClr val="000000"/>
                </a:solidFill>
                <a:latin typeface="Consolas" panose="020B0609020204030204" pitchFamily="49" charset="0"/>
              </a:rPr>
              <a:t> }</a:t>
            </a:r>
            <a:endParaRPr lang="en-US" sz="1000" dirty="0">
              <a:solidFill>
                <a:srgbClr val="000000"/>
              </a:solidFill>
              <a:latin typeface="Consolas" panose="020B0609020204030204" pitchFamily="49" charset="0"/>
            </a:endParaRPr>
          </a:p>
          <a:p>
            <a:r>
              <a:rPr lang="en-US" sz="1000" dirty="0" smtClean="0">
                <a:solidFill>
                  <a:srgbClr val="000000"/>
                </a:solidFill>
                <a:latin typeface="Consolas" panose="020B0609020204030204" pitchFamily="49" charset="0"/>
              </a:rPr>
              <a:t> ViewBag.ID </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new</a:t>
            </a:r>
            <a:r>
              <a:rPr lang="en-US" sz="1000" dirty="0">
                <a:solidFill>
                  <a:srgbClr val="000000"/>
                </a:solidFill>
                <a:latin typeface="Consolas" panose="020B0609020204030204" pitchFamily="49" charset="0"/>
              </a:rPr>
              <a:t> SelectList(db.OfficeAssignments, </a:t>
            </a:r>
            <a:r>
              <a:rPr lang="en-US" sz="1000" dirty="0">
                <a:solidFill>
                  <a:srgbClr val="A31515"/>
                </a:solidFill>
                <a:latin typeface="Consolas" panose="020B0609020204030204" pitchFamily="49" charset="0"/>
              </a:rPr>
              <a:t>"InstructorID"</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"Location"</a:t>
            </a:r>
            <a:r>
              <a:rPr lang="en-US" sz="1000" dirty="0">
                <a:solidFill>
                  <a:srgbClr val="000000"/>
                </a:solidFill>
                <a:latin typeface="Consolas" panose="020B0609020204030204" pitchFamily="49" charset="0"/>
              </a:rPr>
              <a:t>, instructor.ID);</a:t>
            </a:r>
          </a:p>
          <a:p>
            <a:r>
              <a:rPr lang="en-US" sz="1000" dirty="0" smtClean="0">
                <a:solidFill>
                  <a:srgbClr val="000000"/>
                </a:solidFill>
                <a:latin typeface="Consolas" panose="020B0609020204030204" pitchFamily="49" charset="0"/>
              </a:rPr>
              <a:t> </a:t>
            </a:r>
            <a:r>
              <a:rPr lang="en-US" sz="1000" dirty="0" smtClean="0">
                <a:solidFill>
                  <a:srgbClr val="0000FF"/>
                </a:solidFill>
                <a:latin typeface="Consolas" panose="020B0609020204030204" pitchFamily="49" charset="0"/>
              </a:rPr>
              <a:t>return</a:t>
            </a:r>
            <a:r>
              <a:rPr lang="en-US" sz="1000" dirty="0" smtClean="0">
                <a:solidFill>
                  <a:srgbClr val="000000"/>
                </a:solidFill>
                <a:latin typeface="Consolas" panose="020B0609020204030204" pitchFamily="49" charset="0"/>
              </a:rPr>
              <a:t> </a:t>
            </a:r>
            <a:r>
              <a:rPr lang="en-US" sz="1000" dirty="0">
                <a:solidFill>
                  <a:srgbClr val="000000"/>
                </a:solidFill>
                <a:latin typeface="Consolas" panose="020B0609020204030204" pitchFamily="49" charset="0"/>
              </a:rPr>
              <a:t>View(instructor);</a:t>
            </a:r>
          </a:p>
          <a:p>
            <a:r>
              <a:rPr lang="en-US" sz="1000" dirty="0" smtClean="0">
                <a:solidFill>
                  <a:srgbClr val="000000"/>
                </a:solidFill>
                <a:latin typeface="Consolas" panose="020B0609020204030204" pitchFamily="49" charset="0"/>
              </a:rPr>
              <a:t>}</a:t>
            </a:r>
            <a:endParaRPr lang="en-US" sz="1000" dirty="0"/>
          </a:p>
        </p:txBody>
      </p:sp>
      <p:sp>
        <p:nvSpPr>
          <p:cNvPr id="4" name="TextBox 3"/>
          <p:cNvSpPr txBox="1"/>
          <p:nvPr/>
        </p:nvSpPr>
        <p:spPr>
          <a:xfrm>
            <a:off x="76200" y="323478"/>
            <a:ext cx="4876800" cy="6135013"/>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15000"/>
              </a:lnSpc>
              <a:spcAft>
                <a:spcPts val="1000"/>
              </a:spcAft>
            </a:pPr>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ActionResult</a:t>
            </a:r>
            <a:r>
              <a:rPr lang="en-US" sz="1000" dirty="0">
                <a:solidFill>
                  <a:srgbClr val="000000"/>
                </a:solidFill>
                <a:latin typeface="Consolas" panose="020B0609020204030204" pitchFamily="49" charset="0"/>
              </a:rPr>
              <a:t> </a:t>
            </a:r>
            <a:r>
              <a:rPr lang="en-US" sz="1000" dirty="0" err="1" smtClean="0">
                <a:solidFill>
                  <a:srgbClr val="000000"/>
                </a:solidFill>
                <a:highlight>
                  <a:srgbClr val="C0C0C0"/>
                </a:highlight>
                <a:latin typeface="Consolas"/>
              </a:rPr>
              <a:t>EditPost</a:t>
            </a:r>
            <a:r>
              <a:rPr lang="en-US" sz="1000" dirty="0" smtClean="0">
                <a:solidFill>
                  <a:srgbClr val="000000"/>
                </a:solidFill>
                <a:latin typeface="Consolas" panose="020B0609020204030204" pitchFamily="49" charset="0"/>
              </a:rPr>
              <a:t>(</a:t>
            </a:r>
            <a:r>
              <a:rPr lang="en-US" sz="1000" dirty="0" err="1" smtClean="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id)</a:t>
            </a:r>
          </a:p>
          <a:p>
            <a:r>
              <a:rPr lang="en-US" sz="1000" dirty="0">
                <a:solidFill>
                  <a:srgbClr val="000000"/>
                </a:solidFill>
                <a:latin typeface="Consolas" panose="020B0609020204030204" pitchFamily="49" charset="0"/>
              </a:rPr>
              <a:t>{</a:t>
            </a:r>
          </a:p>
          <a:p>
            <a:r>
              <a:rPr lang="en-US" sz="1000" dirty="0" smtClean="0">
                <a:solidFill>
                  <a:srgbClr val="0000FF"/>
                </a:solidFill>
                <a:latin typeface="Consolas" panose="020B0609020204030204" pitchFamily="49" charset="0"/>
              </a:rPr>
              <a:t> if</a:t>
            </a:r>
            <a:r>
              <a:rPr lang="en-US" sz="1000" dirty="0" smtClean="0">
                <a:solidFill>
                  <a:srgbClr val="000000"/>
                </a:solidFill>
                <a:latin typeface="Consolas" panose="020B0609020204030204" pitchFamily="49" charset="0"/>
              </a:rPr>
              <a:t> </a:t>
            </a:r>
            <a:r>
              <a:rPr lang="en-US" sz="1000" dirty="0">
                <a:solidFill>
                  <a:srgbClr val="000000"/>
                </a:solidFill>
                <a:latin typeface="Consolas" panose="020B0609020204030204" pitchFamily="49" charset="0"/>
              </a:rPr>
              <a:t>(id == </a:t>
            </a:r>
            <a:r>
              <a:rPr lang="en-US" sz="1000" dirty="0">
                <a:solidFill>
                  <a:srgbClr val="0000FF"/>
                </a:solidFill>
                <a:latin typeface="Consolas" panose="020B0609020204030204" pitchFamily="49" charset="0"/>
              </a:rPr>
              <a:t>null</a:t>
            </a:r>
            <a:r>
              <a:rPr lang="en-US" sz="1000" dirty="0">
                <a:solidFill>
                  <a:srgbClr val="000000"/>
                </a:solidFill>
                <a:latin typeface="Consolas" panose="020B0609020204030204" pitchFamily="49" charset="0"/>
              </a:rPr>
              <a:t>)</a:t>
            </a:r>
          </a:p>
          <a:p>
            <a:r>
              <a:rPr lang="en-US" sz="1000" dirty="0" smtClean="0">
                <a:solidFill>
                  <a:srgbClr val="000000"/>
                </a:solidFill>
                <a:latin typeface="Consolas" panose="020B0609020204030204" pitchFamily="49" charset="0"/>
              </a:rPr>
              <a:t> {</a:t>
            </a:r>
            <a:endParaRPr lang="en-US" sz="1000" dirty="0">
              <a:solidFill>
                <a:srgbClr val="000000"/>
              </a:solidFill>
              <a:latin typeface="Consolas" panose="020B0609020204030204" pitchFamily="49" charset="0"/>
            </a:endParaRPr>
          </a:p>
          <a:p>
            <a:r>
              <a:rPr lang="en-US" sz="1000" dirty="0" smtClean="0">
                <a:solidFill>
                  <a:srgbClr val="0000FF"/>
                </a:solidFill>
                <a:latin typeface="Consolas" panose="020B0609020204030204" pitchFamily="49" charset="0"/>
              </a:rPr>
              <a:t>  return</a:t>
            </a:r>
            <a:r>
              <a:rPr lang="en-US" sz="1000" dirty="0" smtClean="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new</a:t>
            </a:r>
            <a:r>
              <a:rPr lang="en-US" sz="1000" dirty="0">
                <a:solidFill>
                  <a:srgbClr val="000000"/>
                </a:solidFill>
                <a:latin typeface="Consolas" panose="020B0609020204030204" pitchFamily="49" charset="0"/>
              </a:rPr>
              <a:t> </a:t>
            </a:r>
            <a:r>
              <a:rPr lang="en-US" sz="1000" dirty="0" smtClean="0">
                <a:solidFill>
                  <a:srgbClr val="000000"/>
                </a:solidFill>
                <a:latin typeface="Consolas" panose="020B0609020204030204" pitchFamily="49" charset="0"/>
              </a:rPr>
              <a:t>HttpStatusCodeResult(HttpStatusCode.BadRequest</a:t>
            </a:r>
            <a:r>
              <a:rPr lang="en-US" sz="1000" dirty="0">
                <a:solidFill>
                  <a:srgbClr val="000000"/>
                </a:solidFill>
                <a:latin typeface="Consolas" panose="020B0609020204030204" pitchFamily="49" charset="0"/>
              </a:rPr>
              <a:t>);</a:t>
            </a:r>
          </a:p>
          <a:p>
            <a:r>
              <a:rPr lang="en-US" sz="1000" dirty="0" smtClean="0">
                <a:solidFill>
                  <a:srgbClr val="000000"/>
                </a:solidFill>
                <a:latin typeface="Consolas" panose="020B0609020204030204" pitchFamily="49" charset="0"/>
              </a:rPr>
              <a:t> }</a:t>
            </a:r>
            <a:endParaRPr lang="en-US" sz="1000" dirty="0">
              <a:solidFill>
                <a:srgbClr val="000000"/>
              </a:solidFill>
              <a:latin typeface="Consolas" panose="020B0609020204030204" pitchFamily="49" charset="0"/>
            </a:endParaRPr>
          </a:p>
          <a:p>
            <a:pPr>
              <a:spcAft>
                <a:spcPts val="0"/>
              </a:spcAft>
            </a:pPr>
            <a:r>
              <a:rPr lang="en-US" sz="1000" dirty="0" smtClean="0">
                <a:solidFill>
                  <a:srgbClr val="0000FF"/>
                </a:solidFill>
                <a:latin typeface="Consolas" panose="020B0609020204030204" pitchFamily="49" charset="0"/>
              </a:rPr>
              <a:t> </a:t>
            </a:r>
            <a:r>
              <a:rPr lang="en-US" sz="1000" dirty="0" err="1">
                <a:solidFill>
                  <a:srgbClr val="0000FF"/>
                </a:solidFill>
                <a:highlight>
                  <a:srgbClr val="FFFF00"/>
                </a:highlight>
                <a:latin typeface="Consolas"/>
              </a:rPr>
              <a:t>var</a:t>
            </a:r>
            <a:r>
              <a:rPr lang="en-US" sz="1000" dirty="0">
                <a:solidFill>
                  <a:srgbClr val="000000"/>
                </a:solidFill>
                <a:highlight>
                  <a:srgbClr val="FFFF00"/>
                </a:highlight>
                <a:latin typeface="Consolas"/>
              </a:rPr>
              <a:t> </a:t>
            </a:r>
            <a:r>
              <a:rPr lang="en-US" sz="1000" dirty="0" err="1">
                <a:solidFill>
                  <a:srgbClr val="000000"/>
                </a:solidFill>
                <a:highlight>
                  <a:srgbClr val="FFFF00"/>
                </a:highlight>
                <a:latin typeface="Consolas"/>
              </a:rPr>
              <a:t>instructorToUpdate</a:t>
            </a:r>
            <a:r>
              <a:rPr lang="en-US" sz="1000" dirty="0">
                <a:solidFill>
                  <a:srgbClr val="000000"/>
                </a:solidFill>
                <a:highlight>
                  <a:srgbClr val="FFFF00"/>
                </a:highlight>
                <a:latin typeface="Consolas"/>
              </a:rPr>
              <a:t> = </a:t>
            </a:r>
            <a:r>
              <a:rPr lang="en-US" sz="1000" dirty="0" err="1">
                <a:solidFill>
                  <a:srgbClr val="000000"/>
                </a:solidFill>
                <a:highlight>
                  <a:srgbClr val="FFFF00"/>
                </a:highlight>
                <a:latin typeface="Consolas"/>
              </a:rPr>
              <a:t>db.Instructors</a:t>
            </a:r>
            <a:endParaRPr lang="en-US" sz="1200" dirty="0">
              <a:latin typeface="Times New Roman"/>
              <a:ea typeface="Times New Roman"/>
            </a:endParaRPr>
          </a:p>
          <a:p>
            <a:pPr>
              <a:spcAft>
                <a:spcPts val="0"/>
              </a:spcAft>
            </a:pPr>
            <a:r>
              <a:rPr lang="en-US" sz="1000" dirty="0">
                <a:solidFill>
                  <a:srgbClr val="000000"/>
                </a:solidFill>
                <a:highlight>
                  <a:srgbClr val="FFFF00"/>
                </a:highlight>
                <a:latin typeface="Consolas"/>
              </a:rPr>
              <a:t>	.Include(i =&gt; </a:t>
            </a:r>
            <a:r>
              <a:rPr lang="en-US" sz="1000" dirty="0" err="1">
                <a:solidFill>
                  <a:srgbClr val="000000"/>
                </a:solidFill>
                <a:highlight>
                  <a:srgbClr val="FFFF00"/>
                </a:highlight>
                <a:latin typeface="Consolas"/>
              </a:rPr>
              <a:t>i.OfficeAssignment</a:t>
            </a:r>
            <a:r>
              <a:rPr lang="en-US" sz="1000" dirty="0">
                <a:solidFill>
                  <a:srgbClr val="000000"/>
                </a:solidFill>
                <a:highlight>
                  <a:srgbClr val="FFFF00"/>
                </a:highlight>
                <a:latin typeface="Consolas"/>
              </a:rPr>
              <a:t>)</a:t>
            </a:r>
            <a:endParaRPr lang="en-US" sz="1200" dirty="0">
              <a:latin typeface="Times New Roman"/>
              <a:ea typeface="Times New Roman"/>
            </a:endParaRPr>
          </a:p>
          <a:p>
            <a:pPr>
              <a:spcAft>
                <a:spcPts val="0"/>
              </a:spcAft>
            </a:pPr>
            <a:r>
              <a:rPr lang="en-US" sz="1000" dirty="0">
                <a:solidFill>
                  <a:srgbClr val="000000"/>
                </a:solidFill>
                <a:highlight>
                  <a:srgbClr val="FFFF00"/>
                </a:highlight>
                <a:latin typeface="Consolas"/>
              </a:rPr>
              <a:t>	.Where(i =&gt; i.ID == id)</a:t>
            </a:r>
            <a:endParaRPr lang="en-US" sz="1200" dirty="0">
              <a:latin typeface="Times New Roman"/>
              <a:ea typeface="Times New Roman"/>
            </a:endParaRPr>
          </a:p>
          <a:p>
            <a:pPr>
              <a:spcAft>
                <a:spcPts val="0"/>
              </a:spcAft>
            </a:pPr>
            <a:r>
              <a:rPr lang="en-US" sz="1000" dirty="0">
                <a:solidFill>
                  <a:srgbClr val="000000"/>
                </a:solidFill>
                <a:highlight>
                  <a:srgbClr val="FFFF00"/>
                </a:highlight>
                <a:latin typeface="Consolas"/>
              </a:rPr>
              <a:t>	.Single</a:t>
            </a:r>
            <a:r>
              <a:rPr lang="en-US" sz="1000" dirty="0" smtClean="0">
                <a:solidFill>
                  <a:srgbClr val="000000"/>
                </a:solidFill>
                <a:highlight>
                  <a:srgbClr val="FFFF00"/>
                </a:highlight>
                <a:latin typeface="Consolas"/>
              </a:rPr>
              <a:t>();</a:t>
            </a:r>
            <a:endParaRPr lang="en-US" sz="1100" dirty="0">
              <a:ea typeface="Calibri"/>
              <a:cs typeface="Times New Roman"/>
            </a:endParaRPr>
          </a:p>
          <a:p>
            <a:pPr>
              <a:lnSpc>
                <a:spcPct val="115000"/>
              </a:lnSpc>
              <a:spcAft>
                <a:spcPts val="0"/>
              </a:spcAft>
            </a:pPr>
            <a:r>
              <a:rPr lang="en-US" sz="1000" dirty="0" smtClean="0">
                <a:solidFill>
                  <a:srgbClr val="0000FF"/>
                </a:solidFill>
                <a:latin typeface="Consolas" panose="020B0609020204030204" pitchFamily="49" charset="0"/>
              </a:rPr>
              <a:t> if</a:t>
            </a:r>
            <a:r>
              <a:rPr lang="en-US" sz="1000" dirty="0" smtClean="0">
                <a:solidFill>
                  <a:srgbClr val="000000"/>
                </a:solidFill>
                <a:latin typeface="Consolas" panose="020B0609020204030204" pitchFamily="49" charset="0"/>
              </a:rPr>
              <a:t> (</a:t>
            </a:r>
            <a:r>
              <a:rPr lang="en-US" sz="1000" dirty="0" err="1">
                <a:solidFill>
                  <a:srgbClr val="000000"/>
                </a:solidFill>
                <a:highlight>
                  <a:srgbClr val="00FF00"/>
                </a:highlight>
                <a:latin typeface="Consolas"/>
              </a:rPr>
              <a:t>TryUpdateModel</a:t>
            </a:r>
            <a:r>
              <a:rPr lang="en-US" sz="1000" dirty="0">
                <a:solidFill>
                  <a:srgbClr val="000000"/>
                </a:solidFill>
                <a:highlight>
                  <a:srgbClr val="00FF00"/>
                </a:highlight>
                <a:latin typeface="Consolas"/>
              </a:rPr>
              <a:t>( </a:t>
            </a:r>
            <a:r>
              <a:rPr lang="en-US" sz="1000" dirty="0" err="1">
                <a:solidFill>
                  <a:srgbClr val="000000"/>
                </a:solidFill>
                <a:highlight>
                  <a:srgbClr val="00FF00"/>
                </a:highlight>
                <a:latin typeface="Consolas"/>
              </a:rPr>
              <a:t>instructorToUpdate</a:t>
            </a:r>
            <a:r>
              <a:rPr lang="en-US" sz="1000" dirty="0">
                <a:solidFill>
                  <a:srgbClr val="000000"/>
                </a:solidFill>
                <a:highlight>
                  <a:srgbClr val="00FF00"/>
                </a:highlight>
                <a:latin typeface="Consolas"/>
              </a:rPr>
              <a:t>, </a:t>
            </a:r>
            <a:r>
              <a:rPr lang="en-US" sz="1000" dirty="0">
                <a:solidFill>
                  <a:srgbClr val="A31515"/>
                </a:solidFill>
                <a:highlight>
                  <a:srgbClr val="00FF00"/>
                </a:highlight>
                <a:latin typeface="Consolas"/>
              </a:rPr>
              <a:t>""</a:t>
            </a:r>
            <a:r>
              <a:rPr lang="en-US" sz="1000" dirty="0">
                <a:solidFill>
                  <a:srgbClr val="000000"/>
                </a:solidFill>
                <a:highlight>
                  <a:srgbClr val="00FF00"/>
                </a:highlight>
                <a:latin typeface="Consolas"/>
              </a:rPr>
              <a:t>,</a:t>
            </a:r>
            <a:endParaRPr lang="en-US" sz="1100" dirty="0">
              <a:ea typeface="Calibri"/>
              <a:cs typeface="Times New Roman"/>
            </a:endParaRPr>
          </a:p>
          <a:p>
            <a:r>
              <a:rPr lang="en-US" sz="1000" dirty="0">
                <a:solidFill>
                  <a:srgbClr val="000000"/>
                </a:solidFill>
                <a:highlight>
                  <a:srgbClr val="00FF00"/>
                </a:highlight>
                <a:latin typeface="Consolas"/>
              </a:rPr>
              <a:t>  </a:t>
            </a:r>
            <a:r>
              <a:rPr lang="en-US" sz="1000" dirty="0">
                <a:solidFill>
                  <a:srgbClr val="0000FF"/>
                </a:solidFill>
                <a:highlight>
                  <a:srgbClr val="00FF00"/>
                </a:highlight>
                <a:latin typeface="Consolas"/>
              </a:rPr>
              <a:t>new</a:t>
            </a:r>
            <a:r>
              <a:rPr lang="en-US" sz="1000" dirty="0">
                <a:solidFill>
                  <a:srgbClr val="000000"/>
                </a:solidFill>
                <a:highlight>
                  <a:srgbClr val="00FF00"/>
                </a:highlight>
                <a:latin typeface="Consolas"/>
              </a:rPr>
              <a:t> </a:t>
            </a:r>
            <a:r>
              <a:rPr lang="en-US" sz="1000" dirty="0">
                <a:solidFill>
                  <a:srgbClr val="0000FF"/>
                </a:solidFill>
                <a:highlight>
                  <a:srgbClr val="00FF00"/>
                </a:highlight>
                <a:latin typeface="Consolas"/>
              </a:rPr>
              <a:t>string</a:t>
            </a:r>
            <a:r>
              <a:rPr lang="en-US" sz="1000" dirty="0">
                <a:solidFill>
                  <a:srgbClr val="000000"/>
                </a:solidFill>
                <a:highlight>
                  <a:srgbClr val="00FF00"/>
                </a:highlight>
                <a:latin typeface="Consolas"/>
              </a:rPr>
              <a:t>[]{</a:t>
            </a:r>
            <a:r>
              <a:rPr lang="en-US" sz="1000" dirty="0">
                <a:solidFill>
                  <a:srgbClr val="A31515"/>
                </a:solidFill>
                <a:highlight>
                  <a:srgbClr val="00FF00"/>
                </a:highlight>
                <a:latin typeface="Consolas"/>
              </a:rPr>
              <a:t>"</a:t>
            </a:r>
            <a:r>
              <a:rPr lang="en-US" sz="1000" dirty="0" err="1">
                <a:solidFill>
                  <a:srgbClr val="A31515"/>
                </a:solidFill>
                <a:highlight>
                  <a:srgbClr val="00FF00"/>
                </a:highlight>
                <a:latin typeface="Consolas"/>
              </a:rPr>
              <a:t>LastName</a:t>
            </a:r>
            <a:r>
              <a:rPr lang="en-US" sz="1000" dirty="0">
                <a:solidFill>
                  <a:srgbClr val="A31515"/>
                </a:solidFill>
                <a:highlight>
                  <a:srgbClr val="00FF00"/>
                </a:highlight>
                <a:latin typeface="Consolas"/>
              </a:rPr>
              <a:t>"</a:t>
            </a:r>
            <a:r>
              <a:rPr lang="en-US" sz="1000" dirty="0">
                <a:solidFill>
                  <a:srgbClr val="000000"/>
                </a:solidFill>
                <a:highlight>
                  <a:srgbClr val="00FF00"/>
                </a:highlight>
                <a:latin typeface="Consolas"/>
              </a:rPr>
              <a:t>,</a:t>
            </a:r>
            <a:r>
              <a:rPr lang="en-US" sz="1000" dirty="0">
                <a:solidFill>
                  <a:srgbClr val="A31515"/>
                </a:solidFill>
                <a:highlight>
                  <a:srgbClr val="00FF00"/>
                </a:highlight>
                <a:latin typeface="Consolas"/>
              </a:rPr>
              <a:t>"</a:t>
            </a:r>
            <a:r>
              <a:rPr lang="en-US" sz="1000" dirty="0" err="1">
                <a:solidFill>
                  <a:srgbClr val="A31515"/>
                </a:solidFill>
                <a:highlight>
                  <a:srgbClr val="00FF00"/>
                </a:highlight>
                <a:latin typeface="Consolas"/>
              </a:rPr>
              <a:t>FirstMidName</a:t>
            </a:r>
            <a:r>
              <a:rPr lang="en-US" sz="1000" dirty="0">
                <a:solidFill>
                  <a:srgbClr val="A31515"/>
                </a:solidFill>
                <a:highlight>
                  <a:srgbClr val="00FF00"/>
                </a:highlight>
                <a:latin typeface="Consolas"/>
              </a:rPr>
              <a:t>"</a:t>
            </a:r>
            <a:r>
              <a:rPr lang="en-US" sz="1000" dirty="0">
                <a:solidFill>
                  <a:srgbClr val="000000"/>
                </a:solidFill>
                <a:highlight>
                  <a:srgbClr val="00FF00"/>
                </a:highlight>
                <a:latin typeface="Consolas"/>
              </a:rPr>
              <a:t>,</a:t>
            </a:r>
            <a:r>
              <a:rPr lang="en-US" sz="1000" dirty="0">
                <a:solidFill>
                  <a:srgbClr val="A31515"/>
                </a:solidFill>
                <a:highlight>
                  <a:srgbClr val="00FF00"/>
                </a:highlight>
                <a:latin typeface="Consolas"/>
              </a:rPr>
              <a:t>"</a:t>
            </a:r>
            <a:r>
              <a:rPr lang="en-US" sz="1000" dirty="0" err="1">
                <a:solidFill>
                  <a:srgbClr val="A31515"/>
                </a:solidFill>
                <a:highlight>
                  <a:srgbClr val="00FF00"/>
                </a:highlight>
                <a:latin typeface="Consolas"/>
              </a:rPr>
              <a:t>HireDate</a:t>
            </a:r>
            <a:r>
              <a:rPr lang="en-US" sz="1000" dirty="0">
                <a:solidFill>
                  <a:srgbClr val="A31515"/>
                </a:solidFill>
                <a:highlight>
                  <a:srgbClr val="00FF00"/>
                </a:highlight>
                <a:latin typeface="Consolas"/>
              </a:rPr>
              <a:t>"</a:t>
            </a:r>
            <a:r>
              <a:rPr lang="en-US" sz="1000" dirty="0">
                <a:solidFill>
                  <a:srgbClr val="000000"/>
                </a:solidFill>
                <a:highlight>
                  <a:srgbClr val="00FF00"/>
                </a:highlight>
                <a:latin typeface="Consolas"/>
              </a:rPr>
              <a:t>,</a:t>
            </a:r>
            <a:r>
              <a:rPr lang="en-US" sz="1000" dirty="0">
                <a:solidFill>
                  <a:srgbClr val="A31515"/>
                </a:solidFill>
                <a:highlight>
                  <a:srgbClr val="00FF00"/>
                </a:highlight>
                <a:latin typeface="Consolas"/>
              </a:rPr>
              <a:t>"</a:t>
            </a:r>
            <a:r>
              <a:rPr lang="en-US" sz="1000" dirty="0" err="1">
                <a:solidFill>
                  <a:srgbClr val="A31515"/>
                </a:solidFill>
                <a:highlight>
                  <a:srgbClr val="00FF00"/>
                </a:highlight>
                <a:latin typeface="Consolas"/>
              </a:rPr>
              <a:t>OfficeAssignment</a:t>
            </a:r>
            <a:r>
              <a:rPr lang="en-US" sz="1000" dirty="0">
                <a:solidFill>
                  <a:srgbClr val="A31515"/>
                </a:solidFill>
                <a:highlight>
                  <a:srgbClr val="00FF00"/>
                </a:highlight>
                <a:latin typeface="Consolas"/>
              </a:rPr>
              <a:t>“</a:t>
            </a:r>
            <a:r>
              <a:rPr lang="en-US" sz="1000" dirty="0">
                <a:solidFill>
                  <a:srgbClr val="000000"/>
                </a:solidFill>
                <a:highlight>
                  <a:srgbClr val="00FF00"/>
                </a:highlight>
                <a:latin typeface="Consolas"/>
              </a:rPr>
              <a:t>})</a:t>
            </a:r>
            <a:r>
              <a:rPr lang="en-US" sz="1000" dirty="0" smtClean="0">
                <a:solidFill>
                  <a:srgbClr val="000000"/>
                </a:solidFill>
                <a:latin typeface="Consolas" panose="020B0609020204030204" pitchFamily="49" charset="0"/>
              </a:rPr>
              <a:t>)</a:t>
            </a:r>
          </a:p>
          <a:p>
            <a:r>
              <a:rPr lang="en-US" sz="1000" dirty="0" smtClean="0">
                <a:solidFill>
                  <a:srgbClr val="000000"/>
                </a:solidFill>
                <a:latin typeface="Consolas" panose="020B0609020204030204" pitchFamily="49" charset="0"/>
              </a:rPr>
              <a:t> {</a:t>
            </a:r>
          </a:p>
          <a:p>
            <a:r>
              <a:rPr lang="en-US" sz="1000" dirty="0" smtClean="0">
                <a:solidFill>
                  <a:srgbClr val="0000FF"/>
                </a:solidFill>
                <a:latin typeface="Consolas" panose="020B0609020204030204" pitchFamily="49" charset="0"/>
              </a:rPr>
              <a:t>  try</a:t>
            </a:r>
            <a:endParaRPr lang="en-US" sz="1000" dirty="0" smtClean="0">
              <a:solidFill>
                <a:srgbClr val="000000"/>
              </a:solidFill>
              <a:latin typeface="Consolas" panose="020B0609020204030204" pitchFamily="49" charset="0"/>
            </a:endParaRPr>
          </a:p>
          <a:p>
            <a:r>
              <a:rPr lang="en-US" sz="1000" dirty="0" smtClean="0">
                <a:solidFill>
                  <a:srgbClr val="000000"/>
                </a:solidFill>
                <a:latin typeface="Consolas" panose="020B0609020204030204" pitchFamily="49" charset="0"/>
              </a:rPr>
              <a:t>  {</a:t>
            </a:r>
            <a:endParaRPr lang="en-US" sz="1000" dirty="0">
              <a:solidFill>
                <a:srgbClr val="000000"/>
              </a:solidFill>
              <a:latin typeface="Consolas" panose="020B0609020204030204" pitchFamily="49" charset="0"/>
            </a:endParaRPr>
          </a:p>
          <a:p>
            <a:pPr>
              <a:lnSpc>
                <a:spcPct val="115000"/>
              </a:lnSpc>
              <a:spcAft>
                <a:spcPts val="0"/>
              </a:spcAft>
            </a:pPr>
            <a:r>
              <a:rPr lang="en-US" sz="1000" dirty="0" smtClean="0">
                <a:solidFill>
                  <a:srgbClr val="0000FF"/>
                </a:solidFill>
                <a:latin typeface="Consolas" panose="020B0609020204030204" pitchFamily="49" charset="0"/>
              </a:rPr>
              <a:t>   </a:t>
            </a:r>
            <a:r>
              <a:rPr lang="en-US" sz="1000" dirty="0" smtClean="0">
                <a:solidFill>
                  <a:srgbClr val="0000FF"/>
                </a:solidFill>
                <a:highlight>
                  <a:srgbClr val="00FFFF"/>
                </a:highlight>
                <a:latin typeface="Consolas"/>
              </a:rPr>
              <a:t>if</a:t>
            </a:r>
            <a:endParaRPr lang="en-US" sz="1100" dirty="0">
              <a:ea typeface="Calibri"/>
              <a:cs typeface="Times New Roman"/>
            </a:endParaRPr>
          </a:p>
          <a:p>
            <a:pPr>
              <a:lnSpc>
                <a:spcPct val="115000"/>
              </a:lnSpc>
              <a:spcAft>
                <a:spcPts val="0"/>
              </a:spcAft>
            </a:pPr>
            <a:r>
              <a:rPr lang="en-US" sz="1000" dirty="0">
                <a:solidFill>
                  <a:srgbClr val="000000"/>
                </a:solidFill>
                <a:highlight>
                  <a:srgbClr val="00FFFF"/>
                </a:highlight>
                <a:latin typeface="Consolas"/>
              </a:rPr>
              <a:t>(</a:t>
            </a:r>
            <a:r>
              <a:rPr lang="en-US" sz="1000" dirty="0" err="1">
                <a:solidFill>
                  <a:srgbClr val="000000"/>
                </a:solidFill>
                <a:highlight>
                  <a:srgbClr val="00FFFF"/>
                </a:highlight>
                <a:latin typeface="Consolas"/>
              </a:rPr>
              <a:t>String.IsNullOrWhiteSpace</a:t>
            </a:r>
            <a:r>
              <a:rPr lang="en-US" sz="1000" dirty="0">
                <a:solidFill>
                  <a:srgbClr val="000000"/>
                </a:solidFill>
                <a:highlight>
                  <a:srgbClr val="00FFFF"/>
                </a:highlight>
                <a:latin typeface="Consolas"/>
              </a:rPr>
              <a:t>(</a:t>
            </a:r>
            <a:r>
              <a:rPr lang="en-US" sz="1000" dirty="0" err="1">
                <a:solidFill>
                  <a:srgbClr val="000000"/>
                </a:solidFill>
                <a:highlight>
                  <a:srgbClr val="00FFFF"/>
                </a:highlight>
                <a:latin typeface="Consolas"/>
              </a:rPr>
              <a:t>instructorToUpdate.OfficeAssignment.Location</a:t>
            </a:r>
            <a:r>
              <a:rPr lang="en-US" sz="1000" dirty="0">
                <a:solidFill>
                  <a:srgbClr val="000000"/>
                </a:solidFill>
                <a:highlight>
                  <a:srgbClr val="00FFFF"/>
                </a:highlight>
                <a:latin typeface="Consolas"/>
              </a:rPr>
              <a:t>))</a:t>
            </a:r>
            <a:endParaRPr lang="en-US" sz="1100" dirty="0">
              <a:ea typeface="Calibri"/>
              <a:cs typeface="Times New Roman"/>
            </a:endParaRPr>
          </a:p>
          <a:p>
            <a:pPr>
              <a:lnSpc>
                <a:spcPct val="115000"/>
              </a:lnSpc>
              <a:spcAft>
                <a:spcPts val="0"/>
              </a:spcAft>
            </a:pPr>
            <a:r>
              <a:rPr lang="en-US" sz="1000" dirty="0">
                <a:solidFill>
                  <a:srgbClr val="000000"/>
                </a:solidFill>
                <a:highlight>
                  <a:srgbClr val="00FFFF"/>
                </a:highlight>
                <a:latin typeface="Consolas"/>
              </a:rPr>
              <a:t>   {</a:t>
            </a:r>
            <a:endParaRPr lang="en-US" sz="1100" dirty="0">
              <a:ea typeface="Calibri"/>
              <a:cs typeface="Times New Roman"/>
            </a:endParaRPr>
          </a:p>
          <a:p>
            <a:pPr>
              <a:lnSpc>
                <a:spcPct val="115000"/>
              </a:lnSpc>
              <a:spcAft>
                <a:spcPts val="0"/>
              </a:spcAft>
            </a:pPr>
            <a:r>
              <a:rPr lang="en-US" sz="1000" dirty="0">
                <a:solidFill>
                  <a:srgbClr val="000000"/>
                </a:solidFill>
                <a:highlight>
                  <a:srgbClr val="00FFFF"/>
                </a:highlight>
                <a:latin typeface="Consolas"/>
              </a:rPr>
              <a:t>    </a:t>
            </a:r>
            <a:r>
              <a:rPr lang="en-US" sz="1000" dirty="0" err="1">
                <a:solidFill>
                  <a:srgbClr val="000000"/>
                </a:solidFill>
                <a:highlight>
                  <a:srgbClr val="00FFFF"/>
                </a:highlight>
                <a:latin typeface="Consolas"/>
              </a:rPr>
              <a:t>instructorToUpdate.OfficeAssignment</a:t>
            </a:r>
            <a:r>
              <a:rPr lang="en-US" sz="1000" dirty="0">
                <a:solidFill>
                  <a:srgbClr val="000000"/>
                </a:solidFill>
                <a:highlight>
                  <a:srgbClr val="00FFFF"/>
                </a:highlight>
                <a:latin typeface="Consolas"/>
              </a:rPr>
              <a:t> = </a:t>
            </a:r>
            <a:r>
              <a:rPr lang="en-US" sz="1000" dirty="0">
                <a:solidFill>
                  <a:srgbClr val="0000FF"/>
                </a:solidFill>
                <a:highlight>
                  <a:srgbClr val="00FFFF"/>
                </a:highlight>
                <a:latin typeface="Consolas"/>
              </a:rPr>
              <a:t>null</a:t>
            </a:r>
            <a:r>
              <a:rPr lang="en-US" sz="1000" dirty="0">
                <a:solidFill>
                  <a:srgbClr val="000000"/>
                </a:solidFill>
                <a:highlight>
                  <a:srgbClr val="00FFFF"/>
                </a:highlight>
                <a:latin typeface="Consolas"/>
              </a:rPr>
              <a:t>;</a:t>
            </a:r>
            <a:endParaRPr lang="en-US" sz="1100" dirty="0">
              <a:ea typeface="Calibri"/>
              <a:cs typeface="Times New Roman"/>
            </a:endParaRPr>
          </a:p>
          <a:p>
            <a:r>
              <a:rPr lang="en-US" sz="1000" dirty="0">
                <a:solidFill>
                  <a:srgbClr val="000000"/>
                </a:solidFill>
                <a:highlight>
                  <a:srgbClr val="00FFFF"/>
                </a:highlight>
                <a:latin typeface="Consolas"/>
              </a:rPr>
              <a:t>   }</a:t>
            </a:r>
            <a:endParaRPr lang="en-US" sz="1000" i="1" u="sng" dirty="0" smtClean="0">
              <a:solidFill>
                <a:srgbClr val="000000"/>
              </a:solidFill>
              <a:latin typeface="Consolas" panose="020B0609020204030204" pitchFamily="49" charset="0"/>
            </a:endParaRPr>
          </a:p>
          <a:p>
            <a:r>
              <a:rPr lang="en-US" sz="1000" dirty="0" smtClean="0">
                <a:solidFill>
                  <a:srgbClr val="000000"/>
                </a:solidFill>
                <a:latin typeface="Consolas" panose="020B0609020204030204" pitchFamily="49" charset="0"/>
              </a:rPr>
              <a:t>   db.Entry(instructorToUpdate</a:t>
            </a:r>
            <a:r>
              <a:rPr lang="en-US" sz="1000" dirty="0">
                <a:solidFill>
                  <a:srgbClr val="000000"/>
                </a:solidFill>
                <a:latin typeface="Consolas" panose="020B0609020204030204" pitchFamily="49" charset="0"/>
              </a:rPr>
              <a:t>).State </a:t>
            </a:r>
            <a:r>
              <a:rPr lang="en-US" sz="1000" dirty="0" smtClean="0">
                <a:solidFill>
                  <a:srgbClr val="000000"/>
                </a:solidFill>
                <a:latin typeface="Consolas" panose="020B0609020204030204" pitchFamily="49" charset="0"/>
              </a:rPr>
              <a:t>=	EntityState.Modified</a:t>
            </a:r>
            <a:r>
              <a:rPr lang="en-US" sz="1000" dirty="0">
                <a:solidFill>
                  <a:srgbClr val="000000"/>
                </a:solidFill>
                <a:latin typeface="Consolas" panose="020B0609020204030204" pitchFamily="49" charset="0"/>
              </a:rPr>
              <a:t>;</a:t>
            </a:r>
          </a:p>
          <a:p>
            <a:r>
              <a:rPr lang="en-US" sz="1000" dirty="0" smtClean="0">
                <a:solidFill>
                  <a:srgbClr val="000000"/>
                </a:solidFill>
                <a:latin typeface="Consolas" panose="020B0609020204030204" pitchFamily="49" charset="0"/>
              </a:rPr>
              <a:t>   </a:t>
            </a:r>
            <a:r>
              <a:rPr lang="en-US" sz="1000" dirty="0" err="1" smtClean="0">
                <a:solidFill>
                  <a:srgbClr val="000000"/>
                </a:solidFill>
                <a:highlight>
                  <a:srgbClr val="C0C0C0"/>
                </a:highlight>
                <a:latin typeface="Consolas"/>
              </a:rPr>
              <a:t>db.SaveChanges</a:t>
            </a:r>
            <a:r>
              <a:rPr lang="en-US" sz="1000" dirty="0">
                <a:solidFill>
                  <a:srgbClr val="000000"/>
                </a:solidFill>
                <a:highlight>
                  <a:srgbClr val="C0C0C0"/>
                </a:highlight>
                <a:latin typeface="Consolas"/>
              </a:rPr>
              <a:t>();</a:t>
            </a:r>
            <a:endParaRPr lang="en-US" sz="1000" i="1" u="sng" dirty="0">
              <a:solidFill>
                <a:srgbClr val="000000"/>
              </a:solidFill>
              <a:latin typeface="Consolas" panose="020B0609020204030204" pitchFamily="49" charset="0"/>
            </a:endParaRPr>
          </a:p>
          <a:p>
            <a:r>
              <a:rPr lang="en-US" sz="1000" dirty="0" smtClean="0">
                <a:solidFill>
                  <a:srgbClr val="0000FF"/>
                </a:solidFill>
                <a:latin typeface="Consolas" panose="020B0609020204030204" pitchFamily="49" charset="0"/>
              </a:rPr>
              <a:t>   return</a:t>
            </a:r>
            <a:r>
              <a:rPr lang="en-US" sz="1000" dirty="0" smtClean="0">
                <a:solidFill>
                  <a:srgbClr val="000000"/>
                </a:solidFill>
                <a:latin typeface="Consolas" panose="020B0609020204030204" pitchFamily="49" charset="0"/>
              </a:rPr>
              <a:t> </a:t>
            </a:r>
            <a:r>
              <a:rPr lang="en-US" sz="1000" dirty="0">
                <a:solidFill>
                  <a:srgbClr val="000000"/>
                </a:solidFill>
                <a:latin typeface="Consolas" panose="020B0609020204030204" pitchFamily="49" charset="0"/>
              </a:rPr>
              <a:t>RedirectToAction(</a:t>
            </a:r>
            <a:r>
              <a:rPr lang="en-US" sz="1000" dirty="0">
                <a:solidFill>
                  <a:srgbClr val="A31515"/>
                </a:solidFill>
                <a:latin typeface="Consolas" panose="020B0609020204030204" pitchFamily="49" charset="0"/>
              </a:rPr>
              <a:t>"Index"</a:t>
            </a:r>
            <a:r>
              <a:rPr lang="en-US" sz="1000" dirty="0">
                <a:solidFill>
                  <a:srgbClr val="000000"/>
                </a:solidFill>
                <a:latin typeface="Consolas" panose="020B0609020204030204" pitchFamily="49" charset="0"/>
              </a:rPr>
              <a:t>);</a:t>
            </a:r>
          </a:p>
          <a:p>
            <a:r>
              <a:rPr lang="en-US" sz="1000" dirty="0" smtClean="0">
                <a:solidFill>
                  <a:srgbClr val="000000"/>
                </a:solidFill>
                <a:latin typeface="Consolas" panose="020B0609020204030204" pitchFamily="49" charset="0"/>
              </a:rPr>
              <a:t>  }</a:t>
            </a:r>
            <a:endParaRPr lang="en-US" sz="1000" dirty="0">
              <a:solidFill>
                <a:srgbClr val="000000"/>
              </a:solidFill>
              <a:latin typeface="Consolas" panose="020B0609020204030204" pitchFamily="49" charset="0"/>
            </a:endParaRPr>
          </a:p>
          <a:p>
            <a:r>
              <a:rPr lang="en-US" sz="1000" dirty="0" smtClean="0">
                <a:solidFill>
                  <a:srgbClr val="0000FF"/>
                </a:solidFill>
                <a:latin typeface="Consolas" panose="020B0609020204030204" pitchFamily="49" charset="0"/>
              </a:rPr>
              <a:t>  catch</a:t>
            </a:r>
            <a:r>
              <a:rPr lang="en-US" sz="1000" dirty="0" smtClean="0">
                <a:solidFill>
                  <a:srgbClr val="000000"/>
                </a:solidFill>
                <a:latin typeface="Consolas" panose="020B0609020204030204" pitchFamily="49" charset="0"/>
              </a:rPr>
              <a:t> </a:t>
            </a:r>
            <a:r>
              <a:rPr lang="en-US" sz="1000" dirty="0">
                <a:solidFill>
                  <a:srgbClr val="000000"/>
                </a:solidFill>
                <a:latin typeface="Consolas" panose="020B0609020204030204" pitchFamily="49" charset="0"/>
              </a:rPr>
              <a:t>(RetryLimitExceededException </a:t>
            </a:r>
            <a:r>
              <a:rPr lang="en-US" sz="1000" dirty="0">
                <a:solidFill>
                  <a:srgbClr val="008000"/>
                </a:solidFill>
                <a:latin typeface="Consolas" panose="020B0609020204030204" pitchFamily="49" charset="0"/>
              </a:rPr>
              <a:t>/* dex */</a:t>
            </a:r>
            <a:r>
              <a:rPr lang="en-US" sz="1000" dirty="0">
                <a:solidFill>
                  <a:srgbClr val="000000"/>
                </a:solidFill>
                <a:latin typeface="Consolas" panose="020B0609020204030204" pitchFamily="49" charset="0"/>
              </a:rPr>
              <a:t>)</a:t>
            </a:r>
          </a:p>
          <a:p>
            <a:r>
              <a:rPr lang="en-US" sz="1000" dirty="0" smtClean="0">
                <a:solidFill>
                  <a:srgbClr val="000000"/>
                </a:solidFill>
                <a:latin typeface="Consolas" panose="020B0609020204030204" pitchFamily="49" charset="0"/>
              </a:rPr>
              <a:t>  {</a:t>
            </a:r>
            <a:endParaRPr lang="en-US" sz="1000" dirty="0">
              <a:solidFill>
                <a:srgbClr val="000000"/>
              </a:solidFill>
              <a:latin typeface="Consolas" panose="020B0609020204030204" pitchFamily="49" charset="0"/>
            </a:endParaRPr>
          </a:p>
          <a:p>
            <a:r>
              <a:rPr lang="en-US" sz="1000" dirty="0">
                <a:solidFill>
                  <a:srgbClr val="008000"/>
                </a:solidFill>
                <a:latin typeface="Consolas" panose="020B0609020204030204" pitchFamily="49" charset="0"/>
              </a:rPr>
              <a:t>//Log the error (uncomment dex variable name and add a line here to write a log.</a:t>
            </a:r>
            <a:endParaRPr lang="en-US" sz="1000" dirty="0">
              <a:solidFill>
                <a:srgbClr val="000000"/>
              </a:solidFill>
              <a:latin typeface="Consolas" panose="020B0609020204030204" pitchFamily="49" charset="0"/>
            </a:endParaRPr>
          </a:p>
          <a:p>
            <a:r>
              <a:rPr lang="en-US" sz="1000" dirty="0" smtClean="0">
                <a:solidFill>
                  <a:srgbClr val="000000"/>
                </a:solidFill>
                <a:latin typeface="Consolas" panose="020B0609020204030204" pitchFamily="49" charset="0"/>
              </a:rPr>
              <a:t>   ModelState.AddModelError</a:t>
            </a:r>
            <a:r>
              <a:rPr lang="en-US" sz="1000" dirty="0">
                <a:solidFill>
                  <a:srgbClr val="000000"/>
                </a:solidFill>
                <a:latin typeface="Consolas" panose="020B0609020204030204" pitchFamily="49" charset="0"/>
              </a:rPr>
              <a:t>(</a:t>
            </a:r>
            <a:r>
              <a:rPr lang="en-US" sz="1000" dirty="0">
                <a:solidFill>
                  <a:srgbClr val="A31515"/>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"Unable to save changes. Try again, and if the problem persists, see your system administrator."</a:t>
            </a:r>
            <a:r>
              <a:rPr lang="en-US" sz="1000" dirty="0">
                <a:solidFill>
                  <a:srgbClr val="000000"/>
                </a:solidFill>
                <a:latin typeface="Consolas" panose="020B0609020204030204" pitchFamily="49" charset="0"/>
              </a:rPr>
              <a:t>);</a:t>
            </a:r>
          </a:p>
          <a:p>
            <a:r>
              <a:rPr lang="en-US" sz="1000" dirty="0" smtClean="0">
                <a:solidFill>
                  <a:srgbClr val="000000"/>
                </a:solidFill>
                <a:latin typeface="Consolas" panose="020B0609020204030204" pitchFamily="49" charset="0"/>
              </a:rPr>
              <a:t>  }</a:t>
            </a:r>
            <a:endParaRPr lang="en-US" sz="1000" dirty="0">
              <a:solidFill>
                <a:srgbClr val="000000"/>
              </a:solidFill>
              <a:latin typeface="Consolas" panose="020B0609020204030204" pitchFamily="49" charset="0"/>
            </a:endParaRPr>
          </a:p>
          <a:p>
            <a:r>
              <a:rPr lang="en-US" sz="1000" dirty="0" smtClean="0">
                <a:solidFill>
                  <a:srgbClr val="000000"/>
                </a:solidFill>
                <a:latin typeface="Consolas" panose="020B0609020204030204" pitchFamily="49" charset="0"/>
              </a:rPr>
              <a:t> }</a:t>
            </a:r>
            <a:endParaRPr lang="en-US" sz="1000" dirty="0">
              <a:solidFill>
                <a:srgbClr val="000000"/>
              </a:solidFill>
              <a:latin typeface="Consolas" panose="020B0609020204030204" pitchFamily="49" charset="0"/>
            </a:endParaRPr>
          </a:p>
          <a:p>
            <a:r>
              <a:rPr lang="en-US" sz="1000" dirty="0" smtClean="0">
                <a:solidFill>
                  <a:srgbClr val="0000FF"/>
                </a:solidFill>
                <a:latin typeface="Consolas" panose="020B0609020204030204" pitchFamily="49" charset="0"/>
              </a:rPr>
              <a:t> return</a:t>
            </a:r>
            <a:r>
              <a:rPr lang="en-US" sz="1000" dirty="0" smtClean="0">
                <a:solidFill>
                  <a:srgbClr val="000000"/>
                </a:solidFill>
                <a:latin typeface="Consolas" panose="020B0609020204030204" pitchFamily="49" charset="0"/>
              </a:rPr>
              <a:t> </a:t>
            </a:r>
            <a:r>
              <a:rPr lang="en-US" sz="1000" dirty="0">
                <a:solidFill>
                  <a:srgbClr val="000000"/>
                </a:solidFill>
                <a:latin typeface="Consolas" panose="020B0609020204030204" pitchFamily="49" charset="0"/>
              </a:rPr>
              <a:t>View(instructorToUpdate);</a:t>
            </a:r>
          </a:p>
          <a:p>
            <a:r>
              <a:rPr lang="en-US" sz="1000" dirty="0">
                <a:solidFill>
                  <a:srgbClr val="000000"/>
                </a:solidFill>
                <a:latin typeface="Consolas" panose="020B0609020204030204" pitchFamily="49" charset="0"/>
              </a:rPr>
              <a:t>}</a:t>
            </a:r>
            <a:endParaRPr lang="en-US" sz="1000" dirty="0"/>
          </a:p>
        </p:txBody>
      </p:sp>
      <p:sp>
        <p:nvSpPr>
          <p:cNvPr id="9" name="TextBox 8"/>
          <p:cNvSpPr txBox="1"/>
          <p:nvPr/>
        </p:nvSpPr>
        <p:spPr>
          <a:xfrm>
            <a:off x="6172200" y="13731"/>
            <a:ext cx="2299855" cy="369332"/>
          </a:xfrm>
          <a:prstGeom prst="rect">
            <a:avLst/>
          </a:prstGeom>
          <a:noFill/>
        </p:spPr>
        <p:txBody>
          <a:bodyPr wrap="square" rtlCol="0">
            <a:spAutoFit/>
          </a:bodyPr>
          <a:lstStyle/>
          <a:p>
            <a:r>
              <a:rPr lang="en-US" dirty="0" smtClean="0"/>
              <a:t>Method: HttpPost Edit</a:t>
            </a:r>
            <a:endParaRPr lang="en-US" dirty="0"/>
          </a:p>
        </p:txBody>
      </p:sp>
      <p:sp>
        <p:nvSpPr>
          <p:cNvPr id="8" name="TextBox 7"/>
          <p:cNvSpPr txBox="1"/>
          <p:nvPr/>
        </p:nvSpPr>
        <p:spPr>
          <a:xfrm>
            <a:off x="5105400" y="380877"/>
            <a:ext cx="3048000"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schemeClr val="tx1"/>
                </a:solidFill>
              </a:rPr>
              <a:t>Thay đổi tên phương thức </a:t>
            </a:r>
            <a:r>
              <a:rPr lang="en-US" dirty="0" err="1" smtClean="0">
                <a:solidFill>
                  <a:schemeClr val="tx1"/>
                </a:solidFill>
              </a:rPr>
              <a:t>vì</a:t>
            </a:r>
            <a:r>
              <a:rPr lang="en-US" dirty="0" smtClean="0">
                <a:solidFill>
                  <a:schemeClr val="tx1"/>
                </a:solidFill>
              </a:rPr>
              <a:t> </a:t>
            </a:r>
            <a:r>
              <a:rPr lang="en-US" dirty="0" err="1">
                <a:solidFill>
                  <a:schemeClr val="tx1"/>
                </a:solidFill>
                <a:highlight>
                  <a:srgbClr val="FFFF00"/>
                </a:highlight>
              </a:rPr>
              <a:t>đối</a:t>
            </a:r>
            <a:r>
              <a:rPr lang="en-US" dirty="0">
                <a:solidFill>
                  <a:schemeClr val="tx1"/>
                </a:solidFill>
                <a:highlight>
                  <a:srgbClr val="FFFF00"/>
                </a:highlight>
              </a:rPr>
              <a:t> </a:t>
            </a:r>
            <a:r>
              <a:rPr lang="en-US" dirty="0" err="1">
                <a:solidFill>
                  <a:schemeClr val="tx1"/>
                </a:solidFill>
                <a:highlight>
                  <a:srgbClr val="FFFF00"/>
                </a:highlight>
              </a:rPr>
              <a:t>số</a:t>
            </a:r>
            <a:r>
              <a:rPr lang="en-US" dirty="0">
                <a:solidFill>
                  <a:schemeClr val="tx1"/>
                </a:solidFill>
                <a:highlight>
                  <a:srgbClr val="FFFF00"/>
                </a:highlight>
              </a:rPr>
              <a:t> </a:t>
            </a:r>
            <a:r>
              <a:rPr lang="en-US" dirty="0" err="1">
                <a:solidFill>
                  <a:schemeClr val="tx1"/>
                </a:solidFill>
                <a:highlight>
                  <a:srgbClr val="FFFF00"/>
                </a:highlight>
              </a:rPr>
              <a:t>đầu</a:t>
            </a:r>
            <a:r>
              <a:rPr lang="en-US" dirty="0">
                <a:solidFill>
                  <a:schemeClr val="tx1"/>
                </a:solidFill>
                <a:highlight>
                  <a:srgbClr val="FFFF00"/>
                </a:highlight>
              </a:rPr>
              <a:t> </a:t>
            </a:r>
            <a:r>
              <a:rPr lang="en-US" dirty="0" err="1">
                <a:solidFill>
                  <a:schemeClr val="tx1"/>
                </a:solidFill>
                <a:highlight>
                  <a:srgbClr val="FFFF00"/>
                </a:highlight>
              </a:rPr>
              <a:t>vào</a:t>
            </a:r>
            <a:r>
              <a:rPr lang="en-US" dirty="0" smtClean="0">
                <a:solidFill>
                  <a:schemeClr val="tx1"/>
                </a:solidFill>
              </a:rPr>
              <a:t> </a:t>
            </a:r>
            <a:r>
              <a:rPr lang="en-US" dirty="0" err="1" smtClean="0">
                <a:solidFill>
                  <a:schemeClr val="tx1"/>
                </a:solidFill>
              </a:rPr>
              <a:t>và</a:t>
            </a:r>
            <a:r>
              <a:rPr lang="en-US" dirty="0" smtClean="0">
                <a:solidFill>
                  <a:schemeClr val="tx1"/>
                </a:solidFill>
              </a:rPr>
              <a:t> </a:t>
            </a:r>
            <a:r>
              <a:rPr lang="en-US" dirty="0" err="1">
                <a:solidFill>
                  <a:schemeClr val="tx1"/>
                </a:solidFill>
                <a:highlight>
                  <a:srgbClr val="00FF00"/>
                </a:highlight>
              </a:rPr>
              <a:t>kiểu</a:t>
            </a:r>
            <a:r>
              <a:rPr lang="en-US" dirty="0">
                <a:solidFill>
                  <a:schemeClr val="tx1"/>
                </a:solidFill>
                <a:highlight>
                  <a:srgbClr val="00FF00"/>
                </a:highlight>
              </a:rPr>
              <a:t> </a:t>
            </a:r>
            <a:r>
              <a:rPr lang="en-US" dirty="0" err="1">
                <a:solidFill>
                  <a:schemeClr val="tx1"/>
                </a:solidFill>
                <a:highlight>
                  <a:srgbClr val="00FF00"/>
                </a:highlight>
              </a:rPr>
              <a:t>trả</a:t>
            </a:r>
            <a:r>
              <a:rPr lang="en-US" dirty="0">
                <a:solidFill>
                  <a:schemeClr val="tx1"/>
                </a:solidFill>
                <a:highlight>
                  <a:srgbClr val="00FF00"/>
                </a:highlight>
              </a:rPr>
              <a:t> </a:t>
            </a:r>
            <a:r>
              <a:rPr lang="en-US" dirty="0" err="1">
                <a:solidFill>
                  <a:schemeClr val="tx1"/>
                </a:solidFill>
                <a:highlight>
                  <a:srgbClr val="00FF00"/>
                </a:highlight>
              </a:rPr>
              <a:t>về</a:t>
            </a:r>
            <a:r>
              <a:rPr lang="en-US" dirty="0" smtClean="0">
                <a:solidFill>
                  <a:schemeClr val="tx1"/>
                </a:solidFill>
              </a:rPr>
              <a:t> giống nhau</a:t>
            </a:r>
            <a:endParaRPr lang="en-US" dirty="0">
              <a:solidFill>
                <a:schemeClr val="tx1"/>
              </a:solidFill>
            </a:endParaRPr>
          </a:p>
        </p:txBody>
      </p:sp>
      <p:cxnSp>
        <p:nvCxnSpPr>
          <p:cNvPr id="13" name="Elbow Connector 12"/>
          <p:cNvCxnSpPr>
            <a:stCxn id="8" idx="1"/>
          </p:cNvCxnSpPr>
          <p:nvPr/>
        </p:nvCxnSpPr>
        <p:spPr>
          <a:xfrm rot="10800000">
            <a:off x="2743200" y="533400"/>
            <a:ext cx="2362200" cy="3091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105400" y="1357447"/>
            <a:ext cx="3048000" cy="147732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schemeClr val="tx1"/>
                </a:solidFill>
              </a:rPr>
              <a:t>Lấy thực </a:t>
            </a:r>
            <a:r>
              <a:rPr lang="en-US" dirty="0" err="1" smtClean="0">
                <a:solidFill>
                  <a:schemeClr val="tx1"/>
                </a:solidFill>
              </a:rPr>
              <a:t>thể</a:t>
            </a:r>
            <a:r>
              <a:rPr lang="en-US" dirty="0" smtClean="0">
                <a:solidFill>
                  <a:schemeClr val="tx1"/>
                </a:solidFill>
              </a:rPr>
              <a:t> </a:t>
            </a:r>
            <a:r>
              <a:rPr lang="en-US" dirty="0">
                <a:solidFill>
                  <a:schemeClr val="tx1"/>
                </a:solidFill>
                <a:highlight>
                  <a:srgbClr val="FFFF00"/>
                </a:highlight>
              </a:rPr>
              <a:t>Instructor</a:t>
            </a:r>
            <a:r>
              <a:rPr lang="en-US" dirty="0" smtClean="0">
                <a:solidFill>
                  <a:schemeClr val="tx1"/>
                </a:solidFill>
              </a:rPr>
              <a:t> hiện tại, sử </a:t>
            </a:r>
            <a:r>
              <a:rPr lang="en-US" dirty="0" err="1" smtClean="0">
                <a:solidFill>
                  <a:schemeClr val="tx1"/>
                </a:solidFill>
              </a:rPr>
              <a:t>dụng</a:t>
            </a:r>
            <a:r>
              <a:rPr lang="en-US" dirty="0" smtClean="0">
                <a:solidFill>
                  <a:schemeClr val="tx1"/>
                </a:solidFill>
              </a:rPr>
              <a:t> </a:t>
            </a:r>
            <a:r>
              <a:rPr lang="en-US" dirty="0">
                <a:solidFill>
                  <a:schemeClr val="tx1"/>
                </a:solidFill>
                <a:highlight>
                  <a:srgbClr val="00FF00"/>
                </a:highlight>
              </a:rPr>
              <a:t>eager loading</a:t>
            </a:r>
            <a:r>
              <a:rPr lang="en-US" dirty="0" smtClean="0">
                <a:solidFill>
                  <a:schemeClr val="tx1"/>
                </a:solidFill>
              </a:rPr>
              <a:t> cho thuộc tính định </a:t>
            </a:r>
            <a:r>
              <a:rPr lang="en-US" dirty="0" err="1" smtClean="0">
                <a:solidFill>
                  <a:schemeClr val="tx1"/>
                </a:solidFill>
              </a:rPr>
              <a:t>hướng</a:t>
            </a:r>
            <a:r>
              <a:rPr lang="en-US" dirty="0" smtClean="0">
                <a:solidFill>
                  <a:schemeClr val="tx1"/>
                </a:solidFill>
              </a:rPr>
              <a:t> </a:t>
            </a:r>
            <a:r>
              <a:rPr lang="en-US" dirty="0" err="1">
                <a:solidFill>
                  <a:schemeClr val="tx1"/>
                </a:solidFill>
                <a:highlight>
                  <a:srgbClr val="00FFFF"/>
                </a:highlight>
              </a:rPr>
              <a:t>OfficeAssignment</a:t>
            </a:r>
            <a:r>
              <a:rPr lang="en-US" dirty="0" smtClean="0">
                <a:solidFill>
                  <a:schemeClr val="tx1"/>
                </a:solidFill>
              </a:rPr>
              <a:t> (giống </a:t>
            </a:r>
            <a:r>
              <a:rPr lang="en-US" dirty="0" err="1" smtClean="0">
                <a:solidFill>
                  <a:schemeClr val="tx1"/>
                </a:solidFill>
              </a:rPr>
              <a:t>như</a:t>
            </a:r>
            <a:r>
              <a:rPr lang="en-US" dirty="0" smtClean="0">
                <a:solidFill>
                  <a:schemeClr val="tx1"/>
                </a:solidFill>
              </a:rPr>
              <a:t> </a:t>
            </a:r>
            <a:r>
              <a:rPr lang="en-US" dirty="0" err="1">
                <a:solidFill>
                  <a:schemeClr val="tx1"/>
                </a:solidFill>
                <a:highlight>
                  <a:srgbClr val="C0C0C0"/>
                </a:highlight>
              </a:rPr>
              <a:t>HttpGet</a:t>
            </a:r>
            <a:r>
              <a:rPr lang="en-US" dirty="0">
                <a:solidFill>
                  <a:schemeClr val="tx1"/>
                </a:solidFill>
                <a:highlight>
                  <a:srgbClr val="C0C0C0"/>
                </a:highlight>
              </a:rPr>
              <a:t> Edit</a:t>
            </a:r>
            <a:r>
              <a:rPr lang="en-US" dirty="0" smtClean="0">
                <a:solidFill>
                  <a:schemeClr val="tx1"/>
                </a:solidFill>
              </a:rPr>
              <a:t>)</a:t>
            </a:r>
            <a:endParaRPr lang="en-US" dirty="0">
              <a:solidFill>
                <a:schemeClr val="tx1"/>
              </a:solidFill>
            </a:endParaRPr>
          </a:p>
        </p:txBody>
      </p:sp>
      <p:cxnSp>
        <p:nvCxnSpPr>
          <p:cNvPr id="25" name="Elbow Connector 24"/>
          <p:cNvCxnSpPr>
            <a:stCxn id="21" idx="1"/>
          </p:cNvCxnSpPr>
          <p:nvPr/>
        </p:nvCxnSpPr>
        <p:spPr>
          <a:xfrm rot="10800000">
            <a:off x="3429000" y="1600203"/>
            <a:ext cx="1676400" cy="4959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105400" y="2878023"/>
            <a:ext cx="3048000"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schemeClr val="tx1"/>
                </a:solidFill>
              </a:rPr>
              <a:t>Phương </a:t>
            </a:r>
            <a:r>
              <a:rPr lang="en-US" dirty="0" err="1" smtClean="0">
                <a:solidFill>
                  <a:schemeClr val="tx1"/>
                </a:solidFill>
              </a:rPr>
              <a:t>thức</a:t>
            </a:r>
            <a:r>
              <a:rPr lang="en-US" dirty="0" smtClean="0">
                <a:solidFill>
                  <a:schemeClr val="tx1"/>
                </a:solidFill>
              </a:rPr>
              <a:t> </a:t>
            </a:r>
            <a:r>
              <a:rPr lang="en-US" dirty="0" err="1">
                <a:solidFill>
                  <a:schemeClr val="tx1"/>
                </a:solidFill>
                <a:highlight>
                  <a:srgbClr val="FFFF00"/>
                </a:highlight>
              </a:rPr>
              <a:t>TryUpdateModel</a:t>
            </a:r>
            <a:r>
              <a:rPr lang="en-US" dirty="0" smtClean="0">
                <a:solidFill>
                  <a:schemeClr val="tx1"/>
                </a:solidFill>
              </a:rPr>
              <a:t> cho phép chọn ra những thuộc tính sẽ update. Điểu này ngăn chặn </a:t>
            </a:r>
            <a:r>
              <a:rPr lang="en-US" dirty="0" err="1" smtClean="0">
                <a:solidFill>
                  <a:schemeClr val="tx1"/>
                </a:solidFill>
              </a:rPr>
              <a:t>việc</a:t>
            </a:r>
            <a:r>
              <a:rPr lang="en-US" dirty="0" smtClean="0">
                <a:solidFill>
                  <a:schemeClr val="tx1"/>
                </a:solidFill>
              </a:rPr>
              <a:t> </a:t>
            </a:r>
            <a:r>
              <a:rPr lang="en-US" dirty="0">
                <a:solidFill>
                  <a:schemeClr val="tx1"/>
                </a:solidFill>
                <a:highlight>
                  <a:srgbClr val="00FF00"/>
                </a:highlight>
              </a:rPr>
              <a:t>over-posting</a:t>
            </a:r>
            <a:endParaRPr lang="en-US" dirty="0">
              <a:solidFill>
                <a:schemeClr val="tx1"/>
              </a:solidFill>
            </a:endParaRPr>
          </a:p>
        </p:txBody>
      </p:sp>
      <p:cxnSp>
        <p:nvCxnSpPr>
          <p:cNvPr id="20" name="Elbow Connector 19"/>
          <p:cNvCxnSpPr>
            <a:stCxn id="27" idx="1"/>
          </p:cNvCxnSpPr>
          <p:nvPr/>
        </p:nvCxnSpPr>
        <p:spPr>
          <a:xfrm rot="10800000">
            <a:off x="4114800" y="2445402"/>
            <a:ext cx="990600" cy="10327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105400" y="4121600"/>
            <a:ext cx="3048000" cy="175432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err="1" smtClean="0">
                <a:solidFill>
                  <a:schemeClr val="tx1"/>
                </a:solidFill>
              </a:rPr>
              <a:t>Nếu</a:t>
            </a:r>
            <a:r>
              <a:rPr lang="en-US" dirty="0" smtClean="0">
                <a:solidFill>
                  <a:schemeClr val="tx1"/>
                </a:solidFill>
              </a:rPr>
              <a:t> </a:t>
            </a:r>
            <a:r>
              <a:rPr lang="en-US" dirty="0" err="1">
                <a:solidFill>
                  <a:schemeClr val="tx1"/>
                </a:solidFill>
                <a:highlight>
                  <a:srgbClr val="FFFF00"/>
                </a:highlight>
              </a:rPr>
              <a:t>vị</a:t>
            </a:r>
            <a:r>
              <a:rPr lang="en-US" dirty="0">
                <a:solidFill>
                  <a:schemeClr val="tx1"/>
                </a:solidFill>
                <a:highlight>
                  <a:srgbClr val="FFFF00"/>
                </a:highlight>
              </a:rPr>
              <a:t> </a:t>
            </a:r>
            <a:r>
              <a:rPr lang="en-US" dirty="0" err="1" smtClean="0">
                <a:solidFill>
                  <a:schemeClr val="tx1"/>
                </a:solidFill>
                <a:highlight>
                  <a:srgbClr val="FFFF00"/>
                </a:highlight>
              </a:rPr>
              <a:t>trí</a:t>
            </a:r>
            <a:r>
              <a:rPr lang="en-US" dirty="0" smtClean="0">
                <a:solidFill>
                  <a:schemeClr val="tx1"/>
                </a:solidFill>
                <a:highlight>
                  <a:srgbClr val="FFFF00"/>
                </a:highlight>
              </a:rPr>
              <a:t> </a:t>
            </a:r>
            <a:r>
              <a:rPr lang="en-US" dirty="0" err="1" smtClean="0">
                <a:solidFill>
                  <a:schemeClr val="tx1"/>
                </a:solidFill>
                <a:highlight>
                  <a:srgbClr val="FFFF00"/>
                </a:highlight>
              </a:rPr>
              <a:t>văn</a:t>
            </a:r>
            <a:r>
              <a:rPr lang="en-US" dirty="0" smtClean="0">
                <a:solidFill>
                  <a:schemeClr val="tx1"/>
                </a:solidFill>
                <a:highlight>
                  <a:srgbClr val="FFFF00"/>
                </a:highlight>
              </a:rPr>
              <a:t> </a:t>
            </a:r>
            <a:r>
              <a:rPr lang="en-US" dirty="0" err="1">
                <a:solidFill>
                  <a:schemeClr val="tx1"/>
                </a:solidFill>
                <a:highlight>
                  <a:srgbClr val="FFFF00"/>
                </a:highlight>
              </a:rPr>
              <a:t>phòng</a:t>
            </a:r>
            <a:r>
              <a:rPr lang="en-US" dirty="0">
                <a:solidFill>
                  <a:schemeClr val="tx1"/>
                </a:solidFill>
                <a:highlight>
                  <a:srgbClr val="FFFF00"/>
                </a:highlight>
              </a:rPr>
              <a:t> </a:t>
            </a:r>
            <a:r>
              <a:rPr lang="en-US" dirty="0" smtClean="0">
                <a:solidFill>
                  <a:schemeClr val="tx1"/>
                </a:solidFill>
                <a:highlight>
                  <a:srgbClr val="FFFF00"/>
                </a:highlight>
              </a:rPr>
              <a:t>(</a:t>
            </a:r>
            <a:r>
              <a:rPr lang="en-US" dirty="0">
                <a:solidFill>
                  <a:schemeClr val="tx1"/>
                </a:solidFill>
                <a:highlight>
                  <a:srgbClr val="FFFF00"/>
                </a:highlight>
              </a:rPr>
              <a:t>Office Location)</a:t>
            </a:r>
            <a:r>
              <a:rPr lang="en-US" dirty="0" smtClean="0">
                <a:solidFill>
                  <a:schemeClr val="tx1"/>
                </a:solidFill>
              </a:rPr>
              <a:t> rỗng </a:t>
            </a:r>
            <a:r>
              <a:rPr lang="en-US" dirty="0" err="1" smtClean="0">
                <a:solidFill>
                  <a:schemeClr val="tx1"/>
                </a:solidFill>
              </a:rPr>
              <a:t>thì</a:t>
            </a:r>
            <a:r>
              <a:rPr lang="en-US" dirty="0" smtClean="0">
                <a:solidFill>
                  <a:schemeClr val="tx1"/>
                </a:solidFill>
              </a:rPr>
              <a:t> </a:t>
            </a:r>
            <a:r>
              <a:rPr lang="en-US" dirty="0" err="1">
                <a:solidFill>
                  <a:schemeClr val="tx1"/>
                </a:solidFill>
                <a:highlight>
                  <a:srgbClr val="00FF00"/>
                </a:highlight>
              </a:rPr>
              <a:t>Instructor.OfficeAssignment</a:t>
            </a:r>
            <a:r>
              <a:rPr lang="en-US" dirty="0" smtClean="0">
                <a:solidFill>
                  <a:schemeClr val="tx1"/>
                </a:solidFill>
              </a:rPr>
              <a:t> được đặt </a:t>
            </a:r>
            <a:r>
              <a:rPr lang="en-US" dirty="0" err="1" smtClean="0">
                <a:solidFill>
                  <a:schemeClr val="tx1"/>
                </a:solidFill>
              </a:rPr>
              <a:t>là</a:t>
            </a:r>
            <a:r>
              <a:rPr lang="en-US" dirty="0" smtClean="0">
                <a:solidFill>
                  <a:schemeClr val="tx1"/>
                </a:solidFill>
              </a:rPr>
              <a:t> </a:t>
            </a:r>
            <a:r>
              <a:rPr lang="en-US" dirty="0">
                <a:solidFill>
                  <a:schemeClr val="tx1"/>
                </a:solidFill>
                <a:highlight>
                  <a:srgbClr val="00FFFF"/>
                </a:highlight>
              </a:rPr>
              <a:t>Null</a:t>
            </a:r>
            <a:endParaRPr lang="en-US" dirty="0" smtClean="0">
              <a:solidFill>
                <a:schemeClr val="tx1"/>
              </a:solidFill>
            </a:endParaRPr>
          </a:p>
          <a:p>
            <a:r>
              <a:rPr lang="en-US" dirty="0" smtClean="0">
                <a:solidFill>
                  <a:schemeClr val="tx1"/>
                </a:solidFill>
              </a:rPr>
              <a:t>=&gt;Thực </a:t>
            </a:r>
            <a:r>
              <a:rPr lang="en-US" dirty="0" err="1" smtClean="0">
                <a:solidFill>
                  <a:schemeClr val="tx1"/>
                </a:solidFill>
              </a:rPr>
              <a:t>thể</a:t>
            </a:r>
            <a:r>
              <a:rPr lang="en-US" dirty="0" smtClean="0">
                <a:solidFill>
                  <a:schemeClr val="tx1"/>
                </a:solidFill>
              </a:rPr>
              <a:t> </a:t>
            </a:r>
            <a:r>
              <a:rPr lang="en-US" dirty="0" err="1">
                <a:solidFill>
                  <a:schemeClr val="tx1"/>
                </a:solidFill>
                <a:highlight>
                  <a:srgbClr val="C0C0C0"/>
                </a:highlight>
              </a:rPr>
              <a:t>OfficeAssignment</a:t>
            </a:r>
            <a:r>
              <a:rPr lang="en-US" dirty="0" smtClean="0">
                <a:solidFill>
                  <a:schemeClr val="tx1"/>
                </a:solidFill>
              </a:rPr>
              <a:t> tương ứng sẽ bị xóa</a:t>
            </a:r>
            <a:endParaRPr lang="en-US" dirty="0">
              <a:solidFill>
                <a:schemeClr val="tx1"/>
              </a:solidFill>
            </a:endParaRPr>
          </a:p>
        </p:txBody>
      </p:sp>
      <p:cxnSp>
        <p:nvCxnSpPr>
          <p:cNvPr id="29" name="Elbow Connector 28"/>
          <p:cNvCxnSpPr>
            <a:stCxn id="28" idx="1"/>
          </p:cNvCxnSpPr>
          <p:nvPr/>
        </p:nvCxnSpPr>
        <p:spPr>
          <a:xfrm rot="10800000">
            <a:off x="3429000" y="3592435"/>
            <a:ext cx="1676400" cy="14063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105400" y="5919174"/>
            <a:ext cx="28956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Lưu thay đổi</a:t>
            </a:r>
            <a:endParaRPr lang="en-US" dirty="0"/>
          </a:p>
        </p:txBody>
      </p:sp>
      <p:cxnSp>
        <p:nvCxnSpPr>
          <p:cNvPr id="34" name="Elbow Connector 33"/>
          <p:cNvCxnSpPr>
            <a:stCxn id="33" idx="1"/>
          </p:cNvCxnSpPr>
          <p:nvPr/>
        </p:nvCxnSpPr>
        <p:spPr>
          <a:xfrm rot="10800000">
            <a:off x="1600200" y="4054100"/>
            <a:ext cx="3505200" cy="204974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59052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9" fill="hold" grpId="1"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0-ppt_w/2"/>
                                          </p:val>
                                        </p:tav>
                                      </p:tavLst>
                                    </p:anim>
                                    <p:anim calcmode="lin" valueType="num">
                                      <p:cBhvr additive="base">
                                        <p:cTn id="13" dur="500"/>
                                        <p:tgtEl>
                                          <p:spTgt spid="3"/>
                                        </p:tgtEl>
                                        <p:attrNameLst>
                                          <p:attrName>ppt_y</p:attrName>
                                        </p:attrNameLst>
                                      </p:cBhvr>
                                      <p:tavLst>
                                        <p:tav tm="0">
                                          <p:val>
                                            <p:strVal val="ppt_y"/>
                                          </p:val>
                                        </p:tav>
                                        <p:tav tm="100000">
                                          <p:val>
                                            <p:strVal val="0-ppt_h/2"/>
                                          </p:val>
                                        </p:tav>
                                      </p:tavLst>
                                    </p:anim>
                                    <p:set>
                                      <p:cBhvr>
                                        <p:cTn id="14" dur="1" fill="hold">
                                          <p:stCondLst>
                                            <p:cond delay="499"/>
                                          </p:stCondLst>
                                        </p:cTn>
                                        <p:tgtEl>
                                          <p:spTgt spid="3"/>
                                        </p:tgtEl>
                                        <p:attrNameLst>
                                          <p:attrName>style.visibility</p:attrName>
                                        </p:attrNameLst>
                                      </p:cBhvr>
                                      <p:to>
                                        <p:strVal val="hidden"/>
                                      </p:to>
                                    </p:set>
                                  </p:childTnLst>
                                </p:cTn>
                              </p:par>
                              <p:par>
                                <p:cTn id="15" presetID="2" presetClass="entr" presetSubtype="9"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9"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0-#ppt_h/2"/>
                                          </p:val>
                                        </p:tav>
                                        <p:tav tm="100000">
                                          <p:val>
                                            <p:strVal val="#ppt_y"/>
                                          </p:val>
                                        </p:tav>
                                      </p:tavLst>
                                    </p:anim>
                                  </p:childTnLst>
                                </p:cTn>
                              </p:par>
                              <p:par>
                                <p:cTn id="25" presetID="2" presetClass="entr" presetSubtype="9"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9"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0-#ppt_w/2"/>
                                          </p:val>
                                        </p:tav>
                                        <p:tav tm="100000">
                                          <p:val>
                                            <p:strVal val="#ppt_x"/>
                                          </p:val>
                                        </p:tav>
                                      </p:tavLst>
                                    </p:anim>
                                    <p:anim calcmode="lin" valueType="num">
                                      <p:cBhvr additive="base">
                                        <p:cTn id="34" dur="500" fill="hold"/>
                                        <p:tgtEl>
                                          <p:spTgt spid="25"/>
                                        </p:tgtEl>
                                        <p:attrNameLst>
                                          <p:attrName>ppt_y</p:attrName>
                                        </p:attrNameLst>
                                      </p:cBhvr>
                                      <p:tavLst>
                                        <p:tav tm="0">
                                          <p:val>
                                            <p:strVal val="0-#ppt_h/2"/>
                                          </p:val>
                                        </p:tav>
                                        <p:tav tm="100000">
                                          <p:val>
                                            <p:strVal val="#ppt_y"/>
                                          </p:val>
                                        </p:tav>
                                      </p:tavLst>
                                    </p:anim>
                                  </p:childTnLst>
                                </p:cTn>
                              </p:par>
                              <p:par>
                                <p:cTn id="35" presetID="2" presetClass="entr" presetSubtype="9"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0-#ppt_w/2"/>
                                          </p:val>
                                        </p:tav>
                                        <p:tav tm="100000">
                                          <p:val>
                                            <p:strVal val="#ppt_x"/>
                                          </p:val>
                                        </p:tav>
                                      </p:tavLst>
                                    </p:anim>
                                    <p:anim calcmode="lin" valueType="num">
                                      <p:cBhvr additive="base">
                                        <p:cTn id="38"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9"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0-#ppt_w/2"/>
                                          </p:val>
                                        </p:tav>
                                        <p:tav tm="100000">
                                          <p:val>
                                            <p:strVal val="#ppt_x"/>
                                          </p:val>
                                        </p:tav>
                                      </p:tavLst>
                                    </p:anim>
                                    <p:anim calcmode="lin" valueType="num">
                                      <p:cBhvr additive="base">
                                        <p:cTn id="44" dur="500" fill="hold"/>
                                        <p:tgtEl>
                                          <p:spTgt spid="27"/>
                                        </p:tgtEl>
                                        <p:attrNameLst>
                                          <p:attrName>ppt_y</p:attrName>
                                        </p:attrNameLst>
                                      </p:cBhvr>
                                      <p:tavLst>
                                        <p:tav tm="0">
                                          <p:val>
                                            <p:strVal val="0-#ppt_h/2"/>
                                          </p:val>
                                        </p:tav>
                                        <p:tav tm="100000">
                                          <p:val>
                                            <p:strVal val="#ppt_y"/>
                                          </p:val>
                                        </p:tav>
                                      </p:tavLst>
                                    </p:anim>
                                  </p:childTnLst>
                                </p:cTn>
                              </p:par>
                              <p:par>
                                <p:cTn id="45" presetID="2" presetClass="entr" presetSubtype="9"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0-#ppt_w/2"/>
                                          </p:val>
                                        </p:tav>
                                        <p:tav tm="100000">
                                          <p:val>
                                            <p:strVal val="#ppt_x"/>
                                          </p:val>
                                        </p:tav>
                                      </p:tavLst>
                                    </p:anim>
                                    <p:anim calcmode="lin" valueType="num">
                                      <p:cBhvr additive="base">
                                        <p:cTn id="48"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9"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0-#ppt_w/2"/>
                                          </p:val>
                                        </p:tav>
                                        <p:tav tm="100000">
                                          <p:val>
                                            <p:strVal val="#ppt_x"/>
                                          </p:val>
                                        </p:tav>
                                      </p:tavLst>
                                    </p:anim>
                                    <p:anim calcmode="lin" valueType="num">
                                      <p:cBhvr additive="base">
                                        <p:cTn id="54" dur="500" fill="hold"/>
                                        <p:tgtEl>
                                          <p:spTgt spid="28"/>
                                        </p:tgtEl>
                                        <p:attrNameLst>
                                          <p:attrName>ppt_y</p:attrName>
                                        </p:attrNameLst>
                                      </p:cBhvr>
                                      <p:tavLst>
                                        <p:tav tm="0">
                                          <p:val>
                                            <p:strVal val="0-#ppt_h/2"/>
                                          </p:val>
                                        </p:tav>
                                        <p:tav tm="100000">
                                          <p:val>
                                            <p:strVal val="#ppt_y"/>
                                          </p:val>
                                        </p:tav>
                                      </p:tavLst>
                                    </p:anim>
                                  </p:childTnLst>
                                </p:cTn>
                              </p:par>
                              <p:par>
                                <p:cTn id="55" presetID="2" presetClass="entr" presetSubtype="9"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 calcmode="lin" valueType="num">
                                      <p:cBhvr additive="base">
                                        <p:cTn id="57" dur="500" fill="hold"/>
                                        <p:tgtEl>
                                          <p:spTgt spid="29"/>
                                        </p:tgtEl>
                                        <p:attrNameLst>
                                          <p:attrName>ppt_x</p:attrName>
                                        </p:attrNameLst>
                                      </p:cBhvr>
                                      <p:tavLst>
                                        <p:tav tm="0">
                                          <p:val>
                                            <p:strVal val="0-#ppt_w/2"/>
                                          </p:val>
                                        </p:tav>
                                        <p:tav tm="100000">
                                          <p:val>
                                            <p:strVal val="#ppt_x"/>
                                          </p:val>
                                        </p:tav>
                                      </p:tavLst>
                                    </p:anim>
                                    <p:anim calcmode="lin" valueType="num">
                                      <p:cBhvr additive="base">
                                        <p:cTn id="58"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9"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anim calcmode="lin" valueType="num">
                                      <p:cBhvr additive="base">
                                        <p:cTn id="63" dur="500" fill="hold"/>
                                        <p:tgtEl>
                                          <p:spTgt spid="33"/>
                                        </p:tgtEl>
                                        <p:attrNameLst>
                                          <p:attrName>ppt_x</p:attrName>
                                        </p:attrNameLst>
                                      </p:cBhvr>
                                      <p:tavLst>
                                        <p:tav tm="0">
                                          <p:val>
                                            <p:strVal val="0-#ppt_w/2"/>
                                          </p:val>
                                        </p:tav>
                                        <p:tav tm="100000">
                                          <p:val>
                                            <p:strVal val="#ppt_x"/>
                                          </p:val>
                                        </p:tav>
                                      </p:tavLst>
                                    </p:anim>
                                    <p:anim calcmode="lin" valueType="num">
                                      <p:cBhvr additive="base">
                                        <p:cTn id="64" dur="500" fill="hold"/>
                                        <p:tgtEl>
                                          <p:spTgt spid="33"/>
                                        </p:tgtEl>
                                        <p:attrNameLst>
                                          <p:attrName>ppt_y</p:attrName>
                                        </p:attrNameLst>
                                      </p:cBhvr>
                                      <p:tavLst>
                                        <p:tav tm="0">
                                          <p:val>
                                            <p:strVal val="0-#ppt_h/2"/>
                                          </p:val>
                                        </p:tav>
                                        <p:tav tm="100000">
                                          <p:val>
                                            <p:strVal val="#ppt_y"/>
                                          </p:val>
                                        </p:tav>
                                      </p:tavLst>
                                    </p:anim>
                                  </p:childTnLst>
                                </p:cTn>
                              </p:par>
                              <p:par>
                                <p:cTn id="65" presetID="2" presetClass="entr" presetSubtype="9"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anim calcmode="lin" valueType="num">
                                      <p:cBhvr additive="base">
                                        <p:cTn id="67" dur="500" fill="hold"/>
                                        <p:tgtEl>
                                          <p:spTgt spid="34"/>
                                        </p:tgtEl>
                                        <p:attrNameLst>
                                          <p:attrName>ppt_x</p:attrName>
                                        </p:attrNameLst>
                                      </p:cBhvr>
                                      <p:tavLst>
                                        <p:tav tm="0">
                                          <p:val>
                                            <p:strVal val="0-#ppt_w/2"/>
                                          </p:val>
                                        </p:tav>
                                        <p:tav tm="100000">
                                          <p:val>
                                            <p:strVal val="#ppt_x"/>
                                          </p:val>
                                        </p:tav>
                                      </p:tavLst>
                                    </p:anim>
                                    <p:anim calcmode="lin" valueType="num">
                                      <p:cBhvr additive="base">
                                        <p:cTn id="68"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8" grpId="0" animBg="1"/>
      <p:bldP spid="21" grpId="0" animBg="1"/>
      <p:bldP spid="27" grpId="0" animBg="1"/>
      <p:bldP spid="28" grpId="0" animBg="1"/>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545"/>
            <a:ext cx="3810000" cy="369332"/>
          </a:xfrm>
          <a:prstGeom prst="rect">
            <a:avLst/>
          </a:prstGeom>
          <a:noFill/>
        </p:spPr>
        <p:txBody>
          <a:bodyPr wrap="square" rtlCol="0">
            <a:spAutoFit/>
          </a:bodyPr>
          <a:lstStyle/>
          <a:p>
            <a:r>
              <a:rPr lang="en-US" dirty="0" smtClean="0"/>
              <a:t>Location: Views/Instructor/Edit.cshtml</a:t>
            </a:r>
            <a:endParaRPr lang="en-US" dirty="0"/>
          </a:p>
        </p:txBody>
      </p:sp>
      <p:sp>
        <p:nvSpPr>
          <p:cNvPr id="3" name="TextBox 2"/>
          <p:cNvSpPr txBox="1"/>
          <p:nvPr/>
        </p:nvSpPr>
        <p:spPr>
          <a:xfrm>
            <a:off x="609600" y="2466139"/>
            <a:ext cx="7239000"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solidFill>
                  <a:srgbClr val="0070C0"/>
                </a:solidFill>
                <a:latin typeface="Consolas" panose="020B0609020204030204" pitchFamily="49" charset="0"/>
              </a:rPr>
              <a:t>&lt;</a:t>
            </a:r>
            <a:r>
              <a:rPr lang="en-US" sz="1000" dirty="0">
                <a:solidFill>
                  <a:schemeClr val="accent6">
                    <a:lumMod val="50000"/>
                  </a:schemeClr>
                </a:solidFill>
                <a:latin typeface="Consolas" panose="020B0609020204030204" pitchFamily="49" charset="0"/>
              </a:rPr>
              <a:t>div</a:t>
            </a:r>
            <a:r>
              <a:rPr lang="en-US" sz="1000" dirty="0">
                <a:solidFill>
                  <a:srgbClr val="002060"/>
                </a:solidFill>
                <a:latin typeface="Consolas" panose="020B0609020204030204" pitchFamily="49" charset="0"/>
              </a:rPr>
              <a:t> </a:t>
            </a:r>
            <a:r>
              <a:rPr lang="en-US" sz="1000" dirty="0">
                <a:solidFill>
                  <a:srgbClr val="FF0000"/>
                </a:solidFill>
                <a:latin typeface="Consolas" panose="020B0609020204030204" pitchFamily="49" charset="0"/>
              </a:rPr>
              <a:t>class</a:t>
            </a:r>
            <a:r>
              <a:rPr lang="en-US" sz="1000" dirty="0">
                <a:solidFill>
                  <a:srgbClr val="0070C0"/>
                </a:solidFill>
                <a:latin typeface="Consolas" panose="020B0609020204030204" pitchFamily="49" charset="0"/>
              </a:rPr>
              <a:t>="form-group"</a:t>
            </a:r>
            <a:r>
              <a:rPr lang="en-US" sz="1000" dirty="0">
                <a:solidFill>
                  <a:schemeClr val="bg1">
                    <a:lumMod val="65000"/>
                  </a:schemeClr>
                </a:solidFill>
                <a:latin typeface="Consolas" panose="020B0609020204030204" pitchFamily="49" charset="0"/>
              </a:rPr>
              <a:t>&gt;</a:t>
            </a:r>
          </a:p>
          <a:p>
            <a:r>
              <a:rPr lang="en-US" sz="1000" dirty="0" smtClean="0">
                <a:solidFill>
                  <a:srgbClr val="002060"/>
                </a:solidFill>
                <a:latin typeface="Consolas" panose="020B0609020204030204" pitchFamily="49" charset="0"/>
              </a:rPr>
              <a:t> @</a:t>
            </a:r>
            <a:r>
              <a:rPr lang="en-US" sz="1000" dirty="0">
                <a:solidFill>
                  <a:srgbClr val="002060"/>
                </a:solidFill>
                <a:latin typeface="Consolas" panose="020B0609020204030204" pitchFamily="49" charset="0"/>
              </a:rPr>
              <a:t>Html.LabelFor(model =&gt; model.OfficeAssignment.Location, </a:t>
            </a:r>
            <a:r>
              <a:rPr lang="en-US" sz="1000" dirty="0">
                <a:solidFill>
                  <a:srgbClr val="0070C0"/>
                </a:solidFill>
                <a:latin typeface="Consolas" panose="020B0609020204030204" pitchFamily="49" charset="0"/>
              </a:rPr>
              <a:t>new</a:t>
            </a:r>
            <a:r>
              <a:rPr lang="en-US" sz="1000" dirty="0">
                <a:solidFill>
                  <a:srgbClr val="002060"/>
                </a:solidFill>
                <a:latin typeface="Consolas" panose="020B0609020204030204" pitchFamily="49" charset="0"/>
              </a:rPr>
              <a:t> { @class = </a:t>
            </a:r>
            <a:r>
              <a:rPr lang="en-US" sz="1000" dirty="0">
                <a:solidFill>
                  <a:schemeClr val="accent5">
                    <a:lumMod val="75000"/>
                  </a:schemeClr>
                </a:solidFill>
                <a:latin typeface="Consolas" panose="020B0609020204030204" pitchFamily="49" charset="0"/>
              </a:rPr>
              <a:t>"control-label col-md-2"</a:t>
            </a:r>
            <a:r>
              <a:rPr lang="en-US" sz="1000" dirty="0">
                <a:solidFill>
                  <a:srgbClr val="002060"/>
                </a:solidFill>
                <a:latin typeface="Consolas" panose="020B0609020204030204" pitchFamily="49" charset="0"/>
              </a:rPr>
              <a:t> })</a:t>
            </a:r>
          </a:p>
          <a:p>
            <a:r>
              <a:rPr lang="en-US" sz="1000" dirty="0" smtClean="0">
                <a:solidFill>
                  <a:srgbClr val="002060"/>
                </a:solidFill>
                <a:latin typeface="Consolas" panose="020B0609020204030204" pitchFamily="49" charset="0"/>
              </a:rPr>
              <a:t> </a:t>
            </a:r>
            <a:r>
              <a:rPr lang="en-US" sz="1000" dirty="0" smtClean="0">
                <a:solidFill>
                  <a:srgbClr val="0070C0"/>
                </a:solidFill>
                <a:latin typeface="Consolas" panose="020B0609020204030204" pitchFamily="49" charset="0"/>
              </a:rPr>
              <a:t>&lt;</a:t>
            </a:r>
            <a:r>
              <a:rPr lang="en-US" sz="1000" dirty="0">
                <a:solidFill>
                  <a:schemeClr val="accent6">
                    <a:lumMod val="50000"/>
                  </a:schemeClr>
                </a:solidFill>
                <a:latin typeface="Consolas" panose="020B0609020204030204" pitchFamily="49" charset="0"/>
              </a:rPr>
              <a:t>div</a:t>
            </a:r>
            <a:r>
              <a:rPr lang="en-US" sz="1000" dirty="0">
                <a:solidFill>
                  <a:srgbClr val="002060"/>
                </a:solidFill>
                <a:latin typeface="Consolas" panose="020B0609020204030204" pitchFamily="49" charset="0"/>
              </a:rPr>
              <a:t> </a:t>
            </a:r>
            <a:r>
              <a:rPr lang="en-US" sz="1000" dirty="0">
                <a:solidFill>
                  <a:srgbClr val="FF0000"/>
                </a:solidFill>
                <a:latin typeface="Consolas" panose="020B0609020204030204" pitchFamily="49" charset="0"/>
              </a:rPr>
              <a:t>class</a:t>
            </a:r>
            <a:r>
              <a:rPr lang="en-US" sz="1000" dirty="0">
                <a:solidFill>
                  <a:srgbClr val="0070C0"/>
                </a:solidFill>
                <a:latin typeface="Consolas" panose="020B0609020204030204" pitchFamily="49" charset="0"/>
              </a:rPr>
              <a:t>="col-md-10"&gt;</a:t>
            </a:r>
          </a:p>
          <a:p>
            <a:r>
              <a:rPr lang="en-US" sz="1000" dirty="0" smtClean="0">
                <a:solidFill>
                  <a:srgbClr val="002060"/>
                </a:solidFill>
                <a:latin typeface="Consolas" panose="020B0609020204030204" pitchFamily="49" charset="0"/>
              </a:rPr>
              <a:t>  @</a:t>
            </a:r>
            <a:r>
              <a:rPr lang="en-US" sz="1000" dirty="0">
                <a:solidFill>
                  <a:srgbClr val="002060"/>
                </a:solidFill>
                <a:latin typeface="Consolas" panose="020B0609020204030204" pitchFamily="49" charset="0"/>
              </a:rPr>
              <a:t>Html.EditorFor(model =&gt; model.OfficeAssignment.Location)</a:t>
            </a:r>
          </a:p>
          <a:p>
            <a:r>
              <a:rPr lang="en-US" sz="1000" dirty="0" smtClean="0">
                <a:solidFill>
                  <a:srgbClr val="002060"/>
                </a:solidFill>
                <a:latin typeface="Consolas" panose="020B0609020204030204" pitchFamily="49" charset="0"/>
              </a:rPr>
              <a:t>  @</a:t>
            </a:r>
            <a:r>
              <a:rPr lang="en-US" sz="1000" dirty="0">
                <a:solidFill>
                  <a:srgbClr val="002060"/>
                </a:solidFill>
                <a:latin typeface="Consolas" panose="020B0609020204030204" pitchFamily="49" charset="0"/>
              </a:rPr>
              <a:t>Html.ValidationMessageFor(model =&gt; model.OfficeAssignment.Location)</a:t>
            </a:r>
          </a:p>
          <a:p>
            <a:r>
              <a:rPr lang="en-US" sz="1000" dirty="0" smtClean="0">
                <a:solidFill>
                  <a:srgbClr val="002060"/>
                </a:solidFill>
                <a:latin typeface="Consolas" panose="020B0609020204030204" pitchFamily="49" charset="0"/>
              </a:rPr>
              <a:t> </a:t>
            </a:r>
            <a:r>
              <a:rPr lang="en-US" sz="1000" dirty="0" smtClean="0">
                <a:solidFill>
                  <a:srgbClr val="0070C0"/>
                </a:solidFill>
                <a:latin typeface="Consolas" panose="020B0609020204030204" pitchFamily="49" charset="0"/>
              </a:rPr>
              <a:t>&lt;/</a:t>
            </a:r>
            <a:r>
              <a:rPr lang="en-US" sz="1000" dirty="0">
                <a:solidFill>
                  <a:schemeClr val="accent6">
                    <a:lumMod val="50000"/>
                  </a:schemeClr>
                </a:solidFill>
                <a:latin typeface="Consolas" panose="020B0609020204030204" pitchFamily="49" charset="0"/>
              </a:rPr>
              <a:t>div</a:t>
            </a:r>
            <a:r>
              <a:rPr lang="en-US" sz="1000" dirty="0">
                <a:solidFill>
                  <a:srgbClr val="0070C0"/>
                </a:solidFill>
                <a:latin typeface="Consolas" panose="020B0609020204030204" pitchFamily="49" charset="0"/>
              </a:rPr>
              <a:t>&gt;</a:t>
            </a:r>
          </a:p>
          <a:p>
            <a:r>
              <a:rPr lang="en-US" sz="1000" dirty="0" smtClean="0">
                <a:solidFill>
                  <a:srgbClr val="0070C0"/>
                </a:solidFill>
                <a:latin typeface="Consolas" panose="020B0609020204030204" pitchFamily="49" charset="0"/>
              </a:rPr>
              <a:t>&lt;/</a:t>
            </a:r>
            <a:r>
              <a:rPr lang="en-US" sz="1000" dirty="0">
                <a:solidFill>
                  <a:schemeClr val="accent6">
                    <a:lumMod val="50000"/>
                  </a:schemeClr>
                </a:solidFill>
                <a:latin typeface="Consolas" panose="020B0609020204030204" pitchFamily="49" charset="0"/>
              </a:rPr>
              <a:t>div</a:t>
            </a:r>
            <a:r>
              <a:rPr lang="en-US" sz="1000" dirty="0">
                <a:solidFill>
                  <a:srgbClr val="0070C0"/>
                </a:solidFill>
                <a:latin typeface="Consolas" panose="020B0609020204030204" pitchFamily="49" charset="0"/>
              </a:rPr>
              <a:t>&gt;</a:t>
            </a:r>
          </a:p>
        </p:txBody>
      </p:sp>
      <p:sp>
        <p:nvSpPr>
          <p:cNvPr id="9" name="TextBox 8"/>
          <p:cNvSpPr txBox="1"/>
          <p:nvPr/>
        </p:nvSpPr>
        <p:spPr>
          <a:xfrm>
            <a:off x="6248400" y="13731"/>
            <a:ext cx="2223655" cy="369332"/>
          </a:xfrm>
          <a:prstGeom prst="rect">
            <a:avLst/>
          </a:prstGeom>
          <a:noFill/>
        </p:spPr>
        <p:txBody>
          <a:bodyPr wrap="square" rtlCol="0">
            <a:spAutoFit/>
          </a:bodyPr>
          <a:lstStyle/>
          <a:p>
            <a:r>
              <a:rPr lang="en-US" dirty="0" smtClean="0"/>
              <a:t>Method: HttpGet Edit</a:t>
            </a:r>
            <a:endParaRPr lang="en-US" dirty="0"/>
          </a:p>
        </p:txBody>
      </p:sp>
      <p:sp>
        <p:nvSpPr>
          <p:cNvPr id="14" name="TextBox 13"/>
          <p:cNvSpPr txBox="1"/>
          <p:nvPr/>
        </p:nvSpPr>
        <p:spPr>
          <a:xfrm>
            <a:off x="609600" y="609600"/>
            <a:ext cx="7239000"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solidFill>
                  <a:srgbClr val="0070C0"/>
                </a:solidFill>
                <a:latin typeface="Consolas" panose="020B0609020204030204" pitchFamily="49" charset="0"/>
              </a:rPr>
              <a:t>&lt;</a:t>
            </a:r>
            <a:r>
              <a:rPr lang="en-US" sz="1000" dirty="0">
                <a:solidFill>
                  <a:schemeClr val="accent6">
                    <a:lumMod val="50000"/>
                  </a:schemeClr>
                </a:solidFill>
                <a:latin typeface="Consolas" panose="020B0609020204030204" pitchFamily="49" charset="0"/>
              </a:rPr>
              <a:t>div</a:t>
            </a:r>
            <a:r>
              <a:rPr lang="en-US" sz="1000" dirty="0">
                <a:solidFill>
                  <a:schemeClr val="tx2">
                    <a:lumMod val="50000"/>
                  </a:schemeClr>
                </a:solidFill>
                <a:latin typeface="Consolas" panose="020B0609020204030204" pitchFamily="49" charset="0"/>
              </a:rPr>
              <a:t> class</a:t>
            </a:r>
            <a:r>
              <a:rPr lang="en-US" sz="1000" dirty="0">
                <a:solidFill>
                  <a:srgbClr val="0070C0"/>
                </a:solidFill>
                <a:latin typeface="Consolas" panose="020B0609020204030204" pitchFamily="49" charset="0"/>
              </a:rPr>
              <a:t>="form-group"&gt;</a:t>
            </a:r>
          </a:p>
          <a:p>
            <a:r>
              <a:rPr lang="en-US" sz="1000" dirty="0" smtClean="0">
                <a:solidFill>
                  <a:schemeClr val="tx2">
                    <a:lumMod val="50000"/>
                  </a:schemeClr>
                </a:solidFill>
                <a:latin typeface="Consolas" panose="020B0609020204030204" pitchFamily="49" charset="0"/>
              </a:rPr>
              <a:t> @</a:t>
            </a:r>
            <a:r>
              <a:rPr lang="en-US" sz="1000" dirty="0">
                <a:solidFill>
                  <a:schemeClr val="tx2">
                    <a:lumMod val="50000"/>
                  </a:schemeClr>
                </a:solidFill>
                <a:latin typeface="Consolas" panose="020B0609020204030204" pitchFamily="49" charset="0"/>
              </a:rPr>
              <a:t>Html.LabelFor(model =&gt; model.HireDate, htmlAttributes: new { @class = </a:t>
            </a:r>
            <a:r>
              <a:rPr lang="en-US" sz="1000" dirty="0">
                <a:solidFill>
                  <a:schemeClr val="accent5">
                    <a:lumMod val="75000"/>
                  </a:schemeClr>
                </a:solidFill>
                <a:latin typeface="Consolas" panose="020B0609020204030204" pitchFamily="49" charset="0"/>
              </a:rPr>
              <a:t>"control-label col-md-2"</a:t>
            </a:r>
            <a:r>
              <a:rPr lang="en-US" sz="1000" dirty="0">
                <a:solidFill>
                  <a:schemeClr val="tx2">
                    <a:lumMod val="50000"/>
                  </a:schemeClr>
                </a:solidFill>
                <a:latin typeface="Consolas" panose="020B0609020204030204" pitchFamily="49" charset="0"/>
              </a:rPr>
              <a:t> })</a:t>
            </a:r>
          </a:p>
          <a:p>
            <a:r>
              <a:rPr lang="en-US" sz="1000" dirty="0" smtClean="0">
                <a:solidFill>
                  <a:schemeClr val="tx2">
                    <a:lumMod val="50000"/>
                  </a:schemeClr>
                </a:solidFill>
                <a:latin typeface="Consolas" panose="020B0609020204030204" pitchFamily="49" charset="0"/>
              </a:rPr>
              <a:t> </a:t>
            </a:r>
            <a:r>
              <a:rPr lang="en-US" sz="1000" dirty="0" smtClean="0">
                <a:solidFill>
                  <a:srgbClr val="0070C0"/>
                </a:solidFill>
                <a:latin typeface="Consolas" panose="020B0609020204030204" pitchFamily="49" charset="0"/>
              </a:rPr>
              <a:t>&lt;</a:t>
            </a:r>
            <a:r>
              <a:rPr lang="en-US" sz="1000" dirty="0">
                <a:solidFill>
                  <a:schemeClr val="accent6">
                    <a:lumMod val="50000"/>
                  </a:schemeClr>
                </a:solidFill>
                <a:latin typeface="Consolas" panose="020B0609020204030204" pitchFamily="49" charset="0"/>
              </a:rPr>
              <a:t>div</a:t>
            </a:r>
            <a:r>
              <a:rPr lang="en-US" sz="1000" dirty="0">
                <a:solidFill>
                  <a:schemeClr val="tx2">
                    <a:lumMod val="50000"/>
                  </a:schemeClr>
                </a:solidFill>
                <a:latin typeface="Consolas" panose="020B0609020204030204" pitchFamily="49" charset="0"/>
              </a:rPr>
              <a:t> </a:t>
            </a:r>
            <a:r>
              <a:rPr lang="en-US" sz="1000" dirty="0">
                <a:solidFill>
                  <a:srgbClr val="FF0000"/>
                </a:solidFill>
                <a:latin typeface="Consolas" panose="020B0609020204030204" pitchFamily="49" charset="0"/>
              </a:rPr>
              <a:t>class</a:t>
            </a:r>
            <a:r>
              <a:rPr lang="en-US" sz="1000" dirty="0">
                <a:solidFill>
                  <a:srgbClr val="0070C0"/>
                </a:solidFill>
                <a:latin typeface="Consolas" panose="020B0609020204030204" pitchFamily="49" charset="0"/>
              </a:rPr>
              <a:t>="col-md-10"&gt;</a:t>
            </a:r>
          </a:p>
          <a:p>
            <a:r>
              <a:rPr lang="en-US" sz="1000" dirty="0" smtClean="0">
                <a:solidFill>
                  <a:schemeClr val="tx2">
                    <a:lumMod val="50000"/>
                  </a:schemeClr>
                </a:solidFill>
                <a:latin typeface="Consolas" panose="020B0609020204030204" pitchFamily="49" charset="0"/>
              </a:rPr>
              <a:t>  @</a:t>
            </a:r>
            <a:r>
              <a:rPr lang="en-US" sz="1000" dirty="0">
                <a:solidFill>
                  <a:schemeClr val="tx2">
                    <a:lumMod val="50000"/>
                  </a:schemeClr>
                </a:solidFill>
                <a:latin typeface="Consolas" panose="020B0609020204030204" pitchFamily="49" charset="0"/>
              </a:rPr>
              <a:t>Html.EditorFor(model =&gt; model.HireDate, new { htmlAttributes = new { @class = </a:t>
            </a:r>
            <a:r>
              <a:rPr lang="en-US" sz="1000" dirty="0">
                <a:solidFill>
                  <a:schemeClr val="accent5">
                    <a:lumMod val="75000"/>
                  </a:schemeClr>
                </a:solidFill>
                <a:latin typeface="Consolas" panose="020B0609020204030204" pitchFamily="49" charset="0"/>
              </a:rPr>
              <a:t>"form-control" </a:t>
            </a:r>
            <a:r>
              <a:rPr lang="en-US" sz="1000" dirty="0">
                <a:solidFill>
                  <a:schemeClr val="tx2">
                    <a:lumMod val="50000"/>
                  </a:schemeClr>
                </a:solidFill>
                <a:latin typeface="Consolas" panose="020B0609020204030204" pitchFamily="49" charset="0"/>
              </a:rPr>
              <a:t>} })</a:t>
            </a:r>
          </a:p>
          <a:p>
            <a:r>
              <a:rPr lang="en-US" sz="1000" dirty="0" smtClean="0">
                <a:solidFill>
                  <a:schemeClr val="tx2">
                    <a:lumMod val="50000"/>
                  </a:schemeClr>
                </a:solidFill>
                <a:latin typeface="Consolas" panose="020B0609020204030204" pitchFamily="49" charset="0"/>
              </a:rPr>
              <a:t>  @</a:t>
            </a:r>
            <a:r>
              <a:rPr lang="en-US" sz="1000" dirty="0">
                <a:solidFill>
                  <a:schemeClr val="tx2">
                    <a:lumMod val="50000"/>
                  </a:schemeClr>
                </a:solidFill>
                <a:latin typeface="Consolas" panose="020B0609020204030204" pitchFamily="49" charset="0"/>
              </a:rPr>
              <a:t>Html.ValidationMessageFor(model =&gt; model.HireDate, </a:t>
            </a:r>
            <a:r>
              <a:rPr lang="en-US" sz="1000" dirty="0">
                <a:solidFill>
                  <a:schemeClr val="accent5">
                    <a:lumMod val="75000"/>
                  </a:schemeClr>
                </a:solidFill>
                <a:latin typeface="Consolas" panose="020B0609020204030204" pitchFamily="49" charset="0"/>
              </a:rPr>
              <a:t>""</a:t>
            </a:r>
            <a:r>
              <a:rPr lang="en-US" sz="1000" dirty="0">
                <a:solidFill>
                  <a:schemeClr val="tx2">
                    <a:lumMod val="50000"/>
                  </a:schemeClr>
                </a:solidFill>
                <a:latin typeface="Consolas" panose="020B0609020204030204" pitchFamily="49" charset="0"/>
              </a:rPr>
              <a:t>, new { @class = </a:t>
            </a:r>
            <a:r>
              <a:rPr lang="en-US" sz="1000" dirty="0">
                <a:solidFill>
                  <a:schemeClr val="accent5">
                    <a:lumMod val="75000"/>
                  </a:schemeClr>
                </a:solidFill>
                <a:latin typeface="Consolas" panose="020B0609020204030204" pitchFamily="49" charset="0"/>
              </a:rPr>
              <a:t>"text-danger" </a:t>
            </a:r>
            <a:r>
              <a:rPr lang="en-US" sz="1000" dirty="0">
                <a:solidFill>
                  <a:schemeClr val="tx2">
                    <a:lumMod val="50000"/>
                  </a:schemeClr>
                </a:solidFill>
                <a:latin typeface="Consolas" panose="020B0609020204030204" pitchFamily="49" charset="0"/>
              </a:rPr>
              <a:t>})</a:t>
            </a:r>
          </a:p>
          <a:p>
            <a:r>
              <a:rPr lang="en-US" sz="1000" dirty="0" smtClean="0">
                <a:solidFill>
                  <a:schemeClr val="tx2">
                    <a:lumMod val="50000"/>
                  </a:schemeClr>
                </a:solidFill>
                <a:latin typeface="Consolas" panose="020B0609020204030204" pitchFamily="49" charset="0"/>
              </a:rPr>
              <a:t> </a:t>
            </a:r>
            <a:r>
              <a:rPr lang="en-US" sz="1000" dirty="0" smtClean="0">
                <a:solidFill>
                  <a:srgbClr val="0070C0"/>
                </a:solidFill>
                <a:latin typeface="Consolas" panose="020B0609020204030204" pitchFamily="49" charset="0"/>
              </a:rPr>
              <a:t>&lt;/</a:t>
            </a:r>
            <a:r>
              <a:rPr lang="en-US" sz="1000" dirty="0">
                <a:solidFill>
                  <a:schemeClr val="accent6">
                    <a:lumMod val="50000"/>
                  </a:schemeClr>
                </a:solidFill>
                <a:latin typeface="Consolas" panose="020B0609020204030204" pitchFamily="49" charset="0"/>
              </a:rPr>
              <a:t>div</a:t>
            </a:r>
            <a:r>
              <a:rPr lang="en-US" sz="1000" dirty="0">
                <a:solidFill>
                  <a:srgbClr val="0070C0"/>
                </a:solidFill>
                <a:latin typeface="Consolas" panose="020B0609020204030204" pitchFamily="49" charset="0"/>
              </a:rPr>
              <a:t>&gt;</a:t>
            </a:r>
          </a:p>
          <a:p>
            <a:r>
              <a:rPr lang="en-US" sz="1000" dirty="0" smtClean="0">
                <a:solidFill>
                  <a:srgbClr val="0070C0"/>
                </a:solidFill>
                <a:latin typeface="Consolas" panose="020B0609020204030204" pitchFamily="49" charset="0"/>
              </a:rPr>
              <a:t>&lt;/</a:t>
            </a:r>
            <a:r>
              <a:rPr lang="en-US" sz="1000" dirty="0">
                <a:solidFill>
                  <a:schemeClr val="accent6">
                    <a:lumMod val="50000"/>
                  </a:schemeClr>
                </a:solidFill>
                <a:latin typeface="Consolas" panose="020B0609020204030204" pitchFamily="49" charset="0"/>
              </a:rPr>
              <a:t>div</a:t>
            </a:r>
            <a:r>
              <a:rPr lang="en-US" sz="1000" dirty="0">
                <a:solidFill>
                  <a:srgbClr val="0070C0"/>
                </a:solidFill>
                <a:latin typeface="Consolas" panose="020B0609020204030204" pitchFamily="49" charset="0"/>
              </a:rPr>
              <a:t>&gt;</a:t>
            </a:r>
          </a:p>
        </p:txBody>
      </p:sp>
      <p:sp>
        <p:nvSpPr>
          <p:cNvPr id="15" name="TextBox 14"/>
          <p:cNvSpPr txBox="1"/>
          <p:nvPr/>
        </p:nvSpPr>
        <p:spPr>
          <a:xfrm>
            <a:off x="609600" y="2620028"/>
            <a:ext cx="7239000" cy="8617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solidFill>
                  <a:srgbClr val="0000FF"/>
                </a:solidFill>
                <a:latin typeface="Consolas" panose="020B0609020204030204" pitchFamily="49" charset="0"/>
              </a:rPr>
              <a:t>&lt;</a:t>
            </a:r>
            <a:r>
              <a:rPr lang="en-US" sz="1000" dirty="0">
                <a:solidFill>
                  <a:srgbClr val="800000"/>
                </a:solidFill>
                <a:latin typeface="Consolas" panose="020B0609020204030204" pitchFamily="49" charset="0"/>
              </a:rPr>
              <a:t>div</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class</a:t>
            </a:r>
            <a:r>
              <a:rPr lang="en-US" sz="1000" dirty="0">
                <a:solidFill>
                  <a:srgbClr val="0000FF"/>
                </a:solidFill>
                <a:latin typeface="Consolas" panose="020B0609020204030204" pitchFamily="49" charset="0"/>
              </a:rPr>
              <a:t>="form-group"&gt;</a:t>
            </a:r>
            <a:endParaRPr lang="en-US" sz="1000" dirty="0">
              <a:solidFill>
                <a:srgbClr val="000000"/>
              </a:solidFill>
              <a:latin typeface="Consolas" panose="020B0609020204030204" pitchFamily="49" charset="0"/>
            </a:endParaRPr>
          </a:p>
          <a:p>
            <a:r>
              <a:rPr lang="en-US" sz="1000" dirty="0" smtClean="0">
                <a:solidFill>
                  <a:srgbClr val="000000"/>
                </a:solidFill>
                <a:latin typeface="Consolas" panose="020B0609020204030204" pitchFamily="49" charset="0"/>
              </a:rPr>
              <a:t> </a:t>
            </a:r>
            <a:r>
              <a:rPr lang="en-US" sz="1000" dirty="0" smtClean="0">
                <a:solidFill>
                  <a:srgbClr val="0000FF"/>
                </a:solidFill>
                <a:latin typeface="Consolas" panose="020B0609020204030204" pitchFamily="49" charset="0"/>
              </a:rPr>
              <a:t>&lt;</a:t>
            </a:r>
            <a:r>
              <a:rPr lang="en-US" sz="1000" dirty="0">
                <a:solidFill>
                  <a:srgbClr val="800000"/>
                </a:solidFill>
                <a:latin typeface="Consolas" panose="020B0609020204030204" pitchFamily="49" charset="0"/>
              </a:rPr>
              <a:t>div</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class</a:t>
            </a:r>
            <a:r>
              <a:rPr lang="en-US" sz="1000" dirty="0">
                <a:solidFill>
                  <a:srgbClr val="0000FF"/>
                </a:solidFill>
                <a:latin typeface="Consolas" panose="020B0609020204030204" pitchFamily="49" charset="0"/>
              </a:rPr>
              <a:t>="col-md-offset-2 col-md-10"&gt;</a:t>
            </a:r>
            <a:endParaRPr lang="en-US" sz="1000" dirty="0">
              <a:solidFill>
                <a:srgbClr val="000000"/>
              </a:solidFill>
              <a:latin typeface="Consolas" panose="020B0609020204030204" pitchFamily="49" charset="0"/>
            </a:endParaRPr>
          </a:p>
          <a:p>
            <a:r>
              <a:rPr lang="en-US" sz="1000" dirty="0" smtClean="0">
                <a:solidFill>
                  <a:srgbClr val="000000"/>
                </a:solidFill>
                <a:latin typeface="Consolas" panose="020B0609020204030204" pitchFamily="49" charset="0"/>
              </a:rPr>
              <a:t>  </a:t>
            </a:r>
            <a:r>
              <a:rPr lang="en-US" sz="1000" dirty="0" smtClean="0">
                <a:solidFill>
                  <a:srgbClr val="0000FF"/>
                </a:solidFill>
                <a:latin typeface="Consolas" panose="020B0609020204030204" pitchFamily="49" charset="0"/>
              </a:rPr>
              <a:t>&lt;</a:t>
            </a:r>
            <a:r>
              <a:rPr lang="en-US" sz="1000" dirty="0">
                <a:solidFill>
                  <a:srgbClr val="800000"/>
                </a:solidFill>
                <a:latin typeface="Consolas" panose="020B0609020204030204" pitchFamily="49" charset="0"/>
              </a:rPr>
              <a:t>input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type</a:t>
            </a:r>
            <a:r>
              <a:rPr lang="en-US" sz="1000" dirty="0">
                <a:solidFill>
                  <a:srgbClr val="0000FF"/>
                </a:solidFill>
                <a:latin typeface="Consolas" panose="020B0609020204030204" pitchFamily="49" charset="0"/>
              </a:rPr>
              <a:t>="submit"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value</a:t>
            </a:r>
            <a:r>
              <a:rPr lang="en-US" sz="1000" dirty="0">
                <a:solidFill>
                  <a:srgbClr val="0000FF"/>
                </a:solidFill>
                <a:latin typeface="Consolas" panose="020B0609020204030204" pitchFamily="49" charset="0"/>
              </a:rPr>
              <a:t>="Save"</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class</a:t>
            </a:r>
            <a:r>
              <a:rPr lang="en-US" sz="1000" dirty="0">
                <a:solidFill>
                  <a:srgbClr val="0000FF"/>
                </a:solidFill>
                <a:latin typeface="Consolas" panose="020B0609020204030204" pitchFamily="49" charset="0"/>
              </a:rPr>
              <a:t>="btn btn-default"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/&gt;</a:t>
            </a:r>
            <a:endParaRPr lang="en-US" sz="1000" dirty="0">
              <a:solidFill>
                <a:srgbClr val="000000"/>
              </a:solidFill>
              <a:latin typeface="Consolas" panose="020B0609020204030204" pitchFamily="49" charset="0"/>
            </a:endParaRPr>
          </a:p>
          <a:p>
            <a:r>
              <a:rPr lang="en-US" sz="1000" dirty="0" smtClean="0">
                <a:solidFill>
                  <a:srgbClr val="000000"/>
                </a:solidFill>
                <a:latin typeface="Consolas" panose="020B0609020204030204" pitchFamily="49" charset="0"/>
              </a:rPr>
              <a:t> </a:t>
            </a:r>
            <a:r>
              <a:rPr lang="en-US" sz="1000" dirty="0" smtClean="0">
                <a:solidFill>
                  <a:srgbClr val="0000FF"/>
                </a:solidFill>
                <a:latin typeface="Consolas" panose="020B0609020204030204" pitchFamily="49" charset="0"/>
              </a:rPr>
              <a:t>&lt;/</a:t>
            </a:r>
            <a:r>
              <a:rPr lang="en-US" sz="1000" dirty="0">
                <a:solidFill>
                  <a:srgbClr val="800000"/>
                </a:solidFill>
                <a:latin typeface="Consolas" panose="020B0609020204030204" pitchFamily="49" charset="0"/>
              </a:rPr>
              <a:t>div</a:t>
            </a:r>
            <a:r>
              <a:rPr lang="en-US" sz="1000" dirty="0">
                <a:solidFill>
                  <a:srgbClr val="0000FF"/>
                </a:solidFill>
                <a:latin typeface="Consolas" panose="020B0609020204030204" pitchFamily="49" charset="0"/>
              </a:rPr>
              <a:t>&gt;</a:t>
            </a:r>
            <a:endParaRPr lang="en-US" sz="1000" dirty="0">
              <a:solidFill>
                <a:srgbClr val="000000"/>
              </a:solidFill>
              <a:latin typeface="Consolas" panose="020B0609020204030204" pitchFamily="49" charset="0"/>
            </a:endParaRPr>
          </a:p>
          <a:p>
            <a:r>
              <a:rPr lang="en-US" sz="1000" dirty="0" smtClean="0">
                <a:solidFill>
                  <a:srgbClr val="0000FF"/>
                </a:solidFill>
                <a:latin typeface="Consolas" panose="020B0609020204030204" pitchFamily="49" charset="0"/>
              </a:rPr>
              <a:t>&lt;/</a:t>
            </a:r>
            <a:r>
              <a:rPr lang="en-US" sz="1000" dirty="0">
                <a:solidFill>
                  <a:srgbClr val="800000"/>
                </a:solidFill>
                <a:latin typeface="Consolas" panose="020B0609020204030204" pitchFamily="49" charset="0"/>
              </a:rPr>
              <a:t>div</a:t>
            </a:r>
            <a:r>
              <a:rPr lang="en-US" sz="1000" dirty="0">
                <a:solidFill>
                  <a:srgbClr val="0000FF"/>
                </a:solidFill>
                <a:latin typeface="Consolas" panose="020B0609020204030204" pitchFamily="49" charset="0"/>
              </a:rPr>
              <a:t>&gt;</a:t>
            </a:r>
            <a:endParaRPr lang="en-US" sz="1000" dirty="0">
              <a:solidFill>
                <a:srgbClr val="0070C0"/>
              </a:solidFill>
              <a:latin typeface="Consolas" panose="020B0609020204030204" pitchFamily="49" charset="0"/>
            </a:endParaRPr>
          </a:p>
        </p:txBody>
      </p:sp>
      <p:sp>
        <p:nvSpPr>
          <p:cNvPr id="5" name="TextBox 4"/>
          <p:cNvSpPr txBox="1"/>
          <p:nvPr/>
        </p:nvSpPr>
        <p:spPr>
          <a:xfrm>
            <a:off x="609600" y="5562600"/>
            <a:ext cx="7239000" cy="646331"/>
          </a:xfrm>
          <a:prstGeom prst="rect">
            <a:avLst/>
          </a:prstGeom>
          <a:noFill/>
        </p:spPr>
        <p:txBody>
          <a:bodyPr wrap="square" rtlCol="0">
            <a:spAutoFit/>
          </a:bodyPr>
          <a:lstStyle/>
          <a:p>
            <a:r>
              <a:rPr lang="en-US" dirty="0" smtClean="0"/>
              <a:t>Chèn control cho Office Location bên trên nút Submit để chỉnh sửa OfficeAssignment</a:t>
            </a:r>
          </a:p>
        </p:txBody>
      </p:sp>
    </p:spTree>
    <p:extLst>
      <p:ext uri="{BB962C8B-B14F-4D97-AF65-F5344CB8AC3E}">
        <p14:creationId xmlns:p14="http://schemas.microsoft.com/office/powerpoint/2010/main" val="424044620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9"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0 0 L 0 0.25 E" pathEditMode="relative" ptsTypes="">
                                      <p:cBhvr>
                                        <p:cTn id="22" dur="500" fill="hold"/>
                                        <p:tgtEl>
                                          <p:spTgt spid="15"/>
                                        </p:tgtEl>
                                        <p:attrNameLst>
                                          <p:attrName>ppt_x</p:attrName>
                                          <p:attrName>ppt_y</p:attrName>
                                        </p:attrNameLst>
                                      </p:cBhvr>
                                    </p:animMotion>
                                  </p:childTnLst>
                                </p:cTn>
                              </p:par>
                              <p:par>
                                <p:cTn id="23" presetID="2" presetClass="entr" presetSubtype="8"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15" grpId="1" animBg="1"/>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normAutofit fontScale="90000"/>
          </a:bodyPr>
          <a:lstStyle/>
          <a:p>
            <a:r>
              <a:rPr lang="en-US" b="1" dirty="0">
                <a:solidFill>
                  <a:srgbClr val="000000"/>
                </a:solidFill>
                <a:latin typeface="Times New Roman"/>
              </a:rPr>
              <a:t>Adding Course Assignments to the Instructor Edit Page</a:t>
            </a:r>
            <a:endParaRPr lang="en-US" dirty="0"/>
          </a:p>
        </p:txBody>
      </p:sp>
    </p:spTree>
    <p:extLst>
      <p:ext uri="{BB962C8B-B14F-4D97-AF65-F5344CB8AC3E}">
        <p14:creationId xmlns:p14="http://schemas.microsoft.com/office/powerpoint/2010/main" val="247021740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8359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normAutofit fontScale="90000"/>
          </a:bodyPr>
          <a:lstStyle/>
          <a:p>
            <a:r>
              <a:rPr lang="en-US" b="1" i="0" u="none" strike="noStrike" baseline="0" dirty="0" smtClean="0">
                <a:solidFill>
                  <a:srgbClr val="000000"/>
                </a:solidFill>
                <a:latin typeface="Times New Roman"/>
              </a:rPr>
              <a:t>Update the Delete Confirmed Method </a:t>
            </a:r>
            <a:endParaRPr lang="en-US" dirty="0"/>
          </a:p>
        </p:txBody>
      </p:sp>
    </p:spTree>
    <p:extLst>
      <p:ext uri="{BB962C8B-B14F-4D97-AF65-F5344CB8AC3E}">
        <p14:creationId xmlns:p14="http://schemas.microsoft.com/office/powerpoint/2010/main" val="5236770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545"/>
            <a:ext cx="4267200" cy="369332"/>
          </a:xfrm>
          <a:prstGeom prst="rect">
            <a:avLst/>
          </a:prstGeom>
          <a:noFill/>
        </p:spPr>
        <p:txBody>
          <a:bodyPr wrap="square" rtlCol="0">
            <a:spAutoFit/>
          </a:bodyPr>
          <a:lstStyle/>
          <a:p>
            <a:r>
              <a:rPr lang="en-US" dirty="0" smtClean="0">
                <a:solidFill>
                  <a:srgbClr val="2F2B20"/>
                </a:solidFill>
              </a:rPr>
              <a:t>Location: Controllers/InstructorController.cs</a:t>
            </a:r>
            <a:endParaRPr lang="en-US" dirty="0">
              <a:solidFill>
                <a:srgbClr val="2F2B20"/>
              </a:solidFill>
            </a:endParaRPr>
          </a:p>
        </p:txBody>
      </p:sp>
      <p:sp>
        <p:nvSpPr>
          <p:cNvPr id="9" name="TextBox 8"/>
          <p:cNvSpPr txBox="1"/>
          <p:nvPr/>
        </p:nvSpPr>
        <p:spPr>
          <a:xfrm>
            <a:off x="4953000" y="13731"/>
            <a:ext cx="3519055" cy="369332"/>
          </a:xfrm>
          <a:prstGeom prst="rect">
            <a:avLst/>
          </a:prstGeom>
          <a:noFill/>
        </p:spPr>
        <p:txBody>
          <a:bodyPr wrap="square" rtlCol="0">
            <a:spAutoFit/>
          </a:bodyPr>
          <a:lstStyle/>
          <a:p>
            <a:r>
              <a:rPr lang="en-US" dirty="0" smtClean="0">
                <a:solidFill>
                  <a:srgbClr val="2F2B20"/>
                </a:solidFill>
              </a:rPr>
              <a:t>Method: </a:t>
            </a:r>
            <a:r>
              <a:rPr lang="en-US" dirty="0" err="1" smtClean="0">
                <a:solidFill>
                  <a:srgbClr val="2F2B20"/>
                </a:solidFill>
              </a:rPr>
              <a:t>HttpPost</a:t>
            </a:r>
            <a:r>
              <a:rPr lang="en-US" dirty="0" smtClean="0">
                <a:solidFill>
                  <a:srgbClr val="2F2B20"/>
                </a:solidFill>
              </a:rPr>
              <a:t> </a:t>
            </a:r>
            <a:r>
              <a:rPr lang="en-US" dirty="0" err="1" smtClean="0">
                <a:solidFill>
                  <a:srgbClr val="2F2B20"/>
                </a:solidFill>
              </a:rPr>
              <a:t>DeleteConfirmed</a:t>
            </a:r>
            <a:endParaRPr lang="en-US" dirty="0">
              <a:solidFill>
                <a:srgbClr val="2F2B20"/>
              </a:solidFill>
            </a:endParaRPr>
          </a:p>
        </p:txBody>
      </p:sp>
      <p:sp>
        <p:nvSpPr>
          <p:cNvPr id="8" name="TextBox 7"/>
          <p:cNvSpPr txBox="1"/>
          <p:nvPr/>
        </p:nvSpPr>
        <p:spPr>
          <a:xfrm>
            <a:off x="0" y="533400"/>
            <a:ext cx="3962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t>Thay</a:t>
            </a:r>
            <a:r>
              <a:rPr lang="en-US" dirty="0" smtClean="0"/>
              <a:t> </a:t>
            </a:r>
            <a:r>
              <a:rPr lang="en-US" dirty="0" err="1" smtClean="0"/>
              <a:t>thế</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DeleteConfirmed</a:t>
            </a:r>
            <a:endParaRPr lang="en-US" dirty="0"/>
          </a:p>
        </p:txBody>
      </p:sp>
      <p:sp>
        <p:nvSpPr>
          <p:cNvPr id="16" name="TextBox 15"/>
          <p:cNvSpPr txBox="1"/>
          <p:nvPr/>
        </p:nvSpPr>
        <p:spPr>
          <a:xfrm>
            <a:off x="152401" y="1066800"/>
            <a:ext cx="3962399" cy="38502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solidFill>
                  <a:srgbClr val="000000"/>
                </a:solidFill>
                <a:latin typeface="Consolas"/>
              </a:rPr>
              <a:t>[</a:t>
            </a:r>
            <a:r>
              <a:rPr lang="en-US" sz="1200" dirty="0" err="1">
                <a:solidFill>
                  <a:srgbClr val="000000"/>
                </a:solidFill>
                <a:latin typeface="Consolas"/>
              </a:rPr>
              <a:t>HttpPost</a:t>
            </a:r>
            <a:r>
              <a:rPr lang="en-US" sz="1200" dirty="0">
                <a:solidFill>
                  <a:srgbClr val="000000"/>
                </a:solidFill>
                <a:latin typeface="Consolas"/>
              </a:rPr>
              <a:t>, </a:t>
            </a:r>
            <a:r>
              <a:rPr lang="en-US" sz="1200" dirty="0" err="1">
                <a:solidFill>
                  <a:srgbClr val="000000"/>
                </a:solidFill>
                <a:latin typeface="Consolas"/>
              </a:rPr>
              <a:t>ActionName</a:t>
            </a:r>
            <a:r>
              <a:rPr lang="en-US" sz="1200" dirty="0">
                <a:solidFill>
                  <a:srgbClr val="000000"/>
                </a:solidFill>
                <a:latin typeface="Consolas"/>
              </a:rPr>
              <a:t>(</a:t>
            </a:r>
            <a:r>
              <a:rPr lang="en-US" sz="1200" dirty="0">
                <a:solidFill>
                  <a:srgbClr val="A31515"/>
                </a:solidFill>
                <a:latin typeface="Consolas"/>
              </a:rPr>
              <a:t>"Delete"</a:t>
            </a:r>
            <a:r>
              <a:rPr lang="en-US" sz="1200" dirty="0">
                <a:solidFill>
                  <a:srgbClr val="000000"/>
                </a:solidFill>
                <a:latin typeface="Consolas"/>
              </a:rPr>
              <a:t>)]</a:t>
            </a:r>
          </a:p>
          <a:p>
            <a:r>
              <a:rPr lang="en-US" sz="1200" dirty="0">
                <a:solidFill>
                  <a:srgbClr val="000000"/>
                </a:solidFill>
                <a:latin typeface="Consolas"/>
              </a:rPr>
              <a:t>[</a:t>
            </a:r>
            <a:r>
              <a:rPr lang="en-US" sz="1200" dirty="0" err="1">
                <a:solidFill>
                  <a:srgbClr val="000000"/>
                </a:solidFill>
                <a:latin typeface="Consolas"/>
              </a:rPr>
              <a:t>ValidateAntiForgeryToken</a:t>
            </a:r>
            <a:r>
              <a:rPr lang="en-US" sz="1200" dirty="0">
                <a:solidFill>
                  <a:srgbClr val="000000"/>
                </a:solidFill>
                <a:latin typeface="Consolas"/>
              </a:rPr>
              <a:t>]</a:t>
            </a:r>
          </a:p>
          <a:p>
            <a:r>
              <a:rPr lang="en-US" sz="1200" dirty="0">
                <a:solidFill>
                  <a:srgbClr val="0000FF"/>
                </a:solidFill>
                <a:latin typeface="Consolas"/>
              </a:rPr>
              <a:t>public</a:t>
            </a:r>
            <a:r>
              <a:rPr lang="en-US" sz="1200" dirty="0">
                <a:solidFill>
                  <a:srgbClr val="000000"/>
                </a:solidFill>
                <a:latin typeface="Consolas"/>
              </a:rPr>
              <a:t> </a:t>
            </a:r>
            <a:r>
              <a:rPr lang="en-US" sz="1200" dirty="0" err="1">
                <a:solidFill>
                  <a:srgbClr val="000000"/>
                </a:solidFill>
                <a:latin typeface="Consolas"/>
              </a:rPr>
              <a:t>ActionResult</a:t>
            </a:r>
            <a:r>
              <a:rPr lang="en-US" sz="1200" dirty="0">
                <a:solidFill>
                  <a:srgbClr val="000000"/>
                </a:solidFill>
                <a:latin typeface="Consolas"/>
              </a:rPr>
              <a:t> </a:t>
            </a:r>
            <a:r>
              <a:rPr lang="en-US" sz="1200" dirty="0" err="1">
                <a:solidFill>
                  <a:srgbClr val="000000"/>
                </a:solidFill>
                <a:latin typeface="Consolas"/>
              </a:rPr>
              <a:t>DeleteConfirmed</a:t>
            </a:r>
            <a:r>
              <a:rPr lang="en-US" sz="1200" dirty="0">
                <a:solidFill>
                  <a:srgbClr val="000000"/>
                </a:solidFill>
                <a:latin typeface="Consolas"/>
              </a:rPr>
              <a:t>(</a:t>
            </a:r>
            <a:r>
              <a:rPr lang="en-US" sz="1200" dirty="0" err="1">
                <a:solidFill>
                  <a:srgbClr val="0000FF"/>
                </a:solidFill>
                <a:latin typeface="Consolas"/>
              </a:rPr>
              <a:t>int</a:t>
            </a:r>
            <a:r>
              <a:rPr lang="en-US" sz="1200" dirty="0">
                <a:solidFill>
                  <a:srgbClr val="000000"/>
                </a:solidFill>
                <a:latin typeface="Consolas"/>
              </a:rPr>
              <a:t> id)</a:t>
            </a:r>
          </a:p>
          <a:p>
            <a:r>
              <a:rPr lang="en-US" sz="1200" dirty="0">
                <a:solidFill>
                  <a:srgbClr val="000000"/>
                </a:solidFill>
                <a:latin typeface="Consolas"/>
              </a:rPr>
              <a:t>{</a:t>
            </a:r>
          </a:p>
          <a:p>
            <a:pPr>
              <a:lnSpc>
                <a:spcPct val="115000"/>
              </a:lnSpc>
              <a:spcAft>
                <a:spcPts val="0"/>
              </a:spcAft>
            </a:pPr>
            <a:r>
              <a:rPr lang="en-US" sz="1200" dirty="0" smtClean="0">
                <a:solidFill>
                  <a:srgbClr val="000000"/>
                </a:solidFill>
                <a:latin typeface="Consolas"/>
              </a:rPr>
              <a:t> </a:t>
            </a:r>
            <a:r>
              <a:rPr lang="en-US" sz="1200" dirty="0">
                <a:solidFill>
                  <a:srgbClr val="000000"/>
                </a:solidFill>
                <a:highlight>
                  <a:srgbClr val="FFFF00"/>
                </a:highlight>
                <a:latin typeface="Consolas"/>
              </a:rPr>
              <a:t>Instructor </a:t>
            </a:r>
            <a:r>
              <a:rPr lang="en-US" sz="1200" dirty="0" err="1">
                <a:solidFill>
                  <a:srgbClr val="000000"/>
                </a:solidFill>
                <a:highlight>
                  <a:srgbClr val="FFFF00"/>
                </a:highlight>
                <a:latin typeface="Consolas"/>
              </a:rPr>
              <a:t>instructor</a:t>
            </a:r>
            <a:r>
              <a:rPr lang="en-US" sz="1200" dirty="0">
                <a:solidFill>
                  <a:srgbClr val="000000"/>
                </a:solidFill>
                <a:highlight>
                  <a:srgbClr val="FFFF00"/>
                </a:highlight>
                <a:latin typeface="Consolas"/>
              </a:rPr>
              <a:t> = </a:t>
            </a:r>
            <a:r>
              <a:rPr lang="en-US" sz="1200" dirty="0" err="1">
                <a:solidFill>
                  <a:srgbClr val="000000"/>
                </a:solidFill>
                <a:highlight>
                  <a:srgbClr val="FFFF00"/>
                </a:highlight>
                <a:latin typeface="Consolas"/>
              </a:rPr>
              <a:t>db.Instructors</a:t>
            </a:r>
            <a:endParaRPr lang="en-US" sz="1100" dirty="0">
              <a:ea typeface="Calibri"/>
              <a:cs typeface="Times New Roman"/>
            </a:endParaRPr>
          </a:p>
          <a:p>
            <a:pPr>
              <a:lnSpc>
                <a:spcPct val="115000"/>
              </a:lnSpc>
              <a:spcAft>
                <a:spcPts val="0"/>
              </a:spcAft>
            </a:pPr>
            <a:r>
              <a:rPr lang="en-US" sz="1200" dirty="0">
                <a:solidFill>
                  <a:srgbClr val="000000"/>
                </a:solidFill>
                <a:highlight>
                  <a:srgbClr val="FFFF00"/>
                </a:highlight>
                <a:latin typeface="Consolas"/>
              </a:rPr>
              <a:t>.Include(i =&gt; </a:t>
            </a:r>
            <a:r>
              <a:rPr lang="en-US" sz="1200" dirty="0" err="1">
                <a:solidFill>
                  <a:srgbClr val="000000"/>
                </a:solidFill>
                <a:highlight>
                  <a:srgbClr val="FFFF00"/>
                </a:highlight>
                <a:latin typeface="Consolas"/>
              </a:rPr>
              <a:t>i.OfficeAssignment</a:t>
            </a:r>
            <a:r>
              <a:rPr lang="en-US" sz="1200" dirty="0">
                <a:solidFill>
                  <a:srgbClr val="000000"/>
                </a:solidFill>
                <a:highlight>
                  <a:srgbClr val="FFFF00"/>
                </a:highlight>
                <a:latin typeface="Consolas"/>
              </a:rPr>
              <a:t>)</a:t>
            </a:r>
            <a:endParaRPr lang="en-US" sz="1100" dirty="0">
              <a:ea typeface="Calibri"/>
              <a:cs typeface="Times New Roman"/>
            </a:endParaRPr>
          </a:p>
          <a:p>
            <a:pPr>
              <a:lnSpc>
                <a:spcPct val="115000"/>
              </a:lnSpc>
              <a:spcAft>
                <a:spcPts val="0"/>
              </a:spcAft>
            </a:pPr>
            <a:r>
              <a:rPr lang="en-US" sz="1200" dirty="0">
                <a:solidFill>
                  <a:srgbClr val="000000"/>
                </a:solidFill>
                <a:highlight>
                  <a:srgbClr val="FFFF00"/>
                </a:highlight>
                <a:latin typeface="Consolas"/>
              </a:rPr>
              <a:t>.Where(i =&gt; i.ID == id)</a:t>
            </a:r>
            <a:endParaRPr lang="en-US" sz="1100" dirty="0">
              <a:ea typeface="Calibri"/>
              <a:cs typeface="Times New Roman"/>
            </a:endParaRPr>
          </a:p>
          <a:p>
            <a:pPr>
              <a:lnSpc>
                <a:spcPct val="115000"/>
              </a:lnSpc>
              <a:spcAft>
                <a:spcPts val="0"/>
              </a:spcAft>
            </a:pPr>
            <a:r>
              <a:rPr lang="en-US" sz="1200" dirty="0">
                <a:solidFill>
                  <a:srgbClr val="000000"/>
                </a:solidFill>
                <a:highlight>
                  <a:srgbClr val="FFFF00"/>
                </a:highlight>
                <a:latin typeface="Consolas"/>
              </a:rPr>
              <a:t>.Single();</a:t>
            </a:r>
            <a:endParaRPr lang="en-US" sz="1100" dirty="0">
              <a:ea typeface="Calibri"/>
              <a:cs typeface="Times New Roman"/>
            </a:endParaRPr>
          </a:p>
          <a:p>
            <a:r>
              <a:rPr lang="en-US" sz="1200" dirty="0">
                <a:solidFill>
                  <a:srgbClr val="000000"/>
                </a:solidFill>
                <a:highlight>
                  <a:srgbClr val="FFFF00"/>
                </a:highlight>
                <a:latin typeface="Consolas"/>
              </a:rPr>
              <a:t> </a:t>
            </a:r>
            <a:r>
              <a:rPr lang="en-US" sz="1200" dirty="0" err="1">
                <a:solidFill>
                  <a:srgbClr val="000000"/>
                </a:solidFill>
                <a:highlight>
                  <a:srgbClr val="FFFF00"/>
                </a:highlight>
                <a:latin typeface="Consolas"/>
              </a:rPr>
              <a:t>instructor.OfficeAssignment</a:t>
            </a:r>
            <a:r>
              <a:rPr lang="en-US" sz="1200" dirty="0">
                <a:solidFill>
                  <a:srgbClr val="000000"/>
                </a:solidFill>
                <a:highlight>
                  <a:srgbClr val="FFFF00"/>
                </a:highlight>
                <a:latin typeface="Consolas"/>
              </a:rPr>
              <a:t> = </a:t>
            </a:r>
            <a:r>
              <a:rPr lang="en-US" sz="1200" dirty="0">
                <a:solidFill>
                  <a:srgbClr val="0000FF"/>
                </a:solidFill>
                <a:highlight>
                  <a:srgbClr val="FFFF00"/>
                </a:highlight>
                <a:latin typeface="Consolas"/>
              </a:rPr>
              <a:t>null</a:t>
            </a:r>
            <a:r>
              <a:rPr lang="en-US" sz="1200" dirty="0">
                <a:solidFill>
                  <a:srgbClr val="000000"/>
                </a:solidFill>
                <a:highlight>
                  <a:srgbClr val="FFFF00"/>
                </a:highlight>
                <a:latin typeface="Consolas"/>
              </a:rPr>
              <a:t>;</a:t>
            </a:r>
            <a:endParaRPr lang="en-US" sz="1200" dirty="0">
              <a:solidFill>
                <a:srgbClr val="000000"/>
              </a:solidFill>
              <a:latin typeface="Consolas"/>
            </a:endParaRPr>
          </a:p>
          <a:p>
            <a:r>
              <a:rPr lang="en-US" sz="1200" dirty="0" smtClean="0">
                <a:solidFill>
                  <a:srgbClr val="000000"/>
                </a:solidFill>
                <a:latin typeface="Consolas"/>
              </a:rPr>
              <a:t> </a:t>
            </a:r>
            <a:r>
              <a:rPr lang="en-US" sz="1200" dirty="0" err="1" smtClean="0">
                <a:solidFill>
                  <a:srgbClr val="000000"/>
                </a:solidFill>
                <a:latin typeface="Consolas"/>
              </a:rPr>
              <a:t>db.Instructors.Remove</a:t>
            </a:r>
            <a:r>
              <a:rPr lang="en-US" sz="1200" dirty="0" smtClean="0">
                <a:solidFill>
                  <a:srgbClr val="000000"/>
                </a:solidFill>
                <a:latin typeface="Consolas"/>
              </a:rPr>
              <a:t>(instructor</a:t>
            </a:r>
            <a:r>
              <a:rPr lang="en-US" sz="1200" dirty="0">
                <a:solidFill>
                  <a:srgbClr val="000000"/>
                </a:solidFill>
                <a:latin typeface="Consolas"/>
              </a:rPr>
              <a:t>);</a:t>
            </a:r>
          </a:p>
          <a:p>
            <a:pPr>
              <a:lnSpc>
                <a:spcPct val="115000"/>
              </a:lnSpc>
              <a:spcAft>
                <a:spcPts val="0"/>
              </a:spcAft>
            </a:pPr>
            <a:r>
              <a:rPr lang="en-US" sz="1200" dirty="0" smtClean="0">
                <a:solidFill>
                  <a:srgbClr val="0000FF"/>
                </a:solidFill>
                <a:latin typeface="Consolas"/>
              </a:rPr>
              <a:t> </a:t>
            </a:r>
            <a:r>
              <a:rPr lang="en-US" sz="1200" dirty="0" err="1">
                <a:solidFill>
                  <a:srgbClr val="0000FF"/>
                </a:solidFill>
                <a:highlight>
                  <a:srgbClr val="00FF00"/>
                </a:highlight>
                <a:latin typeface="Consolas"/>
              </a:rPr>
              <a:t>var</a:t>
            </a:r>
            <a:r>
              <a:rPr lang="en-US" sz="1200" dirty="0">
                <a:solidFill>
                  <a:srgbClr val="000000"/>
                </a:solidFill>
                <a:highlight>
                  <a:srgbClr val="00FF00"/>
                </a:highlight>
                <a:latin typeface="Consolas"/>
              </a:rPr>
              <a:t> department = </a:t>
            </a:r>
            <a:r>
              <a:rPr lang="en-US" sz="1200" dirty="0" err="1">
                <a:solidFill>
                  <a:srgbClr val="000000"/>
                </a:solidFill>
                <a:highlight>
                  <a:srgbClr val="00FF00"/>
                </a:highlight>
                <a:latin typeface="Consolas"/>
              </a:rPr>
              <a:t>db.Departments.Where</a:t>
            </a:r>
            <a:r>
              <a:rPr lang="en-US" sz="1200" dirty="0">
                <a:solidFill>
                  <a:srgbClr val="000000"/>
                </a:solidFill>
                <a:highlight>
                  <a:srgbClr val="00FF00"/>
                </a:highlight>
                <a:latin typeface="Consolas"/>
              </a:rPr>
              <a:t>(d =&gt; </a:t>
            </a:r>
            <a:r>
              <a:rPr lang="en-US" sz="1200" dirty="0" err="1">
                <a:solidFill>
                  <a:srgbClr val="000000"/>
                </a:solidFill>
                <a:highlight>
                  <a:srgbClr val="00FF00"/>
                </a:highlight>
                <a:latin typeface="Consolas"/>
              </a:rPr>
              <a:t>d.InstructorID</a:t>
            </a:r>
            <a:r>
              <a:rPr lang="en-US" sz="1200" dirty="0">
                <a:solidFill>
                  <a:srgbClr val="000000"/>
                </a:solidFill>
                <a:highlight>
                  <a:srgbClr val="00FF00"/>
                </a:highlight>
                <a:latin typeface="Consolas"/>
              </a:rPr>
              <a:t> == id).</a:t>
            </a:r>
            <a:r>
              <a:rPr lang="en-US" sz="1200" dirty="0" err="1">
                <a:solidFill>
                  <a:srgbClr val="000000"/>
                </a:solidFill>
                <a:highlight>
                  <a:srgbClr val="00FF00"/>
                </a:highlight>
                <a:latin typeface="Consolas"/>
              </a:rPr>
              <a:t>SingleOrDefault</a:t>
            </a:r>
            <a:r>
              <a:rPr lang="en-US" sz="1200" dirty="0">
                <a:solidFill>
                  <a:srgbClr val="000000"/>
                </a:solidFill>
                <a:highlight>
                  <a:srgbClr val="00FF00"/>
                </a:highlight>
                <a:latin typeface="Consolas"/>
              </a:rPr>
              <a:t>();</a:t>
            </a:r>
            <a:endParaRPr lang="en-US" sz="1100" dirty="0">
              <a:ea typeface="Calibri"/>
              <a:cs typeface="Times New Roman"/>
            </a:endParaRPr>
          </a:p>
          <a:p>
            <a:pPr>
              <a:lnSpc>
                <a:spcPct val="115000"/>
              </a:lnSpc>
              <a:spcAft>
                <a:spcPts val="0"/>
              </a:spcAft>
            </a:pPr>
            <a:r>
              <a:rPr lang="en-US" sz="1200" dirty="0">
                <a:solidFill>
                  <a:srgbClr val="000000"/>
                </a:solidFill>
                <a:highlight>
                  <a:srgbClr val="00FF00"/>
                </a:highlight>
                <a:latin typeface="Consolas"/>
              </a:rPr>
              <a:t> </a:t>
            </a:r>
            <a:r>
              <a:rPr lang="en-US" sz="1200" dirty="0">
                <a:solidFill>
                  <a:srgbClr val="0000FF"/>
                </a:solidFill>
                <a:highlight>
                  <a:srgbClr val="00FF00"/>
                </a:highlight>
                <a:latin typeface="Consolas"/>
              </a:rPr>
              <a:t>if</a:t>
            </a:r>
            <a:r>
              <a:rPr lang="en-US" sz="1200" dirty="0">
                <a:solidFill>
                  <a:srgbClr val="000000"/>
                </a:solidFill>
                <a:highlight>
                  <a:srgbClr val="00FF00"/>
                </a:highlight>
                <a:latin typeface="Consolas"/>
              </a:rPr>
              <a:t> (department != </a:t>
            </a:r>
            <a:r>
              <a:rPr lang="en-US" sz="1200" dirty="0">
                <a:solidFill>
                  <a:srgbClr val="0000FF"/>
                </a:solidFill>
                <a:highlight>
                  <a:srgbClr val="00FF00"/>
                </a:highlight>
                <a:latin typeface="Consolas"/>
              </a:rPr>
              <a:t>null</a:t>
            </a:r>
            <a:r>
              <a:rPr lang="en-US" sz="1200" dirty="0">
                <a:solidFill>
                  <a:srgbClr val="000000"/>
                </a:solidFill>
                <a:highlight>
                  <a:srgbClr val="00FF00"/>
                </a:highlight>
                <a:latin typeface="Consolas"/>
              </a:rPr>
              <a:t>)</a:t>
            </a:r>
            <a:endParaRPr lang="en-US" sz="1100" dirty="0">
              <a:ea typeface="Calibri"/>
              <a:cs typeface="Times New Roman"/>
            </a:endParaRPr>
          </a:p>
          <a:p>
            <a:pPr>
              <a:lnSpc>
                <a:spcPct val="115000"/>
              </a:lnSpc>
              <a:spcAft>
                <a:spcPts val="0"/>
              </a:spcAft>
            </a:pPr>
            <a:r>
              <a:rPr lang="en-US" sz="1200" dirty="0">
                <a:solidFill>
                  <a:srgbClr val="000000"/>
                </a:solidFill>
                <a:highlight>
                  <a:srgbClr val="00FF00"/>
                </a:highlight>
                <a:latin typeface="Consolas"/>
              </a:rPr>
              <a:t> {</a:t>
            </a:r>
            <a:endParaRPr lang="en-US" sz="1100" dirty="0">
              <a:ea typeface="Calibri"/>
              <a:cs typeface="Times New Roman"/>
            </a:endParaRPr>
          </a:p>
          <a:p>
            <a:pPr>
              <a:lnSpc>
                <a:spcPct val="115000"/>
              </a:lnSpc>
              <a:spcAft>
                <a:spcPts val="0"/>
              </a:spcAft>
            </a:pPr>
            <a:r>
              <a:rPr lang="en-US" sz="1200" dirty="0">
                <a:solidFill>
                  <a:srgbClr val="000000"/>
                </a:solidFill>
                <a:highlight>
                  <a:srgbClr val="00FF00"/>
                </a:highlight>
                <a:latin typeface="Consolas"/>
              </a:rPr>
              <a:t>  </a:t>
            </a:r>
            <a:r>
              <a:rPr lang="en-US" sz="1200" dirty="0" err="1">
                <a:solidFill>
                  <a:srgbClr val="000000"/>
                </a:solidFill>
                <a:highlight>
                  <a:srgbClr val="00FF00"/>
                </a:highlight>
                <a:latin typeface="Consolas"/>
              </a:rPr>
              <a:t>department.InstructorID</a:t>
            </a:r>
            <a:r>
              <a:rPr lang="en-US" sz="1200" dirty="0">
                <a:solidFill>
                  <a:srgbClr val="000000"/>
                </a:solidFill>
                <a:highlight>
                  <a:srgbClr val="00FF00"/>
                </a:highlight>
                <a:latin typeface="Consolas"/>
              </a:rPr>
              <a:t> = </a:t>
            </a:r>
            <a:r>
              <a:rPr lang="en-US" sz="1200" dirty="0">
                <a:solidFill>
                  <a:srgbClr val="0000FF"/>
                </a:solidFill>
                <a:highlight>
                  <a:srgbClr val="00FF00"/>
                </a:highlight>
                <a:latin typeface="Consolas"/>
              </a:rPr>
              <a:t>null</a:t>
            </a:r>
            <a:r>
              <a:rPr lang="en-US" sz="1200" dirty="0">
                <a:solidFill>
                  <a:srgbClr val="000000"/>
                </a:solidFill>
                <a:highlight>
                  <a:srgbClr val="00FF00"/>
                </a:highlight>
                <a:latin typeface="Consolas"/>
              </a:rPr>
              <a:t>;</a:t>
            </a:r>
            <a:endParaRPr lang="en-US" sz="1100" dirty="0">
              <a:ea typeface="Calibri"/>
              <a:cs typeface="Times New Roman"/>
            </a:endParaRPr>
          </a:p>
          <a:p>
            <a:r>
              <a:rPr lang="en-US" sz="1200" dirty="0">
                <a:solidFill>
                  <a:srgbClr val="000000"/>
                </a:solidFill>
                <a:highlight>
                  <a:srgbClr val="00FF00"/>
                </a:highlight>
                <a:latin typeface="Consolas"/>
              </a:rPr>
              <a:t> }</a:t>
            </a:r>
            <a:endParaRPr lang="en-US" sz="1200" dirty="0" smtClean="0">
              <a:solidFill>
                <a:srgbClr val="000000"/>
              </a:solidFill>
              <a:latin typeface="Consolas"/>
            </a:endParaRPr>
          </a:p>
          <a:p>
            <a:r>
              <a:rPr lang="en-US" sz="1200" dirty="0" smtClean="0">
                <a:solidFill>
                  <a:srgbClr val="000000"/>
                </a:solidFill>
                <a:latin typeface="Consolas"/>
              </a:rPr>
              <a:t> </a:t>
            </a:r>
            <a:r>
              <a:rPr lang="en-US" sz="1200" dirty="0" err="1" smtClean="0">
                <a:solidFill>
                  <a:srgbClr val="000000"/>
                </a:solidFill>
                <a:latin typeface="Consolas"/>
              </a:rPr>
              <a:t>db.SaveChanges</a:t>
            </a:r>
            <a:r>
              <a:rPr lang="en-US" sz="1200" dirty="0">
                <a:solidFill>
                  <a:srgbClr val="000000"/>
                </a:solidFill>
                <a:latin typeface="Consolas"/>
              </a:rPr>
              <a:t>();</a:t>
            </a:r>
          </a:p>
          <a:p>
            <a:r>
              <a:rPr lang="en-US" sz="1200" dirty="0" smtClean="0">
                <a:solidFill>
                  <a:srgbClr val="0000FF"/>
                </a:solidFill>
                <a:latin typeface="Consolas"/>
              </a:rPr>
              <a:t> return</a:t>
            </a:r>
            <a:r>
              <a:rPr lang="en-US" sz="1200" dirty="0" smtClean="0">
                <a:solidFill>
                  <a:srgbClr val="000000"/>
                </a:solidFill>
                <a:latin typeface="Consolas"/>
              </a:rPr>
              <a:t> </a:t>
            </a:r>
            <a:r>
              <a:rPr lang="en-US" sz="1200" dirty="0" err="1">
                <a:solidFill>
                  <a:srgbClr val="000000"/>
                </a:solidFill>
                <a:latin typeface="Consolas"/>
              </a:rPr>
              <a:t>RedirectToAction</a:t>
            </a:r>
            <a:r>
              <a:rPr lang="en-US" sz="1200" dirty="0">
                <a:solidFill>
                  <a:srgbClr val="000000"/>
                </a:solidFill>
                <a:latin typeface="Consolas"/>
              </a:rPr>
              <a:t>(</a:t>
            </a:r>
            <a:r>
              <a:rPr lang="en-US" sz="1200" dirty="0">
                <a:solidFill>
                  <a:srgbClr val="A31515"/>
                </a:solidFill>
                <a:latin typeface="Consolas"/>
              </a:rPr>
              <a:t>"Index"</a:t>
            </a:r>
            <a:r>
              <a:rPr lang="en-US" sz="1200" dirty="0">
                <a:solidFill>
                  <a:srgbClr val="000000"/>
                </a:solidFill>
                <a:latin typeface="Consolas"/>
              </a:rPr>
              <a:t>);</a:t>
            </a:r>
          </a:p>
          <a:p>
            <a:r>
              <a:rPr lang="en-US" sz="1200" dirty="0">
                <a:solidFill>
                  <a:srgbClr val="000000"/>
                </a:solidFill>
                <a:latin typeface="Consolas"/>
              </a:rPr>
              <a:t>}</a:t>
            </a:r>
            <a:endParaRPr lang="en-US" sz="1200" dirty="0"/>
          </a:p>
        </p:txBody>
      </p:sp>
      <p:sp>
        <p:nvSpPr>
          <p:cNvPr id="18" name="TextBox 17"/>
          <p:cNvSpPr txBox="1"/>
          <p:nvPr/>
        </p:nvSpPr>
        <p:spPr>
          <a:xfrm>
            <a:off x="5334000" y="965191"/>
            <a:ext cx="2209800"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t>Nếu</a:t>
            </a:r>
            <a:r>
              <a:rPr lang="en-US" dirty="0" smtClean="0"/>
              <a:t> instructor </a:t>
            </a:r>
            <a:r>
              <a:rPr lang="en-US" dirty="0" err="1" smtClean="0"/>
              <a:t>có</a:t>
            </a:r>
            <a:r>
              <a:rPr lang="en-US" dirty="0" smtClean="0"/>
              <a:t> </a:t>
            </a:r>
            <a:r>
              <a:rPr lang="en-US" dirty="0" err="1" smtClean="0"/>
              <a:t>văn</a:t>
            </a:r>
            <a:r>
              <a:rPr lang="en-US" dirty="0" smtClean="0"/>
              <a:t> </a:t>
            </a:r>
            <a:r>
              <a:rPr lang="en-US" dirty="0" err="1" smtClean="0"/>
              <a:t>phòng</a:t>
            </a:r>
            <a:r>
              <a:rPr lang="en-US" dirty="0" smtClean="0"/>
              <a:t> (</a:t>
            </a:r>
            <a:r>
              <a:rPr lang="en-US" dirty="0" err="1" smtClean="0"/>
              <a:t>OfficeAssignment</a:t>
            </a:r>
            <a:r>
              <a:rPr lang="en-US" dirty="0" smtClean="0"/>
              <a:t>) </a:t>
            </a:r>
            <a:r>
              <a:rPr lang="en-US" dirty="0" err="1" smtClean="0"/>
              <a:t>thì</a:t>
            </a:r>
            <a:r>
              <a:rPr lang="en-US" dirty="0" smtClean="0"/>
              <a:t> </a:t>
            </a:r>
            <a:r>
              <a:rPr lang="en-US" dirty="0" err="1" smtClean="0"/>
              <a:t>văn</a:t>
            </a:r>
            <a:r>
              <a:rPr lang="en-US" dirty="0" smtClean="0"/>
              <a:t> </a:t>
            </a:r>
            <a:r>
              <a:rPr lang="en-US" dirty="0" err="1" smtClean="0"/>
              <a:t>phòng</a:t>
            </a:r>
            <a:r>
              <a:rPr lang="en-US" dirty="0" smtClean="0"/>
              <a:t> </a:t>
            </a:r>
            <a:r>
              <a:rPr lang="en-US" dirty="0" err="1" smtClean="0"/>
              <a:t>đó</a:t>
            </a:r>
            <a:r>
              <a:rPr lang="en-US" dirty="0" smtClean="0"/>
              <a:t> </a:t>
            </a:r>
            <a:r>
              <a:rPr lang="en-US" dirty="0" err="1" smtClean="0"/>
              <a:t>sẽ</a:t>
            </a:r>
            <a:r>
              <a:rPr lang="en-US" dirty="0" smtClean="0"/>
              <a:t> </a:t>
            </a:r>
            <a:r>
              <a:rPr lang="en-US" dirty="0" err="1" smtClean="0"/>
              <a:t>bị</a:t>
            </a:r>
            <a:r>
              <a:rPr lang="en-US" dirty="0" smtClean="0"/>
              <a:t> </a:t>
            </a:r>
            <a:r>
              <a:rPr lang="en-US" dirty="0" err="1" smtClean="0"/>
              <a:t>xóa</a:t>
            </a:r>
            <a:r>
              <a:rPr lang="en-US" dirty="0" smtClean="0"/>
              <a:t> (</a:t>
            </a:r>
            <a:r>
              <a:rPr lang="en-US" dirty="0" err="1" smtClean="0"/>
              <a:t>vì</a:t>
            </a:r>
            <a:r>
              <a:rPr lang="en-US" dirty="0" smtClean="0"/>
              <a:t> </a:t>
            </a:r>
            <a:r>
              <a:rPr lang="en-US" dirty="0">
                <a:solidFill>
                  <a:srgbClr val="2F2B20"/>
                </a:solidFill>
                <a:highlight>
                  <a:srgbClr val="FFFF00"/>
                </a:highlight>
              </a:rPr>
              <a:t>1 Office</a:t>
            </a:r>
            <a:r>
              <a:rPr lang="en-US" dirty="0" smtClean="0"/>
              <a:t> </a:t>
            </a:r>
            <a:r>
              <a:rPr lang="en-US" dirty="0" err="1" smtClean="0"/>
              <a:t>phải</a:t>
            </a:r>
            <a:r>
              <a:rPr lang="en-US" dirty="0" smtClean="0"/>
              <a:t> </a:t>
            </a:r>
            <a:r>
              <a:rPr lang="en-US" dirty="0" err="1" smtClean="0"/>
              <a:t>có</a:t>
            </a:r>
            <a:r>
              <a:rPr lang="en-US" dirty="0" smtClean="0"/>
              <a:t> </a:t>
            </a:r>
            <a:r>
              <a:rPr lang="en-US" dirty="0">
                <a:solidFill>
                  <a:srgbClr val="2F2B20"/>
                </a:solidFill>
                <a:highlight>
                  <a:srgbClr val="00FF00"/>
                </a:highlight>
              </a:rPr>
              <a:t>1 Instructor</a:t>
            </a:r>
            <a:r>
              <a:rPr lang="en-US" dirty="0" smtClean="0"/>
              <a:t>)</a:t>
            </a:r>
            <a:endParaRPr lang="en-US" dirty="0"/>
          </a:p>
        </p:txBody>
      </p:sp>
      <p:sp>
        <p:nvSpPr>
          <p:cNvPr id="22" name="TextBox 21"/>
          <p:cNvSpPr txBox="1"/>
          <p:nvPr/>
        </p:nvSpPr>
        <p:spPr>
          <a:xfrm>
            <a:off x="4953000" y="3429000"/>
            <a:ext cx="2209800"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t>Nếu</a:t>
            </a:r>
            <a:r>
              <a:rPr lang="en-US" dirty="0" smtClean="0"/>
              <a:t> instructor </a:t>
            </a:r>
            <a:r>
              <a:rPr lang="en-US" dirty="0" err="1" smtClean="0"/>
              <a:t>là</a:t>
            </a:r>
            <a:r>
              <a:rPr lang="en-US" dirty="0" smtClean="0"/>
              <a:t> </a:t>
            </a:r>
            <a:r>
              <a:rPr lang="en-US" dirty="0" err="1" smtClean="0"/>
              <a:t>trưởng</a:t>
            </a:r>
            <a:r>
              <a:rPr lang="en-US" dirty="0" smtClean="0"/>
              <a:t> </a:t>
            </a:r>
            <a:r>
              <a:rPr lang="en-US" dirty="0" err="1" smtClean="0"/>
              <a:t>khoa</a:t>
            </a:r>
            <a:r>
              <a:rPr lang="en-US" dirty="0" smtClean="0"/>
              <a:t> (Department’s Administrator) </a:t>
            </a:r>
            <a:r>
              <a:rPr lang="en-US" dirty="0" err="1" smtClean="0"/>
              <a:t>thì</a:t>
            </a:r>
            <a:r>
              <a:rPr lang="en-US" dirty="0" smtClean="0"/>
              <a:t> </a:t>
            </a:r>
            <a:r>
              <a:rPr lang="en-US" dirty="0" err="1" smtClean="0"/>
              <a:t>xóa</a:t>
            </a:r>
            <a:r>
              <a:rPr lang="en-US" dirty="0" smtClean="0"/>
              <a:t> instructor </a:t>
            </a:r>
            <a:r>
              <a:rPr lang="en-US" dirty="0" err="1" smtClean="0"/>
              <a:t>đó</a:t>
            </a:r>
            <a:r>
              <a:rPr lang="en-US" dirty="0" smtClean="0"/>
              <a:t> </a:t>
            </a:r>
            <a:r>
              <a:rPr lang="en-US" dirty="0" err="1" smtClean="0"/>
              <a:t>khỏi</a:t>
            </a:r>
            <a:r>
              <a:rPr lang="en-US" dirty="0" smtClean="0"/>
              <a:t> </a:t>
            </a:r>
            <a:r>
              <a:rPr lang="en-US" dirty="0" err="1" smtClean="0"/>
              <a:t>vị</a:t>
            </a:r>
            <a:r>
              <a:rPr lang="en-US" dirty="0" smtClean="0"/>
              <a:t> </a:t>
            </a:r>
            <a:r>
              <a:rPr lang="en-US" dirty="0" err="1" smtClean="0"/>
              <a:t>trí</a:t>
            </a:r>
            <a:r>
              <a:rPr lang="en-US" dirty="0" smtClean="0"/>
              <a:t> </a:t>
            </a:r>
            <a:r>
              <a:rPr lang="en-US" dirty="0" err="1" smtClean="0"/>
              <a:t>trưởng</a:t>
            </a:r>
            <a:r>
              <a:rPr lang="en-US" dirty="0" smtClean="0"/>
              <a:t> </a:t>
            </a:r>
            <a:r>
              <a:rPr lang="en-US" dirty="0" err="1" smtClean="0"/>
              <a:t>khoa</a:t>
            </a:r>
            <a:endParaRPr lang="en-US" dirty="0"/>
          </a:p>
        </p:txBody>
      </p:sp>
      <p:sp>
        <p:nvSpPr>
          <p:cNvPr id="24" name="TextBox 23"/>
          <p:cNvSpPr txBox="1"/>
          <p:nvPr/>
        </p:nvSpPr>
        <p:spPr>
          <a:xfrm>
            <a:off x="2743200" y="5029200"/>
            <a:ext cx="22098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t>Nếu</a:t>
            </a:r>
            <a:r>
              <a:rPr lang="en-US" dirty="0" smtClean="0"/>
              <a:t> </a:t>
            </a:r>
            <a:r>
              <a:rPr lang="en-US" dirty="0" err="1" smtClean="0"/>
              <a:t>không</a:t>
            </a:r>
            <a:r>
              <a:rPr lang="en-US" dirty="0" smtClean="0"/>
              <a:t> </a:t>
            </a:r>
            <a:r>
              <a:rPr lang="en-US" dirty="0" err="1" smtClean="0"/>
              <a:t>làm</a:t>
            </a:r>
            <a:r>
              <a:rPr lang="en-US" dirty="0" smtClean="0"/>
              <a:t> </a:t>
            </a:r>
            <a:r>
              <a:rPr lang="en-US" dirty="0" err="1" smtClean="0"/>
              <a:t>điều</a:t>
            </a:r>
            <a:r>
              <a:rPr lang="en-US" dirty="0" smtClean="0"/>
              <a:t> </a:t>
            </a:r>
            <a:r>
              <a:rPr lang="en-US" dirty="0" err="1" smtClean="0"/>
              <a:t>này</a:t>
            </a:r>
            <a:r>
              <a:rPr lang="en-US" dirty="0" smtClean="0"/>
              <a:t> </a:t>
            </a:r>
            <a:r>
              <a:rPr lang="en-US" dirty="0" err="1" smtClean="0"/>
              <a:t>bạn</a:t>
            </a:r>
            <a:r>
              <a:rPr lang="en-US" dirty="0" smtClean="0"/>
              <a:t> </a:t>
            </a:r>
            <a:r>
              <a:rPr lang="en-US" dirty="0" err="1" smtClean="0"/>
              <a:t>sẽ</a:t>
            </a:r>
            <a:r>
              <a:rPr lang="en-US" dirty="0" smtClean="0"/>
              <a:t> </a:t>
            </a:r>
            <a:r>
              <a:rPr lang="en-US" dirty="0" err="1" smtClean="0"/>
              <a:t>bị</a:t>
            </a:r>
            <a:r>
              <a:rPr lang="en-US" dirty="0" smtClean="0"/>
              <a:t> </a:t>
            </a:r>
            <a:r>
              <a:rPr lang="en-US" dirty="0" err="1" smtClean="0"/>
              <a:t>lỗi</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toàn</a:t>
            </a:r>
            <a:r>
              <a:rPr lang="en-US" dirty="0" smtClean="0"/>
              <a:t> </a:t>
            </a:r>
            <a:r>
              <a:rPr lang="en-US" dirty="0" err="1" smtClean="0"/>
              <a:t>vẹn</a:t>
            </a:r>
            <a:r>
              <a:rPr lang="en-US" dirty="0" smtClean="0"/>
              <a:t>”</a:t>
            </a:r>
            <a:endParaRPr lang="en-US" dirty="0"/>
          </a:p>
        </p:txBody>
      </p:sp>
      <p:cxnSp>
        <p:nvCxnSpPr>
          <p:cNvPr id="25" name="Elbow Connector 24"/>
          <p:cNvCxnSpPr>
            <a:stCxn id="22" idx="1"/>
          </p:cNvCxnSpPr>
          <p:nvPr/>
        </p:nvCxnSpPr>
        <p:spPr>
          <a:xfrm rot="10800000">
            <a:off x="3657600" y="3429001"/>
            <a:ext cx="1295400" cy="87716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8" idx="1"/>
          </p:cNvCxnSpPr>
          <p:nvPr/>
        </p:nvCxnSpPr>
        <p:spPr>
          <a:xfrm rot="10800000" flipV="1">
            <a:off x="3124200" y="1842354"/>
            <a:ext cx="2209800" cy="36744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45403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 presetClass="entr" presetSubtype="9"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0-#ppt_w/2"/>
                                          </p:val>
                                        </p:tav>
                                        <p:tav tm="100000">
                                          <p:val>
                                            <p:strVal val="#ppt_x"/>
                                          </p:val>
                                        </p:tav>
                                      </p:tavLst>
                                    </p:anim>
                                    <p:anim calcmode="lin" valueType="num">
                                      <p:cBhvr additive="base">
                                        <p:cTn id="24"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9"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0-#ppt_w/2"/>
                                          </p:val>
                                        </p:tav>
                                        <p:tav tm="100000">
                                          <p:val>
                                            <p:strVal val="#ppt_x"/>
                                          </p:val>
                                        </p:tav>
                                      </p:tavLst>
                                    </p:anim>
                                    <p:anim calcmode="lin" valueType="num">
                                      <p:cBhvr additive="base">
                                        <p:cTn id="30" dur="500" fill="hold"/>
                                        <p:tgtEl>
                                          <p:spTgt spid="22"/>
                                        </p:tgtEl>
                                        <p:attrNameLst>
                                          <p:attrName>ppt_y</p:attrName>
                                        </p:attrNameLst>
                                      </p:cBhvr>
                                      <p:tavLst>
                                        <p:tav tm="0">
                                          <p:val>
                                            <p:strVal val="0-#ppt_h/2"/>
                                          </p:val>
                                        </p:tav>
                                        <p:tav tm="100000">
                                          <p:val>
                                            <p:strVal val="#ppt_y"/>
                                          </p:val>
                                        </p:tav>
                                      </p:tavLst>
                                    </p:anim>
                                  </p:childTnLst>
                                </p:cTn>
                              </p:par>
                              <p:par>
                                <p:cTn id="31" presetID="2" presetClass="entr" presetSubtype="9"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0-#ppt_w/2"/>
                                          </p:val>
                                        </p:tav>
                                        <p:tav tm="100000">
                                          <p:val>
                                            <p:strVal val="#ppt_x"/>
                                          </p:val>
                                        </p:tav>
                                      </p:tavLst>
                                    </p:anim>
                                    <p:anim calcmode="lin" valueType="num">
                                      <p:cBhvr additive="base">
                                        <p:cTn id="34" dur="500" fill="hold"/>
                                        <p:tgtEl>
                                          <p:spTgt spid="25"/>
                                        </p:tgtEl>
                                        <p:attrNameLst>
                                          <p:attrName>ppt_y</p:attrName>
                                        </p:attrNameLst>
                                      </p:cBhvr>
                                      <p:tavLst>
                                        <p:tav tm="0">
                                          <p:val>
                                            <p:strVal val="0-#ppt_h/2"/>
                                          </p:val>
                                        </p:tav>
                                        <p:tav tm="100000">
                                          <p:val>
                                            <p:strVal val="#ppt_y"/>
                                          </p:val>
                                        </p:tav>
                                      </p:tavLst>
                                    </p:anim>
                                  </p:childTnLst>
                                </p:cTn>
                              </p:par>
                            </p:childTnLst>
                          </p:cTn>
                        </p:par>
                        <p:par>
                          <p:cTn id="35" fill="hold">
                            <p:stCondLst>
                              <p:cond delay="500"/>
                            </p:stCondLst>
                            <p:childTnLst>
                              <p:par>
                                <p:cTn id="36" presetID="2" presetClass="entr" presetSubtype="9" fill="hold" grpId="0" nodeType="afterEffect">
                                  <p:stCondLst>
                                    <p:cond delay="100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500" fill="hold"/>
                                        <p:tgtEl>
                                          <p:spTgt spid="24"/>
                                        </p:tgtEl>
                                        <p:attrNameLst>
                                          <p:attrName>ppt_x</p:attrName>
                                        </p:attrNameLst>
                                      </p:cBhvr>
                                      <p:tavLst>
                                        <p:tav tm="0">
                                          <p:val>
                                            <p:strVal val="0-#ppt_w/2"/>
                                          </p:val>
                                        </p:tav>
                                        <p:tav tm="100000">
                                          <p:val>
                                            <p:strVal val="#ppt_x"/>
                                          </p:val>
                                        </p:tav>
                                      </p:tavLst>
                                    </p:anim>
                                    <p:anim calcmode="lin" valueType="num">
                                      <p:cBhvr additive="base">
                                        <p:cTn id="39"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P spid="18" grpId="0" animBg="1"/>
      <p:bldP spid="22" grpId="0" animBg="1"/>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normAutofit fontScale="90000"/>
          </a:bodyPr>
          <a:lstStyle/>
          <a:p>
            <a:r>
              <a:rPr lang="en-US" b="1" i="0" u="none" strike="noStrike" baseline="0" dirty="0" smtClean="0">
                <a:solidFill>
                  <a:srgbClr val="000000"/>
                </a:solidFill>
                <a:latin typeface="Times New Roman"/>
              </a:rPr>
              <a:t>Add office location and courses to the Create page </a:t>
            </a:r>
            <a:endParaRPr lang="en-US" dirty="0"/>
          </a:p>
        </p:txBody>
      </p:sp>
    </p:spTree>
    <p:extLst>
      <p:ext uri="{BB962C8B-B14F-4D97-AF65-F5344CB8AC3E}">
        <p14:creationId xmlns:p14="http://schemas.microsoft.com/office/powerpoint/2010/main" val="5236770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normAutofit fontScale="90000"/>
          </a:bodyPr>
          <a:lstStyle/>
          <a:p>
            <a:r>
              <a:rPr lang="en-US" b="1" i="0" u="none" strike="noStrike" baseline="0" dirty="0" smtClean="0">
                <a:solidFill>
                  <a:srgbClr val="000000"/>
                </a:solidFill>
                <a:latin typeface="Times New Roman"/>
              </a:rPr>
              <a:t>Customize the Create and Edit Pages for Courses </a:t>
            </a:r>
            <a:endParaRPr lang="en-US" dirty="0"/>
          </a:p>
        </p:txBody>
      </p:sp>
    </p:spTree>
    <p:extLst>
      <p:ext uri="{BB962C8B-B14F-4D97-AF65-F5344CB8AC3E}">
        <p14:creationId xmlns:p14="http://schemas.microsoft.com/office/powerpoint/2010/main" val="260662411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545"/>
            <a:ext cx="4267200" cy="369332"/>
          </a:xfrm>
          <a:prstGeom prst="rect">
            <a:avLst/>
          </a:prstGeom>
          <a:noFill/>
        </p:spPr>
        <p:txBody>
          <a:bodyPr wrap="square" rtlCol="0">
            <a:spAutoFit/>
          </a:bodyPr>
          <a:lstStyle/>
          <a:p>
            <a:r>
              <a:rPr lang="en-US" dirty="0" smtClean="0"/>
              <a:t>Location: Controllers/InstructorController.cs</a:t>
            </a:r>
            <a:endParaRPr lang="en-US" dirty="0"/>
          </a:p>
        </p:txBody>
      </p:sp>
      <p:sp>
        <p:nvSpPr>
          <p:cNvPr id="3" name="TextBox 2"/>
          <p:cNvSpPr txBox="1"/>
          <p:nvPr/>
        </p:nvSpPr>
        <p:spPr>
          <a:xfrm>
            <a:off x="228600" y="560200"/>
            <a:ext cx="3200400"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 ActionResult Create()</a:t>
            </a:r>
          </a:p>
          <a:p>
            <a:r>
              <a:rPr lang="en-US" sz="1000" dirty="0" smtClean="0">
                <a:solidFill>
                  <a:srgbClr val="000000"/>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smtClean="0">
                <a:solidFill>
                  <a:srgbClr val="000000"/>
                </a:solidFill>
                <a:latin typeface="Consolas" panose="020B0609020204030204" pitchFamily="49" charset="0"/>
              </a:rPr>
              <a:t> ViewBag.ID </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new</a:t>
            </a:r>
            <a:r>
              <a:rPr lang="en-US" sz="1000" dirty="0">
                <a:solidFill>
                  <a:srgbClr val="000000"/>
                </a:solidFill>
                <a:latin typeface="Consolas" panose="020B0609020204030204" pitchFamily="49" charset="0"/>
              </a:rPr>
              <a:t> SelectList(db.OfficeAssignments, </a:t>
            </a:r>
            <a:r>
              <a:rPr lang="en-US" sz="1000" dirty="0">
                <a:solidFill>
                  <a:srgbClr val="A31515"/>
                </a:solidFill>
                <a:latin typeface="Consolas" panose="020B0609020204030204" pitchFamily="49" charset="0"/>
              </a:rPr>
              <a:t>"InstructorID"</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"Location"</a:t>
            </a:r>
            <a:r>
              <a:rPr lang="en-US" sz="1000" dirty="0">
                <a:solidFill>
                  <a:srgbClr val="000000"/>
                </a:solidFill>
                <a:latin typeface="Consolas" panose="020B0609020204030204" pitchFamily="49" charset="0"/>
              </a:rPr>
              <a:t>);</a:t>
            </a:r>
          </a:p>
          <a:p>
            <a:r>
              <a:rPr lang="en-US" sz="1000" dirty="0" smtClean="0">
                <a:solidFill>
                  <a:srgbClr val="000000"/>
                </a:solidFill>
                <a:latin typeface="Consolas" panose="020B0609020204030204" pitchFamily="49" charset="0"/>
              </a:rPr>
              <a:t> </a:t>
            </a:r>
            <a:r>
              <a:rPr lang="en-US" sz="1000" dirty="0" smtClean="0">
                <a:solidFill>
                  <a:srgbClr val="0000FF"/>
                </a:solidFill>
                <a:latin typeface="Consolas" panose="020B0609020204030204" pitchFamily="49" charset="0"/>
              </a:rPr>
              <a:t>return</a:t>
            </a:r>
            <a:r>
              <a:rPr lang="en-US" sz="1000" dirty="0" smtClean="0">
                <a:solidFill>
                  <a:srgbClr val="000000"/>
                </a:solidFill>
                <a:latin typeface="Consolas" panose="020B0609020204030204" pitchFamily="49" charset="0"/>
              </a:rPr>
              <a:t> </a:t>
            </a:r>
            <a:r>
              <a:rPr lang="en-US" sz="1000" dirty="0">
                <a:solidFill>
                  <a:srgbClr val="000000"/>
                </a:solidFill>
                <a:latin typeface="Consolas" panose="020B0609020204030204" pitchFamily="49" charset="0"/>
              </a:rPr>
              <a:t>View();</a:t>
            </a:r>
          </a:p>
          <a:p>
            <a:r>
              <a:rPr lang="en-US" sz="1000" dirty="0" smtClean="0">
                <a:solidFill>
                  <a:srgbClr val="000000"/>
                </a:solidFill>
                <a:latin typeface="Consolas" panose="020B0609020204030204" pitchFamily="49" charset="0"/>
              </a:rPr>
              <a:t>}</a:t>
            </a:r>
            <a:endParaRPr lang="en-US" sz="1000" dirty="0"/>
          </a:p>
        </p:txBody>
      </p:sp>
      <p:sp>
        <p:nvSpPr>
          <p:cNvPr id="4" name="TextBox 3"/>
          <p:cNvSpPr txBox="1"/>
          <p:nvPr/>
        </p:nvSpPr>
        <p:spPr>
          <a:xfrm>
            <a:off x="5105400" y="560200"/>
            <a:ext cx="3200400" cy="2400657"/>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 ActionResult Create([Bind(Include = </a:t>
            </a:r>
            <a:r>
              <a:rPr lang="en-US" sz="1000" dirty="0">
                <a:solidFill>
                  <a:srgbClr val="A31515"/>
                </a:solidFill>
                <a:latin typeface="Consolas" panose="020B0609020204030204" pitchFamily="49" charset="0"/>
              </a:rPr>
              <a:t>"ID,LastName,FirstMidName,HireDate"</a:t>
            </a:r>
            <a:r>
              <a:rPr lang="en-US" sz="1000" dirty="0">
                <a:solidFill>
                  <a:srgbClr val="000000"/>
                </a:solidFill>
                <a:latin typeface="Consolas" panose="020B0609020204030204" pitchFamily="49" charset="0"/>
              </a:rPr>
              <a:t>)] Instructor instructor)</a:t>
            </a:r>
          </a:p>
          <a:p>
            <a:r>
              <a:rPr lang="en-US" sz="1000" dirty="0" smtClean="0">
                <a:solidFill>
                  <a:srgbClr val="000000"/>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smtClean="0">
                <a:solidFill>
                  <a:srgbClr val="000000"/>
                </a:solidFill>
                <a:latin typeface="Consolas" panose="020B0609020204030204" pitchFamily="49" charset="0"/>
              </a:rPr>
              <a:t> </a:t>
            </a:r>
            <a:r>
              <a:rPr lang="en-US" sz="1000" dirty="0" smtClean="0">
                <a:solidFill>
                  <a:srgbClr val="0000FF"/>
                </a:solidFill>
                <a:latin typeface="Consolas" panose="020B0609020204030204" pitchFamily="49" charset="0"/>
              </a:rPr>
              <a:t>if</a:t>
            </a:r>
            <a:r>
              <a:rPr lang="en-US" sz="1000" dirty="0" smtClean="0">
                <a:solidFill>
                  <a:srgbClr val="000000"/>
                </a:solidFill>
                <a:latin typeface="Consolas" panose="020B0609020204030204" pitchFamily="49" charset="0"/>
              </a:rPr>
              <a:t> </a:t>
            </a:r>
            <a:r>
              <a:rPr lang="en-US" sz="1000" dirty="0">
                <a:solidFill>
                  <a:srgbClr val="000000"/>
                </a:solidFill>
                <a:latin typeface="Consolas" panose="020B0609020204030204" pitchFamily="49" charset="0"/>
              </a:rPr>
              <a:t>(ModelState.IsValid)</a:t>
            </a:r>
          </a:p>
          <a:p>
            <a:r>
              <a:rPr lang="en-US" sz="1000" dirty="0" smtClean="0">
                <a:solidFill>
                  <a:srgbClr val="000000"/>
                </a:solidFill>
                <a:latin typeface="Consolas" panose="020B0609020204030204" pitchFamily="49" charset="0"/>
              </a:rPr>
              <a:t> {</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smtClean="0">
                <a:solidFill>
                  <a:srgbClr val="000000"/>
                </a:solidFill>
                <a:latin typeface="Consolas" panose="020B0609020204030204" pitchFamily="49" charset="0"/>
              </a:rPr>
              <a:t> db.Instructors.Add(instructor</a:t>
            </a:r>
            <a:r>
              <a:rPr lang="en-US" sz="1000" dirty="0">
                <a:solidFill>
                  <a:srgbClr val="000000"/>
                </a:solidFill>
                <a:latin typeface="Consolas" panose="020B0609020204030204" pitchFamily="49" charset="0"/>
              </a:rPr>
              <a:t>);</a:t>
            </a:r>
          </a:p>
          <a:p>
            <a:r>
              <a:rPr lang="en-US" sz="1000" dirty="0" smtClean="0">
                <a:solidFill>
                  <a:srgbClr val="000000"/>
                </a:solidFill>
                <a:latin typeface="Consolas" panose="020B0609020204030204" pitchFamily="49" charset="0"/>
              </a:rPr>
              <a:t>  db.SaveChanges</a:t>
            </a:r>
            <a:r>
              <a:rPr lang="en-US" sz="1000" dirty="0">
                <a:solidFill>
                  <a:srgbClr val="000000"/>
                </a:solidFill>
                <a:latin typeface="Consolas" panose="020B0609020204030204" pitchFamily="49" charset="0"/>
              </a:rPr>
              <a:t>();</a:t>
            </a:r>
          </a:p>
          <a:p>
            <a:r>
              <a:rPr lang="en-US" sz="1000" dirty="0" smtClean="0">
                <a:solidFill>
                  <a:srgbClr val="000000"/>
                </a:solidFill>
                <a:latin typeface="Consolas" panose="020B0609020204030204" pitchFamily="49" charset="0"/>
              </a:rPr>
              <a:t>  </a:t>
            </a:r>
            <a:r>
              <a:rPr lang="en-US" sz="1000" dirty="0" smtClean="0">
                <a:solidFill>
                  <a:srgbClr val="0000FF"/>
                </a:solidFill>
                <a:latin typeface="Consolas" panose="020B0609020204030204" pitchFamily="49" charset="0"/>
              </a:rPr>
              <a:t>return</a:t>
            </a:r>
            <a:r>
              <a:rPr lang="en-US" sz="1000" dirty="0" smtClean="0">
                <a:solidFill>
                  <a:srgbClr val="000000"/>
                </a:solidFill>
                <a:latin typeface="Consolas" panose="020B0609020204030204" pitchFamily="49" charset="0"/>
              </a:rPr>
              <a:t> </a:t>
            </a:r>
            <a:r>
              <a:rPr lang="en-US" sz="1000" dirty="0">
                <a:solidFill>
                  <a:srgbClr val="000000"/>
                </a:solidFill>
                <a:latin typeface="Consolas" panose="020B0609020204030204" pitchFamily="49" charset="0"/>
              </a:rPr>
              <a:t>RedirectToAction(</a:t>
            </a:r>
            <a:r>
              <a:rPr lang="en-US" sz="1000" dirty="0">
                <a:solidFill>
                  <a:srgbClr val="A31515"/>
                </a:solidFill>
                <a:latin typeface="Consolas" panose="020B0609020204030204" pitchFamily="49" charset="0"/>
              </a:rPr>
              <a:t>"Index"</a:t>
            </a:r>
            <a:r>
              <a:rPr lang="en-US" sz="1000" dirty="0">
                <a:solidFill>
                  <a:srgbClr val="000000"/>
                </a:solidFill>
                <a:latin typeface="Consolas" panose="020B0609020204030204" pitchFamily="49" charset="0"/>
              </a:rPr>
              <a:t>);</a:t>
            </a:r>
          </a:p>
          <a:p>
            <a:r>
              <a:rPr lang="en-US" sz="1000" dirty="0" smtClean="0">
                <a:solidFill>
                  <a:srgbClr val="000000"/>
                </a:solidFill>
                <a:latin typeface="Consolas" panose="020B0609020204030204" pitchFamily="49" charset="0"/>
              </a:rPr>
              <a:t> }</a:t>
            </a:r>
            <a:endParaRPr lang="en-US" sz="1000" dirty="0">
              <a:solidFill>
                <a:srgbClr val="000000"/>
              </a:solidFill>
              <a:latin typeface="Consolas" panose="020B0609020204030204" pitchFamily="49" charset="0"/>
            </a:endParaRPr>
          </a:p>
          <a:p>
            <a:r>
              <a:rPr lang="en-US" sz="1000" dirty="0" smtClean="0">
                <a:solidFill>
                  <a:srgbClr val="000000"/>
                </a:solidFill>
                <a:latin typeface="Consolas" panose="020B0609020204030204" pitchFamily="49" charset="0"/>
              </a:rPr>
              <a:t> ViewBag.ID </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new</a:t>
            </a:r>
            <a:r>
              <a:rPr lang="en-US" sz="1000" dirty="0">
                <a:solidFill>
                  <a:srgbClr val="000000"/>
                </a:solidFill>
                <a:latin typeface="Consolas" panose="020B0609020204030204" pitchFamily="49" charset="0"/>
              </a:rPr>
              <a:t> SelectList(db.OfficeAssignments, </a:t>
            </a:r>
            <a:r>
              <a:rPr lang="en-US" sz="1000" dirty="0">
                <a:solidFill>
                  <a:srgbClr val="A31515"/>
                </a:solidFill>
                <a:latin typeface="Consolas" panose="020B0609020204030204" pitchFamily="49" charset="0"/>
              </a:rPr>
              <a:t>"InstructorID"</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"Location"</a:t>
            </a:r>
            <a:r>
              <a:rPr lang="en-US" sz="1000" dirty="0">
                <a:solidFill>
                  <a:srgbClr val="000000"/>
                </a:solidFill>
                <a:latin typeface="Consolas" panose="020B0609020204030204" pitchFamily="49" charset="0"/>
              </a:rPr>
              <a:t>, instructor.ID);</a:t>
            </a:r>
          </a:p>
          <a:p>
            <a:r>
              <a:rPr lang="en-US" sz="1000" dirty="0" smtClean="0">
                <a:solidFill>
                  <a:srgbClr val="000000"/>
                </a:solidFill>
                <a:latin typeface="Consolas" panose="020B0609020204030204" pitchFamily="49" charset="0"/>
              </a:rPr>
              <a:t> </a:t>
            </a:r>
            <a:r>
              <a:rPr lang="en-US" sz="1000" dirty="0" smtClean="0">
                <a:solidFill>
                  <a:srgbClr val="0000FF"/>
                </a:solidFill>
                <a:latin typeface="Consolas" panose="020B0609020204030204" pitchFamily="49" charset="0"/>
              </a:rPr>
              <a:t>return</a:t>
            </a:r>
            <a:r>
              <a:rPr lang="en-US" sz="1000" dirty="0" smtClean="0">
                <a:solidFill>
                  <a:srgbClr val="000000"/>
                </a:solidFill>
                <a:latin typeface="Consolas" panose="020B0609020204030204" pitchFamily="49" charset="0"/>
              </a:rPr>
              <a:t> </a:t>
            </a:r>
            <a:r>
              <a:rPr lang="en-US" sz="1000" dirty="0">
                <a:solidFill>
                  <a:srgbClr val="000000"/>
                </a:solidFill>
                <a:latin typeface="Consolas" panose="020B0609020204030204" pitchFamily="49" charset="0"/>
              </a:rPr>
              <a:t>View(instructor);</a:t>
            </a:r>
          </a:p>
          <a:p>
            <a:r>
              <a:rPr lang="en-US" sz="1000" dirty="0" smtClean="0">
                <a:solidFill>
                  <a:srgbClr val="000000"/>
                </a:solidFill>
                <a:latin typeface="Consolas" panose="020B0609020204030204" pitchFamily="49" charset="0"/>
              </a:rPr>
              <a:t>}</a:t>
            </a:r>
            <a:endParaRPr lang="en-US" sz="1000" dirty="0"/>
          </a:p>
        </p:txBody>
      </p:sp>
      <p:sp>
        <p:nvSpPr>
          <p:cNvPr id="9" name="TextBox 8"/>
          <p:cNvSpPr txBox="1"/>
          <p:nvPr/>
        </p:nvSpPr>
        <p:spPr>
          <a:xfrm>
            <a:off x="5105400" y="13731"/>
            <a:ext cx="3366655" cy="369332"/>
          </a:xfrm>
          <a:prstGeom prst="rect">
            <a:avLst/>
          </a:prstGeom>
          <a:noFill/>
        </p:spPr>
        <p:txBody>
          <a:bodyPr wrap="square" rtlCol="0">
            <a:spAutoFit/>
          </a:bodyPr>
          <a:lstStyle/>
          <a:p>
            <a:r>
              <a:rPr lang="en-US" dirty="0" smtClean="0"/>
              <a:t>Method: HttpGet HttpPost Create</a:t>
            </a:r>
            <a:endParaRPr lang="en-US" dirty="0"/>
          </a:p>
        </p:txBody>
      </p:sp>
      <p:sp>
        <p:nvSpPr>
          <p:cNvPr id="6" name="TextBox 5"/>
          <p:cNvSpPr txBox="1"/>
          <p:nvPr/>
        </p:nvSpPr>
        <p:spPr>
          <a:xfrm>
            <a:off x="228600" y="560201"/>
            <a:ext cx="3200400" cy="1169551"/>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 ActionResult Create()</a:t>
            </a:r>
          </a:p>
          <a:p>
            <a:r>
              <a:rPr lang="en-US" sz="1000" dirty="0">
                <a:solidFill>
                  <a:srgbClr val="000000"/>
                </a:solidFill>
                <a:latin typeface="Consolas" panose="020B0609020204030204" pitchFamily="49" charset="0"/>
              </a:rPr>
              <a:t>{</a:t>
            </a:r>
          </a:p>
          <a:p>
            <a:r>
              <a:rPr lang="en-US" sz="1000" dirty="0" smtClean="0">
                <a:solidFill>
                  <a:srgbClr val="0000FF"/>
                </a:solidFill>
                <a:latin typeface="Consolas" panose="020B0609020204030204" pitchFamily="49" charset="0"/>
              </a:rPr>
              <a:t> var</a:t>
            </a:r>
            <a:r>
              <a:rPr lang="en-US" sz="1000" dirty="0" smtClean="0">
                <a:solidFill>
                  <a:srgbClr val="000000"/>
                </a:solidFill>
                <a:latin typeface="Consolas" panose="020B0609020204030204" pitchFamily="49" charset="0"/>
              </a:rPr>
              <a:t> </a:t>
            </a:r>
            <a:r>
              <a:rPr lang="en-US" sz="1000" dirty="0">
                <a:solidFill>
                  <a:srgbClr val="000000"/>
                </a:solidFill>
                <a:latin typeface="Consolas" panose="020B0609020204030204" pitchFamily="49" charset="0"/>
              </a:rPr>
              <a:t>instructor = </a:t>
            </a:r>
            <a:r>
              <a:rPr lang="en-US" sz="1000" dirty="0">
                <a:solidFill>
                  <a:srgbClr val="0000FF"/>
                </a:solidFill>
                <a:latin typeface="Consolas" panose="020B0609020204030204" pitchFamily="49" charset="0"/>
              </a:rPr>
              <a:t>new</a:t>
            </a:r>
            <a:r>
              <a:rPr lang="en-US" sz="1000" dirty="0">
                <a:solidFill>
                  <a:srgbClr val="000000"/>
                </a:solidFill>
                <a:latin typeface="Consolas" panose="020B0609020204030204" pitchFamily="49" charset="0"/>
              </a:rPr>
              <a:t> Instructor();</a:t>
            </a:r>
          </a:p>
          <a:p>
            <a:r>
              <a:rPr lang="en-US" sz="1000" dirty="0" smtClean="0">
                <a:solidFill>
                  <a:srgbClr val="000000"/>
                </a:solidFill>
                <a:latin typeface="Consolas" panose="020B0609020204030204" pitchFamily="49" charset="0"/>
              </a:rPr>
              <a:t> instructor.Courses </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new</a:t>
            </a:r>
            <a:r>
              <a:rPr lang="en-US" sz="1000" dirty="0">
                <a:solidFill>
                  <a:srgbClr val="000000"/>
                </a:solidFill>
                <a:latin typeface="Consolas" panose="020B0609020204030204" pitchFamily="49" charset="0"/>
              </a:rPr>
              <a:t> List&lt;Course&gt;();</a:t>
            </a:r>
          </a:p>
          <a:p>
            <a:r>
              <a:rPr lang="en-US" sz="1000" dirty="0" smtClean="0">
                <a:solidFill>
                  <a:srgbClr val="000000"/>
                </a:solidFill>
                <a:latin typeface="Consolas" panose="020B0609020204030204" pitchFamily="49" charset="0"/>
              </a:rPr>
              <a:t> </a:t>
            </a:r>
            <a:r>
              <a:rPr lang="en-US" sz="1000" dirty="0" err="1">
                <a:solidFill>
                  <a:srgbClr val="000000"/>
                </a:solidFill>
                <a:highlight>
                  <a:srgbClr val="FFFF00"/>
                </a:highlight>
                <a:latin typeface="Consolas"/>
              </a:rPr>
              <a:t>PopulateAssignedCourseData</a:t>
            </a:r>
            <a:r>
              <a:rPr lang="en-US" sz="1000" dirty="0">
                <a:solidFill>
                  <a:srgbClr val="000000"/>
                </a:solidFill>
                <a:highlight>
                  <a:srgbClr val="FFFF00"/>
                </a:highlight>
                <a:latin typeface="Consolas"/>
              </a:rPr>
              <a:t>(instructor);</a:t>
            </a:r>
            <a:endParaRPr lang="en-US" sz="1000" dirty="0">
              <a:solidFill>
                <a:srgbClr val="000000"/>
              </a:solidFill>
              <a:latin typeface="Consolas" panose="020B0609020204030204" pitchFamily="49" charset="0"/>
            </a:endParaRPr>
          </a:p>
          <a:p>
            <a:r>
              <a:rPr lang="en-US" sz="1000" dirty="0" smtClean="0">
                <a:solidFill>
                  <a:srgbClr val="0000FF"/>
                </a:solidFill>
                <a:latin typeface="Consolas" panose="020B0609020204030204" pitchFamily="49" charset="0"/>
              </a:rPr>
              <a:t> return</a:t>
            </a:r>
            <a:r>
              <a:rPr lang="en-US" sz="1000" dirty="0" smtClean="0">
                <a:solidFill>
                  <a:srgbClr val="000000"/>
                </a:solidFill>
                <a:latin typeface="Consolas" panose="020B0609020204030204" pitchFamily="49" charset="0"/>
              </a:rPr>
              <a:t> </a:t>
            </a:r>
            <a:r>
              <a:rPr lang="en-US" sz="1000" dirty="0">
                <a:solidFill>
                  <a:srgbClr val="000000"/>
                </a:solidFill>
                <a:latin typeface="Consolas" panose="020B0609020204030204" pitchFamily="49" charset="0"/>
              </a:rPr>
              <a:t>View();</a:t>
            </a:r>
          </a:p>
          <a:p>
            <a:r>
              <a:rPr lang="en-US" sz="1000" dirty="0">
                <a:solidFill>
                  <a:srgbClr val="000000"/>
                </a:solidFill>
                <a:latin typeface="Consolas" panose="020B0609020204030204" pitchFamily="49" charset="0"/>
              </a:rPr>
              <a:t>}</a:t>
            </a:r>
            <a:endParaRPr lang="en-US" sz="1000" dirty="0"/>
          </a:p>
        </p:txBody>
      </p:sp>
      <p:sp>
        <p:nvSpPr>
          <p:cNvPr id="7" name="TextBox 6"/>
          <p:cNvSpPr txBox="1"/>
          <p:nvPr/>
        </p:nvSpPr>
        <p:spPr>
          <a:xfrm>
            <a:off x="5105400" y="560201"/>
            <a:ext cx="3200400" cy="3901068"/>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 ActionResult Create([Bind(Include = </a:t>
            </a:r>
            <a:r>
              <a:rPr lang="en-US" sz="1000" dirty="0">
                <a:solidFill>
                  <a:srgbClr val="A31515"/>
                </a:solidFill>
                <a:latin typeface="Consolas" panose="020B0609020204030204" pitchFamily="49" charset="0"/>
              </a:rPr>
              <a:t>"LastName,FirstMidName,HireDate,OfficeAssignment"</a:t>
            </a:r>
            <a:r>
              <a:rPr lang="en-US" sz="1000" dirty="0">
                <a:solidFill>
                  <a:srgbClr val="000000"/>
                </a:solidFill>
                <a:latin typeface="Consolas" panose="020B0609020204030204" pitchFamily="49" charset="0"/>
              </a:rPr>
              <a:t>)]Instructor instructor, </a:t>
            </a:r>
            <a:r>
              <a:rPr lang="en-US" sz="1000" dirty="0">
                <a:solidFill>
                  <a:srgbClr val="0000FF"/>
                </a:solidFill>
                <a:latin typeface="Consolas" panose="020B0609020204030204" pitchFamily="49" charset="0"/>
              </a:rPr>
              <a:t>string</a:t>
            </a:r>
            <a:r>
              <a:rPr lang="en-US" sz="1000" dirty="0">
                <a:solidFill>
                  <a:srgbClr val="000000"/>
                </a:solidFill>
                <a:latin typeface="Consolas" panose="020B0609020204030204" pitchFamily="49" charset="0"/>
              </a:rPr>
              <a:t>[] selectedCourses)</a:t>
            </a:r>
          </a:p>
          <a:p>
            <a:r>
              <a:rPr lang="en-US" sz="1000" dirty="0">
                <a:solidFill>
                  <a:srgbClr val="000000"/>
                </a:solidFill>
                <a:latin typeface="Consolas" panose="020B0609020204030204" pitchFamily="49" charset="0"/>
              </a:rPr>
              <a:t>{</a:t>
            </a:r>
          </a:p>
          <a:p>
            <a:r>
              <a:rPr lang="en-US" sz="1000" dirty="0" smtClean="0">
                <a:solidFill>
                  <a:srgbClr val="0000FF"/>
                </a:solidFill>
                <a:latin typeface="Consolas" panose="020B0609020204030204" pitchFamily="49" charset="0"/>
              </a:rPr>
              <a:t> if</a:t>
            </a:r>
            <a:r>
              <a:rPr lang="en-US" sz="1000" dirty="0" smtClean="0">
                <a:solidFill>
                  <a:srgbClr val="000000"/>
                </a:solidFill>
                <a:latin typeface="Consolas" panose="020B0609020204030204" pitchFamily="49" charset="0"/>
              </a:rPr>
              <a:t> </a:t>
            </a:r>
            <a:r>
              <a:rPr lang="en-US" sz="1000" dirty="0">
                <a:solidFill>
                  <a:srgbClr val="000000"/>
                </a:solidFill>
                <a:latin typeface="Consolas" panose="020B0609020204030204" pitchFamily="49" charset="0"/>
              </a:rPr>
              <a:t>(selectedCourses != </a:t>
            </a:r>
            <a:r>
              <a:rPr lang="en-US" sz="1000" dirty="0">
                <a:solidFill>
                  <a:srgbClr val="0000FF"/>
                </a:solidFill>
                <a:latin typeface="Consolas" panose="020B0609020204030204" pitchFamily="49" charset="0"/>
              </a:rPr>
              <a:t>null</a:t>
            </a:r>
            <a:r>
              <a:rPr lang="en-US" sz="1000" dirty="0">
                <a:solidFill>
                  <a:srgbClr val="000000"/>
                </a:solidFill>
                <a:latin typeface="Consolas" panose="020B0609020204030204" pitchFamily="49" charset="0"/>
              </a:rPr>
              <a:t>)</a:t>
            </a:r>
          </a:p>
          <a:p>
            <a:r>
              <a:rPr lang="en-US" sz="1000" dirty="0" smtClean="0">
                <a:solidFill>
                  <a:srgbClr val="000000"/>
                </a:solidFill>
                <a:latin typeface="Consolas" panose="020B0609020204030204" pitchFamily="49" charset="0"/>
              </a:rPr>
              <a:t> {</a:t>
            </a:r>
            <a:endParaRPr lang="en-US" sz="1000" dirty="0">
              <a:solidFill>
                <a:srgbClr val="000000"/>
              </a:solidFill>
              <a:latin typeface="Consolas" panose="020B0609020204030204" pitchFamily="49" charset="0"/>
            </a:endParaRPr>
          </a:p>
          <a:p>
            <a:r>
              <a:rPr lang="en-US" sz="1000" dirty="0" smtClean="0">
                <a:solidFill>
                  <a:srgbClr val="000000"/>
                </a:solidFill>
                <a:latin typeface="Consolas" panose="020B0609020204030204" pitchFamily="49" charset="0"/>
              </a:rPr>
              <a:t>  instructor.Courses </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new</a:t>
            </a:r>
            <a:r>
              <a:rPr lang="en-US" sz="1000" dirty="0">
                <a:solidFill>
                  <a:srgbClr val="000000"/>
                </a:solidFill>
                <a:latin typeface="Consolas" panose="020B0609020204030204" pitchFamily="49" charset="0"/>
              </a:rPr>
              <a:t> List&lt;Course&gt;();</a:t>
            </a:r>
          </a:p>
          <a:p>
            <a:pPr>
              <a:lnSpc>
                <a:spcPct val="115000"/>
              </a:lnSpc>
              <a:spcAft>
                <a:spcPts val="0"/>
              </a:spcAft>
            </a:pPr>
            <a:r>
              <a:rPr lang="en-US" sz="1000" dirty="0" smtClean="0">
                <a:solidFill>
                  <a:srgbClr val="0000FF"/>
                </a:solidFill>
                <a:latin typeface="Consolas" panose="020B0609020204030204" pitchFamily="49" charset="0"/>
              </a:rPr>
              <a:t>  </a:t>
            </a:r>
            <a:r>
              <a:rPr lang="en-US" sz="1000" dirty="0" err="1" smtClean="0">
                <a:solidFill>
                  <a:srgbClr val="0000FF"/>
                </a:solidFill>
                <a:highlight>
                  <a:srgbClr val="FFFF00"/>
                </a:highlight>
                <a:latin typeface="Consolas"/>
              </a:rPr>
              <a:t>foreach</a:t>
            </a:r>
            <a:r>
              <a:rPr lang="en-US" sz="1000" dirty="0" smtClean="0">
                <a:solidFill>
                  <a:srgbClr val="000000"/>
                </a:solidFill>
                <a:highlight>
                  <a:srgbClr val="FFFF00"/>
                </a:highlight>
                <a:latin typeface="Consolas"/>
              </a:rPr>
              <a:t> </a:t>
            </a:r>
            <a:r>
              <a:rPr lang="en-US" sz="1000" dirty="0">
                <a:solidFill>
                  <a:srgbClr val="000000"/>
                </a:solidFill>
                <a:highlight>
                  <a:srgbClr val="FFFF00"/>
                </a:highlight>
                <a:latin typeface="Consolas"/>
              </a:rPr>
              <a:t>(</a:t>
            </a:r>
            <a:r>
              <a:rPr lang="en-US" sz="1000" dirty="0" err="1">
                <a:solidFill>
                  <a:srgbClr val="000000"/>
                </a:solidFill>
                <a:highlight>
                  <a:srgbClr val="FFFF00"/>
                </a:highlight>
                <a:latin typeface="Consolas"/>
              </a:rPr>
              <a:t>var</a:t>
            </a:r>
            <a:r>
              <a:rPr lang="en-US" sz="1000" dirty="0">
                <a:solidFill>
                  <a:srgbClr val="000000"/>
                </a:solidFill>
                <a:highlight>
                  <a:srgbClr val="FFFF00"/>
                </a:highlight>
                <a:latin typeface="Consolas"/>
              </a:rPr>
              <a:t> course </a:t>
            </a:r>
            <a:r>
              <a:rPr lang="en-US" sz="1000" dirty="0">
                <a:solidFill>
                  <a:srgbClr val="0000FF"/>
                </a:solidFill>
                <a:highlight>
                  <a:srgbClr val="FFFF00"/>
                </a:highlight>
                <a:latin typeface="Consolas"/>
              </a:rPr>
              <a:t>in</a:t>
            </a:r>
            <a:r>
              <a:rPr lang="en-US" sz="1000" dirty="0">
                <a:solidFill>
                  <a:srgbClr val="000000"/>
                </a:solidFill>
                <a:highlight>
                  <a:srgbClr val="FFFF00"/>
                </a:highlight>
                <a:latin typeface="Consolas"/>
              </a:rPr>
              <a:t> </a:t>
            </a:r>
            <a:r>
              <a:rPr lang="en-US" sz="1000" dirty="0" err="1">
                <a:solidFill>
                  <a:srgbClr val="000000"/>
                </a:solidFill>
                <a:highlight>
                  <a:srgbClr val="FFFF00"/>
                </a:highlight>
                <a:latin typeface="Consolas"/>
              </a:rPr>
              <a:t>selectedCourses</a:t>
            </a:r>
            <a:r>
              <a:rPr lang="en-US" sz="1000" dirty="0">
                <a:solidFill>
                  <a:srgbClr val="000000"/>
                </a:solidFill>
                <a:highlight>
                  <a:srgbClr val="FFFF00"/>
                </a:highlight>
                <a:latin typeface="Consolas"/>
              </a:rPr>
              <a:t>)</a:t>
            </a:r>
            <a:endParaRPr lang="en-US" sz="1100" dirty="0">
              <a:ea typeface="Calibri"/>
              <a:cs typeface="Times New Roman"/>
            </a:endParaRPr>
          </a:p>
          <a:p>
            <a:pPr>
              <a:lnSpc>
                <a:spcPct val="115000"/>
              </a:lnSpc>
              <a:spcAft>
                <a:spcPts val="0"/>
              </a:spcAft>
            </a:pPr>
            <a:r>
              <a:rPr lang="en-US" sz="1000" dirty="0">
                <a:solidFill>
                  <a:srgbClr val="000000"/>
                </a:solidFill>
                <a:highlight>
                  <a:srgbClr val="FFFF00"/>
                </a:highlight>
                <a:latin typeface="Consolas"/>
              </a:rPr>
              <a:t>  {</a:t>
            </a:r>
            <a:endParaRPr lang="en-US" sz="1100" dirty="0">
              <a:ea typeface="Calibri"/>
              <a:cs typeface="Times New Roman"/>
            </a:endParaRPr>
          </a:p>
          <a:p>
            <a:pPr>
              <a:lnSpc>
                <a:spcPct val="115000"/>
              </a:lnSpc>
              <a:spcAft>
                <a:spcPts val="0"/>
              </a:spcAft>
            </a:pPr>
            <a:r>
              <a:rPr lang="en-US" sz="1000" dirty="0">
                <a:solidFill>
                  <a:srgbClr val="0000FF"/>
                </a:solidFill>
                <a:highlight>
                  <a:srgbClr val="FFFF00"/>
                </a:highlight>
                <a:latin typeface="Consolas"/>
              </a:rPr>
              <a:t>   </a:t>
            </a:r>
            <a:r>
              <a:rPr lang="en-US" sz="1000" dirty="0" err="1">
                <a:solidFill>
                  <a:srgbClr val="0000FF"/>
                </a:solidFill>
                <a:highlight>
                  <a:srgbClr val="FFFF00"/>
                </a:highlight>
                <a:latin typeface="Consolas"/>
              </a:rPr>
              <a:t>var</a:t>
            </a:r>
            <a:r>
              <a:rPr lang="en-US" sz="1000" dirty="0">
                <a:solidFill>
                  <a:srgbClr val="000000"/>
                </a:solidFill>
                <a:highlight>
                  <a:srgbClr val="FFFF00"/>
                </a:highlight>
                <a:latin typeface="Consolas"/>
              </a:rPr>
              <a:t> </a:t>
            </a:r>
            <a:r>
              <a:rPr lang="en-US" sz="1000" dirty="0" err="1">
                <a:solidFill>
                  <a:srgbClr val="000000"/>
                </a:solidFill>
                <a:highlight>
                  <a:srgbClr val="FFFF00"/>
                </a:highlight>
                <a:latin typeface="Consolas"/>
              </a:rPr>
              <a:t>courseToAdd</a:t>
            </a:r>
            <a:r>
              <a:rPr lang="en-US" sz="1000" dirty="0">
                <a:solidFill>
                  <a:srgbClr val="000000"/>
                </a:solidFill>
                <a:highlight>
                  <a:srgbClr val="FFFF00"/>
                </a:highlight>
                <a:latin typeface="Consolas"/>
              </a:rPr>
              <a:t> = </a:t>
            </a:r>
            <a:r>
              <a:rPr lang="en-US" sz="1000" dirty="0" err="1">
                <a:solidFill>
                  <a:srgbClr val="000000"/>
                </a:solidFill>
                <a:highlight>
                  <a:srgbClr val="FFFF00"/>
                </a:highlight>
                <a:latin typeface="Consolas"/>
              </a:rPr>
              <a:t>db.Courses.Find</a:t>
            </a:r>
            <a:r>
              <a:rPr lang="en-US" sz="1000" dirty="0">
                <a:solidFill>
                  <a:srgbClr val="000000"/>
                </a:solidFill>
                <a:highlight>
                  <a:srgbClr val="FFFF00"/>
                </a:highlight>
                <a:latin typeface="Consolas"/>
              </a:rPr>
              <a:t>(</a:t>
            </a:r>
            <a:r>
              <a:rPr lang="en-US" sz="1000" dirty="0" err="1">
                <a:solidFill>
                  <a:srgbClr val="0000FF"/>
                </a:solidFill>
                <a:highlight>
                  <a:srgbClr val="FFFF00"/>
                </a:highlight>
                <a:latin typeface="Consolas"/>
              </a:rPr>
              <a:t>int</a:t>
            </a:r>
            <a:r>
              <a:rPr lang="en-US" sz="1000" dirty="0" err="1">
                <a:solidFill>
                  <a:srgbClr val="000000"/>
                </a:solidFill>
                <a:highlight>
                  <a:srgbClr val="FFFF00"/>
                </a:highlight>
                <a:latin typeface="Consolas"/>
              </a:rPr>
              <a:t>.Parse</a:t>
            </a:r>
            <a:r>
              <a:rPr lang="en-US" sz="1000" dirty="0">
                <a:solidFill>
                  <a:srgbClr val="000000"/>
                </a:solidFill>
                <a:highlight>
                  <a:srgbClr val="FFFF00"/>
                </a:highlight>
                <a:latin typeface="Consolas"/>
              </a:rPr>
              <a:t>(course));</a:t>
            </a:r>
            <a:endParaRPr lang="en-US" sz="1100" dirty="0">
              <a:ea typeface="Calibri"/>
              <a:cs typeface="Times New Roman"/>
            </a:endParaRPr>
          </a:p>
          <a:p>
            <a:pPr>
              <a:lnSpc>
                <a:spcPct val="115000"/>
              </a:lnSpc>
              <a:spcAft>
                <a:spcPts val="0"/>
              </a:spcAft>
            </a:pPr>
            <a:r>
              <a:rPr lang="en-US" sz="1000" dirty="0">
                <a:solidFill>
                  <a:srgbClr val="000000"/>
                </a:solidFill>
                <a:highlight>
                  <a:srgbClr val="FFFF00"/>
                </a:highlight>
                <a:latin typeface="Consolas"/>
              </a:rPr>
              <a:t>   </a:t>
            </a:r>
            <a:r>
              <a:rPr lang="en-US" sz="1000" dirty="0" err="1">
                <a:solidFill>
                  <a:srgbClr val="000000"/>
                </a:solidFill>
                <a:highlight>
                  <a:srgbClr val="FFFF00"/>
                </a:highlight>
                <a:latin typeface="Consolas"/>
              </a:rPr>
              <a:t>instructor.Courses.Add</a:t>
            </a:r>
            <a:r>
              <a:rPr lang="en-US" sz="1000" dirty="0">
                <a:solidFill>
                  <a:srgbClr val="000000"/>
                </a:solidFill>
                <a:highlight>
                  <a:srgbClr val="FFFF00"/>
                </a:highlight>
                <a:latin typeface="Consolas"/>
              </a:rPr>
              <a:t>(</a:t>
            </a:r>
            <a:r>
              <a:rPr lang="en-US" sz="1000" dirty="0" err="1">
                <a:solidFill>
                  <a:srgbClr val="000000"/>
                </a:solidFill>
                <a:highlight>
                  <a:srgbClr val="FFFF00"/>
                </a:highlight>
                <a:latin typeface="Consolas"/>
              </a:rPr>
              <a:t>courseToAdd</a:t>
            </a:r>
            <a:r>
              <a:rPr lang="en-US" sz="1000" dirty="0">
                <a:solidFill>
                  <a:srgbClr val="000000"/>
                </a:solidFill>
                <a:highlight>
                  <a:srgbClr val="FFFF00"/>
                </a:highlight>
                <a:latin typeface="Consolas"/>
              </a:rPr>
              <a:t>);</a:t>
            </a:r>
            <a:endParaRPr lang="en-US" sz="1100" dirty="0">
              <a:ea typeface="Calibri"/>
              <a:cs typeface="Times New Roman"/>
            </a:endParaRPr>
          </a:p>
          <a:p>
            <a:r>
              <a:rPr lang="en-US" sz="1000" dirty="0">
                <a:solidFill>
                  <a:srgbClr val="000000"/>
                </a:solidFill>
                <a:highlight>
                  <a:srgbClr val="FFFF00"/>
                </a:highlight>
                <a:latin typeface="Consolas"/>
              </a:rPr>
              <a:t>  }</a:t>
            </a:r>
            <a:endParaRPr lang="en-US" sz="1000" dirty="0">
              <a:solidFill>
                <a:srgbClr val="000000"/>
              </a:solidFill>
              <a:latin typeface="Consolas" panose="020B0609020204030204" pitchFamily="49" charset="0"/>
            </a:endParaRPr>
          </a:p>
          <a:p>
            <a:r>
              <a:rPr lang="en-US" sz="1000" dirty="0" smtClean="0">
                <a:solidFill>
                  <a:srgbClr val="000000"/>
                </a:solidFill>
                <a:latin typeface="Consolas" panose="020B0609020204030204" pitchFamily="49" charset="0"/>
              </a:rPr>
              <a:t> }</a:t>
            </a:r>
            <a:endParaRPr lang="en-US" sz="1000" dirty="0">
              <a:solidFill>
                <a:srgbClr val="000000"/>
              </a:solidFill>
              <a:latin typeface="Consolas" panose="020B0609020204030204" pitchFamily="49" charset="0"/>
            </a:endParaRPr>
          </a:p>
          <a:p>
            <a:r>
              <a:rPr lang="en-US" sz="1000" dirty="0" smtClean="0">
                <a:solidFill>
                  <a:srgbClr val="0000FF"/>
                </a:solidFill>
                <a:latin typeface="Consolas" panose="020B0609020204030204" pitchFamily="49" charset="0"/>
              </a:rPr>
              <a:t> if</a:t>
            </a:r>
            <a:r>
              <a:rPr lang="en-US" sz="1000" dirty="0" smtClean="0">
                <a:solidFill>
                  <a:srgbClr val="000000"/>
                </a:solidFill>
                <a:latin typeface="Consolas" panose="020B0609020204030204" pitchFamily="49" charset="0"/>
              </a:rPr>
              <a:t> (</a:t>
            </a:r>
            <a:r>
              <a:rPr lang="en-US" sz="1000" dirty="0" err="1">
                <a:solidFill>
                  <a:srgbClr val="000000"/>
                </a:solidFill>
                <a:highlight>
                  <a:srgbClr val="00FF00"/>
                </a:highlight>
                <a:latin typeface="Consolas"/>
              </a:rPr>
              <a:t>ModelState.IsValid</a:t>
            </a:r>
            <a:r>
              <a:rPr lang="en-US" sz="1000" dirty="0" smtClean="0">
                <a:solidFill>
                  <a:srgbClr val="000000"/>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smtClean="0">
                <a:solidFill>
                  <a:srgbClr val="000000"/>
                </a:solidFill>
                <a:latin typeface="Consolas" panose="020B0609020204030204" pitchFamily="49" charset="0"/>
              </a:rPr>
              <a:t> {</a:t>
            </a:r>
            <a:endParaRPr lang="en-US" sz="1000" dirty="0">
              <a:solidFill>
                <a:srgbClr val="000000"/>
              </a:solidFill>
              <a:latin typeface="Consolas" panose="020B0609020204030204" pitchFamily="49" charset="0"/>
            </a:endParaRPr>
          </a:p>
          <a:p>
            <a:pPr>
              <a:lnSpc>
                <a:spcPct val="115000"/>
              </a:lnSpc>
              <a:spcAft>
                <a:spcPts val="0"/>
              </a:spcAft>
            </a:pPr>
            <a:r>
              <a:rPr lang="en-US" sz="1000" dirty="0" smtClean="0">
                <a:solidFill>
                  <a:srgbClr val="000000"/>
                </a:solidFill>
                <a:latin typeface="Consolas" panose="020B0609020204030204" pitchFamily="49" charset="0"/>
              </a:rPr>
              <a:t>  </a:t>
            </a:r>
            <a:r>
              <a:rPr lang="en-US" sz="1000" dirty="0" err="1" smtClean="0">
                <a:solidFill>
                  <a:srgbClr val="000000"/>
                </a:solidFill>
                <a:highlight>
                  <a:srgbClr val="00FFFF"/>
                </a:highlight>
                <a:latin typeface="Consolas"/>
              </a:rPr>
              <a:t>db.Instructors.Add</a:t>
            </a:r>
            <a:r>
              <a:rPr lang="en-US" sz="1000" dirty="0" smtClean="0">
                <a:solidFill>
                  <a:srgbClr val="000000"/>
                </a:solidFill>
                <a:highlight>
                  <a:srgbClr val="00FFFF"/>
                </a:highlight>
                <a:latin typeface="Consolas"/>
              </a:rPr>
              <a:t>(instructor</a:t>
            </a:r>
            <a:r>
              <a:rPr lang="en-US" sz="1000" dirty="0">
                <a:solidFill>
                  <a:srgbClr val="000000"/>
                </a:solidFill>
                <a:highlight>
                  <a:srgbClr val="00FFFF"/>
                </a:highlight>
                <a:latin typeface="Consolas"/>
              </a:rPr>
              <a:t>);</a:t>
            </a:r>
            <a:endParaRPr lang="en-US" sz="1100" dirty="0">
              <a:ea typeface="Calibri"/>
              <a:cs typeface="Times New Roman"/>
            </a:endParaRPr>
          </a:p>
          <a:p>
            <a:r>
              <a:rPr lang="en-US" sz="1000" dirty="0">
                <a:solidFill>
                  <a:srgbClr val="000000"/>
                </a:solidFill>
                <a:highlight>
                  <a:srgbClr val="00FFFF"/>
                </a:highlight>
                <a:latin typeface="Consolas"/>
              </a:rPr>
              <a:t>  </a:t>
            </a:r>
            <a:r>
              <a:rPr lang="en-US" sz="1000" dirty="0" err="1">
                <a:solidFill>
                  <a:srgbClr val="000000"/>
                </a:solidFill>
                <a:highlight>
                  <a:srgbClr val="00FFFF"/>
                </a:highlight>
                <a:latin typeface="Consolas"/>
              </a:rPr>
              <a:t>db.SaveChanges</a:t>
            </a:r>
            <a:r>
              <a:rPr lang="en-US" sz="1000" dirty="0">
                <a:solidFill>
                  <a:srgbClr val="000000"/>
                </a:solidFill>
                <a:highlight>
                  <a:srgbClr val="00FFFF"/>
                </a:highlight>
                <a:latin typeface="Consolas"/>
              </a:rPr>
              <a:t>();</a:t>
            </a:r>
            <a:endParaRPr lang="en-US" sz="1000" dirty="0">
              <a:solidFill>
                <a:srgbClr val="000000"/>
              </a:solidFill>
              <a:latin typeface="Consolas" panose="020B0609020204030204" pitchFamily="49" charset="0"/>
            </a:endParaRPr>
          </a:p>
          <a:p>
            <a:r>
              <a:rPr lang="en-US" sz="1000" dirty="0" smtClean="0">
                <a:solidFill>
                  <a:srgbClr val="0000FF"/>
                </a:solidFill>
                <a:latin typeface="Consolas" panose="020B0609020204030204" pitchFamily="49" charset="0"/>
              </a:rPr>
              <a:t>  return</a:t>
            </a:r>
            <a:r>
              <a:rPr lang="en-US" sz="1000" dirty="0" smtClean="0">
                <a:solidFill>
                  <a:srgbClr val="000000"/>
                </a:solidFill>
                <a:latin typeface="Consolas" panose="020B0609020204030204" pitchFamily="49" charset="0"/>
              </a:rPr>
              <a:t> </a:t>
            </a:r>
            <a:r>
              <a:rPr lang="en-US" sz="1000" dirty="0">
                <a:solidFill>
                  <a:srgbClr val="000000"/>
                </a:solidFill>
                <a:latin typeface="Consolas" panose="020B0609020204030204" pitchFamily="49" charset="0"/>
              </a:rPr>
              <a:t>RedirectToAction(</a:t>
            </a:r>
            <a:r>
              <a:rPr lang="en-US" sz="1000" dirty="0">
                <a:solidFill>
                  <a:srgbClr val="A31515"/>
                </a:solidFill>
                <a:latin typeface="Consolas" panose="020B0609020204030204" pitchFamily="49" charset="0"/>
              </a:rPr>
              <a:t>"Index"</a:t>
            </a:r>
            <a:r>
              <a:rPr lang="en-US" sz="1000" dirty="0">
                <a:solidFill>
                  <a:srgbClr val="000000"/>
                </a:solidFill>
                <a:latin typeface="Consolas" panose="020B0609020204030204" pitchFamily="49" charset="0"/>
              </a:rPr>
              <a:t>);</a:t>
            </a:r>
          </a:p>
          <a:p>
            <a:r>
              <a:rPr lang="en-US" sz="1000" dirty="0" smtClean="0">
                <a:solidFill>
                  <a:srgbClr val="000000"/>
                </a:solidFill>
                <a:latin typeface="Consolas" panose="020B0609020204030204" pitchFamily="49" charset="0"/>
              </a:rPr>
              <a:t> }</a:t>
            </a:r>
            <a:endParaRPr lang="en-US" sz="1000" dirty="0">
              <a:solidFill>
                <a:srgbClr val="000000"/>
              </a:solidFill>
              <a:latin typeface="Consolas" panose="020B0609020204030204" pitchFamily="49" charset="0"/>
            </a:endParaRPr>
          </a:p>
          <a:p>
            <a:r>
              <a:rPr lang="en-US" sz="1000" dirty="0" smtClean="0">
                <a:solidFill>
                  <a:srgbClr val="000000"/>
                </a:solidFill>
                <a:latin typeface="Consolas" panose="020B0609020204030204" pitchFamily="49" charset="0"/>
              </a:rPr>
              <a:t> PopulateAssignedCourseData(instructor</a:t>
            </a:r>
            <a:r>
              <a:rPr lang="en-US" sz="1000" dirty="0">
                <a:solidFill>
                  <a:srgbClr val="000000"/>
                </a:solidFill>
                <a:latin typeface="Consolas" panose="020B0609020204030204" pitchFamily="49" charset="0"/>
              </a:rPr>
              <a:t>);</a:t>
            </a:r>
          </a:p>
          <a:p>
            <a:r>
              <a:rPr lang="en-US" sz="1000" dirty="0" smtClean="0">
                <a:solidFill>
                  <a:srgbClr val="0000FF"/>
                </a:solidFill>
                <a:latin typeface="Consolas" panose="020B0609020204030204" pitchFamily="49" charset="0"/>
              </a:rPr>
              <a:t> return</a:t>
            </a:r>
            <a:r>
              <a:rPr lang="en-US" sz="1000" dirty="0" smtClean="0">
                <a:solidFill>
                  <a:srgbClr val="000000"/>
                </a:solidFill>
                <a:latin typeface="Consolas" panose="020B0609020204030204" pitchFamily="49" charset="0"/>
              </a:rPr>
              <a:t> </a:t>
            </a:r>
            <a:r>
              <a:rPr lang="en-US" sz="1000" dirty="0">
                <a:solidFill>
                  <a:srgbClr val="000000"/>
                </a:solidFill>
                <a:latin typeface="Consolas" panose="020B0609020204030204" pitchFamily="49" charset="0"/>
              </a:rPr>
              <a:t>View(instructor);</a:t>
            </a:r>
          </a:p>
          <a:p>
            <a:r>
              <a:rPr lang="en-US" sz="1000" dirty="0">
                <a:solidFill>
                  <a:srgbClr val="000000"/>
                </a:solidFill>
                <a:latin typeface="Consolas" panose="020B0609020204030204" pitchFamily="49" charset="0"/>
              </a:rPr>
              <a:t>}</a:t>
            </a:r>
            <a:endParaRPr lang="en-US" sz="1000" dirty="0"/>
          </a:p>
        </p:txBody>
      </p:sp>
      <p:sp>
        <p:nvSpPr>
          <p:cNvPr id="5" name="TextBox 4"/>
          <p:cNvSpPr txBox="1"/>
          <p:nvPr/>
        </p:nvSpPr>
        <p:spPr>
          <a:xfrm>
            <a:off x="0" y="6134219"/>
            <a:ext cx="822959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2 phương thức này tương tự </a:t>
            </a:r>
            <a:r>
              <a:rPr lang="en-US" dirty="0" err="1" smtClean="0"/>
              <a:t>như</a:t>
            </a:r>
            <a:r>
              <a:rPr lang="en-US" dirty="0" smtClean="0"/>
              <a:t> </a:t>
            </a:r>
            <a:r>
              <a:rPr lang="en-US" dirty="0">
                <a:solidFill>
                  <a:srgbClr val="2F2B20"/>
                </a:solidFill>
                <a:highlight>
                  <a:srgbClr val="FFFF00"/>
                </a:highlight>
              </a:rPr>
              <a:t>Edit</a:t>
            </a:r>
            <a:r>
              <a:rPr lang="en-US" dirty="0" smtClean="0"/>
              <a:t> nhưng không có đối số đầu </a:t>
            </a:r>
            <a:r>
              <a:rPr lang="en-US" dirty="0" err="1" smtClean="0"/>
              <a:t>vào</a:t>
            </a:r>
            <a:r>
              <a:rPr lang="en-US" dirty="0" smtClean="0"/>
              <a:t> </a:t>
            </a:r>
            <a:r>
              <a:rPr lang="en-US" dirty="0" err="1">
                <a:solidFill>
                  <a:srgbClr val="2F2B20"/>
                </a:solidFill>
                <a:highlight>
                  <a:srgbClr val="00FF00"/>
                </a:highlight>
              </a:rPr>
              <a:t>SelectedCourses</a:t>
            </a:r>
            <a:endParaRPr lang="en-US" dirty="0">
              <a:solidFill>
                <a:schemeClr val="bg1">
                  <a:lumMod val="65000"/>
                </a:schemeClr>
              </a:solidFill>
            </a:endParaRPr>
          </a:p>
        </p:txBody>
      </p:sp>
      <p:sp>
        <p:nvSpPr>
          <p:cNvPr id="10" name="TextBox 9"/>
          <p:cNvSpPr txBox="1"/>
          <p:nvPr/>
        </p:nvSpPr>
        <p:spPr>
          <a:xfrm>
            <a:off x="342190" y="4425846"/>
            <a:ext cx="24730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a:solidFill>
                  <a:srgbClr val="000000"/>
                </a:solidFill>
                <a:latin typeface="Consolas" panose="020B0609020204030204" pitchFamily="49" charset="0"/>
              </a:rPr>
              <a:t>Đ</a:t>
            </a:r>
            <a:r>
              <a:rPr lang="en-US" dirty="0" err="1" smtClean="0">
                <a:solidFill>
                  <a:srgbClr val="000000"/>
                </a:solidFill>
                <a:latin typeface="Consolas" panose="020B0609020204030204" pitchFamily="49" charset="0"/>
              </a:rPr>
              <a:t>ể</a:t>
            </a:r>
            <a:r>
              <a:rPr lang="en-US" dirty="0" smtClean="0">
                <a:solidFill>
                  <a:srgbClr val="000000"/>
                </a:solidFill>
                <a:latin typeface="Consolas" panose="020B0609020204030204" pitchFamily="49" charset="0"/>
              </a:rPr>
              <a:t> cung cấp 1 tập rỗng cho vòng </a:t>
            </a:r>
            <a:r>
              <a:rPr lang="en-US" dirty="0" err="1" smtClean="0">
                <a:solidFill>
                  <a:srgbClr val="000000"/>
                </a:solidFill>
                <a:latin typeface="Consolas" panose="020B0609020204030204" pitchFamily="49" charset="0"/>
              </a:rPr>
              <a:t>lặp</a:t>
            </a:r>
            <a:r>
              <a:rPr lang="en-US" dirty="0" smtClean="0">
                <a:solidFill>
                  <a:srgbClr val="000000"/>
                </a:solidFill>
                <a:latin typeface="Consolas" panose="020B0609020204030204" pitchFamily="49" charset="0"/>
              </a:rPr>
              <a:t> </a:t>
            </a:r>
            <a:r>
              <a:rPr lang="en-US" dirty="0" err="1">
                <a:solidFill>
                  <a:srgbClr val="000000"/>
                </a:solidFill>
                <a:highlight>
                  <a:srgbClr val="FFFF00"/>
                </a:highlight>
                <a:latin typeface="Consolas"/>
              </a:rPr>
              <a:t>foreach</a:t>
            </a:r>
            <a:r>
              <a:rPr lang="en-US" dirty="0" smtClean="0">
                <a:solidFill>
                  <a:srgbClr val="000000"/>
                </a:solidFill>
                <a:latin typeface="Consolas" panose="020B0609020204030204" pitchFamily="49" charset="0"/>
              </a:rPr>
              <a:t> ở </a:t>
            </a:r>
            <a:r>
              <a:rPr lang="en-US" dirty="0">
                <a:solidFill>
                  <a:srgbClr val="000000"/>
                </a:solidFill>
                <a:highlight>
                  <a:srgbClr val="00FF00"/>
                </a:highlight>
                <a:latin typeface="Consolas"/>
              </a:rPr>
              <a:t>View</a:t>
            </a:r>
            <a:endParaRPr lang="en-US" dirty="0">
              <a:solidFill>
                <a:schemeClr val="bg1">
                  <a:lumMod val="65000"/>
                </a:schemeClr>
              </a:solidFill>
            </a:endParaRPr>
          </a:p>
        </p:txBody>
      </p:sp>
      <p:sp>
        <p:nvSpPr>
          <p:cNvPr id="11" name="TextBox 10"/>
          <p:cNvSpPr txBox="1"/>
          <p:nvPr/>
        </p:nvSpPr>
        <p:spPr>
          <a:xfrm>
            <a:off x="344859" y="2523056"/>
            <a:ext cx="2473036" cy="16850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15000"/>
              </a:lnSpc>
              <a:spcAft>
                <a:spcPts val="1000"/>
              </a:spcAft>
            </a:pPr>
            <a:r>
              <a:rPr lang="en-US" dirty="0" smtClean="0">
                <a:solidFill>
                  <a:srgbClr val="000000"/>
                </a:solidFill>
                <a:latin typeface="Consolas" panose="020B0609020204030204" pitchFamily="49" charset="0"/>
              </a:rPr>
              <a:t>Ở </a:t>
            </a:r>
            <a:r>
              <a:rPr lang="en-US" dirty="0" err="1" smtClean="0">
                <a:solidFill>
                  <a:srgbClr val="000000"/>
                </a:solidFill>
                <a:highlight>
                  <a:srgbClr val="FFFF00"/>
                </a:highlight>
                <a:latin typeface="Consolas"/>
              </a:rPr>
              <a:t>HttpGet</a:t>
            </a:r>
            <a:r>
              <a:rPr lang="en-US" dirty="0" smtClean="0">
                <a:solidFill>
                  <a:srgbClr val="000000"/>
                </a:solidFill>
                <a:latin typeface="Consolas" panose="020B0609020204030204" pitchFamily="49" charset="0"/>
              </a:rPr>
              <a:t>, </a:t>
            </a:r>
            <a:r>
              <a:rPr lang="en-US" dirty="0" err="1">
                <a:solidFill>
                  <a:srgbClr val="000000"/>
                </a:solidFill>
                <a:highlight>
                  <a:srgbClr val="00FF00"/>
                </a:highlight>
                <a:latin typeface="Consolas"/>
              </a:rPr>
              <a:t>PopulateAssignedCourseData</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được</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gọi</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cho</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dù</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không</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có</a:t>
            </a:r>
            <a:r>
              <a:rPr lang="en-US" dirty="0" smtClean="0">
                <a:solidFill>
                  <a:srgbClr val="000000"/>
                </a:solidFill>
                <a:latin typeface="Consolas" panose="020B0609020204030204" pitchFamily="49" charset="0"/>
              </a:rPr>
              <a:t> </a:t>
            </a:r>
            <a:r>
              <a:rPr lang="en-US" dirty="0" err="1">
                <a:solidFill>
                  <a:srgbClr val="000000"/>
                </a:solidFill>
                <a:highlight>
                  <a:srgbClr val="00FFFF"/>
                </a:highlight>
                <a:latin typeface="Consolas"/>
              </a:rPr>
              <a:t>SelectedCourses</a:t>
            </a:r>
            <a:endParaRPr lang="en-US" dirty="0">
              <a:solidFill>
                <a:schemeClr val="bg1">
                  <a:lumMod val="65000"/>
                </a:schemeClr>
              </a:solidFill>
            </a:endParaRPr>
          </a:p>
        </p:txBody>
      </p:sp>
      <p:sp>
        <p:nvSpPr>
          <p:cNvPr id="12" name="TextBox 11"/>
          <p:cNvSpPr txBox="1"/>
          <p:nvPr/>
        </p:nvSpPr>
        <p:spPr>
          <a:xfrm>
            <a:off x="1139536" y="3252899"/>
            <a:ext cx="2473036"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a:solidFill>
                  <a:srgbClr val="2F2B20"/>
                </a:solidFill>
                <a:highlight>
                  <a:srgbClr val="FFFF00"/>
                </a:highlight>
              </a:rPr>
              <a:t>Kiểm</a:t>
            </a:r>
            <a:r>
              <a:rPr lang="en-US" dirty="0">
                <a:solidFill>
                  <a:srgbClr val="2F2B20"/>
                </a:solidFill>
                <a:highlight>
                  <a:srgbClr val="FFFF00"/>
                </a:highlight>
              </a:rPr>
              <a:t> </a:t>
            </a:r>
            <a:r>
              <a:rPr lang="en-US" dirty="0" err="1">
                <a:solidFill>
                  <a:srgbClr val="2F2B20"/>
                </a:solidFill>
                <a:highlight>
                  <a:srgbClr val="FFFF00"/>
                </a:highlight>
              </a:rPr>
              <a:t>tra</a:t>
            </a:r>
            <a:r>
              <a:rPr lang="en-US" dirty="0" smtClean="0"/>
              <a:t> </a:t>
            </a:r>
            <a:r>
              <a:rPr lang="en-US" dirty="0" err="1" smtClean="0"/>
              <a:t>thông</a:t>
            </a:r>
            <a:r>
              <a:rPr lang="en-US" dirty="0" smtClean="0"/>
              <a:t> tin instructor </a:t>
            </a:r>
            <a:r>
              <a:rPr lang="en-US" dirty="0" err="1">
                <a:solidFill>
                  <a:srgbClr val="2F2B20"/>
                </a:solidFill>
                <a:highlight>
                  <a:srgbClr val="00FF00"/>
                </a:highlight>
              </a:rPr>
              <a:t>hợp</a:t>
            </a:r>
            <a:r>
              <a:rPr lang="en-US" dirty="0">
                <a:solidFill>
                  <a:srgbClr val="2F2B20"/>
                </a:solidFill>
                <a:highlight>
                  <a:srgbClr val="00FF00"/>
                </a:highlight>
              </a:rPr>
              <a:t> </a:t>
            </a:r>
            <a:r>
              <a:rPr lang="en-US">
                <a:solidFill>
                  <a:srgbClr val="2F2B20"/>
                </a:solidFill>
                <a:highlight>
                  <a:srgbClr val="00FF00"/>
                </a:highlight>
              </a:rPr>
              <a:t>lệ</a:t>
            </a:r>
            <a:r>
              <a:rPr lang="en-US" smtClean="0"/>
              <a:t>. </a:t>
            </a:r>
            <a:r>
              <a:rPr lang="en-US" dirty="0" err="1" smtClean="0"/>
              <a:t>Vd</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nhập</a:t>
            </a:r>
            <a:r>
              <a:rPr lang="en-US" dirty="0" smtClean="0"/>
              <a:t> </a:t>
            </a:r>
            <a:r>
              <a:rPr lang="en-US" dirty="0" err="1" smtClean="0"/>
              <a:t>ngày</a:t>
            </a:r>
            <a:r>
              <a:rPr lang="en-US" dirty="0" smtClean="0"/>
              <a:t> </a:t>
            </a:r>
            <a:r>
              <a:rPr lang="en-US" dirty="0" err="1" smtClean="0"/>
              <a:t>tháng</a:t>
            </a:r>
            <a:r>
              <a:rPr lang="en-US" dirty="0" smtClean="0"/>
              <a:t> </a:t>
            </a:r>
            <a:r>
              <a:rPr lang="en-US" dirty="0" err="1" smtClean="0"/>
              <a:t>không</a:t>
            </a:r>
            <a:r>
              <a:rPr lang="en-US" dirty="0" smtClean="0"/>
              <a:t> </a:t>
            </a:r>
            <a:r>
              <a:rPr lang="en-US" dirty="0" err="1" smtClean="0"/>
              <a:t>hợp</a:t>
            </a:r>
            <a:r>
              <a:rPr lang="en-US" dirty="0" smtClean="0"/>
              <a:t> </a:t>
            </a:r>
            <a:r>
              <a:rPr lang="en-US" dirty="0" err="1" smtClean="0"/>
              <a:t>lệ</a:t>
            </a:r>
            <a:endParaRPr lang="en-US" dirty="0"/>
          </a:p>
        </p:txBody>
      </p:sp>
      <p:sp>
        <p:nvSpPr>
          <p:cNvPr id="13" name="TextBox 12"/>
          <p:cNvSpPr txBox="1"/>
          <p:nvPr/>
        </p:nvSpPr>
        <p:spPr>
          <a:xfrm>
            <a:off x="1280160" y="2067701"/>
            <a:ext cx="24730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t>Thêm</a:t>
            </a:r>
            <a:r>
              <a:rPr lang="en-US" dirty="0" smtClean="0"/>
              <a:t> </a:t>
            </a:r>
            <a:r>
              <a:rPr lang="en-US" dirty="0" err="1">
                <a:solidFill>
                  <a:srgbClr val="2F2B20"/>
                </a:solidFill>
                <a:highlight>
                  <a:srgbClr val="FFFF00"/>
                </a:highlight>
              </a:rPr>
              <a:t>SelectedCourses</a:t>
            </a:r>
            <a:r>
              <a:rPr lang="en-US" dirty="0" smtClean="0"/>
              <a:t> </a:t>
            </a:r>
            <a:r>
              <a:rPr lang="en-US" dirty="0" err="1" smtClean="0"/>
              <a:t>vào</a:t>
            </a:r>
            <a:r>
              <a:rPr lang="en-US" dirty="0" smtClean="0"/>
              <a:t> </a:t>
            </a:r>
            <a:r>
              <a:rPr lang="en-US" dirty="0">
                <a:solidFill>
                  <a:srgbClr val="2F2B20"/>
                </a:solidFill>
                <a:highlight>
                  <a:srgbClr val="00FF00"/>
                </a:highlight>
              </a:rPr>
              <a:t>Courses navigation property</a:t>
            </a:r>
            <a:endParaRPr lang="en-US" dirty="0">
              <a:solidFill>
                <a:schemeClr val="bg1">
                  <a:lumMod val="65000"/>
                </a:schemeClr>
              </a:solidFill>
            </a:endParaRPr>
          </a:p>
        </p:txBody>
      </p:sp>
      <p:sp>
        <p:nvSpPr>
          <p:cNvPr id="14" name="TextBox 13"/>
          <p:cNvSpPr txBox="1"/>
          <p:nvPr/>
        </p:nvSpPr>
        <p:spPr>
          <a:xfrm>
            <a:off x="5552209" y="5349176"/>
            <a:ext cx="247303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t>Thêm</a:t>
            </a:r>
            <a:r>
              <a:rPr lang="en-US" dirty="0" smtClean="0"/>
              <a:t> instructor </a:t>
            </a:r>
            <a:r>
              <a:rPr lang="en-US" dirty="0" err="1" smtClean="0"/>
              <a:t>vào</a:t>
            </a:r>
            <a:r>
              <a:rPr lang="en-US" dirty="0" smtClean="0"/>
              <a:t> database </a:t>
            </a:r>
            <a:r>
              <a:rPr lang="en-US" dirty="0" err="1" smtClean="0"/>
              <a:t>và</a:t>
            </a:r>
            <a:r>
              <a:rPr lang="en-US" dirty="0" smtClean="0"/>
              <a:t> </a:t>
            </a:r>
            <a:r>
              <a:rPr lang="en-US" dirty="0" err="1" smtClean="0"/>
              <a:t>lưu</a:t>
            </a:r>
            <a:endParaRPr lang="en-US" dirty="0"/>
          </a:p>
        </p:txBody>
      </p:sp>
      <p:sp>
        <p:nvSpPr>
          <p:cNvPr id="15" name="TextBox 14"/>
          <p:cNvSpPr txBox="1"/>
          <p:nvPr/>
        </p:nvSpPr>
        <p:spPr>
          <a:xfrm>
            <a:off x="2192482" y="4749012"/>
            <a:ext cx="24730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t>Nếu</a:t>
            </a:r>
            <a:r>
              <a:rPr lang="en-US" dirty="0" smtClean="0"/>
              <a:t> </a:t>
            </a:r>
            <a:r>
              <a:rPr lang="en-US" dirty="0" err="1">
                <a:solidFill>
                  <a:srgbClr val="2F2B20"/>
                </a:solidFill>
                <a:highlight>
                  <a:srgbClr val="FFFF00"/>
                </a:highlight>
              </a:rPr>
              <a:t>không</a:t>
            </a:r>
            <a:r>
              <a:rPr lang="en-US" dirty="0">
                <a:solidFill>
                  <a:srgbClr val="2F2B20"/>
                </a:solidFill>
                <a:highlight>
                  <a:srgbClr val="FFFF00"/>
                </a:highlight>
              </a:rPr>
              <a:t> </a:t>
            </a:r>
            <a:r>
              <a:rPr lang="en-US" dirty="0" err="1">
                <a:solidFill>
                  <a:srgbClr val="2F2B20"/>
                </a:solidFill>
                <a:highlight>
                  <a:srgbClr val="FFFF00"/>
                </a:highlight>
              </a:rPr>
              <a:t>hợp</a:t>
            </a:r>
            <a:r>
              <a:rPr lang="en-US" dirty="0">
                <a:solidFill>
                  <a:srgbClr val="2F2B20"/>
                </a:solidFill>
                <a:highlight>
                  <a:srgbClr val="FFFF00"/>
                </a:highlight>
              </a:rPr>
              <a:t> </a:t>
            </a:r>
            <a:r>
              <a:rPr lang="en-US" dirty="0" err="1">
                <a:solidFill>
                  <a:srgbClr val="2F2B20"/>
                </a:solidFill>
                <a:highlight>
                  <a:srgbClr val="FFFF00"/>
                </a:highlight>
              </a:rPr>
              <a:t>lệ</a:t>
            </a:r>
            <a:r>
              <a:rPr lang="en-US" dirty="0" smtClean="0"/>
              <a:t> </a:t>
            </a:r>
            <a:r>
              <a:rPr lang="en-US" dirty="0" err="1" smtClean="0"/>
              <a:t>thì</a:t>
            </a:r>
            <a:r>
              <a:rPr lang="en-US" dirty="0" smtClean="0"/>
              <a:t> </a:t>
            </a:r>
            <a:r>
              <a:rPr lang="en-US" dirty="0" err="1" smtClean="0"/>
              <a:t>mọi</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sẽ</a:t>
            </a:r>
            <a:r>
              <a:rPr lang="en-US" dirty="0" smtClean="0"/>
              <a:t> </a:t>
            </a:r>
            <a:r>
              <a:rPr lang="en-US" dirty="0" err="1" smtClean="0"/>
              <a:t>được</a:t>
            </a:r>
            <a:r>
              <a:rPr lang="en-US" dirty="0" smtClean="0"/>
              <a:t> </a:t>
            </a:r>
            <a:r>
              <a:rPr lang="en-US" dirty="0" err="1">
                <a:solidFill>
                  <a:srgbClr val="2F2B20"/>
                </a:solidFill>
                <a:highlight>
                  <a:srgbClr val="00FF00"/>
                </a:highlight>
              </a:rPr>
              <a:t>khôi</a:t>
            </a:r>
            <a:r>
              <a:rPr lang="en-US" dirty="0">
                <a:solidFill>
                  <a:srgbClr val="2F2B20"/>
                </a:solidFill>
                <a:highlight>
                  <a:srgbClr val="00FF00"/>
                </a:highlight>
              </a:rPr>
              <a:t> </a:t>
            </a:r>
            <a:r>
              <a:rPr lang="en-US" dirty="0" err="1">
                <a:solidFill>
                  <a:srgbClr val="2F2B20"/>
                </a:solidFill>
                <a:highlight>
                  <a:srgbClr val="00FF00"/>
                </a:highlight>
              </a:rPr>
              <a:t>phục</a:t>
            </a:r>
            <a:endParaRPr lang="en-US" dirty="0"/>
          </a:p>
        </p:txBody>
      </p:sp>
      <p:cxnSp>
        <p:nvCxnSpPr>
          <p:cNvPr id="17" name="Straight Arrow Connector 16"/>
          <p:cNvCxnSpPr>
            <a:stCxn id="11" idx="0"/>
          </p:cNvCxnSpPr>
          <p:nvPr/>
        </p:nvCxnSpPr>
        <p:spPr>
          <a:xfrm flipV="1">
            <a:off x="1581377" y="1425608"/>
            <a:ext cx="129745" cy="10974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3" idx="3"/>
          </p:cNvCxnSpPr>
          <p:nvPr/>
        </p:nvCxnSpPr>
        <p:spPr>
          <a:xfrm flipV="1">
            <a:off x="3753196" y="2190929"/>
            <a:ext cx="1504604" cy="33843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2" idx="3"/>
          </p:cNvCxnSpPr>
          <p:nvPr/>
        </p:nvCxnSpPr>
        <p:spPr>
          <a:xfrm flipV="1">
            <a:off x="3612572" y="3124200"/>
            <a:ext cx="1645228" cy="72886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4" idx="0"/>
          </p:cNvCxnSpPr>
          <p:nvPr/>
        </p:nvCxnSpPr>
        <p:spPr>
          <a:xfrm rot="16200000" flipV="1">
            <a:off x="5558478" y="4118926"/>
            <a:ext cx="1615374" cy="84512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58840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9" fill="hold" grpId="1" nodeType="clickEffect">
                                  <p:stCondLst>
                                    <p:cond delay="0"/>
                                  </p:stCondLst>
                                  <p:childTnLst>
                                    <p:anim calcmode="lin" valueType="num">
                                      <p:cBhvr additive="base">
                                        <p:cTn id="16" dur="500"/>
                                        <p:tgtEl>
                                          <p:spTgt spid="4"/>
                                        </p:tgtEl>
                                        <p:attrNameLst>
                                          <p:attrName>ppt_x</p:attrName>
                                        </p:attrNameLst>
                                      </p:cBhvr>
                                      <p:tavLst>
                                        <p:tav tm="0">
                                          <p:val>
                                            <p:strVal val="ppt_x"/>
                                          </p:val>
                                        </p:tav>
                                        <p:tav tm="100000">
                                          <p:val>
                                            <p:strVal val="0-ppt_w/2"/>
                                          </p:val>
                                        </p:tav>
                                      </p:tavLst>
                                    </p:anim>
                                    <p:anim calcmode="lin" valueType="num">
                                      <p:cBhvr additive="base">
                                        <p:cTn id="17" dur="500"/>
                                        <p:tgtEl>
                                          <p:spTgt spid="4"/>
                                        </p:tgtEl>
                                        <p:attrNameLst>
                                          <p:attrName>ppt_y</p:attrName>
                                        </p:attrNameLst>
                                      </p:cBhvr>
                                      <p:tavLst>
                                        <p:tav tm="0">
                                          <p:val>
                                            <p:strVal val="ppt_y"/>
                                          </p:val>
                                        </p:tav>
                                        <p:tav tm="100000">
                                          <p:val>
                                            <p:strVal val="0-ppt_h/2"/>
                                          </p:val>
                                        </p:tav>
                                      </p:tavLst>
                                    </p:anim>
                                    <p:set>
                                      <p:cBhvr>
                                        <p:cTn id="18" dur="1" fill="hold">
                                          <p:stCondLst>
                                            <p:cond delay="499"/>
                                          </p:stCondLst>
                                        </p:cTn>
                                        <p:tgtEl>
                                          <p:spTgt spid="4"/>
                                        </p:tgtEl>
                                        <p:attrNameLst>
                                          <p:attrName>style.visibility</p:attrName>
                                        </p:attrNameLst>
                                      </p:cBhvr>
                                      <p:to>
                                        <p:strVal val="hidden"/>
                                      </p:to>
                                    </p:set>
                                  </p:childTnLst>
                                </p:cTn>
                              </p:par>
                              <p:par>
                                <p:cTn id="19" presetID="2" presetClass="exit" presetSubtype="9" fill="hold" grpId="1" nodeType="withEffect">
                                  <p:stCondLst>
                                    <p:cond delay="0"/>
                                  </p:stCondLst>
                                  <p:childTnLst>
                                    <p:anim calcmode="lin" valueType="num">
                                      <p:cBhvr additive="base">
                                        <p:cTn id="20" dur="500"/>
                                        <p:tgtEl>
                                          <p:spTgt spid="3"/>
                                        </p:tgtEl>
                                        <p:attrNameLst>
                                          <p:attrName>ppt_x</p:attrName>
                                        </p:attrNameLst>
                                      </p:cBhvr>
                                      <p:tavLst>
                                        <p:tav tm="0">
                                          <p:val>
                                            <p:strVal val="ppt_x"/>
                                          </p:val>
                                        </p:tav>
                                        <p:tav tm="100000">
                                          <p:val>
                                            <p:strVal val="0-ppt_w/2"/>
                                          </p:val>
                                        </p:tav>
                                      </p:tavLst>
                                    </p:anim>
                                    <p:anim calcmode="lin" valueType="num">
                                      <p:cBhvr additive="base">
                                        <p:cTn id="21" dur="500"/>
                                        <p:tgtEl>
                                          <p:spTgt spid="3"/>
                                        </p:tgtEl>
                                        <p:attrNameLst>
                                          <p:attrName>ppt_y</p:attrName>
                                        </p:attrNameLst>
                                      </p:cBhvr>
                                      <p:tavLst>
                                        <p:tav tm="0">
                                          <p:val>
                                            <p:strVal val="ppt_y"/>
                                          </p:val>
                                        </p:tav>
                                        <p:tav tm="100000">
                                          <p:val>
                                            <p:strVal val="0-ppt_h/2"/>
                                          </p:val>
                                        </p:tav>
                                      </p:tavLst>
                                    </p:anim>
                                    <p:set>
                                      <p:cBhvr>
                                        <p:cTn id="22" dur="1" fill="hold">
                                          <p:stCondLst>
                                            <p:cond delay="499"/>
                                          </p:stCondLst>
                                        </p:cTn>
                                        <p:tgtEl>
                                          <p:spTgt spid="3"/>
                                        </p:tgtEl>
                                        <p:attrNameLst>
                                          <p:attrName>style.visibility</p:attrName>
                                        </p:attrNameLst>
                                      </p:cBhvr>
                                      <p:to>
                                        <p:strVal val="hidden"/>
                                      </p:to>
                                    </p:set>
                                  </p:childTnLst>
                                </p:cTn>
                              </p:par>
                              <p:par>
                                <p:cTn id="23" presetID="2" presetClass="entr" presetSubtype="9"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0-#ppt_h/2"/>
                                          </p:val>
                                        </p:tav>
                                        <p:tav tm="100000">
                                          <p:val>
                                            <p:strVal val="#ppt_y"/>
                                          </p:val>
                                        </p:tav>
                                      </p:tavLst>
                                    </p:anim>
                                  </p:childTnLst>
                                </p:cTn>
                              </p:par>
                              <p:par>
                                <p:cTn id="27" presetID="2" presetClass="entr" presetSubtype="9"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0-#ppt_w/2"/>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9"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0-#ppt_w/2"/>
                                          </p:val>
                                        </p:tav>
                                        <p:tav tm="100000">
                                          <p:val>
                                            <p:strVal val="#ppt_x"/>
                                          </p:val>
                                        </p:tav>
                                      </p:tavLst>
                                    </p:anim>
                                    <p:anim calcmode="lin" valueType="num">
                                      <p:cBhvr additive="base">
                                        <p:cTn id="36"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9"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0-#ppt_w/2"/>
                                          </p:val>
                                        </p:tav>
                                        <p:tav tm="100000">
                                          <p:val>
                                            <p:strVal val="#ppt_x"/>
                                          </p:val>
                                        </p:tav>
                                      </p:tavLst>
                                    </p:anim>
                                    <p:anim calcmode="lin" valueType="num">
                                      <p:cBhvr additive="base">
                                        <p:cTn id="42" dur="500" fill="hold"/>
                                        <p:tgtEl>
                                          <p:spTgt spid="11"/>
                                        </p:tgtEl>
                                        <p:attrNameLst>
                                          <p:attrName>ppt_y</p:attrName>
                                        </p:attrNameLst>
                                      </p:cBhvr>
                                      <p:tavLst>
                                        <p:tav tm="0">
                                          <p:val>
                                            <p:strVal val="0-#ppt_h/2"/>
                                          </p:val>
                                        </p:tav>
                                        <p:tav tm="100000">
                                          <p:val>
                                            <p:strVal val="#ppt_y"/>
                                          </p:val>
                                        </p:tav>
                                      </p:tavLst>
                                    </p:anim>
                                  </p:childTnLst>
                                </p:cTn>
                              </p:par>
                              <p:par>
                                <p:cTn id="43" presetID="2" presetClass="entr" presetSubtype="9"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9"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0-#ppt_w/2"/>
                                          </p:val>
                                        </p:tav>
                                        <p:tav tm="100000">
                                          <p:val>
                                            <p:strVal val="#ppt_x"/>
                                          </p:val>
                                        </p:tav>
                                      </p:tavLst>
                                    </p:anim>
                                    <p:anim calcmode="lin" valueType="num">
                                      <p:cBhvr additive="base">
                                        <p:cTn id="52"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9" fill="hold" grpId="1" nodeType="clickEffect">
                                  <p:stCondLst>
                                    <p:cond delay="0"/>
                                  </p:stCondLst>
                                  <p:childTnLst>
                                    <p:anim calcmode="lin" valueType="num">
                                      <p:cBhvr additive="base">
                                        <p:cTn id="56" dur="500"/>
                                        <p:tgtEl>
                                          <p:spTgt spid="11"/>
                                        </p:tgtEl>
                                        <p:attrNameLst>
                                          <p:attrName>ppt_x</p:attrName>
                                        </p:attrNameLst>
                                      </p:cBhvr>
                                      <p:tavLst>
                                        <p:tav tm="0">
                                          <p:val>
                                            <p:strVal val="ppt_x"/>
                                          </p:val>
                                        </p:tav>
                                        <p:tav tm="100000">
                                          <p:val>
                                            <p:strVal val="0-ppt_w/2"/>
                                          </p:val>
                                        </p:tav>
                                      </p:tavLst>
                                    </p:anim>
                                    <p:anim calcmode="lin" valueType="num">
                                      <p:cBhvr additive="base">
                                        <p:cTn id="57" dur="500"/>
                                        <p:tgtEl>
                                          <p:spTgt spid="11"/>
                                        </p:tgtEl>
                                        <p:attrNameLst>
                                          <p:attrName>ppt_y</p:attrName>
                                        </p:attrNameLst>
                                      </p:cBhvr>
                                      <p:tavLst>
                                        <p:tav tm="0">
                                          <p:val>
                                            <p:strVal val="ppt_y"/>
                                          </p:val>
                                        </p:tav>
                                        <p:tav tm="100000">
                                          <p:val>
                                            <p:strVal val="0-ppt_h/2"/>
                                          </p:val>
                                        </p:tav>
                                      </p:tavLst>
                                    </p:anim>
                                    <p:set>
                                      <p:cBhvr>
                                        <p:cTn id="58" dur="1" fill="hold">
                                          <p:stCondLst>
                                            <p:cond delay="499"/>
                                          </p:stCondLst>
                                        </p:cTn>
                                        <p:tgtEl>
                                          <p:spTgt spid="11"/>
                                        </p:tgtEl>
                                        <p:attrNameLst>
                                          <p:attrName>style.visibility</p:attrName>
                                        </p:attrNameLst>
                                      </p:cBhvr>
                                      <p:to>
                                        <p:strVal val="hidden"/>
                                      </p:to>
                                    </p:set>
                                  </p:childTnLst>
                                </p:cTn>
                              </p:par>
                              <p:par>
                                <p:cTn id="59" presetID="2" presetClass="exit" presetSubtype="9" fill="hold" nodeType="withEffect">
                                  <p:stCondLst>
                                    <p:cond delay="0"/>
                                  </p:stCondLst>
                                  <p:childTnLst>
                                    <p:anim calcmode="lin" valueType="num">
                                      <p:cBhvr additive="base">
                                        <p:cTn id="60" dur="500"/>
                                        <p:tgtEl>
                                          <p:spTgt spid="17"/>
                                        </p:tgtEl>
                                        <p:attrNameLst>
                                          <p:attrName>ppt_x</p:attrName>
                                        </p:attrNameLst>
                                      </p:cBhvr>
                                      <p:tavLst>
                                        <p:tav tm="0">
                                          <p:val>
                                            <p:strVal val="ppt_x"/>
                                          </p:val>
                                        </p:tav>
                                        <p:tav tm="100000">
                                          <p:val>
                                            <p:strVal val="0-ppt_w/2"/>
                                          </p:val>
                                        </p:tav>
                                      </p:tavLst>
                                    </p:anim>
                                    <p:anim calcmode="lin" valueType="num">
                                      <p:cBhvr additive="base">
                                        <p:cTn id="61" dur="500"/>
                                        <p:tgtEl>
                                          <p:spTgt spid="17"/>
                                        </p:tgtEl>
                                        <p:attrNameLst>
                                          <p:attrName>ppt_y</p:attrName>
                                        </p:attrNameLst>
                                      </p:cBhvr>
                                      <p:tavLst>
                                        <p:tav tm="0">
                                          <p:val>
                                            <p:strVal val="ppt_y"/>
                                          </p:val>
                                        </p:tav>
                                        <p:tav tm="100000">
                                          <p:val>
                                            <p:strVal val="0-ppt_h/2"/>
                                          </p:val>
                                        </p:tav>
                                      </p:tavLst>
                                    </p:anim>
                                    <p:set>
                                      <p:cBhvr>
                                        <p:cTn id="62" dur="1" fill="hold">
                                          <p:stCondLst>
                                            <p:cond delay="499"/>
                                          </p:stCondLst>
                                        </p:cTn>
                                        <p:tgtEl>
                                          <p:spTgt spid="17"/>
                                        </p:tgtEl>
                                        <p:attrNameLst>
                                          <p:attrName>style.visibility</p:attrName>
                                        </p:attrNameLst>
                                      </p:cBhvr>
                                      <p:to>
                                        <p:strVal val="hidden"/>
                                      </p:to>
                                    </p:set>
                                  </p:childTnLst>
                                </p:cTn>
                              </p:par>
                              <p:par>
                                <p:cTn id="63" presetID="2" presetClass="exit" presetSubtype="9" fill="hold" grpId="1" nodeType="withEffect">
                                  <p:stCondLst>
                                    <p:cond delay="0"/>
                                  </p:stCondLst>
                                  <p:childTnLst>
                                    <p:anim calcmode="lin" valueType="num">
                                      <p:cBhvr additive="base">
                                        <p:cTn id="64" dur="500"/>
                                        <p:tgtEl>
                                          <p:spTgt spid="10"/>
                                        </p:tgtEl>
                                        <p:attrNameLst>
                                          <p:attrName>ppt_x</p:attrName>
                                        </p:attrNameLst>
                                      </p:cBhvr>
                                      <p:tavLst>
                                        <p:tav tm="0">
                                          <p:val>
                                            <p:strVal val="ppt_x"/>
                                          </p:val>
                                        </p:tav>
                                        <p:tav tm="100000">
                                          <p:val>
                                            <p:strVal val="0-ppt_w/2"/>
                                          </p:val>
                                        </p:tav>
                                      </p:tavLst>
                                    </p:anim>
                                    <p:anim calcmode="lin" valueType="num">
                                      <p:cBhvr additive="base">
                                        <p:cTn id="65" dur="500"/>
                                        <p:tgtEl>
                                          <p:spTgt spid="10"/>
                                        </p:tgtEl>
                                        <p:attrNameLst>
                                          <p:attrName>ppt_y</p:attrName>
                                        </p:attrNameLst>
                                      </p:cBhvr>
                                      <p:tavLst>
                                        <p:tav tm="0">
                                          <p:val>
                                            <p:strVal val="ppt_y"/>
                                          </p:val>
                                        </p:tav>
                                        <p:tav tm="100000">
                                          <p:val>
                                            <p:strVal val="0-ppt_h/2"/>
                                          </p:val>
                                        </p:tav>
                                      </p:tavLst>
                                    </p:anim>
                                    <p:set>
                                      <p:cBhvr>
                                        <p:cTn id="66" dur="1" fill="hold">
                                          <p:stCondLst>
                                            <p:cond delay="499"/>
                                          </p:stCondLst>
                                        </p:cTn>
                                        <p:tgtEl>
                                          <p:spTgt spid="10"/>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9"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additive="base">
                                        <p:cTn id="71" dur="500" fill="hold"/>
                                        <p:tgtEl>
                                          <p:spTgt spid="13"/>
                                        </p:tgtEl>
                                        <p:attrNameLst>
                                          <p:attrName>ppt_x</p:attrName>
                                        </p:attrNameLst>
                                      </p:cBhvr>
                                      <p:tavLst>
                                        <p:tav tm="0">
                                          <p:val>
                                            <p:strVal val="0-#ppt_w/2"/>
                                          </p:val>
                                        </p:tav>
                                        <p:tav tm="100000">
                                          <p:val>
                                            <p:strVal val="#ppt_x"/>
                                          </p:val>
                                        </p:tav>
                                      </p:tavLst>
                                    </p:anim>
                                    <p:anim calcmode="lin" valueType="num">
                                      <p:cBhvr additive="base">
                                        <p:cTn id="72" dur="500" fill="hold"/>
                                        <p:tgtEl>
                                          <p:spTgt spid="13"/>
                                        </p:tgtEl>
                                        <p:attrNameLst>
                                          <p:attrName>ppt_y</p:attrName>
                                        </p:attrNameLst>
                                      </p:cBhvr>
                                      <p:tavLst>
                                        <p:tav tm="0">
                                          <p:val>
                                            <p:strVal val="0-#ppt_h/2"/>
                                          </p:val>
                                        </p:tav>
                                        <p:tav tm="100000">
                                          <p:val>
                                            <p:strVal val="#ppt_y"/>
                                          </p:val>
                                        </p:tav>
                                      </p:tavLst>
                                    </p:anim>
                                  </p:childTnLst>
                                </p:cTn>
                              </p:par>
                              <p:par>
                                <p:cTn id="73" presetID="2" presetClass="entr" presetSubtype="9" fill="hold"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500" fill="hold"/>
                                        <p:tgtEl>
                                          <p:spTgt spid="19"/>
                                        </p:tgtEl>
                                        <p:attrNameLst>
                                          <p:attrName>ppt_x</p:attrName>
                                        </p:attrNameLst>
                                      </p:cBhvr>
                                      <p:tavLst>
                                        <p:tav tm="0">
                                          <p:val>
                                            <p:strVal val="0-#ppt_w/2"/>
                                          </p:val>
                                        </p:tav>
                                        <p:tav tm="100000">
                                          <p:val>
                                            <p:strVal val="#ppt_x"/>
                                          </p:val>
                                        </p:tav>
                                      </p:tavLst>
                                    </p:anim>
                                    <p:anim calcmode="lin" valueType="num">
                                      <p:cBhvr additive="base">
                                        <p:cTn id="76"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9" fill="hold" grpId="0" nodeType="clickEffect">
                                  <p:stCondLst>
                                    <p:cond delay="0"/>
                                  </p:stCondLst>
                                  <p:childTnLst>
                                    <p:set>
                                      <p:cBhvr>
                                        <p:cTn id="80" dur="1" fill="hold">
                                          <p:stCondLst>
                                            <p:cond delay="0"/>
                                          </p:stCondLst>
                                        </p:cTn>
                                        <p:tgtEl>
                                          <p:spTgt spid="12"/>
                                        </p:tgtEl>
                                        <p:attrNameLst>
                                          <p:attrName>style.visibility</p:attrName>
                                        </p:attrNameLst>
                                      </p:cBhvr>
                                      <p:to>
                                        <p:strVal val="visible"/>
                                      </p:to>
                                    </p:set>
                                    <p:anim calcmode="lin" valueType="num">
                                      <p:cBhvr additive="base">
                                        <p:cTn id="81" dur="500" fill="hold"/>
                                        <p:tgtEl>
                                          <p:spTgt spid="12"/>
                                        </p:tgtEl>
                                        <p:attrNameLst>
                                          <p:attrName>ppt_x</p:attrName>
                                        </p:attrNameLst>
                                      </p:cBhvr>
                                      <p:tavLst>
                                        <p:tav tm="0">
                                          <p:val>
                                            <p:strVal val="0-#ppt_w/2"/>
                                          </p:val>
                                        </p:tav>
                                        <p:tav tm="100000">
                                          <p:val>
                                            <p:strVal val="#ppt_x"/>
                                          </p:val>
                                        </p:tav>
                                      </p:tavLst>
                                    </p:anim>
                                    <p:anim calcmode="lin" valueType="num">
                                      <p:cBhvr additive="base">
                                        <p:cTn id="82" dur="500" fill="hold"/>
                                        <p:tgtEl>
                                          <p:spTgt spid="12"/>
                                        </p:tgtEl>
                                        <p:attrNameLst>
                                          <p:attrName>ppt_y</p:attrName>
                                        </p:attrNameLst>
                                      </p:cBhvr>
                                      <p:tavLst>
                                        <p:tav tm="0">
                                          <p:val>
                                            <p:strVal val="0-#ppt_h/2"/>
                                          </p:val>
                                        </p:tav>
                                        <p:tav tm="100000">
                                          <p:val>
                                            <p:strVal val="#ppt_y"/>
                                          </p:val>
                                        </p:tav>
                                      </p:tavLst>
                                    </p:anim>
                                  </p:childTnLst>
                                </p:cTn>
                              </p:par>
                              <p:par>
                                <p:cTn id="83" presetID="2" presetClass="entr" presetSubtype="9" fill="hold" nodeType="with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additive="base">
                                        <p:cTn id="85" dur="500" fill="hold"/>
                                        <p:tgtEl>
                                          <p:spTgt spid="21"/>
                                        </p:tgtEl>
                                        <p:attrNameLst>
                                          <p:attrName>ppt_x</p:attrName>
                                        </p:attrNameLst>
                                      </p:cBhvr>
                                      <p:tavLst>
                                        <p:tav tm="0">
                                          <p:val>
                                            <p:strVal val="0-#ppt_w/2"/>
                                          </p:val>
                                        </p:tav>
                                        <p:tav tm="100000">
                                          <p:val>
                                            <p:strVal val="#ppt_x"/>
                                          </p:val>
                                        </p:tav>
                                      </p:tavLst>
                                    </p:anim>
                                    <p:anim calcmode="lin" valueType="num">
                                      <p:cBhvr additive="base">
                                        <p:cTn id="86"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9" fill="hold" grpId="0" nodeType="click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additive="base">
                                        <p:cTn id="91" dur="500" fill="hold"/>
                                        <p:tgtEl>
                                          <p:spTgt spid="15"/>
                                        </p:tgtEl>
                                        <p:attrNameLst>
                                          <p:attrName>ppt_x</p:attrName>
                                        </p:attrNameLst>
                                      </p:cBhvr>
                                      <p:tavLst>
                                        <p:tav tm="0">
                                          <p:val>
                                            <p:strVal val="0-#ppt_w/2"/>
                                          </p:val>
                                        </p:tav>
                                        <p:tav tm="100000">
                                          <p:val>
                                            <p:strVal val="#ppt_x"/>
                                          </p:val>
                                        </p:tav>
                                      </p:tavLst>
                                    </p:anim>
                                    <p:anim calcmode="lin" valueType="num">
                                      <p:cBhvr additive="base">
                                        <p:cTn id="92"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9"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additive="base">
                                        <p:cTn id="97" dur="500" fill="hold"/>
                                        <p:tgtEl>
                                          <p:spTgt spid="14"/>
                                        </p:tgtEl>
                                        <p:attrNameLst>
                                          <p:attrName>ppt_x</p:attrName>
                                        </p:attrNameLst>
                                      </p:cBhvr>
                                      <p:tavLst>
                                        <p:tav tm="0">
                                          <p:val>
                                            <p:strVal val="0-#ppt_w/2"/>
                                          </p:val>
                                        </p:tav>
                                        <p:tav tm="100000">
                                          <p:val>
                                            <p:strVal val="#ppt_x"/>
                                          </p:val>
                                        </p:tav>
                                      </p:tavLst>
                                    </p:anim>
                                    <p:anim calcmode="lin" valueType="num">
                                      <p:cBhvr additive="base">
                                        <p:cTn id="98" dur="500" fill="hold"/>
                                        <p:tgtEl>
                                          <p:spTgt spid="14"/>
                                        </p:tgtEl>
                                        <p:attrNameLst>
                                          <p:attrName>ppt_y</p:attrName>
                                        </p:attrNameLst>
                                      </p:cBhvr>
                                      <p:tavLst>
                                        <p:tav tm="0">
                                          <p:val>
                                            <p:strVal val="0-#ppt_h/2"/>
                                          </p:val>
                                        </p:tav>
                                        <p:tav tm="100000">
                                          <p:val>
                                            <p:strVal val="#ppt_y"/>
                                          </p:val>
                                        </p:tav>
                                      </p:tavLst>
                                    </p:anim>
                                  </p:childTnLst>
                                </p:cTn>
                              </p:par>
                              <p:par>
                                <p:cTn id="99" presetID="2" presetClass="entr" presetSubtype="9" fill="hold" nodeType="withEffect">
                                  <p:stCondLst>
                                    <p:cond delay="0"/>
                                  </p:stCondLst>
                                  <p:childTnLst>
                                    <p:set>
                                      <p:cBhvr>
                                        <p:cTn id="100" dur="1" fill="hold">
                                          <p:stCondLst>
                                            <p:cond delay="0"/>
                                          </p:stCondLst>
                                        </p:cTn>
                                        <p:tgtEl>
                                          <p:spTgt spid="23"/>
                                        </p:tgtEl>
                                        <p:attrNameLst>
                                          <p:attrName>style.visibility</p:attrName>
                                        </p:attrNameLst>
                                      </p:cBhvr>
                                      <p:to>
                                        <p:strVal val="visible"/>
                                      </p:to>
                                    </p:set>
                                    <p:anim calcmode="lin" valueType="num">
                                      <p:cBhvr additive="base">
                                        <p:cTn id="101" dur="500" fill="hold"/>
                                        <p:tgtEl>
                                          <p:spTgt spid="23"/>
                                        </p:tgtEl>
                                        <p:attrNameLst>
                                          <p:attrName>ppt_x</p:attrName>
                                        </p:attrNameLst>
                                      </p:cBhvr>
                                      <p:tavLst>
                                        <p:tav tm="0">
                                          <p:val>
                                            <p:strVal val="0-#ppt_w/2"/>
                                          </p:val>
                                        </p:tav>
                                        <p:tav tm="100000">
                                          <p:val>
                                            <p:strVal val="#ppt_x"/>
                                          </p:val>
                                        </p:tav>
                                      </p:tavLst>
                                    </p:anim>
                                    <p:anim calcmode="lin" valueType="num">
                                      <p:cBhvr additive="base">
                                        <p:cTn id="102"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6" grpId="0" animBg="1"/>
      <p:bldP spid="7" grpId="0" animBg="1"/>
      <p:bldP spid="5" grpId="0" animBg="1"/>
      <p:bldP spid="10" grpId="0" animBg="1"/>
      <p:bldP spid="10" grpId="1" animBg="1"/>
      <p:bldP spid="11" grpId="0" animBg="1"/>
      <p:bldP spid="11" grpId="1" animBg="1"/>
      <p:bldP spid="12" grpId="0" animBg="1"/>
      <p:bldP spid="13" grpId="0" animBg="1"/>
      <p:bldP spid="14" grpId="0" animBg="1"/>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545"/>
            <a:ext cx="4267200" cy="369332"/>
          </a:xfrm>
          <a:prstGeom prst="rect">
            <a:avLst/>
          </a:prstGeom>
          <a:noFill/>
        </p:spPr>
        <p:txBody>
          <a:bodyPr wrap="square" rtlCol="0">
            <a:spAutoFit/>
          </a:bodyPr>
          <a:lstStyle/>
          <a:p>
            <a:r>
              <a:rPr lang="en-US" dirty="0" smtClean="0"/>
              <a:t>Location: Controllers/InstructorController.cs</a:t>
            </a:r>
            <a:endParaRPr lang="en-US" dirty="0"/>
          </a:p>
        </p:txBody>
      </p:sp>
      <p:sp>
        <p:nvSpPr>
          <p:cNvPr id="9" name="TextBox 8"/>
          <p:cNvSpPr txBox="1"/>
          <p:nvPr/>
        </p:nvSpPr>
        <p:spPr>
          <a:xfrm>
            <a:off x="5105400" y="13731"/>
            <a:ext cx="3366655" cy="369332"/>
          </a:xfrm>
          <a:prstGeom prst="rect">
            <a:avLst/>
          </a:prstGeom>
          <a:noFill/>
        </p:spPr>
        <p:txBody>
          <a:bodyPr wrap="square" rtlCol="0">
            <a:spAutoFit/>
          </a:bodyPr>
          <a:lstStyle/>
          <a:p>
            <a:r>
              <a:rPr lang="en-US" dirty="0" smtClean="0"/>
              <a:t>Method: </a:t>
            </a:r>
            <a:r>
              <a:rPr lang="en-US" dirty="0" err="1" smtClean="0"/>
              <a:t>HttpGet</a:t>
            </a:r>
            <a:r>
              <a:rPr lang="en-US" dirty="0" smtClean="0"/>
              <a:t> </a:t>
            </a:r>
            <a:r>
              <a:rPr lang="en-US" dirty="0" err="1" smtClean="0"/>
              <a:t>HttpPost</a:t>
            </a:r>
            <a:r>
              <a:rPr lang="en-US" dirty="0" smtClean="0"/>
              <a:t> Create</a:t>
            </a:r>
            <a:endParaRPr lang="en-US" dirty="0"/>
          </a:p>
        </p:txBody>
      </p:sp>
      <p:sp>
        <p:nvSpPr>
          <p:cNvPr id="20" name="TextBox 19"/>
          <p:cNvSpPr txBox="1"/>
          <p:nvPr/>
        </p:nvSpPr>
        <p:spPr>
          <a:xfrm>
            <a:off x="-1" y="13731"/>
            <a:ext cx="2794416" cy="369332"/>
          </a:xfrm>
          <a:prstGeom prst="rect">
            <a:avLst/>
          </a:prstGeom>
          <a:noFill/>
        </p:spPr>
        <p:txBody>
          <a:bodyPr wrap="square" rtlCol="0">
            <a:spAutoFit/>
          </a:bodyPr>
          <a:lstStyle/>
          <a:p>
            <a:r>
              <a:rPr lang="en-US" dirty="0" smtClean="0"/>
              <a:t>Location: </a:t>
            </a:r>
            <a:r>
              <a:rPr lang="en-US" dirty="0" smtClean="0"/>
              <a:t>Models/</a:t>
            </a:r>
            <a:r>
              <a:rPr lang="en-US" dirty="0" err="1" smtClean="0"/>
              <a:t>Course.cs</a:t>
            </a:r>
            <a:endParaRPr lang="en-US" dirty="0"/>
          </a:p>
        </p:txBody>
      </p:sp>
      <p:sp>
        <p:nvSpPr>
          <p:cNvPr id="8" name="TextBox 7"/>
          <p:cNvSpPr txBox="1"/>
          <p:nvPr/>
        </p:nvSpPr>
        <p:spPr>
          <a:xfrm>
            <a:off x="1904999" y="1715869"/>
            <a:ext cx="4883727" cy="646331"/>
          </a:xfrm>
          <a:prstGeom prst="rect">
            <a:avLst/>
          </a:prstGeom>
          <a:noFill/>
        </p:spPr>
        <p:txBody>
          <a:bodyPr wrap="square" rtlCol="0">
            <a:spAutoFit/>
          </a:bodyPr>
          <a:lstStyle/>
          <a:p>
            <a:r>
              <a:rPr lang="en-US" dirty="0" err="1" smtClean="0"/>
              <a:t>Để</a:t>
            </a:r>
            <a:r>
              <a:rPr lang="en-US" dirty="0" smtClean="0"/>
              <a:t> </a:t>
            </a:r>
            <a:r>
              <a:rPr lang="en-US" dirty="0" err="1" smtClean="0"/>
              <a:t>thêm</a:t>
            </a:r>
            <a:r>
              <a:rPr lang="en-US" dirty="0" smtClean="0"/>
              <a:t> </a:t>
            </a:r>
            <a:r>
              <a:rPr lang="en-US" dirty="0">
                <a:solidFill>
                  <a:srgbClr val="2F2B20"/>
                </a:solidFill>
                <a:highlight>
                  <a:srgbClr val="FFFF00"/>
                </a:highlight>
              </a:rPr>
              <a:t>courses</a:t>
            </a:r>
            <a:r>
              <a:rPr lang="en-US" dirty="0" smtClean="0"/>
              <a:t> </a:t>
            </a:r>
            <a:r>
              <a:rPr lang="en-US" dirty="0" err="1" smtClean="0"/>
              <a:t>vào</a:t>
            </a:r>
            <a:r>
              <a:rPr lang="en-US" dirty="0" smtClean="0"/>
              <a:t> </a:t>
            </a:r>
            <a:r>
              <a:rPr lang="en-US" dirty="0" err="1">
                <a:solidFill>
                  <a:srgbClr val="2F2B20"/>
                </a:solidFill>
                <a:highlight>
                  <a:srgbClr val="00FF00"/>
                </a:highlight>
              </a:rPr>
              <a:t>couses</a:t>
            </a:r>
            <a:r>
              <a:rPr lang="en-US" dirty="0">
                <a:solidFill>
                  <a:srgbClr val="2F2B20"/>
                </a:solidFill>
                <a:highlight>
                  <a:srgbClr val="00FF00"/>
                </a:highlight>
              </a:rPr>
              <a:t> navigation property</a:t>
            </a:r>
            <a:r>
              <a:rPr lang="en-US" dirty="0" smtClean="0"/>
              <a:t>, ta </a:t>
            </a:r>
            <a:r>
              <a:rPr lang="en-US" dirty="0" err="1" smtClean="0"/>
              <a:t>phải</a:t>
            </a:r>
            <a:r>
              <a:rPr lang="en-US" dirty="0" smtClean="0"/>
              <a:t> </a:t>
            </a:r>
            <a:r>
              <a:rPr lang="en-US" dirty="0" err="1">
                <a:solidFill>
                  <a:srgbClr val="2F2B20"/>
                </a:solidFill>
                <a:highlight>
                  <a:srgbClr val="00FFFF"/>
                </a:highlight>
              </a:rPr>
              <a:t>khởi</a:t>
            </a:r>
            <a:r>
              <a:rPr lang="en-US" dirty="0">
                <a:solidFill>
                  <a:srgbClr val="2F2B20"/>
                </a:solidFill>
                <a:highlight>
                  <a:srgbClr val="00FFFF"/>
                </a:highlight>
              </a:rPr>
              <a:t> </a:t>
            </a:r>
            <a:r>
              <a:rPr lang="en-US" dirty="0" err="1">
                <a:solidFill>
                  <a:srgbClr val="2F2B20"/>
                </a:solidFill>
                <a:highlight>
                  <a:srgbClr val="00FFFF"/>
                </a:highlight>
              </a:rPr>
              <a:t>tạo</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đó</a:t>
            </a:r>
            <a:r>
              <a:rPr lang="en-US" dirty="0" smtClean="0"/>
              <a:t> </a:t>
            </a:r>
            <a:r>
              <a:rPr lang="en-US" dirty="0" err="1" smtClean="0"/>
              <a:t>là</a:t>
            </a:r>
            <a:r>
              <a:rPr lang="en-US" dirty="0" smtClean="0"/>
              <a:t> 1 </a:t>
            </a:r>
            <a:r>
              <a:rPr lang="en-US" dirty="0" err="1">
                <a:solidFill>
                  <a:srgbClr val="2F2B20"/>
                </a:solidFill>
                <a:highlight>
                  <a:srgbClr val="C0C0C0"/>
                </a:highlight>
              </a:rPr>
              <a:t>tập</a:t>
            </a:r>
            <a:r>
              <a:rPr lang="en-US" dirty="0">
                <a:solidFill>
                  <a:srgbClr val="2F2B20"/>
                </a:solidFill>
                <a:highlight>
                  <a:srgbClr val="C0C0C0"/>
                </a:highlight>
              </a:rPr>
              <a:t> </a:t>
            </a:r>
            <a:r>
              <a:rPr lang="en-US" dirty="0" err="1">
                <a:solidFill>
                  <a:srgbClr val="2F2B20"/>
                </a:solidFill>
                <a:highlight>
                  <a:srgbClr val="C0C0C0"/>
                </a:highlight>
              </a:rPr>
              <a:t>rỗng</a:t>
            </a:r>
            <a:endParaRPr lang="en-US" dirty="0"/>
          </a:p>
        </p:txBody>
      </p:sp>
      <p:sp>
        <p:nvSpPr>
          <p:cNvPr id="22" name="TextBox 21"/>
          <p:cNvSpPr txBox="1"/>
          <p:nvPr/>
        </p:nvSpPr>
        <p:spPr>
          <a:xfrm>
            <a:off x="1717962" y="2728210"/>
            <a:ext cx="5257800" cy="369332"/>
          </a:xfrm>
          <a:prstGeom prst="rect">
            <a:avLst/>
          </a:prstGeom>
          <a:noFill/>
        </p:spPr>
        <p:txBody>
          <a:bodyPr wrap="square" rtlCol="0">
            <a:spAutoFit/>
          </a:bodyPr>
          <a:lstStyle/>
          <a:p>
            <a:r>
              <a:rPr lang="en-US" dirty="0" err="1">
                <a:solidFill>
                  <a:srgbClr val="000000"/>
                </a:solidFill>
                <a:latin typeface="Consolas"/>
              </a:rPr>
              <a:t>instructor.Courses</a:t>
            </a:r>
            <a:r>
              <a:rPr lang="en-US" dirty="0">
                <a:solidFill>
                  <a:srgbClr val="000000"/>
                </a:solidFill>
                <a:latin typeface="Consolas"/>
              </a:rPr>
              <a:t> = </a:t>
            </a:r>
            <a:r>
              <a:rPr lang="en-US" dirty="0">
                <a:solidFill>
                  <a:srgbClr val="0000FF"/>
                </a:solidFill>
                <a:latin typeface="Consolas"/>
              </a:rPr>
              <a:t>new</a:t>
            </a:r>
            <a:r>
              <a:rPr lang="en-US" dirty="0">
                <a:solidFill>
                  <a:srgbClr val="000000"/>
                </a:solidFill>
                <a:latin typeface="Consolas"/>
              </a:rPr>
              <a:t> List&lt;Course&gt;();</a:t>
            </a:r>
            <a:endParaRPr lang="en-US" dirty="0"/>
          </a:p>
        </p:txBody>
      </p:sp>
      <p:sp>
        <p:nvSpPr>
          <p:cNvPr id="24" name="TextBox 23"/>
          <p:cNvSpPr txBox="1"/>
          <p:nvPr/>
        </p:nvSpPr>
        <p:spPr>
          <a:xfrm>
            <a:off x="1904998" y="429656"/>
            <a:ext cx="4883727" cy="923330"/>
          </a:xfrm>
          <a:prstGeom prst="rect">
            <a:avLst/>
          </a:prstGeom>
          <a:noFill/>
        </p:spPr>
        <p:txBody>
          <a:bodyPr wrap="square" rtlCol="0">
            <a:spAutoFit/>
          </a:bodyPr>
          <a:lstStyle/>
          <a:p>
            <a:r>
              <a:rPr lang="en-US" dirty="0" err="1" smtClean="0"/>
              <a:t>Cách</a:t>
            </a:r>
            <a:r>
              <a:rPr lang="en-US" dirty="0" smtClean="0"/>
              <a:t> </a:t>
            </a:r>
            <a:r>
              <a:rPr lang="en-US" dirty="0" err="1" smtClean="0"/>
              <a:t>khác</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sửa</a:t>
            </a:r>
            <a:r>
              <a:rPr lang="en-US" dirty="0" smtClean="0"/>
              <a:t> </a:t>
            </a:r>
            <a:r>
              <a:rPr lang="en-US" dirty="0">
                <a:solidFill>
                  <a:srgbClr val="2F2B20"/>
                </a:solidFill>
                <a:highlight>
                  <a:srgbClr val="FFFF00"/>
                </a:highlight>
              </a:rPr>
              <a:t>course model</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đổi</a:t>
            </a:r>
            <a:r>
              <a:rPr lang="en-US" dirty="0" smtClean="0"/>
              <a:t> </a:t>
            </a:r>
            <a:r>
              <a:rPr lang="en-US" dirty="0" err="1" smtClean="0"/>
              <a:t>hàm</a:t>
            </a:r>
            <a:r>
              <a:rPr lang="en-US" dirty="0" smtClean="0"/>
              <a:t> </a:t>
            </a:r>
            <a:r>
              <a:rPr lang="en-US" dirty="0">
                <a:solidFill>
                  <a:srgbClr val="2F2B20"/>
                </a:solidFill>
                <a:highlight>
                  <a:srgbClr val="00FF00"/>
                </a:highlight>
              </a:rPr>
              <a:t>get</a:t>
            </a:r>
            <a:r>
              <a:rPr lang="en-US" dirty="0" smtClean="0"/>
              <a:t> </a:t>
            </a:r>
            <a:r>
              <a:rPr lang="en-US" dirty="0" err="1" smtClean="0"/>
              <a:t>thành</a:t>
            </a:r>
            <a:r>
              <a:rPr lang="en-US" dirty="0" smtClean="0"/>
              <a:t> </a:t>
            </a:r>
            <a:r>
              <a:rPr lang="en-US" dirty="0" err="1">
                <a:solidFill>
                  <a:srgbClr val="2F2B20"/>
                </a:solidFill>
                <a:highlight>
                  <a:srgbClr val="00FFFF"/>
                </a:highlight>
              </a:rPr>
              <a:t>tự</a:t>
            </a:r>
            <a:r>
              <a:rPr lang="en-US" dirty="0">
                <a:solidFill>
                  <a:srgbClr val="2F2B20"/>
                </a:solidFill>
                <a:highlight>
                  <a:srgbClr val="00FFFF"/>
                </a:highlight>
              </a:rPr>
              <a:t> </a:t>
            </a:r>
            <a:r>
              <a:rPr lang="en-US" dirty="0" err="1">
                <a:solidFill>
                  <a:srgbClr val="2F2B20"/>
                </a:solidFill>
                <a:highlight>
                  <a:srgbClr val="00FFFF"/>
                </a:highlight>
              </a:rPr>
              <a:t>động</a:t>
            </a:r>
            <a:r>
              <a:rPr lang="en-US" dirty="0">
                <a:solidFill>
                  <a:srgbClr val="2F2B20"/>
                </a:solidFill>
                <a:highlight>
                  <a:srgbClr val="00FFFF"/>
                </a:highlight>
              </a:rPr>
              <a:t> </a:t>
            </a:r>
            <a:r>
              <a:rPr lang="en-US" dirty="0" err="1">
                <a:solidFill>
                  <a:srgbClr val="2F2B20"/>
                </a:solidFill>
                <a:highlight>
                  <a:srgbClr val="00FFFF"/>
                </a:highlight>
              </a:rPr>
              <a:t>tạo</a:t>
            </a:r>
            <a:r>
              <a:rPr lang="en-US" dirty="0">
                <a:solidFill>
                  <a:srgbClr val="2F2B20"/>
                </a:solidFill>
                <a:highlight>
                  <a:srgbClr val="00FFFF"/>
                </a:highlight>
              </a:rPr>
              <a:t> </a:t>
            </a:r>
            <a:r>
              <a:rPr lang="en-US" dirty="0" err="1">
                <a:solidFill>
                  <a:srgbClr val="2F2B20"/>
                </a:solidFill>
                <a:highlight>
                  <a:srgbClr val="00FFFF"/>
                </a:highlight>
              </a:rPr>
              <a:t>ra</a:t>
            </a:r>
            <a:r>
              <a:rPr lang="en-US" dirty="0">
                <a:solidFill>
                  <a:srgbClr val="2F2B20"/>
                </a:solidFill>
                <a:highlight>
                  <a:srgbClr val="00FFFF"/>
                </a:highlight>
              </a:rPr>
              <a:t> </a:t>
            </a:r>
            <a:r>
              <a:rPr lang="en-US" dirty="0" err="1">
                <a:solidFill>
                  <a:srgbClr val="2F2B20"/>
                </a:solidFill>
                <a:highlight>
                  <a:srgbClr val="00FFFF"/>
                </a:highlight>
              </a:rPr>
              <a:t>tập</a:t>
            </a:r>
            <a:r>
              <a:rPr lang="en-US" dirty="0">
                <a:solidFill>
                  <a:srgbClr val="2F2B20"/>
                </a:solidFill>
                <a:highlight>
                  <a:srgbClr val="00FFFF"/>
                </a:highlight>
              </a:rPr>
              <a:t> </a:t>
            </a:r>
            <a:r>
              <a:rPr lang="en-US" dirty="0" err="1">
                <a:solidFill>
                  <a:srgbClr val="2F2B20"/>
                </a:solidFill>
                <a:highlight>
                  <a:srgbClr val="00FFFF"/>
                </a:highlight>
              </a:rPr>
              <a:t>rỗng</a:t>
            </a:r>
            <a:r>
              <a:rPr lang="en-US" dirty="0" smtClean="0"/>
              <a:t> </a:t>
            </a:r>
            <a:r>
              <a:rPr lang="en-US" dirty="0" err="1" smtClean="0"/>
              <a:t>nếu</a:t>
            </a:r>
            <a:r>
              <a:rPr lang="en-US" dirty="0"/>
              <a:t> </a:t>
            </a:r>
            <a:r>
              <a:rPr lang="en-US" dirty="0" err="1">
                <a:solidFill>
                  <a:srgbClr val="2F2B20"/>
                </a:solidFill>
                <a:highlight>
                  <a:srgbClr val="C0C0C0"/>
                </a:highlight>
              </a:rPr>
              <a:t>chưa</a:t>
            </a:r>
            <a:r>
              <a:rPr lang="en-US" dirty="0">
                <a:solidFill>
                  <a:srgbClr val="2F2B20"/>
                </a:solidFill>
                <a:highlight>
                  <a:srgbClr val="C0C0C0"/>
                </a:highlight>
              </a:rPr>
              <a:t> </a:t>
            </a:r>
            <a:r>
              <a:rPr lang="en-US" dirty="0" err="1">
                <a:solidFill>
                  <a:srgbClr val="2F2B20"/>
                </a:solidFill>
                <a:highlight>
                  <a:srgbClr val="C0C0C0"/>
                </a:highlight>
              </a:rPr>
              <a:t>được</a:t>
            </a:r>
            <a:r>
              <a:rPr lang="en-US" dirty="0">
                <a:solidFill>
                  <a:srgbClr val="2F2B20"/>
                </a:solidFill>
                <a:highlight>
                  <a:srgbClr val="C0C0C0"/>
                </a:highlight>
              </a:rPr>
              <a:t> </a:t>
            </a:r>
            <a:r>
              <a:rPr lang="en-US" dirty="0" err="1">
                <a:solidFill>
                  <a:srgbClr val="2F2B20"/>
                </a:solidFill>
                <a:highlight>
                  <a:srgbClr val="C0C0C0"/>
                </a:highlight>
              </a:rPr>
              <a:t>khởi</a:t>
            </a:r>
            <a:r>
              <a:rPr lang="en-US" dirty="0">
                <a:solidFill>
                  <a:srgbClr val="2F2B20"/>
                </a:solidFill>
                <a:highlight>
                  <a:srgbClr val="C0C0C0"/>
                </a:highlight>
              </a:rPr>
              <a:t> </a:t>
            </a:r>
            <a:r>
              <a:rPr lang="en-US" dirty="0" err="1">
                <a:solidFill>
                  <a:srgbClr val="2F2B20"/>
                </a:solidFill>
                <a:highlight>
                  <a:srgbClr val="C0C0C0"/>
                </a:highlight>
              </a:rPr>
              <a:t>tạo</a:t>
            </a:r>
            <a:endParaRPr lang="en-US" dirty="0"/>
          </a:p>
        </p:txBody>
      </p:sp>
      <p:sp>
        <p:nvSpPr>
          <p:cNvPr id="25" name="TextBox 24"/>
          <p:cNvSpPr txBox="1"/>
          <p:nvPr/>
        </p:nvSpPr>
        <p:spPr>
          <a:xfrm>
            <a:off x="1918741" y="1524000"/>
            <a:ext cx="4883727" cy="3970318"/>
          </a:xfrm>
          <a:prstGeom prst="rect">
            <a:avLst/>
          </a:prstGeom>
          <a:noFill/>
        </p:spPr>
        <p:txBody>
          <a:bodyPr wrap="square" rtlCol="0">
            <a:spAutoFit/>
          </a:bodyPr>
          <a:lstStyle/>
          <a:p>
            <a:r>
              <a:rPr lang="en-US" dirty="0">
                <a:solidFill>
                  <a:srgbClr val="0000FF"/>
                </a:solidFill>
                <a:latin typeface="Consolas"/>
              </a:rPr>
              <a:t>private</a:t>
            </a:r>
            <a:r>
              <a:rPr lang="en-US" dirty="0">
                <a:solidFill>
                  <a:srgbClr val="000000"/>
                </a:solidFill>
                <a:latin typeface="Consolas"/>
              </a:rPr>
              <a:t> </a:t>
            </a:r>
            <a:r>
              <a:rPr lang="en-US" dirty="0" err="1">
                <a:solidFill>
                  <a:srgbClr val="000000"/>
                </a:solidFill>
                <a:latin typeface="Consolas"/>
              </a:rPr>
              <a:t>ICollection</a:t>
            </a:r>
            <a:r>
              <a:rPr lang="en-US" dirty="0">
                <a:solidFill>
                  <a:srgbClr val="000000"/>
                </a:solidFill>
                <a:latin typeface="Consolas"/>
              </a:rPr>
              <a:t>&lt;Course&gt; _courses;</a:t>
            </a:r>
          </a:p>
          <a:p>
            <a:r>
              <a:rPr lang="en-US" dirty="0">
                <a:solidFill>
                  <a:srgbClr val="0000FF"/>
                </a:solidFill>
                <a:latin typeface="Consolas"/>
              </a:rPr>
              <a:t>public</a:t>
            </a:r>
            <a:r>
              <a:rPr lang="en-US" dirty="0">
                <a:solidFill>
                  <a:srgbClr val="000000"/>
                </a:solidFill>
                <a:latin typeface="Consolas"/>
              </a:rPr>
              <a:t> </a:t>
            </a:r>
            <a:r>
              <a:rPr lang="en-US" dirty="0">
                <a:solidFill>
                  <a:srgbClr val="0000FF"/>
                </a:solidFill>
                <a:latin typeface="Consolas"/>
              </a:rPr>
              <a:t>virtual</a:t>
            </a:r>
            <a:r>
              <a:rPr lang="en-US" dirty="0">
                <a:solidFill>
                  <a:srgbClr val="000000"/>
                </a:solidFill>
                <a:latin typeface="Consolas"/>
              </a:rPr>
              <a:t> </a:t>
            </a:r>
            <a:r>
              <a:rPr lang="en-US" dirty="0" err="1">
                <a:solidFill>
                  <a:srgbClr val="000000"/>
                </a:solidFill>
                <a:latin typeface="Consolas"/>
              </a:rPr>
              <a:t>ICollection</a:t>
            </a:r>
            <a:r>
              <a:rPr lang="en-US" dirty="0">
                <a:solidFill>
                  <a:srgbClr val="000000"/>
                </a:solidFill>
                <a:latin typeface="Consolas"/>
              </a:rPr>
              <a:t>&lt;Course&gt; Courses</a:t>
            </a:r>
          </a:p>
          <a:p>
            <a:r>
              <a:rPr lang="en-US" dirty="0">
                <a:solidFill>
                  <a:srgbClr val="000000"/>
                </a:solidFill>
                <a:latin typeface="Consolas"/>
              </a:rPr>
              <a:t>{</a:t>
            </a:r>
          </a:p>
          <a:p>
            <a:r>
              <a:rPr lang="en-US" dirty="0">
                <a:solidFill>
                  <a:srgbClr val="0000FF"/>
                </a:solidFill>
                <a:latin typeface="Consolas"/>
              </a:rPr>
              <a:t>get</a:t>
            </a:r>
            <a:endParaRPr lang="en-US" dirty="0">
              <a:solidFill>
                <a:srgbClr val="000000"/>
              </a:solidFill>
              <a:latin typeface="Consolas"/>
            </a:endParaRPr>
          </a:p>
          <a:p>
            <a:r>
              <a:rPr lang="en-US" dirty="0">
                <a:solidFill>
                  <a:srgbClr val="000000"/>
                </a:solidFill>
                <a:latin typeface="Consolas"/>
              </a:rPr>
              <a:t>{</a:t>
            </a:r>
          </a:p>
          <a:p>
            <a:r>
              <a:rPr lang="en-US" dirty="0">
                <a:solidFill>
                  <a:srgbClr val="0000FF"/>
                </a:solidFill>
                <a:latin typeface="Consolas"/>
              </a:rPr>
              <a:t>return</a:t>
            </a:r>
            <a:r>
              <a:rPr lang="en-US" dirty="0">
                <a:solidFill>
                  <a:srgbClr val="000000"/>
                </a:solidFill>
                <a:latin typeface="Consolas"/>
              </a:rPr>
              <a:t> _courses ?? (_courses = </a:t>
            </a:r>
            <a:r>
              <a:rPr lang="en-US" dirty="0">
                <a:solidFill>
                  <a:srgbClr val="0000FF"/>
                </a:solidFill>
                <a:latin typeface="Consolas"/>
              </a:rPr>
              <a:t>new</a:t>
            </a:r>
            <a:r>
              <a:rPr lang="en-US" dirty="0">
                <a:solidFill>
                  <a:srgbClr val="000000"/>
                </a:solidFill>
                <a:latin typeface="Consolas"/>
              </a:rPr>
              <a:t> List&lt;Course&gt;());</a:t>
            </a:r>
          </a:p>
          <a:p>
            <a:r>
              <a:rPr lang="en-US" dirty="0">
                <a:solidFill>
                  <a:srgbClr val="000000"/>
                </a:solidFill>
                <a:latin typeface="Consolas"/>
              </a:rPr>
              <a:t>}</a:t>
            </a:r>
          </a:p>
          <a:p>
            <a:r>
              <a:rPr lang="en-US" dirty="0">
                <a:solidFill>
                  <a:srgbClr val="0000FF"/>
                </a:solidFill>
                <a:latin typeface="Consolas"/>
              </a:rPr>
              <a:t>set</a:t>
            </a:r>
            <a:endParaRPr lang="en-US" dirty="0">
              <a:solidFill>
                <a:srgbClr val="000000"/>
              </a:solidFill>
              <a:latin typeface="Consolas"/>
            </a:endParaRPr>
          </a:p>
          <a:p>
            <a:r>
              <a:rPr lang="en-US" dirty="0">
                <a:solidFill>
                  <a:srgbClr val="000000"/>
                </a:solidFill>
                <a:latin typeface="Consolas"/>
              </a:rPr>
              <a:t>{</a:t>
            </a:r>
          </a:p>
          <a:p>
            <a:r>
              <a:rPr lang="en-US" dirty="0">
                <a:solidFill>
                  <a:srgbClr val="000000"/>
                </a:solidFill>
                <a:latin typeface="Consolas"/>
              </a:rPr>
              <a:t>_courses = value;</a:t>
            </a:r>
          </a:p>
          <a:p>
            <a:r>
              <a:rPr lang="en-US" dirty="0">
                <a:solidFill>
                  <a:srgbClr val="000000"/>
                </a:solidFill>
                <a:latin typeface="Consolas"/>
              </a:rPr>
              <a:t>}</a:t>
            </a:r>
          </a:p>
          <a:p>
            <a:r>
              <a:rPr lang="en-US" dirty="0">
                <a:solidFill>
                  <a:srgbClr val="000000"/>
                </a:solidFill>
                <a:latin typeface="Consolas"/>
              </a:rPr>
              <a:t>}</a:t>
            </a:r>
            <a:endParaRPr lang="en-US" dirty="0"/>
          </a:p>
        </p:txBody>
      </p:sp>
      <p:sp>
        <p:nvSpPr>
          <p:cNvPr id="26" name="TextBox 25"/>
          <p:cNvSpPr txBox="1"/>
          <p:nvPr/>
        </p:nvSpPr>
        <p:spPr>
          <a:xfrm>
            <a:off x="1918741" y="5731981"/>
            <a:ext cx="4883727" cy="646331"/>
          </a:xfrm>
          <a:prstGeom prst="rect">
            <a:avLst/>
          </a:prstGeom>
          <a:noFill/>
        </p:spPr>
        <p:txBody>
          <a:bodyPr wrap="square" rtlCol="0">
            <a:spAutoFit/>
          </a:bodyPr>
          <a:lstStyle/>
          <a:p>
            <a:r>
              <a:rPr lang="en-US" dirty="0" err="1" smtClean="0"/>
              <a:t>Sau</a:t>
            </a:r>
            <a:r>
              <a:rPr lang="en-US" dirty="0" smtClean="0"/>
              <a:t> </a:t>
            </a:r>
            <a:r>
              <a:rPr lang="en-US" dirty="0" err="1" smtClean="0"/>
              <a:t>đó</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bỏ</a:t>
            </a:r>
            <a:r>
              <a:rPr lang="en-US" dirty="0" smtClean="0"/>
              <a:t> </a:t>
            </a:r>
            <a:r>
              <a:rPr lang="en-US" dirty="0" err="1" smtClean="0"/>
              <a:t>khởi</a:t>
            </a:r>
            <a:r>
              <a:rPr lang="en-US" dirty="0" smtClean="0"/>
              <a:t> </a:t>
            </a:r>
            <a:r>
              <a:rPr lang="en-US" dirty="0" err="1" smtClean="0"/>
              <a:t>tạo</a:t>
            </a:r>
            <a:r>
              <a:rPr lang="en-US" dirty="0" smtClean="0"/>
              <a:t> course 1 </a:t>
            </a:r>
            <a:r>
              <a:rPr lang="en-US" dirty="0" err="1" smtClean="0"/>
              <a:t>cách</a:t>
            </a:r>
            <a:r>
              <a:rPr lang="en-US" dirty="0" smtClean="0"/>
              <a:t> </a:t>
            </a:r>
            <a:r>
              <a:rPr lang="en-US" dirty="0" err="1" smtClean="0"/>
              <a:t>trực</a:t>
            </a:r>
            <a:r>
              <a:rPr lang="en-US" dirty="0" smtClean="0"/>
              <a:t> </a:t>
            </a:r>
            <a:r>
              <a:rPr lang="en-US" dirty="0" err="1" smtClean="0"/>
              <a:t>quan</a:t>
            </a:r>
            <a:r>
              <a:rPr lang="en-US" dirty="0" smtClean="0"/>
              <a:t> ở controller</a:t>
            </a:r>
            <a:endParaRPr lang="en-US" dirty="0"/>
          </a:p>
        </p:txBody>
      </p:sp>
      <p:sp>
        <p:nvSpPr>
          <p:cNvPr id="27" name="TextBox 26"/>
          <p:cNvSpPr txBox="1"/>
          <p:nvPr/>
        </p:nvSpPr>
        <p:spPr>
          <a:xfrm>
            <a:off x="6262256" y="0"/>
            <a:ext cx="2209799" cy="369332"/>
          </a:xfrm>
          <a:prstGeom prst="rect">
            <a:avLst/>
          </a:prstGeom>
          <a:noFill/>
        </p:spPr>
        <p:txBody>
          <a:bodyPr wrap="square" rtlCol="0">
            <a:spAutoFit/>
          </a:bodyPr>
          <a:lstStyle/>
          <a:p>
            <a:r>
              <a:rPr lang="en-US" dirty="0" smtClean="0"/>
              <a:t>Method: </a:t>
            </a:r>
            <a:r>
              <a:rPr lang="en-US" dirty="0" smtClean="0"/>
              <a:t>Courses Get</a:t>
            </a:r>
            <a:endParaRPr lang="en-US" dirty="0"/>
          </a:p>
        </p:txBody>
      </p:sp>
    </p:spTree>
    <p:extLst>
      <p:ext uri="{BB962C8B-B14F-4D97-AF65-F5344CB8AC3E}">
        <p14:creationId xmlns:p14="http://schemas.microsoft.com/office/powerpoint/2010/main" val="357926369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0-#ppt_w/2"/>
                                          </p:val>
                                        </p:tav>
                                        <p:tav tm="100000">
                                          <p:val>
                                            <p:strVal val="#ppt_x"/>
                                          </p:val>
                                        </p:tav>
                                      </p:tavLst>
                                    </p:anim>
                                    <p:anim calcmode="lin" valueType="num">
                                      <p:cBhvr additive="base">
                                        <p:cTn id="14"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9" fill="hold" grpId="1" nodeType="clickEffect">
                                  <p:stCondLst>
                                    <p:cond delay="0"/>
                                  </p:stCondLst>
                                  <p:childTnLst>
                                    <p:anim calcmode="lin" valueType="num">
                                      <p:cBhvr additive="base">
                                        <p:cTn id="18" dur="500"/>
                                        <p:tgtEl>
                                          <p:spTgt spid="8"/>
                                        </p:tgtEl>
                                        <p:attrNameLst>
                                          <p:attrName>ppt_x</p:attrName>
                                        </p:attrNameLst>
                                      </p:cBhvr>
                                      <p:tavLst>
                                        <p:tav tm="0">
                                          <p:val>
                                            <p:strVal val="ppt_x"/>
                                          </p:val>
                                        </p:tav>
                                        <p:tav tm="100000">
                                          <p:val>
                                            <p:strVal val="0-ppt_w/2"/>
                                          </p:val>
                                        </p:tav>
                                      </p:tavLst>
                                    </p:anim>
                                    <p:anim calcmode="lin" valueType="num">
                                      <p:cBhvr additive="base">
                                        <p:cTn id="19" dur="500"/>
                                        <p:tgtEl>
                                          <p:spTgt spid="8"/>
                                        </p:tgtEl>
                                        <p:attrNameLst>
                                          <p:attrName>ppt_y</p:attrName>
                                        </p:attrNameLst>
                                      </p:cBhvr>
                                      <p:tavLst>
                                        <p:tav tm="0">
                                          <p:val>
                                            <p:strVal val="ppt_y"/>
                                          </p:val>
                                        </p:tav>
                                        <p:tav tm="100000">
                                          <p:val>
                                            <p:strVal val="0-ppt_h/2"/>
                                          </p:val>
                                        </p:tav>
                                      </p:tavLst>
                                    </p:anim>
                                    <p:set>
                                      <p:cBhvr>
                                        <p:cTn id="20" dur="1" fill="hold">
                                          <p:stCondLst>
                                            <p:cond delay="499"/>
                                          </p:stCondLst>
                                        </p:cTn>
                                        <p:tgtEl>
                                          <p:spTgt spid="8"/>
                                        </p:tgtEl>
                                        <p:attrNameLst>
                                          <p:attrName>style.visibility</p:attrName>
                                        </p:attrNameLst>
                                      </p:cBhvr>
                                      <p:to>
                                        <p:strVal val="hidden"/>
                                      </p:to>
                                    </p:set>
                                  </p:childTnLst>
                                </p:cTn>
                              </p:par>
                              <p:par>
                                <p:cTn id="21" presetID="2" presetClass="exit" presetSubtype="9" fill="hold" grpId="1" nodeType="withEffect">
                                  <p:stCondLst>
                                    <p:cond delay="0"/>
                                  </p:stCondLst>
                                  <p:childTnLst>
                                    <p:anim calcmode="lin" valueType="num">
                                      <p:cBhvr additive="base">
                                        <p:cTn id="22" dur="500"/>
                                        <p:tgtEl>
                                          <p:spTgt spid="22"/>
                                        </p:tgtEl>
                                        <p:attrNameLst>
                                          <p:attrName>ppt_x</p:attrName>
                                        </p:attrNameLst>
                                      </p:cBhvr>
                                      <p:tavLst>
                                        <p:tav tm="0">
                                          <p:val>
                                            <p:strVal val="ppt_x"/>
                                          </p:val>
                                        </p:tav>
                                        <p:tav tm="100000">
                                          <p:val>
                                            <p:strVal val="0-ppt_w/2"/>
                                          </p:val>
                                        </p:tav>
                                      </p:tavLst>
                                    </p:anim>
                                    <p:anim calcmode="lin" valueType="num">
                                      <p:cBhvr additive="base">
                                        <p:cTn id="23" dur="500"/>
                                        <p:tgtEl>
                                          <p:spTgt spid="22"/>
                                        </p:tgtEl>
                                        <p:attrNameLst>
                                          <p:attrName>ppt_y</p:attrName>
                                        </p:attrNameLst>
                                      </p:cBhvr>
                                      <p:tavLst>
                                        <p:tav tm="0">
                                          <p:val>
                                            <p:strVal val="ppt_y"/>
                                          </p:val>
                                        </p:tav>
                                        <p:tav tm="100000">
                                          <p:val>
                                            <p:strVal val="0-ppt_h/2"/>
                                          </p:val>
                                        </p:tav>
                                      </p:tavLst>
                                    </p:anim>
                                    <p:set>
                                      <p:cBhvr>
                                        <p:cTn id="24" dur="1" fill="hold">
                                          <p:stCondLst>
                                            <p:cond delay="499"/>
                                          </p:stCondLst>
                                        </p:cTn>
                                        <p:tgtEl>
                                          <p:spTgt spid="22"/>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9"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0-#ppt_w/2"/>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9"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0-#ppt_w/2"/>
                                          </p:val>
                                        </p:tav>
                                        <p:tav tm="100000">
                                          <p:val>
                                            <p:strVal val="#ppt_x"/>
                                          </p:val>
                                        </p:tav>
                                      </p:tavLst>
                                    </p:anim>
                                    <p:anim calcmode="lin" valueType="num">
                                      <p:cBhvr additive="base">
                                        <p:cTn id="4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9"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0-#ppt_w/2"/>
                                          </p:val>
                                        </p:tav>
                                        <p:tav tm="100000">
                                          <p:val>
                                            <p:strVal val="#ppt_x"/>
                                          </p:val>
                                        </p:tav>
                                      </p:tavLst>
                                    </p:anim>
                                    <p:anim calcmode="lin" valueType="num">
                                      <p:cBhvr additive="base">
                                        <p:cTn id="54"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20" grpId="0"/>
      <p:bldP spid="8" grpId="0"/>
      <p:bldP spid="8" grpId="1"/>
      <p:bldP spid="22" grpId="0"/>
      <p:bldP spid="22" grpId="1"/>
      <p:bldP spid="24" grpId="0"/>
      <p:bldP spid="25" grpId="0"/>
      <p:bldP spid="26" grpId="0"/>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545"/>
            <a:ext cx="4038600" cy="369332"/>
          </a:xfrm>
          <a:prstGeom prst="rect">
            <a:avLst/>
          </a:prstGeom>
          <a:noFill/>
        </p:spPr>
        <p:txBody>
          <a:bodyPr wrap="square" rtlCol="0">
            <a:spAutoFit/>
          </a:bodyPr>
          <a:lstStyle/>
          <a:p>
            <a:r>
              <a:rPr lang="en-US" dirty="0" smtClean="0"/>
              <a:t>Location: </a:t>
            </a:r>
            <a:r>
              <a:rPr lang="en-US" dirty="0" smtClean="0"/>
              <a:t>Views/Instructor/</a:t>
            </a:r>
            <a:r>
              <a:rPr lang="en-US" dirty="0" err="1" smtClean="0"/>
              <a:t>Create.cshtml</a:t>
            </a:r>
            <a:endParaRPr lang="en-US" dirty="0"/>
          </a:p>
        </p:txBody>
      </p:sp>
      <p:sp>
        <p:nvSpPr>
          <p:cNvPr id="16" name="TextBox 15"/>
          <p:cNvSpPr txBox="1"/>
          <p:nvPr/>
        </p:nvSpPr>
        <p:spPr>
          <a:xfrm>
            <a:off x="2362200" y="1335613"/>
            <a:ext cx="358639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t>Thêm</a:t>
            </a:r>
            <a:r>
              <a:rPr lang="en-US" dirty="0" smtClean="0"/>
              <a:t> textbox </a:t>
            </a:r>
            <a:r>
              <a:rPr lang="en-US" dirty="0" err="1" smtClean="0"/>
              <a:t>cho</a:t>
            </a:r>
            <a:r>
              <a:rPr lang="en-US" dirty="0" smtClean="0"/>
              <a:t> </a:t>
            </a:r>
            <a:r>
              <a:rPr lang="en-US" dirty="0" err="1" smtClean="0"/>
              <a:t>OfficeAssignment</a:t>
            </a:r>
            <a:endParaRPr lang="en-US" dirty="0"/>
          </a:p>
        </p:txBody>
      </p:sp>
      <p:sp>
        <p:nvSpPr>
          <p:cNvPr id="22" name="TextBox 21"/>
          <p:cNvSpPr txBox="1"/>
          <p:nvPr/>
        </p:nvSpPr>
        <p:spPr>
          <a:xfrm>
            <a:off x="2931201" y="1704945"/>
            <a:ext cx="221479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checkbox </a:t>
            </a:r>
            <a:r>
              <a:rPr lang="en-US" dirty="0" err="1" smtClean="0"/>
              <a:t>cho</a:t>
            </a:r>
            <a:r>
              <a:rPr lang="en-US" dirty="0" smtClean="0"/>
              <a:t> Course</a:t>
            </a:r>
            <a:endParaRPr lang="en-US" dirty="0"/>
          </a:p>
        </p:txBody>
      </p:sp>
      <p:sp>
        <p:nvSpPr>
          <p:cNvPr id="24" name="TextBox 23"/>
          <p:cNvSpPr txBox="1"/>
          <p:nvPr/>
        </p:nvSpPr>
        <p:spPr>
          <a:xfrm>
            <a:off x="2362202" y="2438400"/>
            <a:ext cx="259079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t>sau</a:t>
            </a:r>
            <a:r>
              <a:rPr lang="en-US" dirty="0" smtClean="0"/>
              <a:t> control </a:t>
            </a:r>
            <a:r>
              <a:rPr lang="en-US" dirty="0" err="1" smtClean="0"/>
              <a:t>của</a:t>
            </a:r>
            <a:r>
              <a:rPr lang="en-US" dirty="0" smtClean="0"/>
              <a:t> hire date</a:t>
            </a:r>
            <a:endParaRPr lang="en-US" dirty="0"/>
          </a:p>
        </p:txBody>
      </p:sp>
      <p:sp>
        <p:nvSpPr>
          <p:cNvPr id="25" name="TextBox 24"/>
          <p:cNvSpPr txBox="1"/>
          <p:nvPr/>
        </p:nvSpPr>
        <p:spPr>
          <a:xfrm>
            <a:off x="2362200" y="3124200"/>
            <a:ext cx="18662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t>trước</a:t>
            </a:r>
            <a:r>
              <a:rPr lang="en-US" dirty="0" smtClean="0"/>
              <a:t> </a:t>
            </a:r>
            <a:r>
              <a:rPr lang="en-US" dirty="0" err="1" smtClean="0"/>
              <a:t>nút</a:t>
            </a:r>
            <a:r>
              <a:rPr lang="en-US" dirty="0" smtClean="0"/>
              <a:t> submit</a:t>
            </a:r>
            <a:endParaRPr lang="en-US" dirty="0"/>
          </a:p>
        </p:txBody>
      </p:sp>
      <p:sp>
        <p:nvSpPr>
          <p:cNvPr id="18" name="TextBox 17"/>
          <p:cNvSpPr txBox="1"/>
          <p:nvPr/>
        </p:nvSpPr>
        <p:spPr>
          <a:xfrm>
            <a:off x="2037726" y="1139041"/>
            <a:ext cx="4381500"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rgbClr val="000000"/>
                </a:solidFill>
                <a:latin typeface="Consolas"/>
              </a:rPr>
              <a:t>&lt;div </a:t>
            </a:r>
            <a:r>
              <a:rPr lang="en-US" dirty="0">
                <a:solidFill>
                  <a:srgbClr val="0000FF"/>
                </a:solidFill>
                <a:latin typeface="Consolas"/>
              </a:rPr>
              <a:t>class</a:t>
            </a:r>
            <a:r>
              <a:rPr lang="en-US" dirty="0">
                <a:solidFill>
                  <a:srgbClr val="000000"/>
                </a:solidFill>
                <a:latin typeface="Consolas"/>
              </a:rPr>
              <a:t>=</a:t>
            </a:r>
            <a:r>
              <a:rPr lang="en-US" dirty="0">
                <a:solidFill>
                  <a:srgbClr val="A31515"/>
                </a:solidFill>
                <a:latin typeface="Consolas"/>
              </a:rPr>
              <a:t>"form-group"</a:t>
            </a:r>
            <a:r>
              <a:rPr lang="en-US" dirty="0">
                <a:solidFill>
                  <a:srgbClr val="000000"/>
                </a:solidFill>
                <a:latin typeface="Consolas"/>
              </a:rPr>
              <a:t>&gt;</a:t>
            </a:r>
          </a:p>
          <a:p>
            <a:r>
              <a:rPr lang="en-US" dirty="0" smtClean="0">
                <a:solidFill>
                  <a:srgbClr val="000000"/>
                </a:solidFill>
                <a:latin typeface="Consolas"/>
              </a:rPr>
              <a:t> @</a:t>
            </a:r>
            <a:r>
              <a:rPr lang="en-US" dirty="0" err="1">
                <a:solidFill>
                  <a:srgbClr val="000000"/>
                </a:solidFill>
                <a:latin typeface="Consolas"/>
              </a:rPr>
              <a:t>Html.LabelFor</a:t>
            </a:r>
            <a:r>
              <a:rPr lang="en-US" dirty="0">
                <a:solidFill>
                  <a:srgbClr val="000000"/>
                </a:solidFill>
                <a:latin typeface="Consolas"/>
              </a:rPr>
              <a:t>(model =&gt; </a:t>
            </a:r>
            <a:r>
              <a:rPr lang="en-US" dirty="0" err="1">
                <a:solidFill>
                  <a:srgbClr val="000000"/>
                </a:solidFill>
                <a:latin typeface="Consolas"/>
              </a:rPr>
              <a:t>model.OfficeAssignment.Location</a:t>
            </a:r>
            <a:r>
              <a:rPr lang="en-US" dirty="0" smtClean="0">
                <a:solidFill>
                  <a:srgbClr val="000000"/>
                </a:solidFill>
                <a:latin typeface="Consolas"/>
              </a:rPr>
              <a:t>,</a:t>
            </a:r>
          </a:p>
          <a:p>
            <a:r>
              <a:rPr lang="en-US" dirty="0" smtClean="0">
                <a:solidFill>
                  <a:srgbClr val="0000FF"/>
                </a:solidFill>
                <a:latin typeface="Consolas"/>
              </a:rPr>
              <a:t>new</a:t>
            </a:r>
            <a:r>
              <a:rPr lang="en-US" dirty="0" smtClean="0">
                <a:solidFill>
                  <a:srgbClr val="000000"/>
                </a:solidFill>
                <a:latin typeface="Consolas"/>
              </a:rPr>
              <a:t> </a:t>
            </a:r>
            <a:r>
              <a:rPr lang="en-US" dirty="0">
                <a:solidFill>
                  <a:srgbClr val="000000"/>
                </a:solidFill>
                <a:latin typeface="Consolas"/>
              </a:rPr>
              <a:t>{ @class = </a:t>
            </a:r>
            <a:r>
              <a:rPr lang="en-US" dirty="0">
                <a:solidFill>
                  <a:srgbClr val="A31515"/>
                </a:solidFill>
                <a:latin typeface="Consolas"/>
              </a:rPr>
              <a:t>"control-label col-md-2"</a:t>
            </a:r>
            <a:r>
              <a:rPr lang="en-US" dirty="0">
                <a:solidFill>
                  <a:srgbClr val="000000"/>
                </a:solidFill>
                <a:latin typeface="Consolas"/>
              </a:rPr>
              <a:t> })</a:t>
            </a:r>
          </a:p>
          <a:p>
            <a:r>
              <a:rPr lang="en-US" dirty="0" smtClean="0">
                <a:solidFill>
                  <a:srgbClr val="000000"/>
                </a:solidFill>
                <a:latin typeface="Consolas"/>
              </a:rPr>
              <a:t> &lt;</a:t>
            </a:r>
            <a:r>
              <a:rPr lang="en-US" dirty="0">
                <a:solidFill>
                  <a:srgbClr val="000000"/>
                </a:solidFill>
                <a:latin typeface="Consolas"/>
              </a:rPr>
              <a:t>div </a:t>
            </a:r>
            <a:r>
              <a:rPr lang="en-US" dirty="0">
                <a:solidFill>
                  <a:srgbClr val="0000FF"/>
                </a:solidFill>
                <a:latin typeface="Consolas"/>
              </a:rPr>
              <a:t>class</a:t>
            </a:r>
            <a:r>
              <a:rPr lang="en-US" dirty="0">
                <a:solidFill>
                  <a:srgbClr val="000000"/>
                </a:solidFill>
                <a:latin typeface="Consolas"/>
              </a:rPr>
              <a:t>=</a:t>
            </a:r>
            <a:r>
              <a:rPr lang="en-US" dirty="0">
                <a:solidFill>
                  <a:srgbClr val="A31515"/>
                </a:solidFill>
                <a:latin typeface="Consolas"/>
              </a:rPr>
              <a:t>"col-md-10"</a:t>
            </a:r>
            <a:r>
              <a:rPr lang="en-US" dirty="0">
                <a:solidFill>
                  <a:srgbClr val="000000"/>
                </a:solidFill>
                <a:latin typeface="Consolas"/>
              </a:rPr>
              <a:t>&gt;</a:t>
            </a:r>
          </a:p>
          <a:p>
            <a:r>
              <a:rPr lang="en-US" dirty="0" smtClean="0">
                <a:solidFill>
                  <a:srgbClr val="000000"/>
                </a:solidFill>
                <a:latin typeface="Consolas"/>
              </a:rPr>
              <a:t>  @</a:t>
            </a:r>
            <a:r>
              <a:rPr lang="en-US" dirty="0" err="1">
                <a:solidFill>
                  <a:srgbClr val="000000"/>
                </a:solidFill>
                <a:latin typeface="Consolas"/>
              </a:rPr>
              <a:t>Html.EditorFor</a:t>
            </a:r>
            <a:r>
              <a:rPr lang="en-US" dirty="0">
                <a:solidFill>
                  <a:srgbClr val="000000"/>
                </a:solidFill>
                <a:latin typeface="Consolas"/>
              </a:rPr>
              <a:t>(model =&gt; </a:t>
            </a:r>
            <a:r>
              <a:rPr lang="en-US" dirty="0" err="1">
                <a:solidFill>
                  <a:srgbClr val="000000"/>
                </a:solidFill>
                <a:latin typeface="Consolas"/>
              </a:rPr>
              <a:t>model.OfficeAssignment.Location</a:t>
            </a:r>
            <a:r>
              <a:rPr lang="en-US" dirty="0">
                <a:solidFill>
                  <a:srgbClr val="000000"/>
                </a:solidFill>
                <a:latin typeface="Consolas"/>
              </a:rPr>
              <a:t>)</a:t>
            </a:r>
          </a:p>
          <a:p>
            <a:r>
              <a:rPr lang="en-US" dirty="0" smtClean="0">
                <a:solidFill>
                  <a:srgbClr val="000000"/>
                </a:solidFill>
                <a:latin typeface="Consolas"/>
              </a:rPr>
              <a:t>  @</a:t>
            </a:r>
            <a:r>
              <a:rPr lang="en-US" dirty="0" err="1">
                <a:solidFill>
                  <a:srgbClr val="000000"/>
                </a:solidFill>
                <a:latin typeface="Consolas"/>
              </a:rPr>
              <a:t>Html.ValidationMessageFor</a:t>
            </a:r>
            <a:r>
              <a:rPr lang="en-US" dirty="0">
                <a:solidFill>
                  <a:srgbClr val="000000"/>
                </a:solidFill>
                <a:latin typeface="Consolas"/>
              </a:rPr>
              <a:t>(model =&gt; </a:t>
            </a:r>
            <a:r>
              <a:rPr lang="en-US" dirty="0" err="1">
                <a:solidFill>
                  <a:srgbClr val="000000"/>
                </a:solidFill>
                <a:latin typeface="Consolas"/>
              </a:rPr>
              <a:t>model.OfficeAssignment.Location</a:t>
            </a:r>
            <a:r>
              <a:rPr lang="en-US" dirty="0">
                <a:solidFill>
                  <a:srgbClr val="000000"/>
                </a:solidFill>
                <a:latin typeface="Consolas"/>
              </a:rPr>
              <a:t>)</a:t>
            </a:r>
          </a:p>
          <a:p>
            <a:r>
              <a:rPr lang="en-US" dirty="0" smtClean="0">
                <a:solidFill>
                  <a:srgbClr val="000000"/>
                </a:solidFill>
                <a:latin typeface="Consolas"/>
              </a:rPr>
              <a:t> &lt;/</a:t>
            </a:r>
            <a:r>
              <a:rPr lang="en-US" dirty="0">
                <a:solidFill>
                  <a:srgbClr val="000000"/>
                </a:solidFill>
                <a:latin typeface="Consolas"/>
              </a:rPr>
              <a:t>div&gt;</a:t>
            </a:r>
          </a:p>
          <a:p>
            <a:r>
              <a:rPr lang="en-US" dirty="0">
                <a:solidFill>
                  <a:srgbClr val="000000"/>
                </a:solidFill>
                <a:latin typeface="Consolas"/>
              </a:rPr>
              <a:t>&lt;/div</a:t>
            </a:r>
            <a:r>
              <a:rPr lang="en-US" dirty="0" smtClean="0">
                <a:solidFill>
                  <a:srgbClr val="000000"/>
                </a:solidFill>
                <a:latin typeface="Consolas"/>
              </a:rPr>
              <a:t>&gt;</a:t>
            </a:r>
            <a:endParaRPr lang="en-US" dirty="0">
              <a:solidFill>
                <a:srgbClr val="000000"/>
              </a:solidFill>
              <a:latin typeface="Consolas"/>
            </a:endParaRPr>
          </a:p>
        </p:txBody>
      </p:sp>
      <p:sp>
        <p:nvSpPr>
          <p:cNvPr id="20" name="TextBox 19"/>
          <p:cNvSpPr txBox="1"/>
          <p:nvPr/>
        </p:nvSpPr>
        <p:spPr>
          <a:xfrm>
            <a:off x="37476" y="646599"/>
            <a:ext cx="8382000" cy="569386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solidFill>
                  <a:srgbClr val="000000"/>
                </a:solidFill>
                <a:latin typeface="Consolas"/>
              </a:rPr>
              <a:t>&lt;div </a:t>
            </a:r>
            <a:r>
              <a:rPr lang="en-US" sz="1400" dirty="0">
                <a:solidFill>
                  <a:srgbClr val="0000FF"/>
                </a:solidFill>
                <a:latin typeface="Consolas"/>
              </a:rPr>
              <a:t>class</a:t>
            </a:r>
            <a:r>
              <a:rPr lang="en-US" sz="1400" dirty="0">
                <a:solidFill>
                  <a:srgbClr val="000000"/>
                </a:solidFill>
                <a:latin typeface="Consolas"/>
              </a:rPr>
              <a:t>=</a:t>
            </a:r>
            <a:r>
              <a:rPr lang="en-US" sz="1400" dirty="0">
                <a:solidFill>
                  <a:srgbClr val="A31515"/>
                </a:solidFill>
                <a:latin typeface="Consolas"/>
              </a:rPr>
              <a:t>"form-group"</a:t>
            </a:r>
            <a:r>
              <a:rPr lang="en-US" sz="1400" dirty="0">
                <a:solidFill>
                  <a:srgbClr val="000000"/>
                </a:solidFill>
                <a:latin typeface="Consolas"/>
              </a:rPr>
              <a:t>&gt;</a:t>
            </a:r>
          </a:p>
          <a:p>
            <a:r>
              <a:rPr lang="en-US" sz="1400" dirty="0">
                <a:solidFill>
                  <a:srgbClr val="000000"/>
                </a:solidFill>
                <a:latin typeface="Consolas"/>
              </a:rPr>
              <a:t>&lt;div </a:t>
            </a:r>
            <a:r>
              <a:rPr lang="en-US" sz="1400" dirty="0">
                <a:solidFill>
                  <a:srgbClr val="0000FF"/>
                </a:solidFill>
                <a:latin typeface="Consolas"/>
              </a:rPr>
              <a:t>class</a:t>
            </a:r>
            <a:r>
              <a:rPr lang="en-US" sz="1400" dirty="0">
                <a:solidFill>
                  <a:srgbClr val="000000"/>
                </a:solidFill>
                <a:latin typeface="Consolas"/>
              </a:rPr>
              <a:t>=</a:t>
            </a:r>
            <a:r>
              <a:rPr lang="en-US" sz="1400" dirty="0">
                <a:solidFill>
                  <a:srgbClr val="A31515"/>
                </a:solidFill>
                <a:latin typeface="Consolas"/>
              </a:rPr>
              <a:t>"col-md-offset-2 col-md-10"</a:t>
            </a:r>
            <a:r>
              <a:rPr lang="en-US" sz="1400" dirty="0">
                <a:solidFill>
                  <a:srgbClr val="000000"/>
                </a:solidFill>
                <a:latin typeface="Consolas"/>
              </a:rPr>
              <a:t>&gt;</a:t>
            </a:r>
          </a:p>
          <a:p>
            <a:r>
              <a:rPr lang="en-US" sz="1400" dirty="0">
                <a:solidFill>
                  <a:srgbClr val="000000"/>
                </a:solidFill>
                <a:latin typeface="Consolas"/>
              </a:rPr>
              <a:t>&lt;table&gt;</a:t>
            </a:r>
          </a:p>
          <a:p>
            <a:r>
              <a:rPr lang="en-US" sz="1400" dirty="0">
                <a:solidFill>
                  <a:srgbClr val="000000"/>
                </a:solidFill>
                <a:latin typeface="Consolas"/>
              </a:rPr>
              <a:t>&lt;</a:t>
            </a:r>
            <a:r>
              <a:rPr lang="en-US" sz="1400" dirty="0" err="1">
                <a:solidFill>
                  <a:srgbClr val="000000"/>
                </a:solidFill>
                <a:latin typeface="Consolas"/>
              </a:rPr>
              <a:t>tr</a:t>
            </a:r>
            <a:r>
              <a:rPr lang="en-US" sz="1400" dirty="0">
                <a:solidFill>
                  <a:srgbClr val="000000"/>
                </a:solidFill>
                <a:latin typeface="Consolas"/>
              </a:rPr>
              <a:t>&gt;</a:t>
            </a:r>
          </a:p>
          <a:p>
            <a:r>
              <a:rPr lang="en-US" sz="1400" dirty="0">
                <a:solidFill>
                  <a:srgbClr val="000000"/>
                </a:solidFill>
                <a:latin typeface="Consolas"/>
              </a:rPr>
              <a:t>@{</a:t>
            </a:r>
          </a:p>
          <a:p>
            <a:r>
              <a:rPr lang="en-US" sz="1400" dirty="0" err="1">
                <a:solidFill>
                  <a:srgbClr val="0000FF"/>
                </a:solidFill>
                <a:latin typeface="Consolas"/>
              </a:rPr>
              <a:t>int</a:t>
            </a:r>
            <a:r>
              <a:rPr lang="en-US" sz="1400" dirty="0">
                <a:solidFill>
                  <a:srgbClr val="000000"/>
                </a:solidFill>
                <a:latin typeface="Consolas"/>
              </a:rPr>
              <a:t> </a:t>
            </a:r>
            <a:r>
              <a:rPr lang="en-US" sz="1400" dirty="0" err="1">
                <a:solidFill>
                  <a:srgbClr val="000000"/>
                </a:solidFill>
                <a:latin typeface="Consolas"/>
              </a:rPr>
              <a:t>cnt</a:t>
            </a:r>
            <a:r>
              <a:rPr lang="en-US" sz="1400" dirty="0">
                <a:solidFill>
                  <a:srgbClr val="000000"/>
                </a:solidFill>
                <a:latin typeface="Consolas"/>
              </a:rPr>
              <a:t> = 0;</a:t>
            </a:r>
          </a:p>
          <a:p>
            <a:r>
              <a:rPr lang="en-US" sz="1400" dirty="0">
                <a:solidFill>
                  <a:srgbClr val="000000"/>
                </a:solidFill>
                <a:latin typeface="Consolas"/>
              </a:rPr>
              <a:t>List&lt;</a:t>
            </a:r>
            <a:r>
              <a:rPr lang="en-US" sz="1400" dirty="0" err="1">
                <a:solidFill>
                  <a:srgbClr val="000000"/>
                </a:solidFill>
                <a:latin typeface="Consolas"/>
              </a:rPr>
              <a:t>ContosoUniversity.ViewModels.AssignedCourseData</a:t>
            </a:r>
            <a:r>
              <a:rPr lang="en-US" sz="1400" dirty="0">
                <a:solidFill>
                  <a:srgbClr val="000000"/>
                </a:solidFill>
                <a:latin typeface="Consolas"/>
              </a:rPr>
              <a:t>&gt; courses = </a:t>
            </a:r>
            <a:r>
              <a:rPr lang="en-US" sz="1400" dirty="0" err="1">
                <a:solidFill>
                  <a:srgbClr val="000000"/>
                </a:solidFill>
                <a:latin typeface="Consolas"/>
              </a:rPr>
              <a:t>ViewBag.Courses</a:t>
            </a:r>
            <a:r>
              <a:rPr lang="en-US" sz="1400" dirty="0">
                <a:solidFill>
                  <a:srgbClr val="000000"/>
                </a:solidFill>
                <a:latin typeface="Consolas"/>
              </a:rPr>
              <a:t>;</a:t>
            </a:r>
          </a:p>
          <a:p>
            <a:r>
              <a:rPr lang="en-US" sz="1400" dirty="0" err="1">
                <a:solidFill>
                  <a:srgbClr val="0000FF"/>
                </a:solidFill>
                <a:latin typeface="Consolas"/>
              </a:rPr>
              <a:t>foreach</a:t>
            </a:r>
            <a:r>
              <a:rPr lang="en-US" sz="1400" dirty="0">
                <a:solidFill>
                  <a:srgbClr val="000000"/>
                </a:solidFill>
                <a:latin typeface="Consolas"/>
              </a:rPr>
              <a:t> (</a:t>
            </a:r>
            <a:r>
              <a:rPr lang="en-US" sz="1400" dirty="0" err="1">
                <a:solidFill>
                  <a:srgbClr val="000000"/>
                </a:solidFill>
                <a:latin typeface="Consolas"/>
              </a:rPr>
              <a:t>var</a:t>
            </a:r>
            <a:r>
              <a:rPr lang="en-US" sz="1400" dirty="0">
                <a:solidFill>
                  <a:srgbClr val="000000"/>
                </a:solidFill>
                <a:latin typeface="Consolas"/>
              </a:rPr>
              <a:t> course </a:t>
            </a:r>
            <a:r>
              <a:rPr lang="en-US" sz="1400" dirty="0">
                <a:solidFill>
                  <a:srgbClr val="0000FF"/>
                </a:solidFill>
                <a:latin typeface="Consolas"/>
              </a:rPr>
              <a:t>in</a:t>
            </a:r>
            <a:r>
              <a:rPr lang="en-US" sz="1400" dirty="0">
                <a:solidFill>
                  <a:srgbClr val="000000"/>
                </a:solidFill>
                <a:latin typeface="Consolas"/>
              </a:rPr>
              <a:t> courses)</a:t>
            </a:r>
          </a:p>
          <a:p>
            <a:r>
              <a:rPr lang="en-US" sz="1400" dirty="0">
                <a:solidFill>
                  <a:srgbClr val="000000"/>
                </a:solidFill>
                <a:latin typeface="Consolas"/>
              </a:rPr>
              <a:t>{</a:t>
            </a:r>
          </a:p>
          <a:p>
            <a:r>
              <a:rPr lang="en-US" sz="1400" dirty="0">
                <a:solidFill>
                  <a:srgbClr val="0000FF"/>
                </a:solidFill>
                <a:latin typeface="Consolas"/>
              </a:rPr>
              <a:t>if</a:t>
            </a:r>
            <a:r>
              <a:rPr lang="en-US" sz="1400" dirty="0">
                <a:solidFill>
                  <a:srgbClr val="000000"/>
                </a:solidFill>
                <a:latin typeface="Consolas"/>
              </a:rPr>
              <a:t> (</a:t>
            </a:r>
            <a:r>
              <a:rPr lang="en-US" sz="1400" dirty="0" err="1">
                <a:solidFill>
                  <a:srgbClr val="000000"/>
                </a:solidFill>
                <a:latin typeface="Consolas"/>
              </a:rPr>
              <a:t>cnt</a:t>
            </a:r>
            <a:r>
              <a:rPr lang="en-US" sz="1400" dirty="0">
                <a:solidFill>
                  <a:srgbClr val="000000"/>
                </a:solidFill>
                <a:latin typeface="Consolas"/>
              </a:rPr>
              <a:t>++ % 3 == 0)</a:t>
            </a:r>
          </a:p>
          <a:p>
            <a:r>
              <a:rPr lang="en-US" sz="1400" dirty="0">
                <a:solidFill>
                  <a:srgbClr val="000000"/>
                </a:solidFill>
                <a:latin typeface="Consolas"/>
              </a:rPr>
              <a:t>{</a:t>
            </a:r>
          </a:p>
          <a:p>
            <a:r>
              <a:rPr lang="en-US" sz="1400" dirty="0">
                <a:solidFill>
                  <a:srgbClr val="000000"/>
                </a:solidFill>
                <a:latin typeface="Consolas"/>
              </a:rPr>
              <a:t>@:&lt;/</a:t>
            </a:r>
            <a:r>
              <a:rPr lang="en-US" sz="1400" dirty="0" err="1">
                <a:solidFill>
                  <a:srgbClr val="000000"/>
                </a:solidFill>
                <a:latin typeface="Consolas"/>
              </a:rPr>
              <a:t>tr</a:t>
            </a:r>
            <a:r>
              <a:rPr lang="en-US" sz="1400" dirty="0">
                <a:solidFill>
                  <a:srgbClr val="000000"/>
                </a:solidFill>
                <a:latin typeface="Consolas"/>
              </a:rPr>
              <a:t>&gt;&lt;</a:t>
            </a:r>
            <a:r>
              <a:rPr lang="en-US" sz="1400" dirty="0" err="1">
                <a:solidFill>
                  <a:srgbClr val="000000"/>
                </a:solidFill>
                <a:latin typeface="Consolas"/>
              </a:rPr>
              <a:t>tr</a:t>
            </a:r>
            <a:r>
              <a:rPr lang="en-US" sz="1400" dirty="0">
                <a:solidFill>
                  <a:srgbClr val="000000"/>
                </a:solidFill>
                <a:latin typeface="Consolas"/>
              </a:rPr>
              <a:t>&gt;</a:t>
            </a:r>
          </a:p>
          <a:p>
            <a:r>
              <a:rPr lang="en-US" sz="1400" dirty="0">
                <a:solidFill>
                  <a:srgbClr val="000000"/>
                </a:solidFill>
                <a:latin typeface="Consolas"/>
              </a:rPr>
              <a:t>}</a:t>
            </a:r>
          </a:p>
          <a:p>
            <a:r>
              <a:rPr lang="en-US" sz="1400" dirty="0">
                <a:solidFill>
                  <a:srgbClr val="000000"/>
                </a:solidFill>
                <a:latin typeface="Consolas"/>
              </a:rPr>
              <a:t>@:&lt;td&gt;</a:t>
            </a:r>
          </a:p>
          <a:p>
            <a:r>
              <a:rPr lang="en-US" sz="1400" dirty="0">
                <a:solidFill>
                  <a:srgbClr val="000000"/>
                </a:solidFill>
                <a:latin typeface="Consolas"/>
              </a:rPr>
              <a:t>&lt;input type = </a:t>
            </a:r>
            <a:r>
              <a:rPr lang="en-US" sz="1400" dirty="0">
                <a:solidFill>
                  <a:srgbClr val="A31515"/>
                </a:solidFill>
                <a:latin typeface="Consolas"/>
              </a:rPr>
              <a:t>"checkbox"</a:t>
            </a:r>
            <a:endParaRPr lang="en-US" sz="1400" dirty="0">
              <a:solidFill>
                <a:srgbClr val="000000"/>
              </a:solidFill>
              <a:latin typeface="Consolas"/>
            </a:endParaRPr>
          </a:p>
          <a:p>
            <a:r>
              <a:rPr lang="en-US" sz="1400" dirty="0">
                <a:solidFill>
                  <a:srgbClr val="000000"/>
                </a:solidFill>
                <a:latin typeface="Consolas"/>
              </a:rPr>
              <a:t>name=</a:t>
            </a:r>
            <a:r>
              <a:rPr lang="en-US" sz="1400" dirty="0">
                <a:solidFill>
                  <a:srgbClr val="A31515"/>
                </a:solidFill>
                <a:latin typeface="Consolas"/>
              </a:rPr>
              <a:t>"</a:t>
            </a:r>
            <a:r>
              <a:rPr lang="en-US" sz="1400" dirty="0" err="1">
                <a:solidFill>
                  <a:srgbClr val="A31515"/>
                </a:solidFill>
                <a:latin typeface="Consolas"/>
              </a:rPr>
              <a:t>selectedCourses</a:t>
            </a:r>
            <a:r>
              <a:rPr lang="en-US" sz="1400" dirty="0">
                <a:solidFill>
                  <a:srgbClr val="A31515"/>
                </a:solidFill>
                <a:latin typeface="Consolas"/>
              </a:rPr>
              <a:t>"</a:t>
            </a:r>
            <a:endParaRPr lang="en-US" sz="1400" dirty="0">
              <a:solidFill>
                <a:srgbClr val="000000"/>
              </a:solidFill>
              <a:latin typeface="Consolas"/>
            </a:endParaRPr>
          </a:p>
          <a:p>
            <a:r>
              <a:rPr lang="en-US" sz="1400" dirty="0">
                <a:solidFill>
                  <a:srgbClr val="000000"/>
                </a:solidFill>
                <a:latin typeface="Consolas"/>
              </a:rPr>
              <a:t>value=</a:t>
            </a:r>
            <a:r>
              <a:rPr lang="en-US" sz="1400" dirty="0">
                <a:solidFill>
                  <a:srgbClr val="A31515"/>
                </a:solidFill>
                <a:latin typeface="Consolas"/>
              </a:rPr>
              <a:t>"@</a:t>
            </a:r>
            <a:r>
              <a:rPr lang="en-US" sz="1400" dirty="0" err="1">
                <a:solidFill>
                  <a:srgbClr val="A31515"/>
                </a:solidFill>
                <a:latin typeface="Consolas"/>
              </a:rPr>
              <a:t>course.CourseID</a:t>
            </a:r>
            <a:r>
              <a:rPr lang="en-US" sz="1400" dirty="0">
                <a:solidFill>
                  <a:srgbClr val="A31515"/>
                </a:solidFill>
                <a:latin typeface="Consolas"/>
              </a:rPr>
              <a:t>"</a:t>
            </a:r>
            <a:endParaRPr lang="en-US" sz="1400" dirty="0">
              <a:solidFill>
                <a:srgbClr val="000000"/>
              </a:solidFill>
              <a:latin typeface="Consolas"/>
            </a:endParaRPr>
          </a:p>
          <a:p>
            <a:r>
              <a:rPr lang="en-US" sz="1400" dirty="0">
                <a:solidFill>
                  <a:srgbClr val="000000"/>
                </a:solidFill>
                <a:latin typeface="Consolas"/>
              </a:rPr>
              <a:t>@(</a:t>
            </a:r>
            <a:r>
              <a:rPr lang="en-US" sz="1400" dirty="0" err="1">
                <a:solidFill>
                  <a:srgbClr val="000000"/>
                </a:solidFill>
                <a:latin typeface="Consolas"/>
              </a:rPr>
              <a:t>Html.Raw</a:t>
            </a:r>
            <a:r>
              <a:rPr lang="en-US" sz="1400" dirty="0">
                <a:solidFill>
                  <a:srgbClr val="000000"/>
                </a:solidFill>
                <a:latin typeface="Consolas"/>
              </a:rPr>
              <a:t>(</a:t>
            </a:r>
            <a:r>
              <a:rPr lang="en-US" sz="1400" dirty="0" err="1">
                <a:solidFill>
                  <a:srgbClr val="000000"/>
                </a:solidFill>
                <a:latin typeface="Consolas"/>
              </a:rPr>
              <a:t>course.Assigned</a:t>
            </a:r>
            <a:r>
              <a:rPr lang="en-US" sz="1400" dirty="0">
                <a:solidFill>
                  <a:srgbClr val="000000"/>
                </a:solidFill>
                <a:latin typeface="Consolas"/>
              </a:rPr>
              <a:t>? </a:t>
            </a:r>
            <a:r>
              <a:rPr lang="en-US" sz="1400" dirty="0">
                <a:solidFill>
                  <a:srgbClr val="A31515"/>
                </a:solidFill>
                <a:latin typeface="Consolas"/>
              </a:rPr>
              <a:t>"checked=\"checked\""</a:t>
            </a:r>
            <a:r>
              <a:rPr lang="en-US" sz="1400" dirty="0">
                <a:solidFill>
                  <a:srgbClr val="000000"/>
                </a:solidFill>
                <a:latin typeface="Consolas"/>
              </a:rPr>
              <a:t> : </a:t>
            </a:r>
            <a:r>
              <a:rPr lang="en-US" sz="1400" dirty="0">
                <a:solidFill>
                  <a:srgbClr val="A31515"/>
                </a:solidFill>
                <a:latin typeface="Consolas"/>
              </a:rPr>
              <a:t>""</a:t>
            </a:r>
            <a:r>
              <a:rPr lang="en-US" sz="1400" dirty="0">
                <a:solidFill>
                  <a:srgbClr val="000000"/>
                </a:solidFill>
                <a:latin typeface="Consolas"/>
              </a:rPr>
              <a:t>)) /&gt;</a:t>
            </a:r>
          </a:p>
          <a:p>
            <a:r>
              <a:rPr lang="en-US" sz="1400" dirty="0">
                <a:solidFill>
                  <a:srgbClr val="000000"/>
                </a:solidFill>
                <a:latin typeface="Consolas"/>
              </a:rPr>
              <a:t>@</a:t>
            </a:r>
            <a:r>
              <a:rPr lang="en-US" sz="1400" dirty="0" err="1">
                <a:solidFill>
                  <a:srgbClr val="000000"/>
                </a:solidFill>
                <a:latin typeface="Consolas"/>
              </a:rPr>
              <a:t>course.CourseID</a:t>
            </a:r>
            <a:r>
              <a:rPr lang="en-US" sz="1400" dirty="0">
                <a:solidFill>
                  <a:srgbClr val="000000"/>
                </a:solidFill>
                <a:latin typeface="Consolas"/>
              </a:rPr>
              <a:t> @: @</a:t>
            </a:r>
            <a:r>
              <a:rPr lang="en-US" sz="1400" dirty="0" err="1">
                <a:solidFill>
                  <a:srgbClr val="000000"/>
                </a:solidFill>
                <a:latin typeface="Consolas"/>
              </a:rPr>
              <a:t>course.Title</a:t>
            </a:r>
            <a:endParaRPr lang="en-US" sz="1400" dirty="0">
              <a:solidFill>
                <a:srgbClr val="000000"/>
              </a:solidFill>
              <a:latin typeface="Consolas"/>
            </a:endParaRPr>
          </a:p>
          <a:p>
            <a:r>
              <a:rPr lang="en-US" sz="1400" dirty="0">
                <a:solidFill>
                  <a:srgbClr val="000000"/>
                </a:solidFill>
                <a:latin typeface="Consolas"/>
              </a:rPr>
              <a:t>@:&lt;/td&gt;</a:t>
            </a:r>
          </a:p>
          <a:p>
            <a:r>
              <a:rPr lang="en-US" sz="1400" dirty="0">
                <a:solidFill>
                  <a:srgbClr val="000000"/>
                </a:solidFill>
                <a:latin typeface="Consolas"/>
              </a:rPr>
              <a:t>}</a:t>
            </a:r>
          </a:p>
          <a:p>
            <a:r>
              <a:rPr lang="en-US" sz="1400" dirty="0">
                <a:solidFill>
                  <a:srgbClr val="000000"/>
                </a:solidFill>
                <a:latin typeface="Consolas"/>
              </a:rPr>
              <a:t>@:&lt;/</a:t>
            </a:r>
            <a:r>
              <a:rPr lang="en-US" sz="1400" dirty="0" err="1">
                <a:solidFill>
                  <a:srgbClr val="000000"/>
                </a:solidFill>
                <a:latin typeface="Consolas"/>
              </a:rPr>
              <a:t>tr</a:t>
            </a:r>
            <a:r>
              <a:rPr lang="en-US" sz="1400" dirty="0">
                <a:solidFill>
                  <a:srgbClr val="000000"/>
                </a:solidFill>
                <a:latin typeface="Consolas"/>
              </a:rPr>
              <a:t>&gt;</a:t>
            </a:r>
          </a:p>
          <a:p>
            <a:r>
              <a:rPr lang="en-US" sz="1400" dirty="0">
                <a:solidFill>
                  <a:srgbClr val="000000"/>
                </a:solidFill>
                <a:latin typeface="Consolas"/>
              </a:rPr>
              <a:t>}</a:t>
            </a:r>
          </a:p>
          <a:p>
            <a:r>
              <a:rPr lang="en-US" sz="1400" dirty="0">
                <a:solidFill>
                  <a:srgbClr val="000000"/>
                </a:solidFill>
                <a:latin typeface="Consolas"/>
              </a:rPr>
              <a:t>&lt;/table&gt;</a:t>
            </a:r>
          </a:p>
          <a:p>
            <a:r>
              <a:rPr lang="en-US" sz="1400" dirty="0">
                <a:solidFill>
                  <a:srgbClr val="000000"/>
                </a:solidFill>
                <a:latin typeface="Consolas"/>
              </a:rPr>
              <a:t>&lt;/div&gt;</a:t>
            </a:r>
          </a:p>
          <a:p>
            <a:r>
              <a:rPr lang="en-US" sz="1400" dirty="0">
                <a:solidFill>
                  <a:srgbClr val="000000"/>
                </a:solidFill>
                <a:latin typeface="Consolas"/>
              </a:rPr>
              <a:t>&lt;/div&gt;</a:t>
            </a:r>
            <a:endParaRPr lang="en-US" sz="1400" dirty="0"/>
          </a:p>
        </p:txBody>
      </p:sp>
    </p:spTree>
    <p:extLst>
      <p:ext uri="{BB962C8B-B14F-4D97-AF65-F5344CB8AC3E}">
        <p14:creationId xmlns:p14="http://schemas.microsoft.com/office/powerpoint/2010/main" val="20274116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9" fill="hold" grpId="1" nodeType="clickEffect">
                                  <p:stCondLst>
                                    <p:cond delay="0"/>
                                  </p:stCondLst>
                                  <p:childTnLst>
                                    <p:anim calcmode="lin" valueType="num">
                                      <p:cBhvr additive="base">
                                        <p:cTn id="12" dur="500"/>
                                        <p:tgtEl>
                                          <p:spTgt spid="16"/>
                                        </p:tgtEl>
                                        <p:attrNameLst>
                                          <p:attrName>ppt_x</p:attrName>
                                        </p:attrNameLst>
                                      </p:cBhvr>
                                      <p:tavLst>
                                        <p:tav tm="0">
                                          <p:val>
                                            <p:strVal val="ppt_x"/>
                                          </p:val>
                                        </p:tav>
                                        <p:tav tm="100000">
                                          <p:val>
                                            <p:strVal val="0-ppt_w/2"/>
                                          </p:val>
                                        </p:tav>
                                      </p:tavLst>
                                    </p:anim>
                                    <p:anim calcmode="lin" valueType="num">
                                      <p:cBhvr additive="base">
                                        <p:cTn id="13" dur="500"/>
                                        <p:tgtEl>
                                          <p:spTgt spid="16"/>
                                        </p:tgtEl>
                                        <p:attrNameLst>
                                          <p:attrName>ppt_y</p:attrName>
                                        </p:attrNameLst>
                                      </p:cBhvr>
                                      <p:tavLst>
                                        <p:tav tm="0">
                                          <p:val>
                                            <p:strVal val="ppt_y"/>
                                          </p:val>
                                        </p:tav>
                                        <p:tav tm="100000">
                                          <p:val>
                                            <p:strVal val="0-ppt_h/2"/>
                                          </p:val>
                                        </p:tav>
                                      </p:tavLst>
                                    </p:anim>
                                    <p:set>
                                      <p:cBhvr>
                                        <p:cTn id="14" dur="1" fill="hold">
                                          <p:stCondLst>
                                            <p:cond delay="499"/>
                                          </p:stCondLst>
                                        </p:cTn>
                                        <p:tgtEl>
                                          <p:spTgt spid="16"/>
                                        </p:tgtEl>
                                        <p:attrNameLst>
                                          <p:attrName>style.visibility</p:attrName>
                                        </p:attrNameLst>
                                      </p:cBhvr>
                                      <p:to>
                                        <p:strVal val="hidden"/>
                                      </p:to>
                                    </p:set>
                                  </p:childTnLst>
                                </p:cTn>
                              </p:par>
                              <p:par>
                                <p:cTn id="15" presetID="2" presetClass="entr" presetSubtype="9"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0-#ppt_w/2"/>
                                          </p:val>
                                        </p:tav>
                                        <p:tav tm="100000">
                                          <p:val>
                                            <p:strVal val="#ppt_x"/>
                                          </p:val>
                                        </p:tav>
                                      </p:tavLst>
                                    </p:anim>
                                    <p:anim calcmode="lin" valueType="num">
                                      <p:cBhvr additive="base">
                                        <p:cTn id="18"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9" fill="hold" grpId="2"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0-#ppt_h/2"/>
                                          </p:val>
                                        </p:tav>
                                        <p:tav tm="100000">
                                          <p:val>
                                            <p:strVal val="#ppt_y"/>
                                          </p:val>
                                        </p:tav>
                                      </p:tavLst>
                                    </p:anim>
                                  </p:childTnLst>
                                </p:cTn>
                              </p:par>
                              <p:par>
                                <p:cTn id="25" presetID="2" presetClass="exit" presetSubtype="9" fill="hold" grpId="1" nodeType="withEffect">
                                  <p:stCondLst>
                                    <p:cond delay="0"/>
                                  </p:stCondLst>
                                  <p:childTnLst>
                                    <p:anim calcmode="lin" valueType="num">
                                      <p:cBhvr additive="base">
                                        <p:cTn id="26" dur="500"/>
                                        <p:tgtEl>
                                          <p:spTgt spid="18"/>
                                        </p:tgtEl>
                                        <p:attrNameLst>
                                          <p:attrName>ppt_x</p:attrName>
                                        </p:attrNameLst>
                                      </p:cBhvr>
                                      <p:tavLst>
                                        <p:tav tm="0">
                                          <p:val>
                                            <p:strVal val="ppt_x"/>
                                          </p:val>
                                        </p:tav>
                                        <p:tav tm="100000">
                                          <p:val>
                                            <p:strVal val="0-ppt_w/2"/>
                                          </p:val>
                                        </p:tav>
                                      </p:tavLst>
                                    </p:anim>
                                    <p:anim calcmode="lin" valueType="num">
                                      <p:cBhvr additive="base">
                                        <p:cTn id="27" dur="500"/>
                                        <p:tgtEl>
                                          <p:spTgt spid="18"/>
                                        </p:tgtEl>
                                        <p:attrNameLst>
                                          <p:attrName>ppt_y</p:attrName>
                                        </p:attrNameLst>
                                      </p:cBhvr>
                                      <p:tavLst>
                                        <p:tav tm="0">
                                          <p:val>
                                            <p:strVal val="ppt_y"/>
                                          </p:val>
                                        </p:tav>
                                        <p:tav tm="100000">
                                          <p:val>
                                            <p:strVal val="0-ppt_h/2"/>
                                          </p:val>
                                        </p:tav>
                                      </p:tavLst>
                                    </p:anim>
                                    <p:set>
                                      <p:cBhvr>
                                        <p:cTn id="28" dur="1" fill="hold">
                                          <p:stCondLst>
                                            <p:cond delay="499"/>
                                          </p:stCondLst>
                                        </p:cTn>
                                        <p:tgtEl>
                                          <p:spTgt spid="1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9"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0-#ppt_w/2"/>
                                          </p:val>
                                        </p:tav>
                                        <p:tav tm="100000">
                                          <p:val>
                                            <p:strVal val="#ppt_x"/>
                                          </p:val>
                                        </p:tav>
                                      </p:tavLst>
                                    </p:anim>
                                    <p:anim calcmode="lin" valueType="num">
                                      <p:cBhvr additive="base">
                                        <p:cTn id="34"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xit" presetSubtype="9" fill="hold" grpId="1" nodeType="clickEffect">
                                  <p:stCondLst>
                                    <p:cond delay="0"/>
                                  </p:stCondLst>
                                  <p:childTnLst>
                                    <p:anim calcmode="lin" valueType="num">
                                      <p:cBhvr additive="base">
                                        <p:cTn id="38" dur="500"/>
                                        <p:tgtEl>
                                          <p:spTgt spid="22"/>
                                        </p:tgtEl>
                                        <p:attrNameLst>
                                          <p:attrName>ppt_x</p:attrName>
                                        </p:attrNameLst>
                                      </p:cBhvr>
                                      <p:tavLst>
                                        <p:tav tm="0">
                                          <p:val>
                                            <p:strVal val="ppt_x"/>
                                          </p:val>
                                        </p:tav>
                                        <p:tav tm="100000">
                                          <p:val>
                                            <p:strVal val="0-ppt_w/2"/>
                                          </p:val>
                                        </p:tav>
                                      </p:tavLst>
                                    </p:anim>
                                    <p:anim calcmode="lin" valueType="num">
                                      <p:cBhvr additive="base">
                                        <p:cTn id="39" dur="500"/>
                                        <p:tgtEl>
                                          <p:spTgt spid="22"/>
                                        </p:tgtEl>
                                        <p:attrNameLst>
                                          <p:attrName>ppt_y</p:attrName>
                                        </p:attrNameLst>
                                      </p:cBhvr>
                                      <p:tavLst>
                                        <p:tav tm="0">
                                          <p:val>
                                            <p:strVal val="ppt_y"/>
                                          </p:val>
                                        </p:tav>
                                        <p:tav tm="100000">
                                          <p:val>
                                            <p:strVal val="0-ppt_h/2"/>
                                          </p:val>
                                        </p:tav>
                                      </p:tavLst>
                                    </p:anim>
                                    <p:set>
                                      <p:cBhvr>
                                        <p:cTn id="40" dur="1" fill="hold">
                                          <p:stCondLst>
                                            <p:cond delay="499"/>
                                          </p:stCondLst>
                                        </p:cTn>
                                        <p:tgtEl>
                                          <p:spTgt spid="22"/>
                                        </p:tgtEl>
                                        <p:attrNameLst>
                                          <p:attrName>style.visibility</p:attrName>
                                        </p:attrNameLst>
                                      </p:cBhvr>
                                      <p:to>
                                        <p:strVal val="hidden"/>
                                      </p:to>
                                    </p:set>
                                  </p:childTnLst>
                                </p:cTn>
                              </p:par>
                              <p:par>
                                <p:cTn id="41" presetID="2" presetClass="entr" presetSubtype="9"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0-#ppt_w/2"/>
                                          </p:val>
                                        </p:tav>
                                        <p:tav tm="100000">
                                          <p:val>
                                            <p:strVal val="#ppt_x"/>
                                          </p:val>
                                        </p:tav>
                                      </p:tavLst>
                                    </p:anim>
                                    <p:anim calcmode="lin" valueType="num">
                                      <p:cBhvr additive="base">
                                        <p:cTn id="44" dur="500" fill="hold"/>
                                        <p:tgtEl>
                                          <p:spTgt spid="20"/>
                                        </p:tgtEl>
                                        <p:attrNameLst>
                                          <p:attrName>ppt_y</p:attrName>
                                        </p:attrNameLst>
                                      </p:cBhvr>
                                      <p:tavLst>
                                        <p:tav tm="0">
                                          <p:val>
                                            <p:strVal val="0-#ppt_h/2"/>
                                          </p:val>
                                        </p:tav>
                                        <p:tav tm="100000">
                                          <p:val>
                                            <p:strVal val="#ppt_y"/>
                                          </p:val>
                                        </p:tav>
                                      </p:tavLst>
                                    </p:anim>
                                  </p:childTnLst>
                                </p:cTn>
                              </p:par>
                              <p:par>
                                <p:cTn id="45" presetID="2" presetClass="exit" presetSubtype="9" fill="hold" grpId="3" nodeType="withEffect">
                                  <p:stCondLst>
                                    <p:cond delay="0"/>
                                  </p:stCondLst>
                                  <p:childTnLst>
                                    <p:anim calcmode="lin" valueType="num">
                                      <p:cBhvr additive="base">
                                        <p:cTn id="46" dur="500"/>
                                        <p:tgtEl>
                                          <p:spTgt spid="16"/>
                                        </p:tgtEl>
                                        <p:attrNameLst>
                                          <p:attrName>ppt_x</p:attrName>
                                        </p:attrNameLst>
                                      </p:cBhvr>
                                      <p:tavLst>
                                        <p:tav tm="0">
                                          <p:val>
                                            <p:strVal val="ppt_x"/>
                                          </p:val>
                                        </p:tav>
                                        <p:tav tm="100000">
                                          <p:val>
                                            <p:strVal val="0-ppt_w/2"/>
                                          </p:val>
                                        </p:tav>
                                      </p:tavLst>
                                    </p:anim>
                                    <p:anim calcmode="lin" valueType="num">
                                      <p:cBhvr additive="base">
                                        <p:cTn id="47" dur="500"/>
                                        <p:tgtEl>
                                          <p:spTgt spid="16"/>
                                        </p:tgtEl>
                                        <p:attrNameLst>
                                          <p:attrName>ppt_y</p:attrName>
                                        </p:attrNameLst>
                                      </p:cBhvr>
                                      <p:tavLst>
                                        <p:tav tm="0">
                                          <p:val>
                                            <p:strVal val="ppt_y"/>
                                          </p:val>
                                        </p:tav>
                                        <p:tav tm="100000">
                                          <p:val>
                                            <p:strVal val="0-ppt_h/2"/>
                                          </p:val>
                                        </p:tav>
                                      </p:tavLst>
                                    </p:anim>
                                    <p:set>
                                      <p:cBhvr>
                                        <p:cTn id="48" dur="1" fill="hold">
                                          <p:stCondLst>
                                            <p:cond delay="499"/>
                                          </p:stCondLst>
                                        </p:cTn>
                                        <p:tgtEl>
                                          <p:spTgt spid="1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 presetClass="exit" presetSubtype="9" fill="hold" grpId="1" nodeType="clickEffect">
                                  <p:stCondLst>
                                    <p:cond delay="0"/>
                                  </p:stCondLst>
                                  <p:childTnLst>
                                    <p:anim calcmode="lin" valueType="num">
                                      <p:cBhvr additive="base">
                                        <p:cTn id="52" dur="500"/>
                                        <p:tgtEl>
                                          <p:spTgt spid="20"/>
                                        </p:tgtEl>
                                        <p:attrNameLst>
                                          <p:attrName>ppt_x</p:attrName>
                                        </p:attrNameLst>
                                      </p:cBhvr>
                                      <p:tavLst>
                                        <p:tav tm="0">
                                          <p:val>
                                            <p:strVal val="ppt_x"/>
                                          </p:val>
                                        </p:tav>
                                        <p:tav tm="100000">
                                          <p:val>
                                            <p:strVal val="0-ppt_w/2"/>
                                          </p:val>
                                        </p:tav>
                                      </p:tavLst>
                                    </p:anim>
                                    <p:anim calcmode="lin" valueType="num">
                                      <p:cBhvr additive="base">
                                        <p:cTn id="53" dur="500"/>
                                        <p:tgtEl>
                                          <p:spTgt spid="20"/>
                                        </p:tgtEl>
                                        <p:attrNameLst>
                                          <p:attrName>ppt_y</p:attrName>
                                        </p:attrNameLst>
                                      </p:cBhvr>
                                      <p:tavLst>
                                        <p:tav tm="0">
                                          <p:val>
                                            <p:strVal val="ppt_y"/>
                                          </p:val>
                                        </p:tav>
                                        <p:tav tm="100000">
                                          <p:val>
                                            <p:strVal val="0-ppt_h/2"/>
                                          </p:val>
                                        </p:tav>
                                      </p:tavLst>
                                    </p:anim>
                                    <p:set>
                                      <p:cBhvr>
                                        <p:cTn id="54" dur="1" fill="hold">
                                          <p:stCondLst>
                                            <p:cond delay="499"/>
                                          </p:stCondLst>
                                        </p:cTn>
                                        <p:tgtEl>
                                          <p:spTgt spid="20"/>
                                        </p:tgtEl>
                                        <p:attrNameLst>
                                          <p:attrName>style.visibility</p:attrName>
                                        </p:attrNameLst>
                                      </p:cBhvr>
                                      <p:to>
                                        <p:strVal val="hidden"/>
                                      </p:to>
                                    </p:set>
                                  </p:childTnLst>
                                </p:cTn>
                              </p:par>
                              <p:par>
                                <p:cTn id="55" presetID="2" presetClass="entr" presetSubtype="9" fill="hold" grpId="4" nodeType="with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0-#ppt_w/2"/>
                                          </p:val>
                                        </p:tav>
                                        <p:tav tm="100000">
                                          <p:val>
                                            <p:strVal val="#ppt_x"/>
                                          </p:val>
                                        </p:tav>
                                      </p:tavLst>
                                    </p:anim>
                                    <p:anim calcmode="lin" valueType="num">
                                      <p:cBhvr additive="base">
                                        <p:cTn id="58" dur="500" fill="hold"/>
                                        <p:tgtEl>
                                          <p:spTgt spid="16"/>
                                        </p:tgtEl>
                                        <p:attrNameLst>
                                          <p:attrName>ppt_y</p:attrName>
                                        </p:attrNameLst>
                                      </p:cBhvr>
                                      <p:tavLst>
                                        <p:tav tm="0">
                                          <p:val>
                                            <p:strVal val="0-#ppt_h/2"/>
                                          </p:val>
                                        </p:tav>
                                        <p:tav tm="100000">
                                          <p:val>
                                            <p:strVal val="#ppt_y"/>
                                          </p:val>
                                        </p:tav>
                                      </p:tavLst>
                                    </p:anim>
                                  </p:childTnLst>
                                </p:cTn>
                              </p:par>
                              <p:par>
                                <p:cTn id="59" presetID="2" presetClass="entr" presetSubtype="9" fill="hold" grpId="2" nodeType="with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additive="base">
                                        <p:cTn id="61" dur="500" fill="hold"/>
                                        <p:tgtEl>
                                          <p:spTgt spid="22"/>
                                        </p:tgtEl>
                                        <p:attrNameLst>
                                          <p:attrName>ppt_x</p:attrName>
                                        </p:attrNameLst>
                                      </p:cBhvr>
                                      <p:tavLst>
                                        <p:tav tm="0">
                                          <p:val>
                                            <p:strVal val="0-#ppt_w/2"/>
                                          </p:val>
                                        </p:tav>
                                        <p:tav tm="100000">
                                          <p:val>
                                            <p:strVal val="#ppt_x"/>
                                          </p:val>
                                        </p:tav>
                                      </p:tavLst>
                                    </p:anim>
                                    <p:anim calcmode="lin" valueType="num">
                                      <p:cBhvr additive="base">
                                        <p:cTn id="62"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9"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0-#ppt_w/2"/>
                                          </p:val>
                                        </p:tav>
                                        <p:tav tm="100000">
                                          <p:val>
                                            <p:strVal val="#ppt_x"/>
                                          </p:val>
                                        </p:tav>
                                      </p:tavLst>
                                    </p:anim>
                                    <p:anim calcmode="lin" valueType="num">
                                      <p:cBhvr additive="base">
                                        <p:cTn id="68" dur="500" fill="hold"/>
                                        <p:tgtEl>
                                          <p:spTgt spid="24"/>
                                        </p:tgtEl>
                                        <p:attrNameLst>
                                          <p:attrName>ppt_y</p:attrName>
                                        </p:attrNameLst>
                                      </p:cBhvr>
                                      <p:tavLst>
                                        <p:tav tm="0">
                                          <p:val>
                                            <p:strVal val="0-#ppt_h/2"/>
                                          </p:val>
                                        </p:tav>
                                        <p:tav tm="100000">
                                          <p:val>
                                            <p:strVal val="#ppt_y"/>
                                          </p:val>
                                        </p:tav>
                                      </p:tavLst>
                                    </p:anim>
                                  </p:childTnLst>
                                </p:cTn>
                              </p:par>
                            </p:childTnLst>
                          </p:cTn>
                        </p:par>
                        <p:par>
                          <p:cTn id="69" fill="hold">
                            <p:stCondLst>
                              <p:cond delay="500"/>
                            </p:stCondLst>
                            <p:childTnLst>
                              <p:par>
                                <p:cTn id="70" presetID="2" presetClass="entr" presetSubtype="9" fill="hold" grpId="0" nodeType="afterEffect">
                                  <p:stCondLst>
                                    <p:cond delay="0"/>
                                  </p:stCondLst>
                                  <p:childTnLst>
                                    <p:set>
                                      <p:cBhvr>
                                        <p:cTn id="71" dur="1" fill="hold">
                                          <p:stCondLst>
                                            <p:cond delay="0"/>
                                          </p:stCondLst>
                                        </p:cTn>
                                        <p:tgtEl>
                                          <p:spTgt spid="25"/>
                                        </p:tgtEl>
                                        <p:attrNameLst>
                                          <p:attrName>style.visibility</p:attrName>
                                        </p:attrNameLst>
                                      </p:cBhvr>
                                      <p:to>
                                        <p:strVal val="visible"/>
                                      </p:to>
                                    </p:set>
                                    <p:anim calcmode="lin" valueType="num">
                                      <p:cBhvr additive="base">
                                        <p:cTn id="72" dur="500" fill="hold"/>
                                        <p:tgtEl>
                                          <p:spTgt spid="25"/>
                                        </p:tgtEl>
                                        <p:attrNameLst>
                                          <p:attrName>ppt_x</p:attrName>
                                        </p:attrNameLst>
                                      </p:cBhvr>
                                      <p:tavLst>
                                        <p:tav tm="0">
                                          <p:val>
                                            <p:strVal val="0-#ppt_w/2"/>
                                          </p:val>
                                        </p:tav>
                                        <p:tav tm="100000">
                                          <p:val>
                                            <p:strVal val="#ppt_x"/>
                                          </p:val>
                                        </p:tav>
                                      </p:tavLst>
                                    </p:anim>
                                    <p:anim calcmode="lin" valueType="num">
                                      <p:cBhvr additive="base">
                                        <p:cTn id="73"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6" grpId="2" animBg="1"/>
      <p:bldP spid="16" grpId="3" animBg="1"/>
      <p:bldP spid="16" grpId="4" animBg="1"/>
      <p:bldP spid="22" grpId="0" animBg="1"/>
      <p:bldP spid="22" grpId="1" animBg="1"/>
      <p:bldP spid="22" grpId="2" animBg="1"/>
      <p:bldP spid="24" grpId="0" animBg="1"/>
      <p:bldP spid="25" grpId="0" animBg="1"/>
      <p:bldP spid="18" grpId="0" animBg="1"/>
      <p:bldP spid="18" grpId="1" animBg="1"/>
      <p:bldP spid="20" grpId="0" animBg="1"/>
      <p:bldP spid="20"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END</a:t>
            </a:r>
            <a:endParaRPr lang="en-US" dirty="0"/>
          </a:p>
        </p:txBody>
      </p:sp>
    </p:spTree>
    <p:extLst>
      <p:ext uri="{BB962C8B-B14F-4D97-AF65-F5344CB8AC3E}">
        <p14:creationId xmlns:p14="http://schemas.microsoft.com/office/powerpoint/2010/main" val="106214894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xit" presetSubtype="9" fill="hold" grpId="1" nodeType="afterEffect">
                                  <p:stCondLst>
                                    <p:cond delay="1000"/>
                                  </p:stCondLst>
                                  <p:childTnLst>
                                    <p:anim calcmode="lin" valueType="num">
                                      <p:cBhvr additive="base">
                                        <p:cTn id="11" dur="500"/>
                                        <p:tgtEl>
                                          <p:spTgt spid="2"/>
                                        </p:tgtEl>
                                        <p:attrNameLst>
                                          <p:attrName>ppt_x</p:attrName>
                                        </p:attrNameLst>
                                      </p:cBhvr>
                                      <p:tavLst>
                                        <p:tav tm="0">
                                          <p:val>
                                            <p:strVal val="ppt_x"/>
                                          </p:val>
                                        </p:tav>
                                        <p:tav tm="100000">
                                          <p:val>
                                            <p:strVal val="0-ppt_w/2"/>
                                          </p:val>
                                        </p:tav>
                                      </p:tavLst>
                                    </p:anim>
                                    <p:anim calcmode="lin" valueType="num">
                                      <p:cBhvr additive="base">
                                        <p:cTn id="12" dur="500"/>
                                        <p:tgtEl>
                                          <p:spTgt spid="2"/>
                                        </p:tgtEl>
                                        <p:attrNameLst>
                                          <p:attrName>ppt_y</p:attrName>
                                        </p:attrNameLst>
                                      </p:cBhvr>
                                      <p:tavLst>
                                        <p:tav tm="0">
                                          <p:val>
                                            <p:strVal val="ppt_y"/>
                                          </p:val>
                                        </p:tav>
                                        <p:tav tm="100000">
                                          <p:val>
                                            <p:strVal val="0-ppt_h/2"/>
                                          </p:val>
                                        </p:tav>
                                      </p:tavLst>
                                    </p:anim>
                                    <p:set>
                                      <p:cBhvr>
                                        <p:cTn id="13"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rrow: Curved Right 12">
            <a:extLst>
              <a:ext uri="{FF2B5EF4-FFF2-40B4-BE49-F238E27FC236}">
                <a16:creationId xmlns="" xmlns:a16="http://schemas.microsoft.com/office/drawing/2014/main" id="{0CCF07B3-9DEE-40F7-8AAB-DF0179F4A108}"/>
              </a:ext>
            </a:extLst>
          </p:cNvPr>
          <p:cNvSpPr/>
          <p:nvPr/>
        </p:nvSpPr>
        <p:spPr>
          <a:xfrm rot="3027820">
            <a:off x="1623585" y="365275"/>
            <a:ext cx="1012201" cy="219909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 xmlns:a16="http://schemas.microsoft.com/office/drawing/2014/main" id="{22D1C35B-45D7-44E4-935D-C156317CE57B}"/>
              </a:ext>
            </a:extLst>
          </p:cNvPr>
          <p:cNvSpPr/>
          <p:nvPr/>
        </p:nvSpPr>
        <p:spPr>
          <a:xfrm>
            <a:off x="1661502" y="2632984"/>
            <a:ext cx="1205048" cy="718458"/>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Arial" panose="020B0604020202020204" pitchFamily="34" charset="0"/>
                <a:cs typeface="Arial" panose="020B0604020202020204" pitchFamily="34" charset="0"/>
              </a:rPr>
              <a:t>1 - N</a:t>
            </a:r>
          </a:p>
        </p:txBody>
      </p:sp>
      <p:sp>
        <p:nvSpPr>
          <p:cNvPr id="12" name="Rectangle 11">
            <a:extLst>
              <a:ext uri="{FF2B5EF4-FFF2-40B4-BE49-F238E27FC236}">
                <a16:creationId xmlns="" xmlns:a16="http://schemas.microsoft.com/office/drawing/2014/main" id="{C9CF810F-ADDA-4919-A7B8-012D1ECA42F6}"/>
              </a:ext>
            </a:extLst>
          </p:cNvPr>
          <p:cNvSpPr/>
          <p:nvPr/>
        </p:nvSpPr>
        <p:spPr>
          <a:xfrm>
            <a:off x="3969476" y="2632984"/>
            <a:ext cx="1205048" cy="718458"/>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Arial" panose="020B0604020202020204" pitchFamily="34" charset="0"/>
                <a:cs typeface="Arial" panose="020B0604020202020204" pitchFamily="34" charset="0"/>
              </a:rPr>
              <a:t>1 - 1</a:t>
            </a:r>
          </a:p>
        </p:txBody>
      </p:sp>
      <p:sp>
        <p:nvSpPr>
          <p:cNvPr id="14" name="Right Brace 13">
            <a:extLst>
              <a:ext uri="{FF2B5EF4-FFF2-40B4-BE49-F238E27FC236}">
                <a16:creationId xmlns="" xmlns:a16="http://schemas.microsoft.com/office/drawing/2014/main" id="{A00819F0-D04D-4028-A116-42E6204865DE}"/>
              </a:ext>
            </a:extLst>
          </p:cNvPr>
          <p:cNvSpPr/>
          <p:nvPr/>
        </p:nvSpPr>
        <p:spPr>
          <a:xfrm rot="5400000">
            <a:off x="3084653" y="2025412"/>
            <a:ext cx="666719" cy="3513023"/>
          </a:xfrm>
          <a:prstGeom prst="rightBrace">
            <a:avLst>
              <a:gd name="adj1" fmla="val 42529"/>
              <a:gd name="adj2" fmla="val 52052"/>
            </a:avLst>
          </a:prstGeom>
          <a:ln w="50800"/>
        </p:spPr>
        <p:style>
          <a:lnRef idx="3">
            <a:schemeClr val="dk1"/>
          </a:lnRef>
          <a:fillRef idx="0">
            <a:schemeClr val="dk1"/>
          </a:fillRef>
          <a:effectRef idx="2">
            <a:schemeClr val="dk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 name="Slide Number Placeholder 16">
            <a:extLst>
              <a:ext uri="{FF2B5EF4-FFF2-40B4-BE49-F238E27FC236}">
                <a16:creationId xmlns="" xmlns:a16="http://schemas.microsoft.com/office/drawing/2014/main" id="{A5F54A96-F961-4D82-9F1A-9534E2E7E510}"/>
              </a:ext>
            </a:extLst>
          </p:cNvPr>
          <p:cNvSpPr>
            <a:spLocks noGrp="1"/>
          </p:cNvSpPr>
          <p:nvPr>
            <p:ph type="sldNum" sz="quarter" idx="12"/>
          </p:nvPr>
        </p:nvSpPr>
        <p:spPr>
          <a:xfrm>
            <a:off x="6457950" y="6369051"/>
            <a:ext cx="2057400" cy="365125"/>
          </a:xfrm>
        </p:spPr>
        <p:txBody>
          <a:bodyPr>
            <a:normAutofit/>
          </a:bodyPr>
          <a:lstStyle/>
          <a:p>
            <a:fld id="{35A1FD6E-1528-4447-A4E9-D6D5334907BB}" type="slidenum">
              <a:rPr lang="en-US" smtClean="0">
                <a:latin typeface="Arial" panose="020B0604020202020204" pitchFamily="34" charset="0"/>
                <a:cs typeface="Arial" panose="020B0604020202020204" pitchFamily="34" charset="0"/>
              </a:rPr>
              <a:t>4</a:t>
            </a:fld>
            <a:endParaRPr lang="en-US">
              <a:latin typeface="Arial" panose="020B0604020202020204" pitchFamily="34" charset="0"/>
              <a:cs typeface="Arial" panose="020B0604020202020204" pitchFamily="34" charset="0"/>
            </a:endParaRPr>
          </a:p>
        </p:txBody>
      </p:sp>
      <p:sp>
        <p:nvSpPr>
          <p:cNvPr id="19" name="Rectangle: Rounded Corners 18">
            <a:extLst>
              <a:ext uri="{FF2B5EF4-FFF2-40B4-BE49-F238E27FC236}">
                <a16:creationId xmlns="" xmlns:a16="http://schemas.microsoft.com/office/drawing/2014/main" id="{3DAAAFB3-B8EE-4642-83D1-F349C7174B92}"/>
              </a:ext>
            </a:extLst>
          </p:cNvPr>
          <p:cNvSpPr/>
          <p:nvPr/>
        </p:nvSpPr>
        <p:spPr>
          <a:xfrm>
            <a:off x="1655441" y="4015952"/>
            <a:ext cx="3482309" cy="1411323"/>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300">
                <a:latin typeface="Arial" panose="020B0604020202020204" pitchFamily="34" charset="0"/>
                <a:cs typeface="Arial" panose="020B0604020202020204" pitchFamily="34" charset="0"/>
              </a:rPr>
              <a:t>Cập nhật </a:t>
            </a:r>
            <a:r>
              <a:rPr lang="en-US" sz="2300" spc="-5">
                <a:latin typeface="Arial" panose="020B0604020202020204" pitchFamily="34" charset="0"/>
                <a:cs typeface="Arial" panose="020B0604020202020204" pitchFamily="34" charset="0"/>
              </a:rPr>
              <a:t>foreign </a:t>
            </a:r>
            <a:r>
              <a:rPr lang="en-US" sz="2300" spc="5">
                <a:latin typeface="Arial" panose="020B0604020202020204" pitchFamily="34" charset="0"/>
                <a:cs typeface="Arial" panose="020B0604020202020204" pitchFamily="34" charset="0"/>
              </a:rPr>
              <a:t>key ( Khóa ngoại ) hoặc </a:t>
            </a:r>
            <a:r>
              <a:rPr lang="en-US" sz="2400">
                <a:latin typeface="Arial" panose="020B0604020202020204" pitchFamily="34" charset="0"/>
                <a:cs typeface="Arial" panose="020B0604020202020204" pitchFamily="34" charset="0"/>
              </a:rPr>
              <a:t>navigation</a:t>
            </a:r>
            <a:r>
              <a:rPr lang="en-US" sz="2400" spc="100">
                <a:latin typeface="Arial" panose="020B0604020202020204" pitchFamily="34" charset="0"/>
                <a:cs typeface="Arial" panose="020B0604020202020204" pitchFamily="34" charset="0"/>
              </a:rPr>
              <a:t> </a:t>
            </a:r>
            <a:r>
              <a:rPr lang="en-US" sz="2400" spc="-5">
                <a:latin typeface="Arial" panose="020B0604020202020204" pitchFamily="34" charset="0"/>
                <a:cs typeface="Arial" panose="020B0604020202020204" pitchFamily="34" charset="0"/>
              </a:rPr>
              <a:t>properties</a:t>
            </a:r>
            <a:r>
              <a:rPr lang="en-US" sz="2300" spc="5">
                <a:latin typeface="Arial" panose="020B0604020202020204" pitchFamily="34" charset="0"/>
                <a:cs typeface="Arial" panose="020B0604020202020204" pitchFamily="34" charset="0"/>
              </a:rPr>
              <a:t> (thuộc tính điều h</a:t>
            </a:r>
            <a:r>
              <a:rPr lang="vi-VN" sz="2300" spc="5">
                <a:cs typeface="Arial" panose="020B0604020202020204" pitchFamily="34" charset="0"/>
              </a:rPr>
              <a:t>ư</a:t>
            </a:r>
            <a:r>
              <a:rPr lang="en-US" sz="2300" spc="5">
                <a:latin typeface="Arial" panose="020B0604020202020204" pitchFamily="34" charset="0"/>
                <a:cs typeface="Arial" panose="020B0604020202020204" pitchFamily="34" charset="0"/>
              </a:rPr>
              <a:t>ớng).</a:t>
            </a:r>
            <a:endParaRPr lang="en-US" sz="2300">
              <a:latin typeface="Arial" panose="020B0604020202020204" pitchFamily="34" charset="0"/>
              <a:cs typeface="Arial" panose="020B0604020202020204" pitchFamily="34" charset="0"/>
            </a:endParaRPr>
          </a:p>
        </p:txBody>
      </p:sp>
      <p:sp>
        <p:nvSpPr>
          <p:cNvPr id="22" name="Arrow: Right 21">
            <a:extLst>
              <a:ext uri="{FF2B5EF4-FFF2-40B4-BE49-F238E27FC236}">
                <a16:creationId xmlns="" xmlns:a16="http://schemas.microsoft.com/office/drawing/2014/main" id="{8D90572D-55B8-4DDE-AB0C-2712A4BFA31F}"/>
              </a:ext>
            </a:extLst>
          </p:cNvPr>
          <p:cNvSpPr/>
          <p:nvPr/>
        </p:nvSpPr>
        <p:spPr>
          <a:xfrm rot="5400000">
            <a:off x="3918461" y="1764978"/>
            <a:ext cx="1252228" cy="4103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 xmlns:a16="http://schemas.microsoft.com/office/drawing/2014/main" id="{CE3A5E18-BB1B-4F38-8016-DD3F2C39EE05}"/>
              </a:ext>
            </a:extLst>
          </p:cNvPr>
          <p:cNvSpPr/>
          <p:nvPr/>
        </p:nvSpPr>
        <p:spPr>
          <a:xfrm>
            <a:off x="6277450" y="2632984"/>
            <a:ext cx="1205048" cy="718458"/>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Arial" panose="020B0604020202020204" pitchFamily="34" charset="0"/>
                <a:cs typeface="Arial" panose="020B0604020202020204" pitchFamily="34" charset="0"/>
              </a:rPr>
              <a:t>N - N</a:t>
            </a:r>
          </a:p>
        </p:txBody>
      </p:sp>
      <p:sp>
        <p:nvSpPr>
          <p:cNvPr id="24" name="Arrow: Curved Left 23">
            <a:extLst>
              <a:ext uri="{FF2B5EF4-FFF2-40B4-BE49-F238E27FC236}">
                <a16:creationId xmlns="" xmlns:a16="http://schemas.microsoft.com/office/drawing/2014/main" id="{D2F46C98-970C-4D62-8D54-A298722309B1}"/>
              </a:ext>
            </a:extLst>
          </p:cNvPr>
          <p:cNvSpPr/>
          <p:nvPr/>
        </p:nvSpPr>
        <p:spPr>
          <a:xfrm rot="18504451">
            <a:off x="5895017" y="60923"/>
            <a:ext cx="990482" cy="251395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Oval 6">
            <a:extLst>
              <a:ext uri="{FF2B5EF4-FFF2-40B4-BE49-F238E27FC236}">
                <a16:creationId xmlns="" xmlns:a16="http://schemas.microsoft.com/office/drawing/2014/main" id="{2A2081E0-AE32-4581-B7B2-3FE19DB8FE40}"/>
              </a:ext>
            </a:extLst>
          </p:cNvPr>
          <p:cNvSpPr/>
          <p:nvPr/>
        </p:nvSpPr>
        <p:spPr>
          <a:xfrm>
            <a:off x="2971754" y="259406"/>
            <a:ext cx="2820803" cy="141132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latin typeface="Arial" panose="020B0604020202020204" pitchFamily="34" charset="0"/>
                <a:cs typeface="Arial" panose="020B0604020202020204" pitchFamily="34" charset="0"/>
              </a:rPr>
              <a:t>Mối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quan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hệ</a:t>
            </a:r>
            <a:r>
              <a:rPr lang="en-US" sz="2800" dirty="0">
                <a:latin typeface="Arial" panose="020B0604020202020204" pitchFamily="34" charset="0"/>
                <a:cs typeface="Arial" panose="020B0604020202020204" pitchFamily="34" charset="0"/>
              </a:rPr>
              <a:t> (Relationships )</a:t>
            </a:r>
          </a:p>
        </p:txBody>
      </p:sp>
      <p:sp>
        <p:nvSpPr>
          <p:cNvPr id="25" name="Flowchart: Connector 24">
            <a:extLst>
              <a:ext uri="{FF2B5EF4-FFF2-40B4-BE49-F238E27FC236}">
                <a16:creationId xmlns="" xmlns:a16="http://schemas.microsoft.com/office/drawing/2014/main" id="{7DF5F560-528D-45F1-B6CB-0819EFCE5890}"/>
              </a:ext>
            </a:extLst>
          </p:cNvPr>
          <p:cNvSpPr/>
          <p:nvPr/>
        </p:nvSpPr>
        <p:spPr>
          <a:xfrm>
            <a:off x="3014691" y="3111438"/>
            <a:ext cx="170879" cy="19237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a:extLst>
              <a:ext uri="{FF2B5EF4-FFF2-40B4-BE49-F238E27FC236}">
                <a16:creationId xmlns="" xmlns:a16="http://schemas.microsoft.com/office/drawing/2014/main" id="{D4D89EB1-A059-46AB-9FBE-2C578D28996A}"/>
              </a:ext>
            </a:extLst>
          </p:cNvPr>
          <p:cNvSpPr/>
          <p:nvPr/>
        </p:nvSpPr>
        <p:spPr>
          <a:xfrm>
            <a:off x="3338071" y="3111439"/>
            <a:ext cx="170879" cy="19237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a:extLst>
              <a:ext uri="{FF2B5EF4-FFF2-40B4-BE49-F238E27FC236}">
                <a16:creationId xmlns="" xmlns:a16="http://schemas.microsoft.com/office/drawing/2014/main" id="{385DF17B-FA5D-4AAA-830E-9FD464832828}"/>
              </a:ext>
            </a:extLst>
          </p:cNvPr>
          <p:cNvSpPr/>
          <p:nvPr/>
        </p:nvSpPr>
        <p:spPr>
          <a:xfrm>
            <a:off x="3659442" y="3111439"/>
            <a:ext cx="170879" cy="19237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 xmlns:a16="http://schemas.microsoft.com/office/drawing/2014/main" id="{447187CE-4F39-4CCB-AD12-948400EDC40D}"/>
              </a:ext>
            </a:extLst>
          </p:cNvPr>
          <p:cNvSpPr/>
          <p:nvPr/>
        </p:nvSpPr>
        <p:spPr>
          <a:xfrm rot="5400000">
            <a:off x="6540354" y="3485897"/>
            <a:ext cx="679239" cy="4103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Process 29">
            <a:extLst>
              <a:ext uri="{FF2B5EF4-FFF2-40B4-BE49-F238E27FC236}">
                <a16:creationId xmlns="" xmlns:a16="http://schemas.microsoft.com/office/drawing/2014/main" id="{B5B74C08-1799-4A03-A198-7D63A45A90C5}"/>
              </a:ext>
            </a:extLst>
          </p:cNvPr>
          <p:cNvSpPr/>
          <p:nvPr/>
        </p:nvSpPr>
        <p:spPr>
          <a:xfrm>
            <a:off x="1474378" y="5532740"/>
            <a:ext cx="5815556" cy="850900"/>
          </a:xfrm>
          <a:prstGeom prst="flowChartProcess">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spc="-5">
                <a:latin typeface="Arial" panose="020B0604020202020204" pitchFamily="34" charset="0"/>
                <a:cs typeface="Arial" panose="020B0604020202020204" pitchFamily="34" charset="0"/>
              </a:rPr>
              <a:t>=&gt;Thêm và xóa những thực thể từ những thuộc tính điều h</a:t>
            </a:r>
            <a:r>
              <a:rPr lang="vi-VN" sz="2300" spc="-5">
                <a:latin typeface="Arial" panose="020B0604020202020204" pitchFamily="34" charset="0"/>
                <a:cs typeface="Arial" panose="020B0604020202020204" pitchFamily="34" charset="0"/>
              </a:rPr>
              <a:t>ư</a:t>
            </a:r>
            <a:r>
              <a:rPr lang="en-US" sz="2300" spc="-5">
                <a:latin typeface="Arial" panose="020B0604020202020204" pitchFamily="34" charset="0"/>
                <a:cs typeface="Arial" panose="020B0604020202020204" pitchFamily="34" charset="0"/>
              </a:rPr>
              <a:t>ớng thích hợp.</a:t>
            </a:r>
            <a:endParaRPr lang="en-US" sz="2300">
              <a:latin typeface="Arial" panose="020B0604020202020204" pitchFamily="34" charset="0"/>
              <a:cs typeface="Arial" panose="020B0604020202020204" pitchFamily="34" charset="0"/>
            </a:endParaRPr>
          </a:p>
        </p:txBody>
      </p:sp>
      <p:sp>
        <p:nvSpPr>
          <p:cNvPr id="33" name="Arrow: Bent 32">
            <a:extLst>
              <a:ext uri="{FF2B5EF4-FFF2-40B4-BE49-F238E27FC236}">
                <a16:creationId xmlns="" xmlns:a16="http://schemas.microsoft.com/office/drawing/2014/main" id="{A96A18EA-9E56-402C-BB3E-AB093BC8981A}"/>
              </a:ext>
            </a:extLst>
          </p:cNvPr>
          <p:cNvSpPr/>
          <p:nvPr/>
        </p:nvSpPr>
        <p:spPr>
          <a:xfrm rot="10261144">
            <a:off x="7246860" y="5218947"/>
            <a:ext cx="945640" cy="954609"/>
          </a:xfrm>
          <a:prstGeom prst="ben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Rounded Corners 27">
            <a:extLst>
              <a:ext uri="{FF2B5EF4-FFF2-40B4-BE49-F238E27FC236}">
                <a16:creationId xmlns="" xmlns:a16="http://schemas.microsoft.com/office/drawing/2014/main" id="{11BE3242-ADDC-4504-B0BC-529EF6C42A3F}"/>
              </a:ext>
            </a:extLst>
          </p:cNvPr>
          <p:cNvSpPr/>
          <p:nvPr/>
        </p:nvSpPr>
        <p:spPr>
          <a:xfrm>
            <a:off x="5535110" y="4015951"/>
            <a:ext cx="3323328" cy="1411325"/>
          </a:xfrm>
          <a:prstGeom prst="roundRect">
            <a:avLst/>
          </a:prstGeom>
          <a:solidFill>
            <a:schemeClr val="accent4">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300" spc="5">
                <a:latin typeface="Arial" panose="020B0604020202020204" pitchFamily="34" charset="0"/>
                <a:cs typeface="Arial" panose="020B0604020202020204" pitchFamily="34" charset="0"/>
              </a:rPr>
              <a:t>Entity </a:t>
            </a:r>
            <a:r>
              <a:rPr lang="en-US" sz="2300" spc="-5">
                <a:latin typeface="Arial" panose="020B0604020202020204" pitchFamily="34" charset="0"/>
                <a:cs typeface="Arial" panose="020B0604020202020204" pitchFamily="34" charset="0"/>
              </a:rPr>
              <a:t>Framework không trực tiếp cho ta thấy đ</a:t>
            </a:r>
            <a:r>
              <a:rPr lang="vi-VN" sz="2300" spc="-5">
                <a:latin typeface="Arial" panose="020B0604020202020204" pitchFamily="34" charset="0"/>
                <a:cs typeface="Arial" panose="020B0604020202020204" pitchFamily="34" charset="0"/>
              </a:rPr>
              <a:t>ư</a:t>
            </a:r>
            <a:r>
              <a:rPr lang="en-US" sz="2300" spc="-5">
                <a:latin typeface="Arial" panose="020B0604020202020204" pitchFamily="34" charset="0"/>
                <a:cs typeface="Arial" panose="020B0604020202020204" pitchFamily="34" charset="0"/>
              </a:rPr>
              <a:t>ợc những bảng kết</a:t>
            </a:r>
            <a:endParaRPr lang="en-US" sz="23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737469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500"/>
                                        <p:tgtEl>
                                          <p:spTgt spid="7"/>
                                        </p:tgtEl>
                                      </p:cBhvr>
                                    </p:animEffect>
                                    <p:anim calcmode="lin" valueType="num">
                                      <p:cBhvr>
                                        <p:cTn id="8" dur="1500" fill="hold"/>
                                        <p:tgtEl>
                                          <p:spTgt spid="7"/>
                                        </p:tgtEl>
                                        <p:attrNameLst>
                                          <p:attrName>ppt_x</p:attrName>
                                        </p:attrNameLst>
                                      </p:cBhvr>
                                      <p:tavLst>
                                        <p:tav tm="0">
                                          <p:val>
                                            <p:strVal val="#ppt_x"/>
                                          </p:val>
                                        </p:tav>
                                        <p:tav tm="100000">
                                          <p:val>
                                            <p:strVal val="#ppt_x"/>
                                          </p:val>
                                        </p:tav>
                                      </p:tavLst>
                                    </p:anim>
                                    <p:anim calcmode="lin" valueType="num">
                                      <p:cBhvr>
                                        <p:cTn id="9" dur="15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7"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2000"/>
                                        <p:tgtEl>
                                          <p:spTgt spid="13"/>
                                        </p:tgtEl>
                                      </p:cBhvr>
                                    </p:animEffect>
                                    <p:anim calcmode="lin" valueType="num">
                                      <p:cBhvr>
                                        <p:cTn id="14" dur="2000" fill="hold"/>
                                        <p:tgtEl>
                                          <p:spTgt spid="13"/>
                                        </p:tgtEl>
                                        <p:attrNameLst>
                                          <p:attrName>ppt_x</p:attrName>
                                        </p:attrNameLst>
                                      </p:cBhvr>
                                      <p:tavLst>
                                        <p:tav tm="0">
                                          <p:val>
                                            <p:strVal val="#ppt_x"/>
                                          </p:val>
                                        </p:tav>
                                        <p:tav tm="100000">
                                          <p:val>
                                            <p:strVal val="#ppt_x"/>
                                          </p:val>
                                        </p:tav>
                                      </p:tavLst>
                                    </p:anim>
                                    <p:anim calcmode="lin" valueType="num">
                                      <p:cBhvr>
                                        <p:cTn id="15" dur="2000" fill="hold"/>
                                        <p:tgtEl>
                                          <p:spTgt spid="13"/>
                                        </p:tgtEl>
                                        <p:attrNameLst>
                                          <p:attrName>ppt_y</p:attrName>
                                        </p:attrNameLst>
                                      </p:cBhvr>
                                      <p:tavLst>
                                        <p:tav tm="0">
                                          <p:val>
                                            <p:strVal val="#ppt_y-.1"/>
                                          </p:val>
                                        </p:tav>
                                        <p:tav tm="100000">
                                          <p:val>
                                            <p:strVal val="#ppt_y"/>
                                          </p:val>
                                        </p:tav>
                                      </p:tavLst>
                                    </p:anim>
                                  </p:childTnLst>
                                </p:cTn>
                              </p:par>
                            </p:childTnLst>
                          </p:cTn>
                        </p:par>
                        <p:par>
                          <p:cTn id="16" fill="hold">
                            <p:stCondLst>
                              <p:cond delay="3500"/>
                            </p:stCondLst>
                            <p:childTnLst>
                              <p:par>
                                <p:cTn id="17" presetID="16" presetClass="entr" presetSubtype="37"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1250"/>
                                        <p:tgtEl>
                                          <p:spTgt spid="9"/>
                                        </p:tgtEl>
                                      </p:cBhvr>
                                    </p:animEffect>
                                  </p:childTnLst>
                                </p:cTn>
                              </p:par>
                            </p:childTnLst>
                          </p:cTn>
                        </p:par>
                        <p:par>
                          <p:cTn id="20" fill="hold">
                            <p:stCondLst>
                              <p:cond delay="4750"/>
                            </p:stCondLst>
                            <p:childTnLst>
                              <p:par>
                                <p:cTn id="21" presetID="10"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250"/>
                                        <p:tgtEl>
                                          <p:spTgt spid="25"/>
                                        </p:tgtEl>
                                      </p:cBhvr>
                                    </p:animEffect>
                                  </p:childTnLst>
                                </p:cTn>
                              </p:par>
                            </p:childTnLst>
                          </p:cTn>
                        </p:par>
                        <p:par>
                          <p:cTn id="24" fill="hold">
                            <p:stCondLst>
                              <p:cond delay="60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0"/>
                                        <p:tgtEl>
                                          <p:spTgt spid="26"/>
                                        </p:tgtEl>
                                      </p:cBhvr>
                                    </p:animEffect>
                                  </p:childTnLst>
                                </p:cTn>
                              </p:par>
                            </p:childTnLst>
                          </p:cTn>
                        </p:par>
                        <p:par>
                          <p:cTn id="28" fill="hold">
                            <p:stCondLst>
                              <p:cond delay="700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childTnLst>
                                </p:cTn>
                              </p:par>
                              <p:par>
                                <p:cTn id="32" presetID="47"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1000"/>
                                        <p:tgtEl>
                                          <p:spTgt spid="22"/>
                                        </p:tgtEl>
                                      </p:cBhvr>
                                    </p:animEffect>
                                    <p:anim calcmode="lin" valueType="num">
                                      <p:cBhvr>
                                        <p:cTn id="35" dur="1000" fill="hold"/>
                                        <p:tgtEl>
                                          <p:spTgt spid="22"/>
                                        </p:tgtEl>
                                        <p:attrNameLst>
                                          <p:attrName>ppt_x</p:attrName>
                                        </p:attrNameLst>
                                      </p:cBhvr>
                                      <p:tavLst>
                                        <p:tav tm="0">
                                          <p:val>
                                            <p:strVal val="#ppt_x"/>
                                          </p:val>
                                        </p:tav>
                                        <p:tav tm="100000">
                                          <p:val>
                                            <p:strVal val="#ppt_x"/>
                                          </p:val>
                                        </p:tav>
                                      </p:tavLst>
                                    </p:anim>
                                    <p:anim calcmode="lin" valueType="num">
                                      <p:cBhvr>
                                        <p:cTn id="36" dur="1000" fill="hold"/>
                                        <p:tgtEl>
                                          <p:spTgt spid="22"/>
                                        </p:tgtEl>
                                        <p:attrNameLst>
                                          <p:attrName>ppt_y</p:attrName>
                                        </p:attrNameLst>
                                      </p:cBhvr>
                                      <p:tavLst>
                                        <p:tav tm="0">
                                          <p:val>
                                            <p:strVal val="#ppt_y-.1"/>
                                          </p:val>
                                        </p:tav>
                                        <p:tav tm="100000">
                                          <p:val>
                                            <p:strVal val="#ppt_y"/>
                                          </p:val>
                                        </p:tav>
                                      </p:tavLst>
                                    </p:anim>
                                  </p:childTnLst>
                                </p:cTn>
                              </p:par>
                              <p:par>
                                <p:cTn id="37" presetID="16" presetClass="entr" presetSubtype="37"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arn(outVertical)">
                                      <p:cBhvr>
                                        <p:cTn id="39" dur="1000"/>
                                        <p:tgtEl>
                                          <p:spTgt spid="12"/>
                                        </p:tgtEl>
                                      </p:cBhvr>
                                    </p:animEffect>
                                  </p:childTnLst>
                                </p:cTn>
                              </p:par>
                            </p:childTnLst>
                          </p:cTn>
                        </p:par>
                        <p:par>
                          <p:cTn id="40" fill="hold">
                            <p:stCondLst>
                              <p:cond delay="8000"/>
                            </p:stCondLst>
                            <p:childTnLst>
                              <p:par>
                                <p:cTn id="41" presetID="53" presetClass="entr" presetSubtype="16"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p:cTn id="43" dur="1000" fill="hold"/>
                                        <p:tgtEl>
                                          <p:spTgt spid="14"/>
                                        </p:tgtEl>
                                        <p:attrNameLst>
                                          <p:attrName>ppt_w</p:attrName>
                                        </p:attrNameLst>
                                      </p:cBhvr>
                                      <p:tavLst>
                                        <p:tav tm="0">
                                          <p:val>
                                            <p:fltVal val="0"/>
                                          </p:val>
                                        </p:tav>
                                        <p:tav tm="100000">
                                          <p:val>
                                            <p:strVal val="#ppt_w"/>
                                          </p:val>
                                        </p:tav>
                                      </p:tavLst>
                                    </p:anim>
                                    <p:anim calcmode="lin" valueType="num">
                                      <p:cBhvr>
                                        <p:cTn id="44" dur="1000" fill="hold"/>
                                        <p:tgtEl>
                                          <p:spTgt spid="14"/>
                                        </p:tgtEl>
                                        <p:attrNameLst>
                                          <p:attrName>ppt_h</p:attrName>
                                        </p:attrNameLst>
                                      </p:cBhvr>
                                      <p:tavLst>
                                        <p:tav tm="0">
                                          <p:val>
                                            <p:fltVal val="0"/>
                                          </p:val>
                                        </p:tav>
                                        <p:tav tm="100000">
                                          <p:val>
                                            <p:strVal val="#ppt_h"/>
                                          </p:val>
                                        </p:tav>
                                      </p:tavLst>
                                    </p:anim>
                                    <p:animEffect transition="in" filter="fade">
                                      <p:cBhvr>
                                        <p:cTn id="45" dur="1000"/>
                                        <p:tgtEl>
                                          <p:spTgt spid="14"/>
                                        </p:tgtEl>
                                      </p:cBhvr>
                                    </p:animEffect>
                                  </p:childTnLst>
                                </p:cTn>
                              </p:par>
                            </p:childTnLst>
                          </p:cTn>
                        </p:par>
                        <p:par>
                          <p:cTn id="46" fill="hold">
                            <p:stCondLst>
                              <p:cond delay="9000"/>
                            </p:stCondLst>
                            <p:childTnLst>
                              <p:par>
                                <p:cTn id="47" presetID="16" presetClass="entr" presetSubtype="37"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arn(outVertical)">
                                      <p:cBhvr>
                                        <p:cTn id="49" dur="1000"/>
                                        <p:tgtEl>
                                          <p:spTgt spid="19"/>
                                        </p:tgtEl>
                                      </p:cBhvr>
                                    </p:animEffect>
                                  </p:childTnLst>
                                </p:cTn>
                              </p:par>
                            </p:childTnLst>
                          </p:cTn>
                        </p:par>
                        <p:par>
                          <p:cTn id="50" fill="hold">
                            <p:stCondLst>
                              <p:cond delay="10000"/>
                            </p:stCondLst>
                            <p:childTnLst>
                              <p:par>
                                <p:cTn id="51" presetID="47" presetClass="entr" presetSubtype="0"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1500"/>
                                        <p:tgtEl>
                                          <p:spTgt spid="24"/>
                                        </p:tgtEl>
                                      </p:cBhvr>
                                    </p:animEffect>
                                    <p:anim calcmode="lin" valueType="num">
                                      <p:cBhvr>
                                        <p:cTn id="54" dur="1500" fill="hold"/>
                                        <p:tgtEl>
                                          <p:spTgt spid="24"/>
                                        </p:tgtEl>
                                        <p:attrNameLst>
                                          <p:attrName>ppt_x</p:attrName>
                                        </p:attrNameLst>
                                      </p:cBhvr>
                                      <p:tavLst>
                                        <p:tav tm="0">
                                          <p:val>
                                            <p:strVal val="#ppt_x"/>
                                          </p:val>
                                        </p:tav>
                                        <p:tav tm="100000">
                                          <p:val>
                                            <p:strVal val="#ppt_x"/>
                                          </p:val>
                                        </p:tav>
                                      </p:tavLst>
                                    </p:anim>
                                    <p:anim calcmode="lin" valueType="num">
                                      <p:cBhvr>
                                        <p:cTn id="55" dur="1500" fill="hold"/>
                                        <p:tgtEl>
                                          <p:spTgt spid="24"/>
                                        </p:tgtEl>
                                        <p:attrNameLst>
                                          <p:attrName>ppt_y</p:attrName>
                                        </p:attrNameLst>
                                      </p:cBhvr>
                                      <p:tavLst>
                                        <p:tav tm="0">
                                          <p:val>
                                            <p:strVal val="#ppt_y-.1"/>
                                          </p:val>
                                        </p:tav>
                                        <p:tav tm="100000">
                                          <p:val>
                                            <p:strVal val="#ppt_y"/>
                                          </p:val>
                                        </p:tav>
                                      </p:tavLst>
                                    </p:anim>
                                  </p:childTnLst>
                                </p:cTn>
                              </p:par>
                            </p:childTnLst>
                          </p:cTn>
                        </p:par>
                        <p:par>
                          <p:cTn id="56" fill="hold">
                            <p:stCondLst>
                              <p:cond delay="11500"/>
                            </p:stCondLst>
                            <p:childTnLst>
                              <p:par>
                                <p:cTn id="57" presetID="16" presetClass="entr" presetSubtype="37"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barn(outVertical)">
                                      <p:cBhvr>
                                        <p:cTn id="59" dur="1000"/>
                                        <p:tgtEl>
                                          <p:spTgt spid="23"/>
                                        </p:tgtEl>
                                      </p:cBhvr>
                                    </p:animEffect>
                                  </p:childTnLst>
                                </p:cTn>
                              </p:par>
                            </p:childTnLst>
                          </p:cTn>
                        </p:par>
                        <p:par>
                          <p:cTn id="60" fill="hold">
                            <p:stCondLst>
                              <p:cond delay="12500"/>
                            </p:stCondLst>
                            <p:childTnLst>
                              <p:par>
                                <p:cTn id="61" presetID="47" presetClass="entr" presetSubtype="0"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1500"/>
                                        <p:tgtEl>
                                          <p:spTgt spid="29"/>
                                        </p:tgtEl>
                                      </p:cBhvr>
                                    </p:animEffect>
                                    <p:anim calcmode="lin" valueType="num">
                                      <p:cBhvr>
                                        <p:cTn id="64" dur="1500" fill="hold"/>
                                        <p:tgtEl>
                                          <p:spTgt spid="29"/>
                                        </p:tgtEl>
                                        <p:attrNameLst>
                                          <p:attrName>ppt_x</p:attrName>
                                        </p:attrNameLst>
                                      </p:cBhvr>
                                      <p:tavLst>
                                        <p:tav tm="0">
                                          <p:val>
                                            <p:strVal val="#ppt_x"/>
                                          </p:val>
                                        </p:tav>
                                        <p:tav tm="100000">
                                          <p:val>
                                            <p:strVal val="#ppt_x"/>
                                          </p:val>
                                        </p:tav>
                                      </p:tavLst>
                                    </p:anim>
                                    <p:anim calcmode="lin" valueType="num">
                                      <p:cBhvr>
                                        <p:cTn id="65" dur="1500" fill="hold"/>
                                        <p:tgtEl>
                                          <p:spTgt spid="29"/>
                                        </p:tgtEl>
                                        <p:attrNameLst>
                                          <p:attrName>ppt_y</p:attrName>
                                        </p:attrNameLst>
                                      </p:cBhvr>
                                      <p:tavLst>
                                        <p:tav tm="0">
                                          <p:val>
                                            <p:strVal val="#ppt_y-.1"/>
                                          </p:val>
                                        </p:tav>
                                        <p:tav tm="100000">
                                          <p:val>
                                            <p:strVal val="#ppt_y"/>
                                          </p:val>
                                        </p:tav>
                                      </p:tavLst>
                                    </p:anim>
                                  </p:childTnLst>
                                </p:cTn>
                              </p:par>
                            </p:childTnLst>
                          </p:cTn>
                        </p:par>
                        <p:par>
                          <p:cTn id="66" fill="hold">
                            <p:stCondLst>
                              <p:cond delay="14000"/>
                            </p:stCondLst>
                            <p:childTnLst>
                              <p:par>
                                <p:cTn id="67" presetID="22" presetClass="entr" presetSubtype="8" fill="hold" grpId="0" nodeType="after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left)">
                                      <p:cBhvr>
                                        <p:cTn id="69" dur="1000"/>
                                        <p:tgtEl>
                                          <p:spTgt spid="28"/>
                                        </p:tgtEl>
                                      </p:cBhvr>
                                    </p:animEffect>
                                  </p:childTnLst>
                                </p:cTn>
                              </p:par>
                            </p:childTnLst>
                          </p:cTn>
                        </p:par>
                        <p:par>
                          <p:cTn id="70" fill="hold">
                            <p:stCondLst>
                              <p:cond delay="15000"/>
                            </p:stCondLst>
                            <p:childTnLst>
                              <p:par>
                                <p:cTn id="71" presetID="14" presetClass="entr" presetSubtype="5" fill="hold" grpId="0"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randombar(vertical)">
                                      <p:cBhvr>
                                        <p:cTn id="73" dur="1000"/>
                                        <p:tgtEl>
                                          <p:spTgt spid="33"/>
                                        </p:tgtEl>
                                      </p:cBhvr>
                                    </p:animEffect>
                                  </p:childTnLst>
                                </p:cTn>
                              </p:par>
                            </p:childTnLst>
                          </p:cTn>
                        </p:par>
                        <p:par>
                          <p:cTn id="74" fill="hold">
                            <p:stCondLst>
                              <p:cond delay="16000"/>
                            </p:stCondLst>
                            <p:childTnLst>
                              <p:par>
                                <p:cTn id="75" presetID="45" presetClass="entr" presetSubtype="0" fill="hold" grpId="0" nodeType="after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fade">
                                      <p:cBhvr>
                                        <p:cTn id="77" dur="2000"/>
                                        <p:tgtEl>
                                          <p:spTgt spid="30"/>
                                        </p:tgtEl>
                                      </p:cBhvr>
                                    </p:animEffect>
                                    <p:anim calcmode="lin" valueType="num">
                                      <p:cBhvr>
                                        <p:cTn id="78" dur="2000" fill="hold"/>
                                        <p:tgtEl>
                                          <p:spTgt spid="30"/>
                                        </p:tgtEl>
                                        <p:attrNameLst>
                                          <p:attrName>ppt_w</p:attrName>
                                        </p:attrNameLst>
                                      </p:cBhvr>
                                      <p:tavLst>
                                        <p:tav tm="0" fmla="#ppt_w*sin(2.5*pi*$)">
                                          <p:val>
                                            <p:fltVal val="0"/>
                                          </p:val>
                                        </p:tav>
                                        <p:tav tm="100000">
                                          <p:val>
                                            <p:fltVal val="1"/>
                                          </p:val>
                                        </p:tav>
                                      </p:tavLst>
                                    </p:anim>
                                    <p:anim calcmode="lin" valueType="num">
                                      <p:cBhvr>
                                        <p:cTn id="79" dur="2000" fill="hold"/>
                                        <p:tgtEl>
                                          <p:spTgt spid="3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12" grpId="0" animBg="1"/>
      <p:bldP spid="14" grpId="0" animBg="1"/>
      <p:bldP spid="19" grpId="0" animBg="1"/>
      <p:bldP spid="22" grpId="0" animBg="1"/>
      <p:bldP spid="23" grpId="0" animBg="1"/>
      <p:bldP spid="24" grpId="0" animBg="1"/>
      <p:bldP spid="7" grpId="0" animBg="1"/>
      <p:bldP spid="25" grpId="0" animBg="1"/>
      <p:bldP spid="26" grpId="0" animBg="1"/>
      <p:bldP spid="27" grpId="0" animBg="1"/>
      <p:bldP spid="29" grpId="0" animBg="1"/>
      <p:bldP spid="30" grpId="0" animBg="1"/>
      <p:bldP spid="33"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User\AppData\Local\Temp\SNAGHTMLfec3df.PNG">
            <a:extLst>
              <a:ext uri="{FF2B5EF4-FFF2-40B4-BE49-F238E27FC236}">
                <a16:creationId xmlns="" xmlns:a16="http://schemas.microsoft.com/office/drawing/2014/main" id="{852B4D2F-7B5C-454D-A888-3AD905868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051" y="146312"/>
            <a:ext cx="3501628" cy="6346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48179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User\AppData\Local\Temp\SNAGHTMLb80ffa.PNG">
            <a:extLst>
              <a:ext uri="{FF2B5EF4-FFF2-40B4-BE49-F238E27FC236}">
                <a16:creationId xmlns="" xmlns:a16="http://schemas.microsoft.com/office/drawing/2014/main" id="{6C7FB65B-E3C1-43AB-BA5C-F5369E7FD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4494" y="229554"/>
            <a:ext cx="4012732" cy="612679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User\AppData\Local\Temp\SNAGHTML10057e4.PNG">
            <a:extLst>
              <a:ext uri="{FF2B5EF4-FFF2-40B4-BE49-F238E27FC236}">
                <a16:creationId xmlns="" xmlns:a16="http://schemas.microsoft.com/office/drawing/2014/main" id="{337F47A0-ED4A-4DF8-A1A8-7C9E2132FC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701" y="229554"/>
            <a:ext cx="3783806" cy="6126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381041"/>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 xmlns:a16="http://schemas.microsoft.com/office/drawing/2014/main" id="{13A430DF-D1BA-435C-A5FE-647A656DBF8E}"/>
              </a:ext>
            </a:extLst>
          </p:cNvPr>
          <p:cNvSpPr/>
          <p:nvPr/>
        </p:nvSpPr>
        <p:spPr>
          <a:xfrm>
            <a:off x="964096" y="409162"/>
            <a:ext cx="3130826" cy="1417982"/>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lvl="0" defTabSz="914400">
              <a:spcBef>
                <a:spcPts val="100"/>
              </a:spcBef>
            </a:pPr>
            <a:r>
              <a:rPr lang="en-US" sz="2400" b="1" spc="-5">
                <a:solidFill>
                  <a:prstClr val="black"/>
                </a:solidFill>
                <a:latin typeface="Arial" panose="020B0604020202020204" pitchFamily="34" charset="0"/>
                <a:cs typeface="Arial" panose="020B0604020202020204" pitchFamily="34" charset="0"/>
              </a:rPr>
              <a:t>Customize trang Create và Edit cho Courses</a:t>
            </a:r>
            <a:endParaRPr lang="en-US" sz="2400" dirty="0">
              <a:solidFill>
                <a:prstClr val="black"/>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 xmlns:a16="http://schemas.microsoft.com/office/drawing/2014/main" id="{FAA6A488-E896-420D-991B-A8AD7390E835}"/>
              </a:ext>
            </a:extLst>
          </p:cNvPr>
          <p:cNvSpPr/>
          <p:nvPr/>
        </p:nvSpPr>
        <p:spPr>
          <a:xfrm>
            <a:off x="964096" y="2061518"/>
            <a:ext cx="1699592" cy="136748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Arial" panose="020B0604020202020204" pitchFamily="34" charset="0"/>
                <a:cs typeface="Arial" panose="020B0604020202020204" pitchFamily="34" charset="0"/>
              </a:rPr>
              <a:t>1 Course mới đ</a:t>
            </a:r>
            <a:r>
              <a:rPr lang="vi-VN" sz="2400">
                <a:latin typeface="Arial" panose="020B0604020202020204" pitchFamily="34" charset="0"/>
                <a:cs typeface="Arial" panose="020B0604020202020204" pitchFamily="34" charset="0"/>
              </a:rPr>
              <a:t>ư</a:t>
            </a:r>
            <a:r>
              <a:rPr lang="en-US" sz="2400">
                <a:latin typeface="Arial" panose="020B0604020202020204" pitchFamily="34" charset="0"/>
                <a:cs typeface="Arial" panose="020B0604020202020204" pitchFamily="34" charset="0"/>
              </a:rPr>
              <a:t>ợc tạo</a:t>
            </a:r>
          </a:p>
        </p:txBody>
      </p:sp>
      <p:sp>
        <p:nvSpPr>
          <p:cNvPr id="7" name="Arrow: Striped Right 6">
            <a:extLst>
              <a:ext uri="{FF2B5EF4-FFF2-40B4-BE49-F238E27FC236}">
                <a16:creationId xmlns="" xmlns:a16="http://schemas.microsoft.com/office/drawing/2014/main" id="{D7FB8A4A-2CDF-4AC6-9A5E-F7FD4FA61776}"/>
              </a:ext>
            </a:extLst>
          </p:cNvPr>
          <p:cNvSpPr/>
          <p:nvPr/>
        </p:nvSpPr>
        <p:spPr>
          <a:xfrm>
            <a:off x="2779410" y="2260187"/>
            <a:ext cx="2694611" cy="964094"/>
          </a:xfrm>
          <a:prstGeom prst="stripedRightArrow">
            <a:avLst>
              <a:gd name="adj1" fmla="val 43306"/>
              <a:gd name="adj2" fmla="val 76778"/>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bg2">
                    <a:lumMod val="25000"/>
                  </a:schemeClr>
                </a:solidFill>
                <a:latin typeface="Arial" panose="020B0604020202020204" pitchFamily="34" charset="0"/>
                <a:cs typeface="Arial" panose="020B0604020202020204" pitchFamily="34" charset="0"/>
              </a:rPr>
              <a:t>Có 1 mối quan hệ</a:t>
            </a:r>
          </a:p>
        </p:txBody>
      </p:sp>
      <p:sp>
        <p:nvSpPr>
          <p:cNvPr id="8" name="Oval 7">
            <a:extLst>
              <a:ext uri="{FF2B5EF4-FFF2-40B4-BE49-F238E27FC236}">
                <a16:creationId xmlns="" xmlns:a16="http://schemas.microsoft.com/office/drawing/2014/main" id="{7DC48336-7307-4686-B6EB-887254A4D4EF}"/>
              </a:ext>
            </a:extLst>
          </p:cNvPr>
          <p:cNvSpPr/>
          <p:nvPr/>
        </p:nvSpPr>
        <p:spPr>
          <a:xfrm>
            <a:off x="5724938" y="2260187"/>
            <a:ext cx="2425149" cy="964094"/>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Arial" panose="020B0604020202020204" pitchFamily="34" charset="0"/>
                <a:cs typeface="Arial" panose="020B0604020202020204" pitchFamily="34" charset="0"/>
              </a:rPr>
              <a:t>1 Department đang tồn tại</a:t>
            </a:r>
          </a:p>
        </p:txBody>
      </p:sp>
      <p:sp>
        <p:nvSpPr>
          <p:cNvPr id="9" name="Right Brace 8">
            <a:extLst>
              <a:ext uri="{FF2B5EF4-FFF2-40B4-BE49-F238E27FC236}">
                <a16:creationId xmlns="" xmlns:a16="http://schemas.microsoft.com/office/drawing/2014/main" id="{212D2308-A21E-413A-B448-45B14B32FEDA}"/>
              </a:ext>
            </a:extLst>
          </p:cNvPr>
          <p:cNvSpPr/>
          <p:nvPr/>
        </p:nvSpPr>
        <p:spPr>
          <a:xfrm rot="5400000">
            <a:off x="4007127" y="220316"/>
            <a:ext cx="1099930" cy="7185993"/>
          </a:xfrm>
          <a:prstGeom prst="rightBrace">
            <a:avLst>
              <a:gd name="adj1" fmla="val 25200"/>
              <a:gd name="adj2" fmla="val 51023"/>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Rounded Corners 9">
            <a:extLst>
              <a:ext uri="{FF2B5EF4-FFF2-40B4-BE49-F238E27FC236}">
                <a16:creationId xmlns="" xmlns:a16="http://schemas.microsoft.com/office/drawing/2014/main" id="{101E9D33-4059-404D-9DA3-3F6146E0F31A}"/>
              </a:ext>
            </a:extLst>
          </p:cNvPr>
          <p:cNvSpPr/>
          <p:nvPr/>
        </p:nvSpPr>
        <p:spPr>
          <a:xfrm>
            <a:off x="1232452" y="4236692"/>
            <a:ext cx="6390860" cy="1961321"/>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S</a:t>
            </a:r>
            <a:r>
              <a:rPr lang="vi-VN" sz="2800"/>
              <a:t>caffolded code</a:t>
            </a:r>
            <a:r>
              <a:rPr lang="en-US" sz="2800"/>
              <a:t> sẽ</a:t>
            </a:r>
            <a:r>
              <a:rPr lang="vi-VN" sz="2800"/>
              <a:t> gồm có phương thức controller, cả tra</a:t>
            </a:r>
            <a:r>
              <a:rPr lang="en-US" sz="2800"/>
              <a:t>n</a:t>
            </a:r>
            <a:r>
              <a:rPr lang="vi-VN" sz="2800"/>
              <a:t>g create và edit đều bao gồm 1 drop-down list để chọn department.</a:t>
            </a:r>
            <a:endParaRPr lang="en-US" sz="2800"/>
          </a:p>
        </p:txBody>
      </p:sp>
      <p:sp>
        <p:nvSpPr>
          <p:cNvPr id="2" name="Rectangle: Rounded Corners 1">
            <a:extLst>
              <a:ext uri="{FF2B5EF4-FFF2-40B4-BE49-F238E27FC236}">
                <a16:creationId xmlns="" xmlns:a16="http://schemas.microsoft.com/office/drawing/2014/main" id="{055D9C06-087A-4AF6-A99D-E4E56D145F9F}"/>
              </a:ext>
            </a:extLst>
          </p:cNvPr>
          <p:cNvSpPr/>
          <p:nvPr/>
        </p:nvSpPr>
        <p:spPr>
          <a:xfrm>
            <a:off x="964095" y="4406027"/>
            <a:ext cx="7185993" cy="2000460"/>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r>
              <a:rPr lang="en-US" sz="2400">
                <a:solidFill>
                  <a:schemeClr val="bg1"/>
                </a:solidFill>
                <a:cs typeface="Arial" panose="020B0604020202020204" pitchFamily="34" charset="0"/>
              </a:rPr>
              <a:t>D</a:t>
            </a:r>
            <a:r>
              <a:rPr lang="vi-VN" sz="2400">
                <a:solidFill>
                  <a:schemeClr val="bg1"/>
                </a:solidFill>
                <a:cs typeface="Arial" panose="020B0604020202020204" pitchFamily="34" charset="0"/>
              </a:rPr>
              <a:t>rop-down list sẽ đặt thuộc tính khóa ngoại Course.DepartmentID , và đó là những </a:t>
            </a:r>
            <a:r>
              <a:rPr lang="en-US" sz="2400">
                <a:solidFill>
                  <a:schemeClr val="bg1"/>
                </a:solidFill>
                <a:cs typeface="Arial" panose="020B0604020202020204" pitchFamily="34" charset="0"/>
              </a:rPr>
              <a:t>gì</a:t>
            </a:r>
            <a:r>
              <a:rPr lang="vi-VN" sz="2400">
                <a:solidFill>
                  <a:schemeClr val="bg1"/>
                </a:solidFill>
                <a:cs typeface="Arial" panose="020B0604020202020204" pitchFamily="34" charset="0"/>
              </a:rPr>
              <a:t> mà E</a:t>
            </a:r>
            <a:r>
              <a:rPr lang="en-US" sz="2400">
                <a:solidFill>
                  <a:schemeClr val="bg1"/>
                </a:solidFill>
                <a:cs typeface="Arial" panose="020B0604020202020204" pitchFamily="34" charset="0"/>
              </a:rPr>
              <a:t>ntity </a:t>
            </a:r>
            <a:r>
              <a:rPr lang="vi-VN" sz="2400">
                <a:solidFill>
                  <a:schemeClr val="bg1"/>
                </a:solidFill>
                <a:cs typeface="Arial" panose="020B0604020202020204" pitchFamily="34" charset="0"/>
              </a:rPr>
              <a:t>F</a:t>
            </a:r>
            <a:r>
              <a:rPr lang="en-US" sz="2400">
                <a:solidFill>
                  <a:schemeClr val="bg1"/>
                </a:solidFill>
                <a:cs typeface="Arial" panose="020B0604020202020204" pitchFamily="34" charset="0"/>
              </a:rPr>
              <a:t>ramework</a:t>
            </a:r>
            <a:r>
              <a:rPr lang="vi-VN" sz="2400">
                <a:solidFill>
                  <a:schemeClr val="bg1"/>
                </a:solidFill>
                <a:cs typeface="Arial" panose="020B0604020202020204" pitchFamily="34" charset="0"/>
              </a:rPr>
              <a:t> cần để nạp thuộc tính điều hướng Department với thực thể Department thích hợp.</a:t>
            </a:r>
          </a:p>
        </p:txBody>
      </p:sp>
      <p:sp>
        <p:nvSpPr>
          <p:cNvPr id="3" name="Arrow: Down 2">
            <a:extLst>
              <a:ext uri="{FF2B5EF4-FFF2-40B4-BE49-F238E27FC236}">
                <a16:creationId xmlns="" xmlns:a16="http://schemas.microsoft.com/office/drawing/2014/main" id="{822EAAA7-F6C7-4F31-AE47-65B491914CFD}"/>
              </a:ext>
            </a:extLst>
          </p:cNvPr>
          <p:cNvSpPr/>
          <p:nvPr/>
        </p:nvSpPr>
        <p:spPr>
          <a:xfrm>
            <a:off x="4181612" y="3054873"/>
            <a:ext cx="578681" cy="1205013"/>
          </a:xfrm>
          <a:prstGeom prst="down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91533"/>
      </p:ext>
    </p:extLst>
  </p:cSld>
  <p:clrMapOvr>
    <a:masterClrMapping/>
  </p:clrMapOvr>
  <mc:AlternateContent xmlns:mc="http://schemas.openxmlformats.org/markup-compatibility/2006" xmlns:n="http://schemas.microsoft.com/office/powerpoint/2012/main">
    <mc:Choice Requires="n">
      <p:transition xmlns:p14="http://schemas.microsoft.com/office/powerpoint/2010/main" spd="slow" p14:dur="2000"/>
    </mc:Choice>
    <mc:Fallback xmlns=""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outVertical)">
                                      <p:cBhvr>
                                        <p:cTn id="13" dur="1500"/>
                                        <p:tgtEl>
                                          <p:spTgt spid="6"/>
                                        </p:tgtEl>
                                      </p:cBhvr>
                                    </p:animEffect>
                                  </p:childTnLst>
                                </p:cTn>
                              </p:par>
                            </p:childTnLst>
                          </p:cTn>
                        </p:par>
                        <p:par>
                          <p:cTn id="14" fill="hold">
                            <p:stCondLst>
                              <p:cond delay="2500"/>
                            </p:stCondLst>
                            <p:childTnLst>
                              <p:par>
                                <p:cTn id="15" presetID="14" presetClass="entr" presetSubtype="5"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vertical)">
                                      <p:cBhvr>
                                        <p:cTn id="17" dur="1500"/>
                                        <p:tgtEl>
                                          <p:spTgt spid="7"/>
                                        </p:tgtEl>
                                      </p:cBhvr>
                                    </p:animEffect>
                                  </p:childTnLst>
                                </p:cTn>
                              </p:par>
                            </p:childTnLst>
                          </p:cTn>
                        </p:par>
                        <p:par>
                          <p:cTn id="18" fill="hold">
                            <p:stCondLst>
                              <p:cond delay="4000"/>
                            </p:stCondLst>
                            <p:childTnLst>
                              <p:par>
                                <p:cTn id="19" presetID="42"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500"/>
                                        <p:tgtEl>
                                          <p:spTgt spid="8"/>
                                        </p:tgtEl>
                                      </p:cBhvr>
                                    </p:animEffect>
                                    <p:anim calcmode="lin" valueType="num">
                                      <p:cBhvr>
                                        <p:cTn id="22" dur="1500" fill="hold"/>
                                        <p:tgtEl>
                                          <p:spTgt spid="8"/>
                                        </p:tgtEl>
                                        <p:attrNameLst>
                                          <p:attrName>ppt_x</p:attrName>
                                        </p:attrNameLst>
                                      </p:cBhvr>
                                      <p:tavLst>
                                        <p:tav tm="0">
                                          <p:val>
                                            <p:strVal val="#ppt_x"/>
                                          </p:val>
                                        </p:tav>
                                        <p:tav tm="100000">
                                          <p:val>
                                            <p:strVal val="#ppt_x"/>
                                          </p:val>
                                        </p:tav>
                                      </p:tavLst>
                                    </p:anim>
                                    <p:anim calcmode="lin" valueType="num">
                                      <p:cBhvr>
                                        <p:cTn id="23" dur="1500" fill="hold"/>
                                        <p:tgtEl>
                                          <p:spTgt spid="8"/>
                                        </p:tgtEl>
                                        <p:attrNameLst>
                                          <p:attrName>ppt_y</p:attrName>
                                        </p:attrNameLst>
                                      </p:cBhvr>
                                      <p:tavLst>
                                        <p:tav tm="0">
                                          <p:val>
                                            <p:strVal val="#ppt_y+.1"/>
                                          </p:val>
                                        </p:tav>
                                        <p:tav tm="100000">
                                          <p:val>
                                            <p:strVal val="#ppt_y"/>
                                          </p:val>
                                        </p:tav>
                                      </p:tavLst>
                                    </p:anim>
                                  </p:childTnLst>
                                </p:cTn>
                              </p:par>
                            </p:childTnLst>
                          </p:cTn>
                        </p:par>
                        <p:par>
                          <p:cTn id="24" fill="hold">
                            <p:stCondLst>
                              <p:cond delay="5500"/>
                            </p:stCondLst>
                            <p:childTnLst>
                              <p:par>
                                <p:cTn id="25" presetID="22" presetClass="entr" presetSubtype="4"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1500"/>
                                        <p:tgtEl>
                                          <p:spTgt spid="9"/>
                                        </p:tgtEl>
                                      </p:cBhvr>
                                    </p:animEffect>
                                  </p:childTnLst>
                                </p:cTn>
                              </p:par>
                            </p:childTnLst>
                          </p:cTn>
                        </p:par>
                        <p:par>
                          <p:cTn id="28" fill="hold">
                            <p:stCondLst>
                              <p:cond delay="70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7" presetClass="exit" presetSubtype="0" fill="hold" grpId="1" nodeType="clickEffect">
                                  <p:stCondLst>
                                    <p:cond delay="0"/>
                                  </p:stCondLst>
                                  <p:childTnLst>
                                    <p:animEffect transition="out" filter="fade">
                                      <p:cBhvr>
                                        <p:cTn id="36" dur="1000"/>
                                        <p:tgtEl>
                                          <p:spTgt spid="5"/>
                                        </p:tgtEl>
                                      </p:cBhvr>
                                    </p:animEffect>
                                    <p:anim calcmode="lin" valueType="num">
                                      <p:cBhvr>
                                        <p:cTn id="37" dur="1000"/>
                                        <p:tgtEl>
                                          <p:spTgt spid="5"/>
                                        </p:tgtEl>
                                        <p:attrNameLst>
                                          <p:attrName>ppt_x</p:attrName>
                                        </p:attrNameLst>
                                      </p:cBhvr>
                                      <p:tavLst>
                                        <p:tav tm="0">
                                          <p:val>
                                            <p:strVal val="ppt_x"/>
                                          </p:val>
                                        </p:tav>
                                        <p:tav tm="100000">
                                          <p:val>
                                            <p:strVal val="ppt_x"/>
                                          </p:val>
                                        </p:tav>
                                      </p:tavLst>
                                    </p:anim>
                                    <p:anim calcmode="lin" valueType="num">
                                      <p:cBhvr>
                                        <p:cTn id="38" dur="1000"/>
                                        <p:tgtEl>
                                          <p:spTgt spid="5"/>
                                        </p:tgtEl>
                                        <p:attrNameLst>
                                          <p:attrName>ppt_y</p:attrName>
                                        </p:attrNameLst>
                                      </p:cBhvr>
                                      <p:tavLst>
                                        <p:tav tm="0">
                                          <p:val>
                                            <p:strVal val="ppt_y"/>
                                          </p:val>
                                        </p:tav>
                                        <p:tav tm="100000">
                                          <p:val>
                                            <p:strVal val="ppt_y-.1"/>
                                          </p:val>
                                        </p:tav>
                                      </p:tavLst>
                                    </p:anim>
                                    <p:set>
                                      <p:cBhvr>
                                        <p:cTn id="39" dur="1" fill="hold">
                                          <p:stCondLst>
                                            <p:cond delay="999"/>
                                          </p:stCondLst>
                                        </p:cTn>
                                        <p:tgtEl>
                                          <p:spTgt spid="5"/>
                                        </p:tgtEl>
                                        <p:attrNameLst>
                                          <p:attrName>style.visibility</p:attrName>
                                        </p:attrNameLst>
                                      </p:cBhvr>
                                      <p:to>
                                        <p:strVal val="hidden"/>
                                      </p:to>
                                    </p:set>
                                  </p:childTnLst>
                                </p:cTn>
                              </p:par>
                            </p:childTnLst>
                          </p:cTn>
                        </p:par>
                        <p:par>
                          <p:cTn id="40" fill="hold">
                            <p:stCondLst>
                              <p:cond delay="1000"/>
                            </p:stCondLst>
                            <p:childTnLst>
                              <p:par>
                                <p:cTn id="41" presetID="6" presetClass="exit" presetSubtype="32" fill="hold" grpId="1" nodeType="afterEffect">
                                  <p:stCondLst>
                                    <p:cond delay="0"/>
                                  </p:stCondLst>
                                  <p:childTnLst>
                                    <p:animEffect transition="out" filter="circle(out)">
                                      <p:cBhvr>
                                        <p:cTn id="42" dur="2000"/>
                                        <p:tgtEl>
                                          <p:spTgt spid="6"/>
                                        </p:tgtEl>
                                      </p:cBhvr>
                                    </p:animEffect>
                                    <p:set>
                                      <p:cBhvr>
                                        <p:cTn id="43" dur="1" fill="hold">
                                          <p:stCondLst>
                                            <p:cond delay="1999"/>
                                          </p:stCondLst>
                                        </p:cTn>
                                        <p:tgtEl>
                                          <p:spTgt spid="6"/>
                                        </p:tgtEl>
                                        <p:attrNameLst>
                                          <p:attrName>style.visibility</p:attrName>
                                        </p:attrNameLst>
                                      </p:cBhvr>
                                      <p:to>
                                        <p:strVal val="hidden"/>
                                      </p:to>
                                    </p:set>
                                  </p:childTnLst>
                                </p:cTn>
                              </p:par>
                              <p:par>
                                <p:cTn id="44" presetID="6" presetClass="exit" presetSubtype="32" fill="hold" grpId="1" nodeType="withEffect">
                                  <p:stCondLst>
                                    <p:cond delay="0"/>
                                  </p:stCondLst>
                                  <p:childTnLst>
                                    <p:animEffect transition="out" filter="circle(out)">
                                      <p:cBhvr>
                                        <p:cTn id="45" dur="2000"/>
                                        <p:tgtEl>
                                          <p:spTgt spid="7"/>
                                        </p:tgtEl>
                                      </p:cBhvr>
                                    </p:animEffect>
                                    <p:set>
                                      <p:cBhvr>
                                        <p:cTn id="46" dur="1" fill="hold">
                                          <p:stCondLst>
                                            <p:cond delay="1999"/>
                                          </p:stCondLst>
                                        </p:cTn>
                                        <p:tgtEl>
                                          <p:spTgt spid="7"/>
                                        </p:tgtEl>
                                        <p:attrNameLst>
                                          <p:attrName>style.visibility</p:attrName>
                                        </p:attrNameLst>
                                      </p:cBhvr>
                                      <p:to>
                                        <p:strVal val="hidden"/>
                                      </p:to>
                                    </p:set>
                                  </p:childTnLst>
                                </p:cTn>
                              </p:par>
                              <p:par>
                                <p:cTn id="47" presetID="6" presetClass="exit" presetSubtype="32" fill="hold" grpId="1" nodeType="withEffect">
                                  <p:stCondLst>
                                    <p:cond delay="0"/>
                                  </p:stCondLst>
                                  <p:childTnLst>
                                    <p:animEffect transition="out" filter="circle(out)">
                                      <p:cBhvr>
                                        <p:cTn id="48" dur="2000"/>
                                        <p:tgtEl>
                                          <p:spTgt spid="8"/>
                                        </p:tgtEl>
                                      </p:cBhvr>
                                    </p:animEffect>
                                    <p:set>
                                      <p:cBhvr>
                                        <p:cTn id="49" dur="1" fill="hold">
                                          <p:stCondLst>
                                            <p:cond delay="1999"/>
                                          </p:stCondLst>
                                        </p:cTn>
                                        <p:tgtEl>
                                          <p:spTgt spid="8"/>
                                        </p:tgtEl>
                                        <p:attrNameLst>
                                          <p:attrName>style.visibility</p:attrName>
                                        </p:attrNameLst>
                                      </p:cBhvr>
                                      <p:to>
                                        <p:strVal val="hidden"/>
                                      </p:to>
                                    </p:set>
                                  </p:childTnLst>
                                </p:cTn>
                              </p:par>
                              <p:par>
                                <p:cTn id="50" presetID="6" presetClass="exit" presetSubtype="32" fill="hold" grpId="1" nodeType="withEffect">
                                  <p:stCondLst>
                                    <p:cond delay="0"/>
                                  </p:stCondLst>
                                  <p:childTnLst>
                                    <p:animEffect transition="out" filter="circle(out)">
                                      <p:cBhvr>
                                        <p:cTn id="51" dur="2000"/>
                                        <p:tgtEl>
                                          <p:spTgt spid="9"/>
                                        </p:tgtEl>
                                      </p:cBhvr>
                                    </p:animEffect>
                                    <p:set>
                                      <p:cBhvr>
                                        <p:cTn id="52" dur="1" fill="hold">
                                          <p:stCondLst>
                                            <p:cond delay="1999"/>
                                          </p:stCondLst>
                                        </p:cTn>
                                        <p:tgtEl>
                                          <p:spTgt spid="9"/>
                                        </p:tgtEl>
                                        <p:attrNameLst>
                                          <p:attrName>style.visibility</p:attrName>
                                        </p:attrNameLst>
                                      </p:cBhvr>
                                      <p:to>
                                        <p:strVal val="hidden"/>
                                      </p:to>
                                    </p:set>
                                  </p:childTnLst>
                                </p:cTn>
                              </p:par>
                            </p:childTnLst>
                          </p:cTn>
                        </p:par>
                        <p:par>
                          <p:cTn id="53" fill="hold">
                            <p:stCondLst>
                              <p:cond delay="3000"/>
                            </p:stCondLst>
                            <p:childTnLst>
                              <p:par>
                                <p:cTn id="54" presetID="42" presetClass="path" presetSubtype="0" accel="50000" decel="50000" fill="hold" grpId="1" nodeType="afterEffect">
                                  <p:stCondLst>
                                    <p:cond delay="0"/>
                                  </p:stCondLst>
                                  <p:childTnLst>
                                    <p:animMotion origin="layout" path="M -4.79167E-6 1.85185E-6 L 0.00469 -0.51621 " pathEditMode="relative" rAng="0" ptsTypes="AA">
                                      <p:cBhvr>
                                        <p:cTn id="55" dur="2000" fill="hold"/>
                                        <p:tgtEl>
                                          <p:spTgt spid="10"/>
                                        </p:tgtEl>
                                        <p:attrNameLst>
                                          <p:attrName>ppt_x</p:attrName>
                                          <p:attrName>ppt_y</p:attrName>
                                        </p:attrNameLst>
                                      </p:cBhvr>
                                      <p:rCtr x="234" y="-25810"/>
                                    </p:animMotion>
                                  </p:childTnLst>
                                </p:cTn>
                              </p:par>
                            </p:childTnLst>
                          </p:cTn>
                        </p:par>
                        <p:par>
                          <p:cTn id="56" fill="hold">
                            <p:stCondLst>
                              <p:cond delay="5000"/>
                            </p:stCondLst>
                            <p:childTnLst>
                              <p:par>
                                <p:cTn id="57" presetID="42"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fade">
                                      <p:cBhvr>
                                        <p:cTn id="59" dur="1000"/>
                                        <p:tgtEl>
                                          <p:spTgt spid="3"/>
                                        </p:tgtEl>
                                      </p:cBhvr>
                                    </p:animEffect>
                                    <p:anim calcmode="lin" valueType="num">
                                      <p:cBhvr>
                                        <p:cTn id="60" dur="1000" fill="hold"/>
                                        <p:tgtEl>
                                          <p:spTgt spid="3"/>
                                        </p:tgtEl>
                                        <p:attrNameLst>
                                          <p:attrName>ppt_x</p:attrName>
                                        </p:attrNameLst>
                                      </p:cBhvr>
                                      <p:tavLst>
                                        <p:tav tm="0">
                                          <p:val>
                                            <p:strVal val="#ppt_x"/>
                                          </p:val>
                                        </p:tav>
                                        <p:tav tm="100000">
                                          <p:val>
                                            <p:strVal val="#ppt_x"/>
                                          </p:val>
                                        </p:tav>
                                      </p:tavLst>
                                    </p:anim>
                                    <p:anim calcmode="lin" valueType="num">
                                      <p:cBhvr>
                                        <p:cTn id="61" dur="1000" fill="hold"/>
                                        <p:tgtEl>
                                          <p:spTgt spid="3"/>
                                        </p:tgtEl>
                                        <p:attrNameLst>
                                          <p:attrName>ppt_y</p:attrName>
                                        </p:attrNameLst>
                                      </p:cBhvr>
                                      <p:tavLst>
                                        <p:tav tm="0">
                                          <p:val>
                                            <p:strVal val="#ppt_y+.1"/>
                                          </p:val>
                                        </p:tav>
                                        <p:tav tm="100000">
                                          <p:val>
                                            <p:strVal val="#ppt_y"/>
                                          </p:val>
                                        </p:tav>
                                      </p:tavLst>
                                    </p:anim>
                                  </p:childTnLst>
                                </p:cTn>
                              </p:par>
                            </p:childTnLst>
                          </p:cTn>
                        </p:par>
                        <p:par>
                          <p:cTn id="62" fill="hold">
                            <p:stCondLst>
                              <p:cond delay="6000"/>
                            </p:stCondLst>
                            <p:childTnLst>
                              <p:par>
                                <p:cTn id="63" presetID="22" presetClass="entr" presetSubtype="1" fill="hold" grpId="0" nodeType="after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wipe(up)">
                                      <p:cBhvr>
                                        <p:cTn id="6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2"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7AC9871F-E023-4F9B-B398-32E82F09E652}"/>
              </a:ext>
            </a:extLst>
          </p:cNvPr>
          <p:cNvPicPr>
            <a:picLocks noChangeAspect="1"/>
          </p:cNvPicPr>
          <p:nvPr/>
        </p:nvPicPr>
        <p:blipFill>
          <a:blip r:embed="rId3"/>
          <a:stretch>
            <a:fillRect/>
          </a:stretch>
        </p:blipFill>
        <p:spPr>
          <a:xfrm>
            <a:off x="187524" y="2444200"/>
            <a:ext cx="8899326" cy="1787775"/>
          </a:xfrm>
          <a:prstGeom prst="rect">
            <a:avLst/>
          </a:prstGeom>
          <a:ln>
            <a:noFill/>
          </a:ln>
          <a:effectLst>
            <a:outerShdw blurRad="292100" dist="139700" dir="2700000" algn="tl" rotWithShape="0">
              <a:srgbClr val="333333">
                <a:alpha val="65000"/>
              </a:srgbClr>
            </a:outerShdw>
          </a:effectLst>
        </p:spPr>
      </p:pic>
      <p:sp>
        <p:nvSpPr>
          <p:cNvPr id="7" name="Arrow: Curved Left 6">
            <a:extLst>
              <a:ext uri="{FF2B5EF4-FFF2-40B4-BE49-F238E27FC236}">
                <a16:creationId xmlns="" xmlns:a16="http://schemas.microsoft.com/office/drawing/2014/main" id="{80471E89-A696-4F79-9DE5-43D375279F56}"/>
              </a:ext>
            </a:extLst>
          </p:cNvPr>
          <p:cNvSpPr/>
          <p:nvPr/>
        </p:nvSpPr>
        <p:spPr>
          <a:xfrm>
            <a:off x="6572250" y="1478859"/>
            <a:ext cx="514350" cy="2041054"/>
          </a:xfrm>
          <a:prstGeom prst="curvedLeftArrow">
            <a:avLst/>
          </a:prstGeom>
          <a:solidFill>
            <a:schemeClr val="accent5">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Oval 7">
            <a:extLst>
              <a:ext uri="{FF2B5EF4-FFF2-40B4-BE49-F238E27FC236}">
                <a16:creationId xmlns="" xmlns:a16="http://schemas.microsoft.com/office/drawing/2014/main" id="{9849F62D-5D23-4F85-829A-B7F9659B2A30}"/>
              </a:ext>
            </a:extLst>
          </p:cNvPr>
          <p:cNvSpPr/>
          <p:nvPr/>
        </p:nvSpPr>
        <p:spPr>
          <a:xfrm>
            <a:off x="315799" y="440481"/>
            <a:ext cx="3293537" cy="1333047"/>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a:solidFill>
                  <a:schemeClr val="tx1"/>
                </a:solidFill>
                <a:latin typeface="Arial" panose="020B0604020202020204" pitchFamily="34" charset="0"/>
                <a:cs typeface="Arial" panose="020B0604020202020204" pitchFamily="34" charset="0"/>
              </a:rPr>
              <a:t>Trong CourseController.cs</a:t>
            </a:r>
          </a:p>
        </p:txBody>
      </p:sp>
      <p:sp>
        <p:nvSpPr>
          <p:cNvPr id="9" name="Arrow: Curved Left 8">
            <a:extLst>
              <a:ext uri="{FF2B5EF4-FFF2-40B4-BE49-F238E27FC236}">
                <a16:creationId xmlns="" xmlns:a16="http://schemas.microsoft.com/office/drawing/2014/main" id="{5E9F4C6B-4786-48F5-B95D-F6380907EDF1}"/>
              </a:ext>
            </a:extLst>
          </p:cNvPr>
          <p:cNvSpPr/>
          <p:nvPr/>
        </p:nvSpPr>
        <p:spPr>
          <a:xfrm rot="8711579">
            <a:off x="493762" y="3541185"/>
            <a:ext cx="514350" cy="1950142"/>
          </a:xfrm>
          <a:prstGeom prst="curvedLeftArrow">
            <a:avLst/>
          </a:prstGeom>
          <a:solidFill>
            <a:schemeClr val="accent3">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Rounded Corners 4">
            <a:extLst>
              <a:ext uri="{FF2B5EF4-FFF2-40B4-BE49-F238E27FC236}">
                <a16:creationId xmlns="" xmlns:a16="http://schemas.microsoft.com/office/drawing/2014/main" id="{C82A7766-65C5-4C1D-AFED-3938E204F419}"/>
              </a:ext>
            </a:extLst>
          </p:cNvPr>
          <p:cNvSpPr/>
          <p:nvPr/>
        </p:nvSpPr>
        <p:spPr>
          <a:xfrm>
            <a:off x="3897630" y="228600"/>
            <a:ext cx="4869180" cy="1544927"/>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Arial" panose="020B0604020202020204" pitchFamily="34" charset="0"/>
                <a:cs typeface="Arial" panose="020B0604020202020204" pitchFamily="34" charset="0"/>
              </a:rPr>
              <a:t>L</a:t>
            </a:r>
            <a:r>
              <a:rPr lang="vi-VN" sz="2800">
                <a:solidFill>
                  <a:schemeClr val="tx1"/>
                </a:solidFill>
                <a:latin typeface="Arial" panose="020B0604020202020204" pitchFamily="34" charset="0"/>
                <a:cs typeface="Arial" panose="020B0604020202020204" pitchFamily="34" charset="0"/>
              </a:rPr>
              <a:t>ấy một danh sách các “department” được sắp xếp theo tên</a:t>
            </a:r>
            <a:endParaRPr lang="en-US" sz="2800">
              <a:solidFill>
                <a:schemeClr val="tx1"/>
              </a:solidFill>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 xmlns:a16="http://schemas.microsoft.com/office/drawing/2014/main" id="{AB9F1247-0F88-46B7-960A-56E9FCF5C894}"/>
              </a:ext>
            </a:extLst>
          </p:cNvPr>
          <p:cNvSpPr/>
          <p:nvPr/>
        </p:nvSpPr>
        <p:spPr>
          <a:xfrm>
            <a:off x="1280160" y="4618713"/>
            <a:ext cx="7178040" cy="1787775"/>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r>
              <a:rPr lang="en-US" sz="3200">
                <a:solidFill>
                  <a:prstClr val="black"/>
                </a:solidFill>
              </a:rPr>
              <a:t>T</a:t>
            </a:r>
            <a:r>
              <a:rPr lang="vi-VN" sz="3200">
                <a:solidFill>
                  <a:prstClr val="black"/>
                </a:solidFill>
              </a:rPr>
              <a:t>ạo một tập hợp “SelectList” cho drop-down list, đưa tập hợp đó lên view thông qua thuộc tính “ViewBag”. </a:t>
            </a:r>
            <a:endParaRPr lang="en-US" sz="3200">
              <a:solidFill>
                <a:prstClr val="black"/>
              </a:solidFill>
              <a:latin typeface="Calibri" panose="020F0502020204030204"/>
            </a:endParaRPr>
          </a:p>
        </p:txBody>
      </p:sp>
    </p:spTree>
    <p:extLst>
      <p:ext uri="{BB962C8B-B14F-4D97-AF65-F5344CB8AC3E}">
        <p14:creationId xmlns:p14="http://schemas.microsoft.com/office/powerpoint/2010/main" val="14828964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outVertical)">
                                      <p:cBhvr>
                                        <p:cTn id="13" dur="1500"/>
                                        <p:tgtEl>
                                          <p:spTgt spid="2"/>
                                        </p:tgtEl>
                                      </p:cBhvr>
                                    </p:animEffect>
                                  </p:childTnLst>
                                </p:cTn>
                              </p:par>
                            </p:childTnLst>
                          </p:cTn>
                        </p:par>
                        <p:par>
                          <p:cTn id="14" fill="hold">
                            <p:stCondLst>
                              <p:cond delay="2500"/>
                            </p:stCondLst>
                            <p:childTnLst>
                              <p:par>
                                <p:cTn id="15" presetID="31"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fltVal val="0"/>
                                          </p:val>
                                        </p:tav>
                                        <p:tav tm="100000">
                                          <p:val>
                                            <p:strVal val="#ppt_w"/>
                                          </p:val>
                                        </p:tav>
                                      </p:tavLst>
                                    </p:anim>
                                    <p:anim calcmode="lin" valueType="num">
                                      <p:cBhvr>
                                        <p:cTn id="18" dur="1000" fill="hold"/>
                                        <p:tgtEl>
                                          <p:spTgt spid="7"/>
                                        </p:tgtEl>
                                        <p:attrNameLst>
                                          <p:attrName>ppt_h</p:attrName>
                                        </p:attrNameLst>
                                      </p:cBhvr>
                                      <p:tavLst>
                                        <p:tav tm="0">
                                          <p:val>
                                            <p:fltVal val="0"/>
                                          </p:val>
                                        </p:tav>
                                        <p:tav tm="100000">
                                          <p:val>
                                            <p:strVal val="#ppt_h"/>
                                          </p:val>
                                        </p:tav>
                                      </p:tavLst>
                                    </p:anim>
                                    <p:anim calcmode="lin" valueType="num">
                                      <p:cBhvr>
                                        <p:cTn id="19" dur="1000" fill="hold"/>
                                        <p:tgtEl>
                                          <p:spTgt spid="7"/>
                                        </p:tgtEl>
                                        <p:attrNameLst>
                                          <p:attrName>style.rotation</p:attrName>
                                        </p:attrNameLst>
                                      </p:cBhvr>
                                      <p:tavLst>
                                        <p:tav tm="0">
                                          <p:val>
                                            <p:fltVal val="90"/>
                                          </p:val>
                                        </p:tav>
                                        <p:tav tm="100000">
                                          <p:val>
                                            <p:fltVal val="0"/>
                                          </p:val>
                                        </p:tav>
                                      </p:tavLst>
                                    </p:anim>
                                    <p:animEffect transition="in" filter="fade">
                                      <p:cBhvr>
                                        <p:cTn id="20" dur="1000"/>
                                        <p:tgtEl>
                                          <p:spTgt spid="7"/>
                                        </p:tgtEl>
                                      </p:cBhvr>
                                    </p:animEffect>
                                  </p:childTnLst>
                                </p:cTn>
                              </p:par>
                            </p:childTnLst>
                          </p:cTn>
                        </p:par>
                        <p:par>
                          <p:cTn id="21" fill="hold">
                            <p:stCondLst>
                              <p:cond delay="3500"/>
                            </p:stCondLst>
                            <p:childTnLst>
                              <p:par>
                                <p:cTn id="22" presetID="53" presetClass="entr" presetSubtype="16"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1000" fill="hold"/>
                                        <p:tgtEl>
                                          <p:spTgt spid="9"/>
                                        </p:tgtEl>
                                        <p:attrNameLst>
                                          <p:attrName>ppt_w</p:attrName>
                                        </p:attrNameLst>
                                      </p:cBhvr>
                                      <p:tavLst>
                                        <p:tav tm="0">
                                          <p:val>
                                            <p:fltVal val="0"/>
                                          </p:val>
                                        </p:tav>
                                        <p:tav tm="100000">
                                          <p:val>
                                            <p:strVal val="#ppt_w"/>
                                          </p:val>
                                        </p:tav>
                                      </p:tavLst>
                                    </p:anim>
                                    <p:anim calcmode="lin" valueType="num">
                                      <p:cBhvr>
                                        <p:cTn id="32" dur="1000" fill="hold"/>
                                        <p:tgtEl>
                                          <p:spTgt spid="9"/>
                                        </p:tgtEl>
                                        <p:attrNameLst>
                                          <p:attrName>ppt_h</p:attrName>
                                        </p:attrNameLst>
                                      </p:cBhvr>
                                      <p:tavLst>
                                        <p:tav tm="0">
                                          <p:val>
                                            <p:fltVal val="0"/>
                                          </p:val>
                                        </p:tav>
                                        <p:tav tm="100000">
                                          <p:val>
                                            <p:strVal val="#ppt_h"/>
                                          </p:val>
                                        </p:tav>
                                      </p:tavLst>
                                    </p:anim>
                                    <p:anim calcmode="lin" valueType="num">
                                      <p:cBhvr>
                                        <p:cTn id="33" dur="1000" fill="hold"/>
                                        <p:tgtEl>
                                          <p:spTgt spid="9"/>
                                        </p:tgtEl>
                                        <p:attrNameLst>
                                          <p:attrName>style.rotation</p:attrName>
                                        </p:attrNameLst>
                                      </p:cBhvr>
                                      <p:tavLst>
                                        <p:tav tm="0">
                                          <p:val>
                                            <p:fltVal val="90"/>
                                          </p:val>
                                        </p:tav>
                                        <p:tav tm="100000">
                                          <p:val>
                                            <p:fltVal val="0"/>
                                          </p:val>
                                        </p:tav>
                                      </p:tavLst>
                                    </p:anim>
                                    <p:animEffect transition="in" filter="fade">
                                      <p:cBhvr>
                                        <p:cTn id="34" dur="1000"/>
                                        <p:tgtEl>
                                          <p:spTgt spid="9"/>
                                        </p:tgtEl>
                                      </p:cBhvr>
                                    </p:animEffect>
                                  </p:childTnLst>
                                </p:cTn>
                              </p:par>
                            </p:childTnLst>
                          </p:cTn>
                        </p:par>
                        <p:par>
                          <p:cTn id="35" fill="hold">
                            <p:stCondLst>
                              <p:cond delay="1000"/>
                            </p:stCondLst>
                            <p:childTnLst>
                              <p:par>
                                <p:cTn id="36" presetID="53" presetClass="entr" presetSubtype="16" fill="hold" grpId="0" nodeType="after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p:cTn id="38" dur="500" fill="hold"/>
                                        <p:tgtEl>
                                          <p:spTgt spid="3"/>
                                        </p:tgtEl>
                                        <p:attrNameLst>
                                          <p:attrName>ppt_w</p:attrName>
                                        </p:attrNameLst>
                                      </p:cBhvr>
                                      <p:tavLst>
                                        <p:tav tm="0">
                                          <p:val>
                                            <p:fltVal val="0"/>
                                          </p:val>
                                        </p:tav>
                                        <p:tav tm="100000">
                                          <p:val>
                                            <p:strVal val="#ppt_w"/>
                                          </p:val>
                                        </p:tav>
                                      </p:tavLst>
                                    </p:anim>
                                    <p:anim calcmode="lin" valueType="num">
                                      <p:cBhvr>
                                        <p:cTn id="39" dur="500" fill="hold"/>
                                        <p:tgtEl>
                                          <p:spTgt spid="3"/>
                                        </p:tgtEl>
                                        <p:attrNameLst>
                                          <p:attrName>ppt_h</p:attrName>
                                        </p:attrNameLst>
                                      </p:cBhvr>
                                      <p:tavLst>
                                        <p:tav tm="0">
                                          <p:val>
                                            <p:fltVal val="0"/>
                                          </p:val>
                                        </p:tav>
                                        <p:tav tm="100000">
                                          <p:val>
                                            <p:strVal val="#ppt_h"/>
                                          </p:val>
                                        </p:tav>
                                      </p:tavLst>
                                    </p:anim>
                                    <p:animEffect transition="in" filter="fade">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5"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 xmlns:a16="http://schemas.microsoft.com/office/drawing/2014/main" id="{FDC4DD5B-866C-4471-899F-5D04B4189555}"/>
              </a:ext>
            </a:extLst>
          </p:cNvPr>
          <p:cNvSpPr/>
          <p:nvPr/>
        </p:nvSpPr>
        <p:spPr>
          <a:xfrm>
            <a:off x="315799" y="440481"/>
            <a:ext cx="3293537" cy="1333047"/>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a:solidFill>
                  <a:schemeClr val="tx1"/>
                </a:solidFill>
                <a:latin typeface="Arial" panose="020B0604020202020204" pitchFamily="34" charset="0"/>
                <a:cs typeface="Arial" panose="020B0604020202020204" pitchFamily="34" charset="0"/>
              </a:rPr>
              <a:t>Trong CourseController.cs</a:t>
            </a:r>
          </a:p>
        </p:txBody>
      </p:sp>
      <p:pic>
        <p:nvPicPr>
          <p:cNvPr id="7" name="Picture 6">
            <a:extLst>
              <a:ext uri="{FF2B5EF4-FFF2-40B4-BE49-F238E27FC236}">
                <a16:creationId xmlns="" xmlns:a16="http://schemas.microsoft.com/office/drawing/2014/main" id="{AD1E064B-4B4C-4E72-8240-D143B3B9A46D}"/>
              </a:ext>
            </a:extLst>
          </p:cNvPr>
          <p:cNvPicPr>
            <a:picLocks noChangeAspect="1"/>
          </p:cNvPicPr>
          <p:nvPr/>
        </p:nvPicPr>
        <p:blipFill>
          <a:blip r:embed="rId3"/>
          <a:stretch>
            <a:fillRect/>
          </a:stretch>
        </p:blipFill>
        <p:spPr>
          <a:xfrm>
            <a:off x="2046430" y="2099360"/>
            <a:ext cx="4396568" cy="1603960"/>
          </a:xfrm>
          <a:prstGeom prst="rect">
            <a:avLst/>
          </a:prstGeom>
        </p:spPr>
      </p:pic>
      <p:sp>
        <p:nvSpPr>
          <p:cNvPr id="8" name="Rectangle: Rounded Corners 7">
            <a:extLst>
              <a:ext uri="{FF2B5EF4-FFF2-40B4-BE49-F238E27FC236}">
                <a16:creationId xmlns="" xmlns:a16="http://schemas.microsoft.com/office/drawing/2014/main" id="{D79E5BDB-377E-4823-BD9F-1A1F45A3C80C}"/>
              </a:ext>
            </a:extLst>
          </p:cNvPr>
          <p:cNvSpPr/>
          <p:nvPr/>
        </p:nvSpPr>
        <p:spPr>
          <a:xfrm>
            <a:off x="1730113" y="4029153"/>
            <a:ext cx="5029200" cy="160396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a:solidFill>
                  <a:schemeClr val="tx1"/>
                </a:solidFill>
                <a:latin typeface="Arial" panose="020B0604020202020204" pitchFamily="34" charset="0"/>
                <a:cs typeface="Arial" panose="020B0604020202020204" pitchFamily="34" charset="0"/>
              </a:rPr>
              <a:t>Ph</a:t>
            </a:r>
            <a:r>
              <a:rPr lang="vi-VN" sz="2400">
                <a:solidFill>
                  <a:schemeClr val="tx1"/>
                </a:solidFill>
                <a:latin typeface="Arial" panose="020B0604020202020204" pitchFamily="34" charset="0"/>
                <a:cs typeface="Arial" panose="020B0604020202020204" pitchFamily="34" charset="0"/>
              </a:rPr>
              <a:t>ư</a:t>
            </a:r>
            <a:r>
              <a:rPr lang="en-US" sz="2400">
                <a:solidFill>
                  <a:schemeClr val="tx1"/>
                </a:solidFill>
                <a:latin typeface="Arial" panose="020B0604020202020204" pitchFamily="34" charset="0"/>
                <a:cs typeface="Arial" panose="020B0604020202020204" pitchFamily="34" charset="0"/>
              </a:rPr>
              <a:t>ơng thức Create gọi đến ph</a:t>
            </a:r>
            <a:r>
              <a:rPr lang="vi-VN" sz="2400">
                <a:solidFill>
                  <a:schemeClr val="tx1"/>
                </a:solidFill>
                <a:latin typeface="Arial" panose="020B0604020202020204" pitchFamily="34" charset="0"/>
                <a:cs typeface="Arial" panose="020B0604020202020204" pitchFamily="34" charset="0"/>
              </a:rPr>
              <a:t>ư</a:t>
            </a:r>
            <a:r>
              <a:rPr lang="en-US" sz="2400">
                <a:solidFill>
                  <a:schemeClr val="tx1"/>
                </a:solidFill>
                <a:latin typeface="Arial" panose="020B0604020202020204" pitchFamily="34" charset="0"/>
                <a:cs typeface="Arial" panose="020B0604020202020204" pitchFamily="34" charset="0"/>
              </a:rPr>
              <a:t>ơng thức PopulateDepartmentsDropDownList mà không chọn một item cụ thể vì với 1 course mới thì department lúc này vẫn ch</a:t>
            </a:r>
            <a:r>
              <a:rPr lang="vi-VN" sz="2400">
                <a:solidFill>
                  <a:schemeClr val="tx1"/>
                </a:solidFill>
                <a:latin typeface="Arial" panose="020B0604020202020204" pitchFamily="34" charset="0"/>
                <a:cs typeface="Arial" panose="020B0604020202020204" pitchFamily="34" charset="0"/>
              </a:rPr>
              <a:t>ư</a:t>
            </a:r>
            <a:r>
              <a:rPr lang="en-US" sz="2400">
                <a:solidFill>
                  <a:schemeClr val="tx1"/>
                </a:solidFill>
                <a:latin typeface="Arial" panose="020B0604020202020204" pitchFamily="34" charset="0"/>
                <a:cs typeface="Arial" panose="020B0604020202020204" pitchFamily="34" charset="0"/>
              </a:rPr>
              <a:t>a thiết lập. </a:t>
            </a:r>
          </a:p>
        </p:txBody>
      </p:sp>
    </p:spTree>
    <p:extLst>
      <p:ext uri="{BB962C8B-B14F-4D97-AF65-F5344CB8AC3E}">
        <p14:creationId xmlns:p14="http://schemas.microsoft.com/office/powerpoint/2010/main" val="341442063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613</TotalTime>
  <Words>2155</Words>
  <Application>Microsoft Office PowerPoint</Application>
  <PresentationFormat>On-screen Show (4:3)</PresentationFormat>
  <Paragraphs>355</Paragraphs>
  <Slides>33</Slides>
  <Notes>20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Adjacency</vt:lpstr>
      <vt:lpstr>Getting Started with Entity Framework 6 Code First using MVC 5 </vt:lpstr>
      <vt:lpstr>Thành Viên</vt:lpstr>
      <vt:lpstr>Customize the Create and Edit Pages for Courses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Adding an Edit Page for Instructors </vt:lpstr>
      <vt:lpstr>PowerPoint Presentation</vt:lpstr>
      <vt:lpstr>PowerPoint Presentation</vt:lpstr>
      <vt:lpstr>PowerPoint Presentation</vt:lpstr>
      <vt:lpstr>PowerPoint Presentation</vt:lpstr>
      <vt:lpstr>Adding Course Assignments to the Instructor Edit Page</vt:lpstr>
      <vt:lpstr>PowerPoint Presentation</vt:lpstr>
      <vt:lpstr>Update the Delete Confirmed Method </vt:lpstr>
      <vt:lpstr>PowerPoint Presentation</vt:lpstr>
      <vt:lpstr>Add office location and courses to the Create page </vt:lpstr>
      <vt:lpstr>PowerPoint Presentation</vt:lpstr>
      <vt:lpstr>PowerPoint Presentation</vt:lpstr>
      <vt:lpstr>PowerPoint Presentation</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Entity Framework 6 Code First using MVC 5</dc:title>
  <dc:creator>ViTinhTuanNguyen</dc:creator>
  <cp:lastModifiedBy>ViTinhTuanNguyen</cp:lastModifiedBy>
  <cp:revision>59</cp:revision>
  <dcterms:created xsi:type="dcterms:W3CDTF">2018-10-14T13:17:56Z</dcterms:created>
  <dcterms:modified xsi:type="dcterms:W3CDTF">2018-10-16T18:08:53Z</dcterms:modified>
</cp:coreProperties>
</file>