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0" r:id="rId3"/>
    <p:sldId id="265" r:id="rId4"/>
    <p:sldId id="273" r:id="rId5"/>
    <p:sldId id="277" r:id="rId6"/>
    <p:sldId id="278" r:id="rId7"/>
    <p:sldId id="279" r:id="rId8"/>
    <p:sldId id="311" r:id="rId9"/>
    <p:sldId id="280" r:id="rId10"/>
    <p:sldId id="283" r:id="rId11"/>
    <p:sldId id="284" r:id="rId12"/>
    <p:sldId id="312" r:id="rId13"/>
    <p:sldId id="313" r:id="rId14"/>
    <p:sldId id="314" r:id="rId15"/>
    <p:sldId id="285" r:id="rId16"/>
    <p:sldId id="288" r:id="rId17"/>
    <p:sldId id="289" r:id="rId18"/>
    <p:sldId id="305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CC"/>
    <a:srgbClr val="3366FF"/>
    <a:srgbClr val="000000"/>
    <a:srgbClr val="1984CC"/>
    <a:srgbClr val="03136A"/>
    <a:srgbClr val="35759D"/>
    <a:srgbClr val="35B19D"/>
    <a:srgbClr val="FFFF00"/>
    <a:srgbClr val="B3D3EA"/>
    <a:srgbClr val="78ADC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2" autoAdjust="0"/>
    <p:restoredTop sz="77567" autoAdjust="0"/>
  </p:normalViewPr>
  <p:slideViewPr>
    <p:cSldViewPr>
      <p:cViewPr varScale="1">
        <p:scale>
          <a:sx n="101" d="100"/>
          <a:sy n="101" d="100"/>
        </p:scale>
        <p:origin x="-23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view3D>
      <c:rotX val="30"/>
      <c:perspective val="30"/>
    </c:view3D>
    <c:plotArea>
      <c:layout/>
      <c:pie3DChart>
        <c:varyColors val="1"/>
        <c:ser>
          <c:idx val="0"/>
          <c:order val="0"/>
          <c:dPt>
            <c:idx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1"/>
            <c:spPr>
              <a:solidFill>
                <a:srgbClr val="00B050"/>
              </a:solidFill>
            </c:spPr>
          </c:dPt>
          <c:dPt>
            <c:idx val="2"/>
            <c:spPr>
              <a:solidFill>
                <a:srgbClr val="FF3300"/>
              </a:solidFill>
            </c:spPr>
          </c:dPt>
          <c:cat>
            <c:strRef>
              <c:f>Sheet1!$A$1:$A$3</c:f>
              <c:strCache>
                <c:ptCount val="3"/>
                <c:pt idx="0">
                  <c:v>별생각없다</c:v>
                </c:pt>
                <c:pt idx="1">
                  <c:v>만족한다</c:v>
                </c:pt>
                <c:pt idx="2">
                  <c:v>불만족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25.5</c:v>
                </c:pt>
                <c:pt idx="1">
                  <c:v>20.399999999999999</c:v>
                </c:pt>
                <c:pt idx="2">
                  <c:v>54.1</c:v>
                </c:pt>
              </c:numCache>
            </c:numRef>
          </c:val>
        </c:ser>
      </c:pie3DChart>
    </c:plotArea>
    <c:legend>
      <c:legendPos val="r"/>
      <c:layout/>
    </c:legend>
    <c:plotVisOnly val="1"/>
    <c:dispBlanksAs val="zero"/>
  </c:chart>
  <c:txPr>
    <a:bodyPr/>
    <a:lstStyle/>
    <a:p>
      <a:pPr>
        <a:defRPr sz="14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3313F-FBCB-4141-9BF0-67DDF7FAAB3B}" type="doc">
      <dgm:prSet loTypeId="urn:microsoft.com/office/officeart/2005/8/layout/radial6" loCatId="cycle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96274433-0DE2-45CE-B45E-B5731E8C1D5F}">
      <dgm:prSet phldrT="[텍스트]"/>
      <dgm:spPr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165100" prst="coolSlant"/>
        </a:sp3d>
      </dgm:spPr>
      <dgm:t>
        <a:bodyPr/>
        <a:lstStyle/>
        <a:p>
          <a:pPr latinLnBrk="1"/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Strategy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F222307A-BEA9-4927-9B98-9F750AA48778}" type="parTrans" cxnId="{2B3440C0-9439-44EE-B655-5ADD7A55B395}">
      <dgm:prSet/>
      <dgm:spPr/>
      <dgm:t>
        <a:bodyPr/>
        <a:lstStyle/>
        <a:p>
          <a:pPr latinLnBrk="1"/>
          <a:endParaRPr lang="ko-KR" altLang="en-US"/>
        </a:p>
      </dgm:t>
    </dgm:pt>
    <dgm:pt modelId="{AC35B8B9-ED23-468D-830B-DC3914030687}" type="sibTrans" cxnId="{2B3440C0-9439-44EE-B655-5ADD7A55B395}">
      <dgm:prSet/>
      <dgm:spPr/>
      <dgm:t>
        <a:bodyPr/>
        <a:lstStyle/>
        <a:p>
          <a:pPr latinLnBrk="1"/>
          <a:endParaRPr lang="ko-KR" altLang="en-US"/>
        </a:p>
      </dgm:t>
    </dgm:pt>
    <dgm:pt modelId="{1AEE4CCD-FEBE-4F66-A347-47854DFA0FA6}">
      <dgm:prSet phldrT="[텍스트]" custT="1"/>
      <dgm:spPr>
        <a:gradFill rotWithShape="0">
          <a:gsLst>
            <a:gs pos="0">
              <a:schemeClr val="bg2">
                <a:lumMod val="75000"/>
                <a:lumOff val="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 lIns="7200" tIns="7200" rIns="7200" bIns="7200"/>
        <a:lstStyle/>
        <a:p>
          <a:pPr latinLnBrk="1"/>
          <a:r>
            <a:rPr lang="ko-KR" altLang="en-US" sz="2000" b="1" dirty="0" err="1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퍼실리테이션</a:t>
          </a:r>
          <a:r>
            <a:rPr lang="ko-KR" altLang="en-US" sz="2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   적용</a:t>
          </a:r>
          <a:endParaRPr lang="ko-KR" altLang="en-US" sz="2000" b="1" dirty="0">
            <a:solidFill>
              <a:srgbClr val="000000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9A74D6BD-8DBF-410C-8C85-384ABA3A3F9D}" type="parTrans" cxnId="{2AB55526-098E-4F38-B859-968872E7ED19}">
      <dgm:prSet/>
      <dgm:spPr/>
      <dgm:t>
        <a:bodyPr/>
        <a:lstStyle/>
        <a:p>
          <a:pPr latinLnBrk="1"/>
          <a:endParaRPr lang="ko-KR" altLang="en-US"/>
        </a:p>
      </dgm:t>
    </dgm:pt>
    <dgm:pt modelId="{699EAD38-117C-442B-8644-6DD9ADB4B7B8}" type="sibTrans" cxnId="{2AB55526-098E-4F38-B859-968872E7ED19}">
      <dgm:prSet/>
      <dgm:spPr/>
      <dgm:t>
        <a:bodyPr/>
        <a:lstStyle/>
        <a:p>
          <a:pPr latinLnBrk="1"/>
          <a:endParaRPr lang="ko-KR" altLang="en-US"/>
        </a:p>
      </dgm:t>
    </dgm:pt>
    <dgm:pt modelId="{670A283B-3689-47A7-A497-6BC52F0D986C}">
      <dgm:prSet phldrT="[텍스트]" custT="1"/>
      <dgm:spPr>
        <a:gradFill rotWithShape="0">
          <a:gsLst>
            <a:gs pos="0">
              <a:schemeClr val="bg2">
                <a:lumMod val="75000"/>
                <a:lumOff val="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 lIns="7200" tIns="7200" rIns="7200" bIns="7200"/>
        <a:lstStyle/>
        <a:p>
          <a:pPr latinLnBrk="1"/>
          <a:r>
            <a:rPr lang="ko-KR" altLang="en-US" sz="2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전자화된        회의 도구 제공</a:t>
          </a:r>
          <a:endParaRPr lang="ko-KR" altLang="en-US" sz="2000" b="1" dirty="0">
            <a:solidFill>
              <a:srgbClr val="000000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751A7D5A-D48E-4283-AD47-9B673BB3883B}" type="parTrans" cxnId="{D6F0B491-6299-411D-8137-D6C9DC5D4837}">
      <dgm:prSet/>
      <dgm:spPr/>
      <dgm:t>
        <a:bodyPr/>
        <a:lstStyle/>
        <a:p>
          <a:pPr latinLnBrk="1"/>
          <a:endParaRPr lang="ko-KR" altLang="en-US"/>
        </a:p>
      </dgm:t>
    </dgm:pt>
    <dgm:pt modelId="{04CFB424-9E29-47B5-9CB4-08C611DD602D}" type="sibTrans" cxnId="{D6F0B491-6299-411D-8137-D6C9DC5D4837}">
      <dgm:prSet/>
      <dgm:spPr/>
      <dgm:t>
        <a:bodyPr/>
        <a:lstStyle/>
        <a:p>
          <a:pPr latinLnBrk="1"/>
          <a:endParaRPr lang="ko-KR" altLang="en-US"/>
        </a:p>
      </dgm:t>
    </dgm:pt>
    <dgm:pt modelId="{9C81E1F4-7663-4BE3-9C2C-D6C03FE7054D}">
      <dgm:prSet phldrT="[텍스트]" custT="1"/>
      <dgm:spPr>
        <a:gradFill rotWithShape="0">
          <a:gsLst>
            <a:gs pos="0">
              <a:schemeClr val="bg2">
                <a:lumMod val="75000"/>
                <a:lumOff val="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 lIns="7200" tIns="7200" rIns="7200" bIns="7200"/>
        <a:lstStyle/>
        <a:p>
          <a:pPr latinLnBrk="1"/>
          <a:r>
            <a:rPr lang="ko-KR" altLang="en-US" sz="2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회의록 생성 및   공유 기능 제공</a:t>
          </a:r>
          <a:endParaRPr lang="ko-KR" altLang="en-US" sz="2000" b="1" dirty="0">
            <a:solidFill>
              <a:srgbClr val="000000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16A81671-AE59-4046-AAC6-6FB7B09AE21D}" type="parTrans" cxnId="{8613BA38-49AE-46D1-93DB-4671E99256E0}">
      <dgm:prSet/>
      <dgm:spPr/>
      <dgm:t>
        <a:bodyPr/>
        <a:lstStyle/>
        <a:p>
          <a:pPr latinLnBrk="1"/>
          <a:endParaRPr lang="ko-KR" altLang="en-US"/>
        </a:p>
      </dgm:t>
    </dgm:pt>
    <dgm:pt modelId="{D26F06BE-97DC-404E-A174-C19AE6372337}" type="sibTrans" cxnId="{8613BA38-49AE-46D1-93DB-4671E99256E0}">
      <dgm:prSet/>
      <dgm:spPr/>
      <dgm:t>
        <a:bodyPr/>
        <a:lstStyle/>
        <a:p>
          <a:pPr latinLnBrk="1"/>
          <a:endParaRPr lang="ko-KR" altLang="en-US"/>
        </a:p>
      </dgm:t>
    </dgm:pt>
    <dgm:pt modelId="{2BC428BC-9C12-4401-BB18-5FEB4D95747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0537030-19C2-4DC9-B5EC-5A0F7946AE39}" type="parTrans" cxnId="{AA0BADA0-16E5-4D88-B8D6-89A342E18B50}">
      <dgm:prSet/>
      <dgm:spPr/>
      <dgm:t>
        <a:bodyPr/>
        <a:lstStyle/>
        <a:p>
          <a:pPr latinLnBrk="1"/>
          <a:endParaRPr lang="ko-KR" altLang="en-US"/>
        </a:p>
      </dgm:t>
    </dgm:pt>
    <dgm:pt modelId="{9489702A-7D9A-4C01-A56C-25231FCB14DE}" type="sibTrans" cxnId="{AA0BADA0-16E5-4D88-B8D6-89A342E18B50}">
      <dgm:prSet/>
      <dgm:spPr/>
      <dgm:t>
        <a:bodyPr/>
        <a:lstStyle/>
        <a:p>
          <a:pPr latinLnBrk="1"/>
          <a:endParaRPr lang="ko-KR" altLang="en-US"/>
        </a:p>
      </dgm:t>
    </dgm:pt>
    <dgm:pt modelId="{6E296D33-B3A7-4B34-8CB5-6A58DCB0DFF1}">
      <dgm:prSet phldrT="[텍스트]" custT="1"/>
      <dgm:spPr>
        <a:gradFill rotWithShape="0">
          <a:gsLst>
            <a:gs pos="0">
              <a:schemeClr val="bg2">
                <a:lumMod val="75000"/>
                <a:lumOff val="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 lIns="7200" tIns="7200" rIns="7200" bIns="7200"/>
        <a:lstStyle/>
        <a:p>
          <a:pPr latinLnBrk="1"/>
          <a:r>
            <a:rPr lang="ko-KR" altLang="en-US" sz="2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평가 </a:t>
          </a:r>
          <a:r>
            <a:rPr lang="en-US" altLang="ko-KR" sz="2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/ </a:t>
          </a:r>
          <a:r>
            <a:rPr lang="ko-KR" altLang="en-US" sz="2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보상     시스템</a:t>
          </a:r>
          <a:endParaRPr lang="ko-KR" altLang="en-US" sz="2000" b="1" dirty="0">
            <a:solidFill>
              <a:srgbClr val="000000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7A7FEC90-7F12-4BC3-9850-AE7BD0052F50}" type="parTrans" cxnId="{0D5A3D9C-D0B7-4E37-897F-945B3B80A966}">
      <dgm:prSet/>
      <dgm:spPr/>
      <dgm:t>
        <a:bodyPr/>
        <a:lstStyle/>
        <a:p>
          <a:pPr latinLnBrk="1"/>
          <a:endParaRPr lang="ko-KR" altLang="en-US"/>
        </a:p>
      </dgm:t>
    </dgm:pt>
    <dgm:pt modelId="{A0887E06-5619-44D5-8CF9-57E92485A290}" type="sibTrans" cxnId="{0D5A3D9C-D0B7-4E37-897F-945B3B80A966}">
      <dgm:prSet/>
      <dgm:spPr/>
      <dgm:t>
        <a:bodyPr/>
        <a:lstStyle/>
        <a:p>
          <a:pPr latinLnBrk="1"/>
          <a:endParaRPr lang="ko-KR" altLang="en-US"/>
        </a:p>
      </dgm:t>
    </dgm:pt>
    <dgm:pt modelId="{1871F147-D85D-40C0-A53F-A971BA712824}">
      <dgm:prSet phldrT="[텍스트]" custT="1"/>
      <dgm:spPr>
        <a:gradFill rotWithShape="0">
          <a:gsLst>
            <a:gs pos="0">
              <a:schemeClr val="bg2">
                <a:lumMod val="75000"/>
                <a:lumOff val="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 lIns="7200" tIns="7200" rIns="7200" bIns="7200"/>
        <a:lstStyle/>
        <a:p>
          <a:pPr latinLnBrk="1"/>
          <a:r>
            <a:rPr lang="ko-KR" altLang="en-US" sz="2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회의 도구 제작을 위한 </a:t>
          </a:r>
          <a:r>
            <a:rPr lang="en-US" altLang="ko-KR" sz="2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API </a:t>
          </a:r>
          <a:r>
            <a:rPr lang="ko-KR" altLang="en-US" sz="2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제공</a:t>
          </a:r>
          <a:endParaRPr lang="ko-KR" altLang="en-US" sz="2000" b="1" dirty="0">
            <a:solidFill>
              <a:srgbClr val="000000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31C39BA7-83C0-4445-A389-1ECBFAD11A95}" type="parTrans" cxnId="{F54AFCB1-2DFB-41D0-8D12-54D5C5212B83}">
      <dgm:prSet/>
      <dgm:spPr/>
      <dgm:t>
        <a:bodyPr/>
        <a:lstStyle/>
        <a:p>
          <a:pPr latinLnBrk="1"/>
          <a:endParaRPr lang="ko-KR" altLang="en-US"/>
        </a:p>
      </dgm:t>
    </dgm:pt>
    <dgm:pt modelId="{DE807883-1C3D-4B08-980B-D6DE286FBD5F}" type="sibTrans" cxnId="{F54AFCB1-2DFB-41D0-8D12-54D5C5212B83}">
      <dgm:prSet/>
      <dgm:spPr/>
      <dgm:t>
        <a:bodyPr/>
        <a:lstStyle/>
        <a:p>
          <a:pPr latinLnBrk="1"/>
          <a:endParaRPr lang="ko-KR" altLang="en-US"/>
        </a:p>
      </dgm:t>
    </dgm:pt>
    <dgm:pt modelId="{A823A0C9-1AC3-4867-8762-F69D41754BD2}" type="pres">
      <dgm:prSet presAssocID="{1DE3313F-FBCB-4141-9BF0-67DDF7FAAB3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F511D9-3481-402B-8B38-9E6D83756B47}" type="pres">
      <dgm:prSet presAssocID="{96274433-0DE2-45CE-B45E-B5731E8C1D5F}" presName="centerShape" presStyleLbl="node0" presStyleIdx="0" presStyleCnt="1" custScaleX="79507" custScaleY="64565" custLinFactNeighborY="4050"/>
      <dgm:spPr/>
      <dgm:t>
        <a:bodyPr/>
        <a:lstStyle/>
        <a:p>
          <a:pPr latinLnBrk="1"/>
          <a:endParaRPr lang="ko-KR" altLang="en-US"/>
        </a:p>
      </dgm:t>
    </dgm:pt>
    <dgm:pt modelId="{5634A3EB-3379-4DF9-B7F6-88301166E846}" type="pres">
      <dgm:prSet presAssocID="{1AEE4CCD-FEBE-4F66-A347-47854DFA0FA6}" presName="node" presStyleLbl="node1" presStyleIdx="0" presStyleCnt="5" custScaleX="239007" custScaleY="122427" custRadScaleRad="10260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2BFEA8-1BDD-4113-84B6-4CF8F033F360}" type="pres">
      <dgm:prSet presAssocID="{1AEE4CCD-FEBE-4F66-A347-47854DFA0FA6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7D042888-5AAD-4490-818E-7D495852118D}" type="pres">
      <dgm:prSet presAssocID="{699EAD38-117C-442B-8644-6DD9ADB4B7B8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F87DC61E-8022-409D-AD77-C490B893D570}" type="pres">
      <dgm:prSet presAssocID="{670A283B-3689-47A7-A497-6BC52F0D986C}" presName="node" presStyleLbl="node1" presStyleIdx="1" presStyleCnt="5" custScaleX="239007" custScaleY="122427" custRadScaleRad="120936" custRadScaleInc="358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F3ECD6-3011-4A71-B743-01DC9DF93F0C}" type="pres">
      <dgm:prSet presAssocID="{670A283B-3689-47A7-A497-6BC52F0D986C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8087EC14-92EE-481F-BA6E-78659E155574}" type="pres">
      <dgm:prSet presAssocID="{04CFB424-9E29-47B5-9CB4-08C611DD602D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38AAEA5-406A-4DE5-A666-9CF6606686E6}" type="pres">
      <dgm:prSet presAssocID="{6E296D33-B3A7-4B34-8CB5-6A58DCB0DFF1}" presName="node" presStyleLbl="node1" presStyleIdx="2" presStyleCnt="5" custScaleX="239007" custScaleY="122427" custRadScaleRad="120327" custRadScaleInc="-4897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E36F-E53A-403E-A3A0-EE6337A2868E}" type="pres">
      <dgm:prSet presAssocID="{6E296D33-B3A7-4B34-8CB5-6A58DCB0DFF1}" presName="dummy" presStyleCnt="0"/>
      <dgm:spPr/>
    </dgm:pt>
    <dgm:pt modelId="{0B981818-0F32-4189-BA40-A98059450F7C}" type="pres">
      <dgm:prSet presAssocID="{A0887E06-5619-44D5-8CF9-57E92485A290}" presName="sibTrans" presStyleLbl="sibTrans2D1" presStyleIdx="2" presStyleCnt="5" custLinFactNeighborY="-2772"/>
      <dgm:spPr/>
      <dgm:t>
        <a:bodyPr/>
        <a:lstStyle/>
        <a:p>
          <a:pPr latinLnBrk="1"/>
          <a:endParaRPr lang="ko-KR" altLang="en-US"/>
        </a:p>
      </dgm:t>
    </dgm:pt>
    <dgm:pt modelId="{51FB633D-E7C0-449D-99A3-818C20949894}" type="pres">
      <dgm:prSet presAssocID="{9C81E1F4-7663-4BE3-9C2C-D6C03FE7054D}" presName="node" presStyleLbl="node1" presStyleIdx="3" presStyleCnt="5" custScaleX="239007" custScaleY="122427" custRadScaleRad="119061" custRadScaleInc="466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EE0659-CF4A-4C86-AD11-5274914FCE6D}" type="pres">
      <dgm:prSet presAssocID="{9C81E1F4-7663-4BE3-9C2C-D6C03FE7054D}" presName="dummy" presStyleCnt="0"/>
      <dgm:spPr/>
      <dgm:t>
        <a:bodyPr/>
        <a:lstStyle/>
        <a:p>
          <a:pPr latinLnBrk="1"/>
          <a:endParaRPr lang="ko-KR" altLang="en-US"/>
        </a:p>
      </dgm:t>
    </dgm:pt>
    <dgm:pt modelId="{4F339640-403F-4DC5-B434-0E06063E79A5}" type="pres">
      <dgm:prSet presAssocID="{D26F06BE-97DC-404E-A174-C19AE6372337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4EBF6E3-EB83-4965-A14C-DF8FD6DE1F24}" type="pres">
      <dgm:prSet presAssocID="{1871F147-D85D-40C0-A53F-A971BA712824}" presName="node" presStyleLbl="node1" presStyleIdx="4" presStyleCnt="5" custScaleX="239007" custScaleY="122427" custRadScaleRad="120936" custRadScaleInc="-3586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96838D-893F-471D-9F4A-B42056E9A0B1}" type="pres">
      <dgm:prSet presAssocID="{1871F147-D85D-40C0-A53F-A971BA712824}" presName="dummy" presStyleCnt="0"/>
      <dgm:spPr/>
    </dgm:pt>
    <dgm:pt modelId="{CCBBBDCD-590F-49D4-97B2-C6BE192BD0F4}" type="pres">
      <dgm:prSet presAssocID="{DE807883-1C3D-4B08-980B-D6DE286FBD5F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11F5F220-F71D-4AE9-9C27-4591872C55DE}" type="presOf" srcId="{A0887E06-5619-44D5-8CF9-57E92485A290}" destId="{0B981818-0F32-4189-BA40-A98059450F7C}" srcOrd="0" destOrd="0" presId="urn:microsoft.com/office/officeart/2005/8/layout/radial6"/>
    <dgm:cxn modelId="{E3AB8F90-5720-4130-9E5C-C24A8357050D}" type="presOf" srcId="{D26F06BE-97DC-404E-A174-C19AE6372337}" destId="{4F339640-403F-4DC5-B434-0E06063E79A5}" srcOrd="0" destOrd="0" presId="urn:microsoft.com/office/officeart/2005/8/layout/radial6"/>
    <dgm:cxn modelId="{31C5AF9B-CA1E-49E3-AEFB-C347C688D4F2}" type="presOf" srcId="{670A283B-3689-47A7-A497-6BC52F0D986C}" destId="{F87DC61E-8022-409D-AD77-C490B893D570}" srcOrd="0" destOrd="0" presId="urn:microsoft.com/office/officeart/2005/8/layout/radial6"/>
    <dgm:cxn modelId="{C517B57A-AEA9-4EE1-9DF7-7561241AC344}" type="presOf" srcId="{DE807883-1C3D-4B08-980B-D6DE286FBD5F}" destId="{CCBBBDCD-590F-49D4-97B2-C6BE192BD0F4}" srcOrd="0" destOrd="0" presId="urn:microsoft.com/office/officeart/2005/8/layout/radial6"/>
    <dgm:cxn modelId="{AA0BADA0-16E5-4D88-B8D6-89A342E18B50}" srcId="{1DE3313F-FBCB-4141-9BF0-67DDF7FAAB3B}" destId="{2BC428BC-9C12-4401-BB18-5FEB4D95747A}" srcOrd="1" destOrd="0" parTransId="{70537030-19C2-4DC9-B5EC-5A0F7946AE39}" sibTransId="{9489702A-7D9A-4C01-A56C-25231FCB14DE}"/>
    <dgm:cxn modelId="{0D5A3D9C-D0B7-4E37-897F-945B3B80A966}" srcId="{96274433-0DE2-45CE-B45E-B5731E8C1D5F}" destId="{6E296D33-B3A7-4B34-8CB5-6A58DCB0DFF1}" srcOrd="2" destOrd="0" parTransId="{7A7FEC90-7F12-4BC3-9850-AE7BD0052F50}" sibTransId="{A0887E06-5619-44D5-8CF9-57E92485A290}"/>
    <dgm:cxn modelId="{D6F0B491-6299-411D-8137-D6C9DC5D4837}" srcId="{96274433-0DE2-45CE-B45E-B5731E8C1D5F}" destId="{670A283B-3689-47A7-A497-6BC52F0D986C}" srcOrd="1" destOrd="0" parTransId="{751A7D5A-D48E-4283-AD47-9B673BB3883B}" sibTransId="{04CFB424-9E29-47B5-9CB4-08C611DD602D}"/>
    <dgm:cxn modelId="{8613BA38-49AE-46D1-93DB-4671E99256E0}" srcId="{96274433-0DE2-45CE-B45E-B5731E8C1D5F}" destId="{9C81E1F4-7663-4BE3-9C2C-D6C03FE7054D}" srcOrd="3" destOrd="0" parTransId="{16A81671-AE59-4046-AAC6-6FB7B09AE21D}" sibTransId="{D26F06BE-97DC-404E-A174-C19AE6372337}"/>
    <dgm:cxn modelId="{FE23B19D-9B64-4F2E-A745-B57D54E89A2F}" type="presOf" srcId="{1871F147-D85D-40C0-A53F-A971BA712824}" destId="{54EBF6E3-EB83-4965-A14C-DF8FD6DE1F24}" srcOrd="0" destOrd="0" presId="urn:microsoft.com/office/officeart/2005/8/layout/radial6"/>
    <dgm:cxn modelId="{2AB55526-098E-4F38-B859-968872E7ED19}" srcId="{96274433-0DE2-45CE-B45E-B5731E8C1D5F}" destId="{1AEE4CCD-FEBE-4F66-A347-47854DFA0FA6}" srcOrd="0" destOrd="0" parTransId="{9A74D6BD-8DBF-410C-8C85-384ABA3A3F9D}" sibTransId="{699EAD38-117C-442B-8644-6DD9ADB4B7B8}"/>
    <dgm:cxn modelId="{D253A29C-4BEF-465E-9444-8463C0B7CD37}" type="presOf" srcId="{1AEE4CCD-FEBE-4F66-A347-47854DFA0FA6}" destId="{5634A3EB-3379-4DF9-B7F6-88301166E846}" srcOrd="0" destOrd="0" presId="urn:microsoft.com/office/officeart/2005/8/layout/radial6"/>
    <dgm:cxn modelId="{120B175D-664F-4750-A0FC-9BD1086A5769}" type="presOf" srcId="{96274433-0DE2-45CE-B45E-B5731E8C1D5F}" destId="{8EF511D9-3481-402B-8B38-9E6D83756B47}" srcOrd="0" destOrd="0" presId="urn:microsoft.com/office/officeart/2005/8/layout/radial6"/>
    <dgm:cxn modelId="{4225FC88-161D-4DC0-AC18-92CFCBF73CC9}" type="presOf" srcId="{6E296D33-B3A7-4B34-8CB5-6A58DCB0DFF1}" destId="{538AAEA5-406A-4DE5-A666-9CF6606686E6}" srcOrd="0" destOrd="0" presId="urn:microsoft.com/office/officeart/2005/8/layout/radial6"/>
    <dgm:cxn modelId="{01A42846-3C7F-4F00-A711-832573415020}" type="presOf" srcId="{1DE3313F-FBCB-4141-9BF0-67DDF7FAAB3B}" destId="{A823A0C9-1AC3-4867-8762-F69D41754BD2}" srcOrd="0" destOrd="0" presId="urn:microsoft.com/office/officeart/2005/8/layout/radial6"/>
    <dgm:cxn modelId="{CDA27E7B-D4F9-450F-BB13-D96F9D481FD7}" type="presOf" srcId="{04CFB424-9E29-47B5-9CB4-08C611DD602D}" destId="{8087EC14-92EE-481F-BA6E-78659E155574}" srcOrd="0" destOrd="0" presId="urn:microsoft.com/office/officeart/2005/8/layout/radial6"/>
    <dgm:cxn modelId="{F54AFCB1-2DFB-41D0-8D12-54D5C5212B83}" srcId="{96274433-0DE2-45CE-B45E-B5731E8C1D5F}" destId="{1871F147-D85D-40C0-A53F-A971BA712824}" srcOrd="4" destOrd="0" parTransId="{31C39BA7-83C0-4445-A389-1ECBFAD11A95}" sibTransId="{DE807883-1C3D-4B08-980B-D6DE286FBD5F}"/>
    <dgm:cxn modelId="{164AAA61-655B-4E7B-A80D-CE24AFA50CAD}" type="presOf" srcId="{699EAD38-117C-442B-8644-6DD9ADB4B7B8}" destId="{7D042888-5AAD-4490-818E-7D495852118D}" srcOrd="0" destOrd="0" presId="urn:microsoft.com/office/officeart/2005/8/layout/radial6"/>
    <dgm:cxn modelId="{2B3440C0-9439-44EE-B655-5ADD7A55B395}" srcId="{1DE3313F-FBCB-4141-9BF0-67DDF7FAAB3B}" destId="{96274433-0DE2-45CE-B45E-B5731E8C1D5F}" srcOrd="0" destOrd="0" parTransId="{F222307A-BEA9-4927-9B98-9F750AA48778}" sibTransId="{AC35B8B9-ED23-468D-830B-DC3914030687}"/>
    <dgm:cxn modelId="{5CE8CFC2-AA39-4452-B6AD-2D935278CB9C}" type="presOf" srcId="{9C81E1F4-7663-4BE3-9C2C-D6C03FE7054D}" destId="{51FB633D-E7C0-449D-99A3-818C20949894}" srcOrd="0" destOrd="0" presId="urn:microsoft.com/office/officeart/2005/8/layout/radial6"/>
    <dgm:cxn modelId="{C0D09FDF-9F63-4689-92AF-F849ED577C75}" type="presParOf" srcId="{A823A0C9-1AC3-4867-8762-F69D41754BD2}" destId="{8EF511D9-3481-402B-8B38-9E6D83756B47}" srcOrd="0" destOrd="0" presId="urn:microsoft.com/office/officeart/2005/8/layout/radial6"/>
    <dgm:cxn modelId="{B9FE7ED5-0575-43E3-9E0D-6F04466DC5FE}" type="presParOf" srcId="{A823A0C9-1AC3-4867-8762-F69D41754BD2}" destId="{5634A3EB-3379-4DF9-B7F6-88301166E846}" srcOrd="1" destOrd="0" presId="urn:microsoft.com/office/officeart/2005/8/layout/radial6"/>
    <dgm:cxn modelId="{D463853A-B416-427D-8900-67EA824BAE88}" type="presParOf" srcId="{A823A0C9-1AC3-4867-8762-F69D41754BD2}" destId="{3E2BFEA8-1BDD-4113-84B6-4CF8F033F360}" srcOrd="2" destOrd="0" presId="urn:microsoft.com/office/officeart/2005/8/layout/radial6"/>
    <dgm:cxn modelId="{D6F41862-2129-43FC-9CD4-43C3E104F0A7}" type="presParOf" srcId="{A823A0C9-1AC3-4867-8762-F69D41754BD2}" destId="{7D042888-5AAD-4490-818E-7D495852118D}" srcOrd="3" destOrd="0" presId="urn:microsoft.com/office/officeart/2005/8/layout/radial6"/>
    <dgm:cxn modelId="{58A04025-0489-4A0C-BE76-9C15A828F5D7}" type="presParOf" srcId="{A823A0C9-1AC3-4867-8762-F69D41754BD2}" destId="{F87DC61E-8022-409D-AD77-C490B893D570}" srcOrd="4" destOrd="0" presId="urn:microsoft.com/office/officeart/2005/8/layout/radial6"/>
    <dgm:cxn modelId="{2D635C21-1FE4-4970-A68D-9C42F82A891A}" type="presParOf" srcId="{A823A0C9-1AC3-4867-8762-F69D41754BD2}" destId="{B6F3ECD6-3011-4A71-B743-01DC9DF93F0C}" srcOrd="5" destOrd="0" presId="urn:microsoft.com/office/officeart/2005/8/layout/radial6"/>
    <dgm:cxn modelId="{F17A4AF5-F155-45ED-B929-9CF626A58715}" type="presParOf" srcId="{A823A0C9-1AC3-4867-8762-F69D41754BD2}" destId="{8087EC14-92EE-481F-BA6E-78659E155574}" srcOrd="6" destOrd="0" presId="urn:microsoft.com/office/officeart/2005/8/layout/radial6"/>
    <dgm:cxn modelId="{BE48BB8C-524F-4780-82BF-9DF437022CFF}" type="presParOf" srcId="{A823A0C9-1AC3-4867-8762-F69D41754BD2}" destId="{538AAEA5-406A-4DE5-A666-9CF6606686E6}" srcOrd="7" destOrd="0" presId="urn:microsoft.com/office/officeart/2005/8/layout/radial6"/>
    <dgm:cxn modelId="{D853A52B-8ECE-4959-9B55-6F520257720F}" type="presParOf" srcId="{A823A0C9-1AC3-4867-8762-F69D41754BD2}" destId="{FD8BE36F-E53A-403E-A3A0-EE6337A2868E}" srcOrd="8" destOrd="0" presId="urn:microsoft.com/office/officeart/2005/8/layout/radial6"/>
    <dgm:cxn modelId="{3D742FE9-F137-4CF8-BCF1-2601C49BFD83}" type="presParOf" srcId="{A823A0C9-1AC3-4867-8762-F69D41754BD2}" destId="{0B981818-0F32-4189-BA40-A98059450F7C}" srcOrd="9" destOrd="0" presId="urn:microsoft.com/office/officeart/2005/8/layout/radial6"/>
    <dgm:cxn modelId="{FE4594B4-63EF-44E4-9E3C-37CDDACEC889}" type="presParOf" srcId="{A823A0C9-1AC3-4867-8762-F69D41754BD2}" destId="{51FB633D-E7C0-449D-99A3-818C20949894}" srcOrd="10" destOrd="0" presId="urn:microsoft.com/office/officeart/2005/8/layout/radial6"/>
    <dgm:cxn modelId="{02CAB382-4401-42FE-A48C-1E8A84558812}" type="presParOf" srcId="{A823A0C9-1AC3-4867-8762-F69D41754BD2}" destId="{B1EE0659-CF4A-4C86-AD11-5274914FCE6D}" srcOrd="11" destOrd="0" presId="urn:microsoft.com/office/officeart/2005/8/layout/radial6"/>
    <dgm:cxn modelId="{FC01170D-65FD-483C-B8E7-D83ECC5B0656}" type="presParOf" srcId="{A823A0C9-1AC3-4867-8762-F69D41754BD2}" destId="{4F339640-403F-4DC5-B434-0E06063E79A5}" srcOrd="12" destOrd="0" presId="urn:microsoft.com/office/officeart/2005/8/layout/radial6"/>
    <dgm:cxn modelId="{83106F69-5B16-405A-92FD-36E151111E80}" type="presParOf" srcId="{A823A0C9-1AC3-4867-8762-F69D41754BD2}" destId="{54EBF6E3-EB83-4965-A14C-DF8FD6DE1F24}" srcOrd="13" destOrd="0" presId="urn:microsoft.com/office/officeart/2005/8/layout/radial6"/>
    <dgm:cxn modelId="{9CE935F3-F84D-48D5-91B8-0DAC1B18C8F3}" type="presParOf" srcId="{A823A0C9-1AC3-4867-8762-F69D41754BD2}" destId="{E296838D-893F-471D-9F4A-B42056E9A0B1}" srcOrd="14" destOrd="0" presId="urn:microsoft.com/office/officeart/2005/8/layout/radial6"/>
    <dgm:cxn modelId="{89F2D3F9-4F49-4D3E-BDCB-38AFBA712D09}" type="presParOf" srcId="{A823A0C9-1AC3-4867-8762-F69D41754BD2}" destId="{CCBBBDCD-590F-49D4-97B2-C6BE192BD0F4}" srcOrd="15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BBBDCD-590F-49D4-97B2-C6BE192BD0F4}">
      <dsp:nvSpPr>
        <dsp:cNvPr id="0" name=""/>
        <dsp:cNvSpPr/>
      </dsp:nvSpPr>
      <dsp:spPr>
        <a:xfrm>
          <a:off x="1340081" y="527678"/>
          <a:ext cx="3664452" cy="3664452"/>
        </a:xfrm>
        <a:prstGeom prst="blockArc">
          <a:avLst>
            <a:gd name="adj1" fmla="val 11411611"/>
            <a:gd name="adj2" fmla="val 16895119"/>
            <a:gd name="adj3" fmla="val 4639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339640-403F-4DC5-B434-0E06063E79A5}">
      <dsp:nvSpPr>
        <dsp:cNvPr id="0" name=""/>
        <dsp:cNvSpPr/>
      </dsp:nvSpPr>
      <dsp:spPr>
        <a:xfrm>
          <a:off x="1310655" y="661635"/>
          <a:ext cx="3664452" cy="3664452"/>
        </a:xfrm>
        <a:prstGeom prst="blockArc">
          <a:avLst>
            <a:gd name="adj1" fmla="val 7860966"/>
            <a:gd name="adj2" fmla="val 11675118"/>
            <a:gd name="adj3" fmla="val 4639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981818-0F32-4189-BA40-A98059450F7C}">
      <dsp:nvSpPr>
        <dsp:cNvPr id="0" name=""/>
        <dsp:cNvSpPr/>
      </dsp:nvSpPr>
      <dsp:spPr>
        <a:xfrm>
          <a:off x="1714880" y="1067477"/>
          <a:ext cx="3664452" cy="3664452"/>
        </a:xfrm>
        <a:prstGeom prst="blockArc">
          <a:avLst>
            <a:gd name="adj1" fmla="val 1685963"/>
            <a:gd name="adj2" fmla="val 9114020"/>
            <a:gd name="adj3" fmla="val 4639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87EC14-92EE-481F-BA6E-78659E155574}">
      <dsp:nvSpPr>
        <dsp:cNvPr id="0" name=""/>
        <dsp:cNvSpPr/>
      </dsp:nvSpPr>
      <dsp:spPr>
        <a:xfrm>
          <a:off x="2094238" y="683668"/>
          <a:ext cx="3664452" cy="3664452"/>
        </a:xfrm>
        <a:prstGeom prst="blockArc">
          <a:avLst>
            <a:gd name="adj1" fmla="val 20681096"/>
            <a:gd name="adj2" fmla="val 2875202"/>
            <a:gd name="adj3" fmla="val 4639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042888-5AAD-4490-818E-7D495852118D}">
      <dsp:nvSpPr>
        <dsp:cNvPr id="0" name=""/>
        <dsp:cNvSpPr/>
      </dsp:nvSpPr>
      <dsp:spPr>
        <a:xfrm>
          <a:off x="2058930" y="527679"/>
          <a:ext cx="3664452" cy="3664452"/>
        </a:xfrm>
        <a:prstGeom prst="blockArc">
          <a:avLst>
            <a:gd name="adj1" fmla="val 15504884"/>
            <a:gd name="adj2" fmla="val 20988406"/>
            <a:gd name="adj3" fmla="val 4639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F511D9-3481-402B-8B38-9E6D83756B47}">
      <dsp:nvSpPr>
        <dsp:cNvPr id="0" name=""/>
        <dsp:cNvSpPr/>
      </dsp:nvSpPr>
      <dsp:spPr>
        <a:xfrm>
          <a:off x="2861274" y="1996877"/>
          <a:ext cx="1340917" cy="108891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>
              <a:latin typeface="맑은 고딕" pitchFamily="50" charset="-127"/>
              <a:ea typeface="맑은 고딕" pitchFamily="50" charset="-127"/>
            </a:rPr>
            <a:t>Strategy</a:t>
          </a:r>
          <a:endParaRPr lang="ko-KR" altLang="en-US" sz="19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2861274" y="1996877"/>
        <a:ext cx="1340917" cy="1088914"/>
      </dsp:txXfrm>
    </dsp:sp>
    <dsp:sp modelId="{5634A3EB-3379-4DF9-B7F6-88301166E846}">
      <dsp:nvSpPr>
        <dsp:cNvPr id="0" name=""/>
        <dsp:cNvSpPr/>
      </dsp:nvSpPr>
      <dsp:spPr>
        <a:xfrm>
          <a:off x="2120900" y="-116031"/>
          <a:ext cx="2821664" cy="1445346"/>
        </a:xfrm>
        <a:prstGeom prst="ellipse">
          <a:avLst/>
        </a:prstGeom>
        <a:gradFill rotWithShape="0">
          <a:gsLst>
            <a:gs pos="0">
              <a:schemeClr val="bg2">
                <a:lumMod val="75000"/>
                <a:lumOff val="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" tIns="7200" rIns="7200" bIns="7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퍼실리테이션</a:t>
          </a:r>
          <a:r>
            <a:rPr lang="ko-KR" altLang="en-US" sz="2000" b="1" kern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   적용</a:t>
          </a:r>
          <a:endParaRPr lang="ko-KR" altLang="en-US" sz="2000" b="1" kern="1200" dirty="0">
            <a:solidFill>
              <a:srgbClr val="000000"/>
            </a:solidFill>
            <a:latin typeface="맑은 고딕" pitchFamily="50" charset="-127"/>
            <a:ea typeface="맑은 고딕" pitchFamily="50" charset="-127"/>
          </a:endParaRPr>
        </a:p>
      </dsp:txBody>
      <dsp:txXfrm>
        <a:off x="2120900" y="-116031"/>
        <a:ext cx="2821664" cy="1445346"/>
      </dsp:txXfrm>
    </dsp:sp>
    <dsp:sp modelId="{F87DC61E-8022-409D-AD77-C490B893D570}">
      <dsp:nvSpPr>
        <dsp:cNvPr id="0" name=""/>
        <dsp:cNvSpPr/>
      </dsp:nvSpPr>
      <dsp:spPr>
        <a:xfrm>
          <a:off x="4241801" y="1320506"/>
          <a:ext cx="2821664" cy="1445346"/>
        </a:xfrm>
        <a:prstGeom prst="ellipse">
          <a:avLst/>
        </a:prstGeom>
        <a:gradFill rotWithShape="0">
          <a:gsLst>
            <a:gs pos="0">
              <a:schemeClr val="bg2">
                <a:lumMod val="75000"/>
                <a:lumOff val="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" tIns="7200" rIns="7200" bIns="7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전자화된        회의 도구 제공</a:t>
          </a:r>
          <a:endParaRPr lang="ko-KR" altLang="en-US" sz="2000" b="1" kern="1200" dirty="0">
            <a:solidFill>
              <a:srgbClr val="000000"/>
            </a:solidFill>
            <a:latin typeface="맑은 고딕" pitchFamily="50" charset="-127"/>
            <a:ea typeface="맑은 고딕" pitchFamily="50" charset="-127"/>
          </a:endParaRPr>
        </a:p>
      </dsp:txBody>
      <dsp:txXfrm>
        <a:off x="4241801" y="1320506"/>
        <a:ext cx="2821664" cy="1445346"/>
      </dsp:txXfrm>
    </dsp:sp>
    <dsp:sp modelId="{538AAEA5-406A-4DE5-A666-9CF6606686E6}">
      <dsp:nvSpPr>
        <dsp:cNvPr id="0" name=""/>
        <dsp:cNvSpPr/>
      </dsp:nvSpPr>
      <dsp:spPr>
        <a:xfrm>
          <a:off x="3715047" y="3121573"/>
          <a:ext cx="2821664" cy="1445346"/>
        </a:xfrm>
        <a:prstGeom prst="ellipse">
          <a:avLst/>
        </a:prstGeom>
        <a:gradFill rotWithShape="0">
          <a:gsLst>
            <a:gs pos="0">
              <a:schemeClr val="bg2">
                <a:lumMod val="75000"/>
                <a:lumOff val="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" tIns="7200" rIns="7200" bIns="7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평가 </a:t>
          </a:r>
          <a:r>
            <a:rPr lang="en-US" altLang="ko-KR" sz="2000" b="1" kern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/ </a:t>
          </a:r>
          <a:r>
            <a:rPr lang="ko-KR" altLang="en-US" sz="2000" b="1" kern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보상     시스템</a:t>
          </a:r>
          <a:endParaRPr lang="ko-KR" altLang="en-US" sz="2000" b="1" kern="1200" dirty="0">
            <a:solidFill>
              <a:srgbClr val="000000"/>
            </a:solidFill>
            <a:latin typeface="맑은 고딕" pitchFamily="50" charset="-127"/>
            <a:ea typeface="맑은 고딕" pitchFamily="50" charset="-127"/>
          </a:endParaRPr>
        </a:p>
      </dsp:txBody>
      <dsp:txXfrm>
        <a:off x="3715047" y="3121573"/>
        <a:ext cx="2821664" cy="1445346"/>
      </dsp:txXfrm>
    </dsp:sp>
    <dsp:sp modelId="{51FB633D-E7C0-449D-99A3-818C20949894}">
      <dsp:nvSpPr>
        <dsp:cNvPr id="0" name=""/>
        <dsp:cNvSpPr/>
      </dsp:nvSpPr>
      <dsp:spPr>
        <a:xfrm>
          <a:off x="557504" y="3121581"/>
          <a:ext cx="2821664" cy="1445346"/>
        </a:xfrm>
        <a:prstGeom prst="ellipse">
          <a:avLst/>
        </a:prstGeom>
        <a:gradFill rotWithShape="0">
          <a:gsLst>
            <a:gs pos="0">
              <a:schemeClr val="bg2">
                <a:lumMod val="75000"/>
                <a:lumOff val="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" tIns="7200" rIns="7200" bIns="7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회의록 생성 및   공유 기능 제공</a:t>
          </a:r>
          <a:endParaRPr lang="ko-KR" altLang="en-US" sz="2000" b="1" kern="1200" dirty="0">
            <a:solidFill>
              <a:srgbClr val="000000"/>
            </a:solidFill>
            <a:latin typeface="맑은 고딕" pitchFamily="50" charset="-127"/>
            <a:ea typeface="맑은 고딕" pitchFamily="50" charset="-127"/>
          </a:endParaRPr>
        </a:p>
      </dsp:txBody>
      <dsp:txXfrm>
        <a:off x="557504" y="3121581"/>
        <a:ext cx="2821664" cy="1445346"/>
      </dsp:txXfrm>
    </dsp:sp>
    <dsp:sp modelId="{54EBF6E3-EB83-4965-A14C-DF8FD6DE1F24}">
      <dsp:nvSpPr>
        <dsp:cNvPr id="0" name=""/>
        <dsp:cNvSpPr/>
      </dsp:nvSpPr>
      <dsp:spPr>
        <a:xfrm>
          <a:off x="0" y="1320497"/>
          <a:ext cx="2821664" cy="1445346"/>
        </a:xfrm>
        <a:prstGeom prst="ellipse">
          <a:avLst/>
        </a:prstGeom>
        <a:gradFill rotWithShape="0">
          <a:gsLst>
            <a:gs pos="0">
              <a:schemeClr val="bg2">
                <a:lumMod val="75000"/>
                <a:lumOff val="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" tIns="7200" rIns="7200" bIns="7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회의 도구 제작을 위한 </a:t>
          </a:r>
          <a:r>
            <a:rPr lang="en-US" altLang="ko-KR" sz="2000" b="1" kern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API </a:t>
          </a:r>
          <a:r>
            <a:rPr lang="ko-KR" altLang="en-US" sz="2000" b="1" kern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rPr>
            <a:t>제공</a:t>
          </a:r>
          <a:endParaRPr lang="ko-KR" altLang="en-US" sz="2000" b="1" kern="1200" dirty="0">
            <a:solidFill>
              <a:srgbClr val="000000"/>
            </a:solidFill>
            <a:latin typeface="맑은 고딕" pitchFamily="50" charset="-127"/>
            <a:ea typeface="맑은 고딕" pitchFamily="50" charset="-127"/>
          </a:endParaRPr>
        </a:p>
      </dsp:txBody>
      <dsp:txXfrm>
        <a:off x="0" y="1320497"/>
        <a:ext cx="2821664" cy="1445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F42B8-AD03-4F2B-936A-D39CD1A82514}" type="datetimeFigureOut">
              <a:rPr lang="ko-KR" altLang="en-US" smtClean="0"/>
              <a:pPr/>
              <a:t>2013-05-29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CEBC-CB00-4A28-9B04-31D851627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4136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4B50B158-6E72-4E78-9246-33E6FA1B5C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620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9BE00-496E-4EE0-9522-20EBFCEF1C7F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이런 경우도 있고 다양한 경우도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그림을 왼쪽으로 배치하고 설명</a:t>
            </a:r>
            <a:endParaRPr lang="en-US" altLang="ko-KR" dirty="0" smtClean="0"/>
          </a:p>
          <a:p>
            <a:r>
              <a:rPr lang="ko-KR" altLang="en-US" dirty="0" smtClean="0"/>
              <a:t>모두가 참여를 하는 회의이지만 모두가 참여하지 않음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일방적 수직적</a:t>
            </a:r>
            <a:endParaRPr lang="en-US" altLang="ko-KR" dirty="0" smtClean="0"/>
          </a:p>
          <a:p>
            <a:r>
              <a:rPr lang="ko-KR" altLang="en-US" dirty="0" smtClean="0"/>
              <a:t>그리스 로마</a:t>
            </a:r>
            <a:r>
              <a:rPr lang="ko-KR" altLang="en-US" baseline="0" dirty="0" smtClean="0"/>
              <a:t> 시대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D6A4C-8625-4A8F-BFD0-5B9AD02ACDC4}" type="slidenum">
              <a:rPr lang="de-DE" altLang="ko-KR" smtClean="0"/>
              <a:pPr/>
              <a:t>4</a:t>
            </a:fld>
            <a:endParaRPr lang="de-DE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기업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솔루션 형태로 제공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기술지원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컨설팅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퍼실리테이터</a:t>
            </a:r>
            <a:r>
              <a:rPr lang="ko-KR" altLang="en-US" baseline="0" dirty="0" smtClean="0"/>
              <a:t> 연계</a:t>
            </a:r>
            <a:endParaRPr lang="en-US" altLang="ko-KR" baseline="0" dirty="0" smtClean="0"/>
          </a:p>
          <a:p>
            <a:r>
              <a:rPr lang="ko-KR" altLang="en-US" baseline="0" dirty="0" smtClean="0"/>
              <a:t>개인 </a:t>
            </a:r>
            <a:r>
              <a:rPr lang="en-US" altLang="ko-KR" baseline="0" dirty="0" smtClean="0"/>
              <a:t>-&gt; </a:t>
            </a:r>
            <a:r>
              <a:rPr lang="ko-KR" altLang="en-US" baseline="0" dirty="0" err="1" smtClean="0"/>
              <a:t>오픈소스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기술지원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컨설팅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퍼실리테이터</a:t>
            </a:r>
            <a:r>
              <a:rPr lang="ko-KR" altLang="en-US" baseline="0" dirty="0" smtClean="0"/>
              <a:t> 연계</a:t>
            </a:r>
            <a:endParaRPr lang="en-US" altLang="ko-KR" baseline="0" dirty="0" smtClean="0"/>
          </a:p>
          <a:p>
            <a:r>
              <a:rPr lang="ko-KR" altLang="en-US" baseline="0" dirty="0" smtClean="0"/>
              <a:t>하고자 하는 걸 명확히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그룹 </a:t>
            </a:r>
            <a:r>
              <a:rPr lang="en-US" altLang="ko-KR" baseline="0" dirty="0" smtClean="0"/>
              <a:t>ERP</a:t>
            </a:r>
            <a:r>
              <a:rPr lang="ko-KR" altLang="en-US" baseline="0" dirty="0" smtClean="0"/>
              <a:t> 연계하는 부분은 고민해볼 것</a:t>
            </a:r>
            <a:r>
              <a:rPr lang="en-US" altLang="ko-KR" baseline="0" dirty="0" smtClean="0"/>
              <a:t>! -&gt;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솔루션 제공</a:t>
            </a:r>
            <a:endParaRPr lang="en-US" altLang="ko-KR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 환경 구축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네트워크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보안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유지 보수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그룹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ERP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연계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투표 도구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포스트잇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고민해보기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D6A4C-8625-4A8F-BFD0-5B9AD02ACDC4}" type="slidenum">
              <a:rPr lang="de-DE" altLang="ko-KR" smtClean="0"/>
              <a:pPr/>
              <a:t>5</a:t>
            </a:fld>
            <a:endParaRPr lang="de-DE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기업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솔루션 형태로 제공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기술지원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컨설팅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퍼실리테이터</a:t>
            </a:r>
            <a:r>
              <a:rPr lang="ko-KR" altLang="en-US" baseline="0" dirty="0" smtClean="0"/>
              <a:t> 연계</a:t>
            </a:r>
            <a:endParaRPr lang="en-US" altLang="ko-KR" baseline="0" dirty="0" smtClean="0"/>
          </a:p>
          <a:p>
            <a:r>
              <a:rPr lang="ko-KR" altLang="en-US" baseline="0" dirty="0" smtClean="0"/>
              <a:t>개인 </a:t>
            </a:r>
            <a:r>
              <a:rPr lang="en-US" altLang="ko-KR" baseline="0" dirty="0" smtClean="0"/>
              <a:t>-&gt; </a:t>
            </a:r>
            <a:r>
              <a:rPr lang="ko-KR" altLang="en-US" baseline="0" dirty="0" err="1" smtClean="0"/>
              <a:t>오픈소스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기술지원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컨설팅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퍼실리테이터</a:t>
            </a:r>
            <a:r>
              <a:rPr lang="ko-KR" altLang="en-US" baseline="0" dirty="0" smtClean="0"/>
              <a:t> 연계</a:t>
            </a:r>
            <a:endParaRPr lang="en-US" altLang="ko-K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사회적 비용감소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회의 효율 향상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수평적 문화 확산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참여와 소통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다양성 존중</a:t>
            </a:r>
          </a:p>
          <a:p>
            <a:r>
              <a:rPr lang="ko-KR" altLang="en-US" baseline="0" dirty="0" smtClean="0"/>
              <a:t>앞으로 </a:t>
            </a:r>
            <a:r>
              <a:rPr lang="ko-KR" altLang="en-US" baseline="0" dirty="0" err="1" smtClean="0"/>
              <a:t>땡기거나</a:t>
            </a:r>
            <a:r>
              <a:rPr lang="ko-KR" altLang="en-US" baseline="0" dirty="0" smtClean="0"/>
              <a:t> 뒤로 가거나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위치에 대해서 고민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D6A4C-8625-4A8F-BFD0-5B9AD02ACDC4}" type="slidenum">
              <a:rPr lang="de-DE" altLang="ko-KR" smtClean="0"/>
              <a:pPr/>
              <a:t>6</a:t>
            </a:fld>
            <a:endParaRPr lang="de-DE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기업 </a:t>
            </a:r>
            <a:r>
              <a:rPr lang="ko-KR" altLang="en-US" dirty="0" err="1" smtClean="0"/>
              <a:t>라이센싱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중개 수수료</a:t>
            </a:r>
            <a:endParaRPr lang="en-US" altLang="ko-KR" dirty="0" smtClean="0"/>
          </a:p>
          <a:p>
            <a:r>
              <a:rPr lang="en-US" altLang="ko-KR" dirty="0" smtClean="0"/>
              <a:t>Mindjet – Business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기준 유저당 </a:t>
            </a:r>
            <a:r>
              <a:rPr lang="en-US" altLang="ko-KR" baseline="0" dirty="0" smtClean="0"/>
              <a:t>$30</a:t>
            </a:r>
          </a:p>
          <a:p>
            <a:r>
              <a:rPr lang="en-US" altLang="ko-KR" baseline="0" dirty="0" err="1" smtClean="0"/>
              <a:t>Zoho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유저당 </a:t>
            </a:r>
            <a:r>
              <a:rPr lang="en-US" altLang="ko-KR" baseline="0" dirty="0" smtClean="0"/>
              <a:t>$12</a:t>
            </a:r>
          </a:p>
          <a:p>
            <a:r>
              <a:rPr lang="en-US" altLang="ko-KR" baseline="0" dirty="0" smtClean="0"/>
              <a:t>Campfire – 12</a:t>
            </a:r>
            <a:r>
              <a:rPr lang="ko-KR" altLang="en-US" baseline="0" dirty="0" err="1" smtClean="0"/>
              <a:t>채터당</a:t>
            </a:r>
            <a:r>
              <a:rPr lang="ko-KR" altLang="en-US" baseline="0" dirty="0" smtClean="0"/>
              <a:t> 월 </a:t>
            </a:r>
            <a:r>
              <a:rPr lang="en-US" altLang="ko-KR" baseline="0" dirty="0" smtClean="0"/>
              <a:t>$12</a:t>
            </a:r>
          </a:p>
          <a:p>
            <a:r>
              <a:rPr lang="en-US" altLang="ko-KR" baseline="0" dirty="0" err="1" smtClean="0"/>
              <a:t>Workflowy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월 </a:t>
            </a:r>
            <a:r>
              <a:rPr lang="en-US" altLang="ko-KR" baseline="0" dirty="0" smtClean="0"/>
              <a:t>$4.99</a:t>
            </a:r>
          </a:p>
          <a:p>
            <a:r>
              <a:rPr lang="ko-KR" altLang="en-US" baseline="0" dirty="0" smtClean="0"/>
              <a:t>비용이 크면 얼마인지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스타 </a:t>
            </a:r>
            <a:r>
              <a:rPr lang="ko-KR" altLang="en-US" baseline="0" dirty="0" err="1" smtClean="0"/>
              <a:t>퍼실리테이터</a:t>
            </a:r>
            <a:r>
              <a:rPr lang="ko-KR" altLang="en-US" baseline="0" dirty="0" smtClean="0"/>
              <a:t> 비용 얼마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D6A4C-8625-4A8F-BFD0-5B9AD02ACDC4}" type="slidenum">
              <a:rPr lang="de-DE" altLang="ko-KR" smtClean="0"/>
              <a:pPr/>
              <a:t>9</a:t>
            </a:fld>
            <a:endParaRPr lang="de-DE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회의 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회의 준비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회의 관련 </a:t>
            </a:r>
            <a:r>
              <a:rPr lang="en-US" altLang="ko-KR" baseline="0" dirty="0" smtClean="0"/>
              <a:t>DB, </a:t>
            </a:r>
            <a:r>
              <a:rPr lang="ko-KR" altLang="en-US" baseline="0" dirty="0" smtClean="0"/>
              <a:t>회의 결과 정리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게임적 요소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도움말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퍼실리테이션</a:t>
            </a:r>
            <a:r>
              <a:rPr lang="ko-KR" altLang="en-US" baseline="0" dirty="0" smtClean="0"/>
              <a:t> 기법에서 많이 사용되는 도구</a:t>
            </a:r>
            <a:r>
              <a:rPr lang="en-US" altLang="ko-KR" baseline="0" dirty="0" smtClean="0"/>
              <a:t>! -&gt; </a:t>
            </a:r>
            <a:r>
              <a:rPr lang="ko-KR" altLang="en-US" baseline="0" dirty="0" smtClean="0"/>
              <a:t>회의도구 선정</a:t>
            </a:r>
            <a:endParaRPr lang="en-US" altLang="ko-KR" baseline="0" dirty="0" smtClean="0"/>
          </a:p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Logical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vs</a:t>
            </a:r>
            <a:r>
              <a:rPr lang="en-US" altLang="ko-KR" baseline="0" dirty="0" smtClean="0"/>
              <a:t> Creative </a:t>
            </a:r>
            <a:r>
              <a:rPr lang="ko-KR" altLang="en-US" baseline="0" dirty="0" err="1" smtClean="0"/>
              <a:t>두가지</a:t>
            </a:r>
            <a:r>
              <a:rPr lang="ko-KR" altLang="en-US" baseline="0" dirty="0" smtClean="0"/>
              <a:t> 측면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Logical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씽킹</a:t>
            </a:r>
            <a:r>
              <a:rPr lang="en-US" altLang="ko-KR" baseline="0" dirty="0" smtClean="0"/>
              <a:t>, Creative </a:t>
            </a:r>
            <a:r>
              <a:rPr lang="ko-KR" altLang="en-US" baseline="0" dirty="0" err="1" smtClean="0"/>
              <a:t>씽킹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Lean&amp;Agile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씽킹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서비스의 커버리지 </a:t>
            </a:r>
            <a:r>
              <a:rPr lang="ko-KR" altLang="en-US" baseline="0" dirty="0" err="1" smtClean="0"/>
              <a:t>어느정도까지인지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리스트 도구</a:t>
            </a:r>
            <a:r>
              <a:rPr lang="en-US" altLang="ko-KR" baseline="0" dirty="0" smtClean="0"/>
              <a:t> &lt;-&gt; </a:t>
            </a:r>
            <a:r>
              <a:rPr lang="ko-KR" altLang="en-US" baseline="0" dirty="0" smtClean="0"/>
              <a:t>마인드맵 간에 데이터 변환 가능한 기능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리스트 도구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작명 중요</a:t>
            </a:r>
            <a:r>
              <a:rPr lang="en-US" altLang="ko-KR" baseline="0" dirty="0" smtClean="0"/>
              <a:t>!!!!!!!!</a:t>
            </a:r>
          </a:p>
          <a:p>
            <a:r>
              <a:rPr lang="ko-KR" altLang="en-US" baseline="0" dirty="0" smtClean="0"/>
              <a:t>회의관리 모듈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세부적으로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회의 도구 시스템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평가</a:t>
            </a:r>
            <a:r>
              <a:rPr lang="en-US" altLang="ko-KR" baseline="0" dirty="0" smtClean="0"/>
              <a:t>/</a:t>
            </a:r>
            <a:r>
              <a:rPr lang="ko-KR" altLang="en-US" baseline="0" smtClean="0"/>
              <a:t>보상을 위한 데이터 제공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D6A4C-8625-4A8F-BFD0-5B9AD02ACDC4}" type="slidenum">
              <a:rPr lang="de-DE" altLang="ko-KR" smtClean="0"/>
              <a:pPr/>
              <a:t>11</a:t>
            </a:fld>
            <a:endParaRPr lang="de-DE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1) Socket.io</a:t>
            </a:r>
            <a:r>
              <a:rPr lang="en-US" altLang="ko-KR" baseline="0" dirty="0" smtClean="0"/>
              <a:t> 2) </a:t>
            </a:r>
            <a:r>
              <a:rPr lang="en-US" altLang="ko-KR" baseline="0" dirty="0" err="1" smtClean="0"/>
              <a:t>Nginx</a:t>
            </a:r>
            <a:r>
              <a:rPr lang="en-US" altLang="ko-KR" baseline="0" dirty="0" smtClean="0"/>
              <a:t> 3) </a:t>
            </a:r>
            <a:r>
              <a:rPr lang="en-US" altLang="ko-KR" baseline="0" dirty="0" err="1" smtClean="0"/>
              <a:t>Nginx</a:t>
            </a:r>
            <a:r>
              <a:rPr lang="en-US" altLang="ko-KR" baseline="0" dirty="0" smtClean="0"/>
              <a:t> + </a:t>
            </a:r>
            <a:r>
              <a:rPr lang="en-US" altLang="ko-KR" baseline="0" dirty="0" err="1" smtClean="0"/>
              <a:t>Nodejs</a:t>
            </a:r>
            <a:r>
              <a:rPr lang="en-US" altLang="ko-KR" baseline="0" dirty="0" smtClean="0"/>
              <a:t>(express)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D6A4C-8625-4A8F-BFD0-5B9AD02ACDC4}" type="slidenum">
              <a:rPr lang="de-DE" altLang="ko-KR" smtClean="0"/>
              <a:pPr/>
              <a:t>15</a:t>
            </a:fld>
            <a:endParaRPr lang="de-DE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부분 양방향 화살표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D6A4C-8625-4A8F-BFD0-5B9AD02ACDC4}" type="slidenum">
              <a:rPr lang="de-DE" altLang="ko-KR" smtClean="0"/>
              <a:pPr/>
              <a:t>16</a:t>
            </a:fld>
            <a:endParaRPr lang="de-DE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D6A4C-8625-4A8F-BFD0-5B9AD02ACDC4}" type="slidenum">
              <a:rPr lang="de-DE" altLang="ko-KR" smtClean="0"/>
              <a:pPr/>
              <a:t>17</a:t>
            </a:fld>
            <a:endParaRPr lang="de-DE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09600"/>
            <a:ext cx="7772400" cy="70485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295400"/>
            <a:ext cx="7772400" cy="68580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dirty="0" smtClean="0"/>
              <a:t>마스터 부제목 스타일 편집</a:t>
            </a:r>
            <a:endParaRPr lang="en-US" altLang="ko-KR" noProof="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5" name="Picture 5" descr="https://encrypted-tbn1.gstatic.com/images?q=tbn:ANd9GcSSbpArX8hncD6dwIaeNo-tUG2je0x9A5PlndFmQtc5Ura-WayQ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-243408"/>
            <a:ext cx="2228826" cy="1325041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157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77000" y="1844675"/>
            <a:ext cx="1828800" cy="46323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1844675"/>
            <a:ext cx="5334000" cy="46323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5" name="Picture 5" descr="https://encrypted-tbn1.gstatic.com/images?q=tbn:ANd9GcSSbpArX8hncD6dwIaeNo-tUG2je0x9A5PlndFmQtc5Ura-WayQ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-243408"/>
            <a:ext cx="2228826" cy="1325041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33765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buFont typeface="Arial" pitchFamily="34" charset="0"/>
              <a:buChar char="•"/>
              <a:defRPr/>
            </a:lvl3pPr>
            <a:lvl4pPr>
              <a:defRPr sz="140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075" y="6408738"/>
            <a:ext cx="1343025" cy="247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A5DC1843-ACC6-4DA4-AA01-11F197B44782}" type="slidenum">
              <a:rPr lang="de-DE" altLang="ko-KR"/>
              <a:pPr/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571612"/>
            <a:ext cx="8429684" cy="4643470"/>
          </a:xfrm>
        </p:spPr>
        <p:txBody>
          <a:bodyPr/>
          <a:lstStyle>
            <a:lvl1pPr>
              <a:lnSpc>
                <a:spcPct val="120000"/>
              </a:lnSpc>
              <a:buClr>
                <a:schemeClr val="bg2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20000"/>
              </a:lnSpc>
              <a:buClr>
                <a:schemeClr val="bg2">
                  <a:lumMod val="75000"/>
                  <a:lumOff val="25000"/>
                </a:schemeClr>
              </a:buClr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20000"/>
              </a:lnSpc>
              <a:buClr>
                <a:schemeClr val="bg2">
                  <a:lumMod val="75000"/>
                  <a:lumOff val="25000"/>
                </a:schemeClr>
              </a:buCl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20000"/>
              </a:lnSpc>
              <a:buClr>
                <a:schemeClr val="bg2">
                  <a:lumMod val="75000"/>
                  <a:lumOff val="25000"/>
                </a:schemeClr>
              </a:buCl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ct val="120000"/>
              </a:lnSpc>
              <a:buClr>
                <a:schemeClr val="bg2">
                  <a:lumMod val="75000"/>
                  <a:lumOff val="25000"/>
                </a:schemeClr>
              </a:buCl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4" name="Picture 5" descr="https://encrypted-tbn1.gstatic.com/images?q=tbn:ANd9GcSSbpArX8hncD6dwIaeNo-tUG2je0x9A5PlndFmQtc5Ura-WayQ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-243408"/>
            <a:ext cx="2228826" cy="1325041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1578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6" name="Picture 5" descr="https://encrypted-tbn1.gstatic.com/images?q=tbn:ANd9GcSSbpArX8hncD6dwIaeNo-tUG2je0x9A5PlndFmQtc5Ura-WayQ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-243408"/>
            <a:ext cx="2228826" cy="1325041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7890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6" name="Picture 5" descr="https://encrypted-tbn1.gstatic.com/images?q=tbn:ANd9GcSSbpArX8hncD6dwIaeNo-tUG2je0x9A5PlndFmQtc5Ura-WayQ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-243408"/>
            <a:ext cx="2228826" cy="1325041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26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8" name="Picture 5" descr="https://encrypted-tbn1.gstatic.com/images?q=tbn:ANd9GcSSbpArX8hncD6dwIaeNo-tUG2je0x9A5PlndFmQtc5Ura-WayQ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-243408"/>
            <a:ext cx="2228826" cy="1325041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4451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4" name="Picture 5" descr="https://encrypted-tbn1.gstatic.com/images?q=tbn:ANd9GcSSbpArX8hncD6dwIaeNo-tUG2je0x9A5PlndFmQtc5Ura-WayQ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-243408"/>
            <a:ext cx="2228826" cy="1325041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3358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https://encrypted-tbn1.gstatic.com/images?q=tbn:ANd9GcSSbpArX8hncD6dwIaeNo-tUG2je0x9A5PlndFmQtc5Ura-WayQ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-243408"/>
            <a:ext cx="2228826" cy="1325041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757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6" name="Picture 5" descr="https://encrypted-tbn1.gstatic.com/images?q=tbn:ANd9GcSSbpArX8hncD6dwIaeNo-tUG2je0x9A5PlndFmQtc5Ura-WayQ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-243408"/>
            <a:ext cx="2228826" cy="1325041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7102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6" name="Picture 5" descr="https://encrypted-tbn1.gstatic.com/images?q=tbn:ANd9GcSSbpArX8hncD6dwIaeNo-tUG2je0x9A5PlndFmQtc5Ura-WayQ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-243408"/>
            <a:ext cx="2228826" cy="1325041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5162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844675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606675"/>
            <a:ext cx="7315200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D9AD-10DA-42B7-8708-B00A45FE6F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5" name="Picture 5" descr="https://encrypted-tbn1.gstatic.com/images?q=tbn:ANd9GcSSbpArX8hncD6dwIaeNo-tUG2je0x9A5PlndFmQtc5Ura-WayQ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-243408"/>
            <a:ext cx="2228826" cy="1325041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275" y="609600"/>
            <a:ext cx="4648200" cy="685800"/>
          </a:xfrm>
        </p:spPr>
        <p:txBody>
          <a:bodyPr/>
          <a:lstStyle/>
          <a:p>
            <a:r>
              <a:rPr lang="ko-KR" altLang="en-US" sz="5500" b="1" spc="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오케스트라</a:t>
            </a:r>
            <a:endParaRPr lang="en-US" altLang="ko-KR" sz="5500" b="1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872" y="1457316"/>
            <a:ext cx="4648200" cy="685800"/>
          </a:xfrm>
        </p:spPr>
        <p:txBody>
          <a:bodyPr/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Ssymphony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고동현 임종혁 정용기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3" name="Picture 5" descr="https://encrypted-tbn1.gstatic.com/images?q=tbn:ANd9GcSSbpArX8hncD6dwIaeNo-tUG2je0x9A5PlndFmQtc5Ura-Way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4784"/>
            <a:ext cx="4490532" cy="2669629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100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/>
        </p:nvGraphicFramePr>
        <p:xfrm>
          <a:off x="1151620" y="1554056"/>
          <a:ext cx="7063466" cy="445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ko-KR" altLang="en-US" dirty="0" smtClean="0"/>
              <a:t>차별화 전략</a:t>
            </a:r>
            <a:endParaRPr lang="ko-KR" altLang="en-US" dirty="0"/>
          </a:p>
        </p:txBody>
      </p:sp>
      <p:sp>
        <p:nvSpPr>
          <p:cNvPr id="6" name="바닥글 개체 틀 3"/>
          <p:cNvSpPr txBox="1">
            <a:spLocks/>
          </p:cNvSpPr>
          <p:nvPr/>
        </p:nvSpPr>
        <p:spPr>
          <a:xfrm>
            <a:off x="219075" y="6408738"/>
            <a:ext cx="1343025" cy="2476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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fld id="{A5DC1843-ACC6-4DA4-AA01-11F197B44782}" type="slidenum">
              <a:rPr kumimoji="0" lang="de-DE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 bwMode="auto">
          <a:xfrm>
            <a:off x="7670800" y="2263140"/>
            <a:ext cx="1346200" cy="413289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625" y="1804988"/>
            <a:ext cx="8524875" cy="4391025"/>
          </a:xfrm>
        </p:spPr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marL="534987" lvl="1" indent="-34290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모서리가 둥근 직사각형 5"/>
          <p:cNvSpPr>
            <a:spLocks noChangeArrowheads="1"/>
          </p:cNvSpPr>
          <p:nvPr/>
        </p:nvSpPr>
        <p:spPr bwMode="auto">
          <a:xfrm>
            <a:off x="1672977" y="1689100"/>
            <a:ext cx="5604123" cy="3683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오케스트라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1605980" y="3021234"/>
            <a:ext cx="568382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1612493" y="2284760"/>
            <a:ext cx="400110" cy="863600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>
              <a:defRPr/>
            </a:pPr>
            <a:r>
              <a:rPr lang="ko-KR" altLang="en-US" sz="1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11300" y="3182144"/>
            <a:ext cx="564952" cy="5462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 eaLnBrk="1" hangingPunct="1">
              <a:lnSpc>
                <a:spcPct val="70000"/>
              </a:lnSpc>
            </a:pPr>
            <a:r>
              <a:rPr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</a:t>
            </a:r>
          </a:p>
          <a:p>
            <a:pPr algn="ctr" eaLnBrk="1" hangingPunct="1">
              <a:lnSpc>
                <a:spcPct val="70000"/>
              </a:lnSpc>
            </a:pPr>
            <a:r>
              <a:rPr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666410" y="3169444"/>
            <a:ext cx="2535237" cy="5040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Android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iOS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APP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946822" y="3169445"/>
            <a:ext cx="2574377" cy="5040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Web Service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12493" y="3931938"/>
            <a:ext cx="400110" cy="74166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>
              <a:defRPr/>
            </a:pPr>
            <a:r>
              <a:rPr lang="ko-KR" altLang="en-US" sz="14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콘텐츠</a:t>
            </a:r>
            <a:endParaRPr lang="ko-KR" altLang="en-US" sz="1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22872" y="5230392"/>
            <a:ext cx="400110" cy="863600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>
              <a:defRPr/>
            </a:pPr>
            <a:r>
              <a:rPr lang="ko-KR" altLang="en-US" sz="14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시스템</a:t>
            </a:r>
            <a:endParaRPr lang="ko-KR" altLang="en-US" sz="1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5992159" y="4840113"/>
            <a:ext cx="1165434" cy="6629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회의결과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Module</a:t>
            </a: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3734564" y="2333554"/>
            <a:ext cx="766316" cy="5620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회의 결과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5543044" y="2333554"/>
            <a:ext cx="766316" cy="5620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그룹 정보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6193284" y="3940876"/>
            <a:ext cx="982216" cy="6456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퍼실리테이터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3002409" y="3940876"/>
            <a:ext cx="982216" cy="6456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회의 도구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4638804" y="2333554"/>
            <a:ext cx="766316" cy="5620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회의 관리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4066034" y="3940876"/>
            <a:ext cx="982216" cy="6456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Ice Breaking</a:t>
            </a: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5129659" y="3940876"/>
            <a:ext cx="982216" cy="6456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회의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6447284" y="2333554"/>
            <a:ext cx="766316" cy="5620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퍼실리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테이션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도움말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4654459" y="5629647"/>
            <a:ext cx="1165434" cy="6629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실시간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Module</a:t>
            </a:r>
          </a:p>
        </p:txBody>
      </p:sp>
      <p:sp>
        <p:nvSpPr>
          <p:cNvPr id="49" name="모서리가 둥근 직사각형 48"/>
          <p:cNvSpPr>
            <a:spLocks noChangeArrowheads="1"/>
          </p:cNvSpPr>
          <p:nvPr/>
        </p:nvSpPr>
        <p:spPr bwMode="auto">
          <a:xfrm>
            <a:off x="101601" y="1689100"/>
            <a:ext cx="1219200" cy="3683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Supplier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39209" y="2592388"/>
            <a:ext cx="965691" cy="87947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개발자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139209" y="3848101"/>
            <a:ext cx="965691" cy="87947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퍼실리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테이터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139209" y="5103813"/>
            <a:ext cx="965691" cy="881062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퍼실리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테이터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협회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961004" y="2533650"/>
            <a:ext cx="7915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회의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도구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011804" y="3813175"/>
            <a:ext cx="6899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인적 자원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103879" y="4333875"/>
            <a:ext cx="581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중개 서비스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73"/>
          <p:cNvSpPr>
            <a:spLocks noChangeArrowheads="1"/>
          </p:cNvSpPr>
          <p:nvPr/>
        </p:nvSpPr>
        <p:spPr bwMode="auto">
          <a:xfrm>
            <a:off x="7635875" y="1689100"/>
            <a:ext cx="1419225" cy="3683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Customer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7740646" y="3415665"/>
            <a:ext cx="1204913" cy="785812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공공기관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7740646" y="2376488"/>
            <a:ext cx="1204913" cy="785812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기업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1011804" y="3117850"/>
            <a:ext cx="7277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API</a:t>
            </a:r>
          </a:p>
          <a:p>
            <a:pPr algn="ctr" eaLnBrk="1" hangingPunct="1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1000125" y="5083175"/>
            <a:ext cx="6899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인적 자원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117600" y="5629275"/>
            <a:ext cx="581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중개 서비스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111"/>
          <p:cNvGrpSpPr/>
          <p:nvPr/>
        </p:nvGrpSpPr>
        <p:grpSpPr>
          <a:xfrm>
            <a:off x="7243061" y="3187156"/>
            <a:ext cx="389664" cy="140970"/>
            <a:chOff x="7110979" y="2889250"/>
            <a:chExt cx="552450" cy="171450"/>
          </a:xfrm>
        </p:grpSpPr>
        <p:cxnSp>
          <p:nvCxnSpPr>
            <p:cNvPr id="94" name="직선 화살표 연결선 93"/>
            <p:cNvCxnSpPr/>
            <p:nvPr/>
          </p:nvCxnSpPr>
          <p:spPr bwMode="auto">
            <a:xfrm>
              <a:off x="7120504" y="2889250"/>
              <a:ext cx="54292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5" name="직선 화살표 연결선 94"/>
            <p:cNvCxnSpPr/>
            <p:nvPr/>
          </p:nvCxnSpPr>
          <p:spPr bwMode="auto">
            <a:xfrm flipH="1">
              <a:off x="7110979" y="3060700"/>
              <a:ext cx="5524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7107804" y="2780121"/>
            <a:ext cx="6899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솔루션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7060181" y="3361055"/>
            <a:ext cx="8210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솔루션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비용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082404" y="4894853"/>
            <a:ext cx="6899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퍼실리테이터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7174479" y="5486673"/>
            <a:ext cx="581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중개 수수료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2830324" y="2333554"/>
            <a:ext cx="766316" cy="5620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회의 도구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1926084" y="2333554"/>
            <a:ext cx="766316" cy="5620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회의 기획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1938784" y="3940876"/>
            <a:ext cx="982216" cy="6456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회의 기법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grpSp>
        <p:nvGrpSpPr>
          <p:cNvPr id="7" name="그룹 127"/>
          <p:cNvGrpSpPr/>
          <p:nvPr/>
        </p:nvGrpSpPr>
        <p:grpSpPr>
          <a:xfrm>
            <a:off x="7243061" y="5317128"/>
            <a:ext cx="389664" cy="140970"/>
            <a:chOff x="7110979" y="2889250"/>
            <a:chExt cx="552450" cy="171450"/>
          </a:xfrm>
        </p:grpSpPr>
        <p:cxnSp>
          <p:nvCxnSpPr>
            <p:cNvPr id="129" name="직선 화살표 연결선 128"/>
            <p:cNvCxnSpPr/>
            <p:nvPr/>
          </p:nvCxnSpPr>
          <p:spPr bwMode="auto">
            <a:xfrm>
              <a:off x="7120504" y="2889250"/>
              <a:ext cx="54292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30" name="직선 화살표 연결선 129"/>
            <p:cNvCxnSpPr/>
            <p:nvPr/>
          </p:nvCxnSpPr>
          <p:spPr bwMode="auto">
            <a:xfrm flipH="1">
              <a:off x="7110979" y="3060700"/>
              <a:ext cx="5524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143" name="직선 연결선 142"/>
          <p:cNvCxnSpPr/>
          <p:nvPr/>
        </p:nvCxnSpPr>
        <p:spPr bwMode="auto">
          <a:xfrm>
            <a:off x="1605980" y="3795934"/>
            <a:ext cx="568382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44" name="직선 연결선 143"/>
          <p:cNvCxnSpPr/>
          <p:nvPr/>
        </p:nvCxnSpPr>
        <p:spPr bwMode="auto">
          <a:xfrm>
            <a:off x="1631380" y="4703074"/>
            <a:ext cx="568382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pSp>
        <p:nvGrpSpPr>
          <p:cNvPr id="11" name="그룹 144"/>
          <p:cNvGrpSpPr/>
          <p:nvPr/>
        </p:nvGrpSpPr>
        <p:grpSpPr>
          <a:xfrm>
            <a:off x="1141980" y="2940050"/>
            <a:ext cx="438811" cy="158750"/>
            <a:chOff x="7110979" y="2889250"/>
            <a:chExt cx="552450" cy="171450"/>
          </a:xfrm>
        </p:grpSpPr>
        <p:cxnSp>
          <p:nvCxnSpPr>
            <p:cNvPr id="146" name="직선 화살표 연결선 145"/>
            <p:cNvCxnSpPr/>
            <p:nvPr/>
          </p:nvCxnSpPr>
          <p:spPr bwMode="auto">
            <a:xfrm>
              <a:off x="7120504" y="2889250"/>
              <a:ext cx="54292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47" name="직선 화살표 연결선 146"/>
            <p:cNvCxnSpPr/>
            <p:nvPr/>
          </p:nvCxnSpPr>
          <p:spPr bwMode="auto">
            <a:xfrm flipH="1">
              <a:off x="7110979" y="3060700"/>
              <a:ext cx="5524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3" name="그룹 147"/>
          <p:cNvGrpSpPr/>
          <p:nvPr/>
        </p:nvGrpSpPr>
        <p:grpSpPr>
          <a:xfrm>
            <a:off x="1141980" y="4210050"/>
            <a:ext cx="438811" cy="158750"/>
            <a:chOff x="7110979" y="2889250"/>
            <a:chExt cx="552450" cy="171450"/>
          </a:xfrm>
        </p:grpSpPr>
        <p:cxnSp>
          <p:nvCxnSpPr>
            <p:cNvPr id="149" name="직선 화살표 연결선 148"/>
            <p:cNvCxnSpPr/>
            <p:nvPr/>
          </p:nvCxnSpPr>
          <p:spPr bwMode="auto">
            <a:xfrm>
              <a:off x="7120504" y="2889250"/>
              <a:ext cx="54292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50" name="직선 화살표 연결선 149"/>
            <p:cNvCxnSpPr/>
            <p:nvPr/>
          </p:nvCxnSpPr>
          <p:spPr bwMode="auto">
            <a:xfrm flipH="1">
              <a:off x="7110979" y="3060700"/>
              <a:ext cx="5524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5" name="그룹 150"/>
          <p:cNvGrpSpPr/>
          <p:nvPr/>
        </p:nvGrpSpPr>
        <p:grpSpPr>
          <a:xfrm>
            <a:off x="1141980" y="5480050"/>
            <a:ext cx="438811" cy="158750"/>
            <a:chOff x="7110979" y="2889250"/>
            <a:chExt cx="552450" cy="171450"/>
          </a:xfrm>
        </p:grpSpPr>
        <p:cxnSp>
          <p:nvCxnSpPr>
            <p:cNvPr id="152" name="직선 화살표 연결선 151"/>
            <p:cNvCxnSpPr/>
            <p:nvPr/>
          </p:nvCxnSpPr>
          <p:spPr bwMode="auto">
            <a:xfrm>
              <a:off x="7120504" y="2889250"/>
              <a:ext cx="54292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53" name="직선 화살표 연결선 152"/>
            <p:cNvCxnSpPr/>
            <p:nvPr/>
          </p:nvCxnSpPr>
          <p:spPr bwMode="auto">
            <a:xfrm flipH="1">
              <a:off x="7110979" y="3060700"/>
              <a:ext cx="5524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76" name="모서리가 둥근 직사각형 75"/>
          <p:cNvSpPr/>
          <p:nvPr/>
        </p:nvSpPr>
        <p:spPr bwMode="auto">
          <a:xfrm>
            <a:off x="7740646" y="5494020"/>
            <a:ext cx="1204913" cy="785812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교육 기관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비영리 단체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7740646" y="4454842"/>
            <a:ext cx="1204913" cy="785812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개인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3316758" y="4840113"/>
            <a:ext cx="1165434" cy="6629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회의진행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Module</a:t>
            </a: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4654459" y="4840113"/>
            <a:ext cx="1165434" cy="6629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회의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준비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Module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3316758" y="5629647"/>
            <a:ext cx="1165434" cy="6629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평가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보상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Module</a:t>
            </a: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5992159" y="5629647"/>
            <a:ext cx="1165434" cy="6629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그룹 관리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Module</a:t>
            </a: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1979057" y="4840113"/>
            <a:ext cx="1165434" cy="6629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퍼실리테이션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Module</a:t>
            </a: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1979057" y="5629647"/>
            <a:ext cx="1165434" cy="6629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회의 도구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Module</a:t>
            </a:r>
          </a:p>
        </p:txBody>
      </p:sp>
      <p:sp>
        <p:nvSpPr>
          <p:cNvPr id="68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ko-KR" altLang="en-US" dirty="0" smtClean="0"/>
              <a:t>비즈니스 모델</a:t>
            </a:r>
            <a:endParaRPr lang="ko-KR" altLang="en-US" dirty="0"/>
          </a:p>
        </p:txBody>
      </p:sp>
      <p:sp>
        <p:nvSpPr>
          <p:cNvPr id="69" name="바닥글 개체 틀 3"/>
          <p:cNvSpPr txBox="1">
            <a:spLocks/>
          </p:cNvSpPr>
          <p:nvPr/>
        </p:nvSpPr>
        <p:spPr>
          <a:xfrm>
            <a:off x="219075" y="6408738"/>
            <a:ext cx="1343025" cy="2476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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fld id="{A5DC1843-ACC6-4DA4-AA01-11F197B44782}" type="slidenum">
              <a:rPr kumimoji="0" lang="de-DE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advTm="11076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 txBox="1">
            <a:spLocks/>
          </p:cNvSpPr>
          <p:nvPr/>
        </p:nvSpPr>
        <p:spPr>
          <a:xfrm>
            <a:off x="219075" y="6408738"/>
            <a:ext cx="1343025" cy="2476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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fld id="{A5DC1843-ACC6-4DA4-AA01-11F197B44782}" type="slidenum">
              <a:rPr kumimoji="0" lang="de-DE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ko-KR" altLang="en-US" dirty="0" smtClean="0"/>
              <a:t>재무계획</a:t>
            </a:r>
            <a:r>
              <a:rPr lang="en-US" altLang="ko-KR" dirty="0" smtClean="0"/>
              <a:t> [</a:t>
            </a:r>
            <a:r>
              <a:rPr lang="ko-KR" altLang="en-US" dirty="0" smtClean="0"/>
              <a:t>투자계획</a:t>
            </a:r>
            <a:r>
              <a:rPr lang="en-US" altLang="ko-KR" dirty="0" smtClean="0"/>
              <a:t>] -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39551" y="1988840"/>
          <a:ext cx="8136905" cy="4032453"/>
        </p:xfrm>
        <a:graphic>
          <a:graphicData uri="http://schemas.openxmlformats.org/drawingml/2006/table">
            <a:tbl>
              <a:tblPr/>
              <a:tblGrid>
                <a:gridCol w="1471435"/>
                <a:gridCol w="1333094"/>
                <a:gridCol w="1333094"/>
                <a:gridCol w="1333094"/>
                <a:gridCol w="1333094"/>
                <a:gridCol w="1333094"/>
              </a:tblGrid>
              <a:tr h="252028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066" marR="7066" marT="7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066" marR="7066" marT="7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066" marR="7066" marT="7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066" marR="7066" marT="7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066" marR="7066" marT="7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단위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만원</a:t>
                      </a:r>
                    </a:p>
                  </a:txBody>
                  <a:tcPr marL="7066" marR="7066" marT="7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구 분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2013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년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2014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년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2015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년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2016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년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년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343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CMS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CRM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1,000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Server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2,000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1,500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SCM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1,000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Office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관련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1,500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1,200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1,200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1,200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1,200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제휴비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투자 유치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5,000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2,000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2,600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1,900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2,100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자기자본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1,500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1,500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1,500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1,500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1,500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투자비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6,500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3,500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4,100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3,400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3,600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총투자비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21,100 </a:t>
                      </a:r>
                    </a:p>
                  </a:txBody>
                  <a:tcPr marL="7066" marR="7066" marT="70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Tm="1711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 txBox="1">
            <a:spLocks/>
          </p:cNvSpPr>
          <p:nvPr/>
        </p:nvSpPr>
        <p:spPr>
          <a:xfrm>
            <a:off x="219075" y="6408738"/>
            <a:ext cx="1343025" cy="2476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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fld id="{A5DC1843-ACC6-4DA4-AA01-11F197B44782}" type="slidenum">
              <a:rPr kumimoji="0" lang="de-DE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ko-KR" altLang="en-US" dirty="0" smtClean="0"/>
              <a:t>재무계획 </a:t>
            </a:r>
            <a:r>
              <a:rPr lang="en-US" altLang="ko-KR" dirty="0" smtClean="0"/>
              <a:t>[</a:t>
            </a:r>
            <a:r>
              <a:rPr lang="ko-KR" altLang="en-US" dirty="0" smtClean="0"/>
              <a:t>매출액 추정</a:t>
            </a:r>
            <a:r>
              <a:rPr lang="en-US" altLang="ko-KR" dirty="0" smtClean="0"/>
              <a:t>] -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916832"/>
          <a:ext cx="8208912" cy="4176466"/>
        </p:xfrm>
        <a:graphic>
          <a:graphicData uri="http://schemas.openxmlformats.org/drawingml/2006/table">
            <a:tbl>
              <a:tblPr/>
              <a:tblGrid>
                <a:gridCol w="2167522"/>
                <a:gridCol w="1208278"/>
                <a:gridCol w="1208278"/>
                <a:gridCol w="1208278"/>
                <a:gridCol w="1208278"/>
                <a:gridCol w="1208278"/>
              </a:tblGrid>
              <a:tr h="22087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65" marR="6865" marT="68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65" marR="6865" marT="68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65" marR="6865" marT="68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65" marR="6865" marT="68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65" marR="6865" marT="68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단위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만원</a:t>
                      </a:r>
                    </a:p>
                  </a:txBody>
                  <a:tcPr marL="6865" marR="6865" marT="68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구 분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2013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년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2014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년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2015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년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2016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년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년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592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Web Conferencing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시장 규모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50,000,000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55,000,000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60,000,000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65,000,000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70,000,000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오케스트라 점유율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5.00%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10.00%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15.00%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3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오케스트라 점유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시장 규모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250,000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825,000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3,000,000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6,500,000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10,500,000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3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오케스트라 솔루션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고객 기업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획득수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3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오케스트라 솔루션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누적 고객 기업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180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오케스트라 솔루션 가격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1,000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솔루션 평균 지출 금액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360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360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480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480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480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오케스트라 매출액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4,640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14,640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63,520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143,520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299,520 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Tm="1310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 txBox="1">
            <a:spLocks/>
          </p:cNvSpPr>
          <p:nvPr/>
        </p:nvSpPr>
        <p:spPr>
          <a:xfrm>
            <a:off x="219075" y="6408738"/>
            <a:ext cx="1343025" cy="2476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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fld id="{A5DC1843-ACC6-4DA4-AA01-11F197B44782}" type="slidenum">
              <a:rPr kumimoji="0" lang="de-DE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ko-KR" altLang="en-US" dirty="0" smtClean="0"/>
              <a:t>재무계획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추정 손익 계산서</a:t>
            </a:r>
            <a:r>
              <a:rPr lang="en-US" altLang="ko-KR" dirty="0" smtClean="0"/>
              <a:t>] -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340760"/>
          <a:ext cx="8136905" cy="4968560"/>
        </p:xfrm>
        <a:graphic>
          <a:graphicData uri="http://schemas.openxmlformats.org/drawingml/2006/table">
            <a:tbl>
              <a:tblPr/>
              <a:tblGrid>
                <a:gridCol w="663485"/>
                <a:gridCol w="1437550"/>
                <a:gridCol w="1207174"/>
                <a:gridCol w="1207174"/>
                <a:gridCol w="1207174"/>
                <a:gridCol w="1207174"/>
                <a:gridCol w="1207174"/>
              </a:tblGrid>
              <a:tr h="201303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17" marR="6917" marT="69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17" marR="6917" marT="69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17" marR="6917" marT="69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17" marR="6917" marT="69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17" marR="6917" marT="69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17" marR="6917" marT="69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단위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만원</a:t>
                      </a:r>
                    </a:p>
                  </a:txBody>
                  <a:tcPr marL="6917" marR="6917" marT="69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0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653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투자비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A)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6,500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3,500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4,100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3,400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3,600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매출액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B)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4,640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14,640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63,520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143,520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299,520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비용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감가상각비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C)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825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1,225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1,625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2,025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(60%)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2,784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8,784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38,112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86,112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179,712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라이선스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D)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2,784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9,609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39,337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87,737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181,737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영업이익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E=B-D)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1,856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5,031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24,183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55,783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117,783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영업이익률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D/B)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40.00%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34.36%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38.07%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38.87%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39.32%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법인세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F=0.2xE)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371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1,006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4,837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11,157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23,557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세후영업이익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(G=E-F)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1,485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4,025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19,346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44,626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94,226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현금유출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H=A+D-C+F)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9,655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13,290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47,049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100,669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206,869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현금유입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I=B)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4,640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14,640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63,520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143,520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299,520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순현금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당년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J=I-H)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-5,015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1,350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16,471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42,851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92,651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누계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K)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-5,015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-3,665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12,806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55,657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148,309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할인계수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10%(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L)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0.91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0.83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0.75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0.68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0.62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현재가치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JxL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-4564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1120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12354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29139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57444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누적순현가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NPV)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-4564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-3443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8910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38049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95493 </a:t>
                      </a:r>
                    </a:p>
                  </a:txBody>
                  <a:tcPr marL="6917" marR="6917" marT="6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Tm="13104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14324" y="119063"/>
            <a:ext cx="8829675" cy="600075"/>
          </a:xfrm>
        </p:spPr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0525" y="1855788"/>
            <a:ext cx="8524875" cy="4391025"/>
          </a:xfrm>
        </p:spPr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pPr marL="534987" lvl="1" indent="-34290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422400" y="1527160"/>
            <a:ext cx="7289828" cy="11430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6800" rIns="90000" bIns="46800" anchor="t"/>
          <a:lstStyle/>
          <a:p>
            <a:pPr algn="l"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Web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425552" y="5527688"/>
            <a:ext cx="4407128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6800" rIns="90000" bIns="46800" anchor="t"/>
          <a:lstStyle/>
          <a:p>
            <a:pPr algn="l">
              <a:defRPr/>
            </a:pP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Redis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717143" y="2813044"/>
            <a:ext cx="397862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6800" rIns="90000" bIns="46800" anchor="t"/>
          <a:lstStyle/>
          <a:p>
            <a:pPr algn="l"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Proxy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425552" y="3899128"/>
            <a:ext cx="7286676" cy="1428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6800" rIns="90000" bIns="46800" anchor="t"/>
          <a:lstStyle/>
          <a:p>
            <a:pPr algn="l"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Node.js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3" descr="C:\Users\godong\Downloads\1361087378_i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3622" y="5602630"/>
            <a:ext cx="571504" cy="57150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400870" y="6087050"/>
            <a:ext cx="14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Data DB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5749470" y="4129087"/>
            <a:ext cx="275771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express</a:t>
            </a: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810865" y="4738299"/>
            <a:ext cx="2596267" cy="4600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ko-KR" sz="20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node_redis</a:t>
            </a:r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2941491" y="4113442"/>
            <a:ext cx="2294869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Socket.io</a:t>
            </a:r>
          </a:p>
        </p:txBody>
      </p:sp>
      <p:sp>
        <p:nvSpPr>
          <p:cNvPr id="23" name="왼쪽/오른쪽 화살표 22"/>
          <p:cNvSpPr/>
          <p:nvPr/>
        </p:nvSpPr>
        <p:spPr>
          <a:xfrm rot="16200000">
            <a:off x="6915830" y="3622329"/>
            <a:ext cx="428626" cy="500066"/>
          </a:xfrm>
          <a:prstGeom prst="leftRightArrow">
            <a:avLst>
              <a:gd name="adj1" fmla="val 50000"/>
              <a:gd name="adj2" fmla="val 2812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5749470" y="3027358"/>
            <a:ext cx="2757713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Nginx</a:t>
            </a:r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638" y="1854746"/>
            <a:ext cx="127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Client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7638" y="3031092"/>
            <a:ext cx="127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Proxy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7638" y="4367218"/>
            <a:ext cx="127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Server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637" y="5771136"/>
            <a:ext cx="144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Database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6"/>
          <p:cNvGrpSpPr/>
          <p:nvPr/>
        </p:nvGrpSpPr>
        <p:grpSpPr>
          <a:xfrm>
            <a:off x="2728207" y="1743855"/>
            <a:ext cx="2678925" cy="785818"/>
            <a:chOff x="5733037" y="1741474"/>
            <a:chExt cx="2678925" cy="785818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5733037" y="1741474"/>
              <a:ext cx="2678925" cy="78581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t"/>
            <a:lstStyle/>
            <a:p>
              <a:pPr algn="ctr">
                <a:defRPr/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HTML5</a:t>
              </a:r>
            </a:p>
          </p:txBody>
        </p:sp>
        <p:sp>
          <p:nvSpPr>
            <p:cNvPr id="30" name="모서리가 둥근 직사각형 29"/>
            <p:cNvSpPr/>
            <p:nvPr/>
          </p:nvSpPr>
          <p:spPr bwMode="auto">
            <a:xfrm>
              <a:off x="5917293" y="2136764"/>
              <a:ext cx="2294869" cy="32703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Socket.io</a:t>
              </a:r>
            </a:p>
          </p:txBody>
        </p:sp>
      </p:grpSp>
      <p:sp>
        <p:nvSpPr>
          <p:cNvPr id="31" name="모서리가 둥근 직사각형 30"/>
          <p:cNvSpPr/>
          <p:nvPr/>
        </p:nvSpPr>
        <p:spPr bwMode="auto">
          <a:xfrm>
            <a:off x="5573485" y="1743855"/>
            <a:ext cx="2757715" cy="6429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Javascript</a:t>
            </a:r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왼쪽/오른쪽 화살표 16"/>
          <p:cNvSpPr/>
          <p:nvPr/>
        </p:nvSpPr>
        <p:spPr>
          <a:xfrm>
            <a:off x="5271512" y="4199394"/>
            <a:ext cx="448929" cy="357190"/>
          </a:xfrm>
          <a:prstGeom prst="leftRightArrow">
            <a:avLst>
              <a:gd name="adj1" fmla="val 50000"/>
              <a:gd name="adj2" fmla="val 2812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왼쪽/오른쪽 화살표 31"/>
          <p:cNvSpPr/>
          <p:nvPr/>
        </p:nvSpPr>
        <p:spPr>
          <a:xfrm rot="5400000">
            <a:off x="3293761" y="2947900"/>
            <a:ext cx="1574808" cy="738354"/>
          </a:xfrm>
          <a:prstGeom prst="leftRightArrow">
            <a:avLst>
              <a:gd name="adj1" fmla="val 50000"/>
              <a:gd name="adj2" fmla="val 2812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979887" y="5527688"/>
            <a:ext cx="2732341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6800" rIns="90000" bIns="46800" anchor="t"/>
          <a:lstStyle/>
          <a:p>
            <a:pPr algn="l">
              <a:defRPr/>
            </a:pP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MySQL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3" descr="C:\Users\godong\Downloads\1361087378_i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8802" y="5602630"/>
            <a:ext cx="571504" cy="57150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122888" y="6087050"/>
            <a:ext cx="121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User DB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6139541" y="4739430"/>
            <a:ext cx="2170355" cy="4600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ko-KR" sz="20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node_mysql</a:t>
            </a:r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왼쪽/오른쪽 화살표 35"/>
          <p:cNvSpPr/>
          <p:nvPr/>
        </p:nvSpPr>
        <p:spPr>
          <a:xfrm rot="16200000">
            <a:off x="3941984" y="5141469"/>
            <a:ext cx="328162" cy="500066"/>
          </a:xfrm>
          <a:prstGeom prst="leftRightArrow">
            <a:avLst>
              <a:gd name="adj1" fmla="val 50000"/>
              <a:gd name="adj2" fmla="val 2812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왼쪽/오른쪽 화살표 33"/>
          <p:cNvSpPr/>
          <p:nvPr/>
        </p:nvSpPr>
        <p:spPr>
          <a:xfrm rot="16200000">
            <a:off x="7094887" y="5141469"/>
            <a:ext cx="328162" cy="500066"/>
          </a:xfrm>
          <a:prstGeom prst="leftRightArrow">
            <a:avLst>
              <a:gd name="adj1" fmla="val 50000"/>
              <a:gd name="adj2" fmla="val 2812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38" name="바닥글 개체 틀 3"/>
          <p:cNvSpPr txBox="1">
            <a:spLocks/>
          </p:cNvSpPr>
          <p:nvPr/>
        </p:nvSpPr>
        <p:spPr>
          <a:xfrm>
            <a:off x="219075" y="6408738"/>
            <a:ext cx="1343025" cy="2476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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fld id="{A5DC1843-ACC6-4DA4-AA01-11F197B44782}" type="slidenum">
              <a:rPr kumimoji="0" lang="de-DE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advTm="2380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 bwMode="auto">
          <a:xfrm>
            <a:off x="4539883" y="3267075"/>
            <a:ext cx="4219575" cy="3200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Modal Window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917709" y="5743576"/>
            <a:ext cx="3394074" cy="4953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select_meeting_template.html</a:t>
            </a:r>
            <a:endParaRPr kumimoji="0" lang="ko-KR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917709" y="5067301"/>
            <a:ext cx="3394074" cy="4953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setting_agenda_step.html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4917709" y="4400551"/>
            <a:ext cx="3394074" cy="4953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setting_agenda.html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4926441" y="3752851"/>
            <a:ext cx="3385342" cy="4953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quick_start.html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92491" y="3752851"/>
            <a:ext cx="2809875" cy="26558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main.html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721104" y="4352925"/>
            <a:ext cx="2143124" cy="4953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DIV - meeting-list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721104" y="5000625"/>
            <a:ext cx="2143124" cy="4953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DIV – group-info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721104" y="5695950"/>
            <a:ext cx="2143124" cy="4953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DIV -manual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 bwMode="auto">
          <a:xfrm>
            <a:off x="3269042" y="4886326"/>
            <a:ext cx="1190625" cy="6667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02329" y="439102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Ajax (load data)</a:t>
            </a:r>
            <a:endParaRPr lang="ko-KR" altLang="en-US" sz="2000" dirty="0"/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392491" y="1628773"/>
            <a:ext cx="8386017" cy="13906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config.js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530604" y="2133600"/>
            <a:ext cx="993396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Function Init()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아래쪽 화살표 35"/>
          <p:cNvSpPr/>
          <p:nvPr/>
        </p:nvSpPr>
        <p:spPr bwMode="auto">
          <a:xfrm>
            <a:off x="1162050" y="3162300"/>
            <a:ext cx="1257300" cy="42862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97498" y="3133725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Page setting</a:t>
            </a:r>
            <a:endParaRPr lang="ko-KR" altLang="en-US" sz="2000" dirty="0"/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530604" y="2495550"/>
            <a:ext cx="1866894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setup_all_buttons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1632706" y="2133600"/>
            <a:ext cx="1720093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setup_group_info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3441711" y="2133600"/>
            <a:ext cx="1720093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setup_timepick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5271257" y="2133600"/>
            <a:ext cx="1720093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setup_calendar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7108836" y="2133600"/>
            <a:ext cx="1530339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setup_charts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2508263" y="2495550"/>
            <a:ext cx="2149462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setup_widgets_desktop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4779969" y="2495550"/>
            <a:ext cx="2582856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setup_select_meeting_template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7487080" y="2495550"/>
            <a:ext cx="1152095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etc …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ko-KR" altLang="en-US" dirty="0" smtClean="0"/>
              <a:t>서비스 페이지 구성도</a:t>
            </a:r>
            <a:endParaRPr lang="ko-KR" altLang="en-US" dirty="0"/>
          </a:p>
        </p:txBody>
      </p:sp>
      <p:sp>
        <p:nvSpPr>
          <p:cNvPr id="27" name="바닥글 개체 틀 3"/>
          <p:cNvSpPr txBox="1">
            <a:spLocks/>
          </p:cNvSpPr>
          <p:nvPr/>
        </p:nvSpPr>
        <p:spPr>
          <a:xfrm>
            <a:off x="219075" y="6408738"/>
            <a:ext cx="1343025" cy="2476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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fld id="{A5DC1843-ACC6-4DA4-AA01-11F197B44782}" type="slidenum">
              <a:rPr kumimoji="0" lang="de-DE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advTm="1154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ko-KR" altLang="en-US" dirty="0" smtClean="0"/>
              <a:t>오케스트라 서비스 페이지 소개</a:t>
            </a:r>
            <a:endParaRPr lang="ko-KR" altLang="en-US" dirty="0"/>
          </a:p>
        </p:txBody>
      </p:sp>
      <p:sp>
        <p:nvSpPr>
          <p:cNvPr id="6" name="바닥글 개체 틀 3"/>
          <p:cNvSpPr txBox="1">
            <a:spLocks/>
          </p:cNvSpPr>
          <p:nvPr/>
        </p:nvSpPr>
        <p:spPr>
          <a:xfrm>
            <a:off x="219075" y="6408738"/>
            <a:ext cx="1343025" cy="2476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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fld id="{A5DC1843-ACC6-4DA4-AA01-11F197B44782}" type="slidenum">
              <a:rPr kumimoji="0" lang="de-DE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advTm="1154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ko-KR" altLang="en-US" dirty="0" smtClean="0"/>
              <a:t>프로젝트 활동 내역 </a:t>
            </a:r>
            <a:endParaRPr lang="ko-KR" altLang="en-US" dirty="0"/>
          </a:p>
        </p:txBody>
      </p:sp>
      <p:sp>
        <p:nvSpPr>
          <p:cNvPr id="5" name="바닥글 개체 틀 3"/>
          <p:cNvSpPr txBox="1">
            <a:spLocks/>
          </p:cNvSpPr>
          <p:nvPr/>
        </p:nvSpPr>
        <p:spPr>
          <a:xfrm>
            <a:off x="539552" y="6490543"/>
            <a:ext cx="915145" cy="182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r>
              <a:rPr kumimoji="0" lang="de-DE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</a:t>
            </a:r>
            <a:r>
              <a:rPr kumimoji="0" lang="de-DE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fld id="{A5DC1843-ACC6-4DA4-AA01-11F197B44782}" type="slidenum">
              <a:rPr kumimoji="0" lang="de-DE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altLang="ko-KR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223" y="4309703"/>
            <a:ext cx="2865505" cy="202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7767" y="4309927"/>
            <a:ext cx="2865504" cy="202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576206" y="6380466"/>
            <a:ext cx="97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정용기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2170" y="6380466"/>
            <a:ext cx="97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고동현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8434" y="6380466"/>
            <a:ext cx="97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임종혁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9013" y="4309232"/>
            <a:ext cx="2865503" cy="202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 descr="Screen Shot 2013-05-26 at 오전 10.43.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3888432" cy="268794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071670" y="1357298"/>
            <a:ext cx="4857784" cy="500066"/>
          </a:xfrm>
          <a:prstGeom prst="roundRect">
            <a:avLst>
              <a:gd name="adj" fmla="val 50000"/>
            </a:avLst>
          </a:prstGeom>
          <a:ln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2" algn="l"/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 시연 동영상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2071670" y="2704414"/>
            <a:ext cx="4857784" cy="500066"/>
          </a:xfrm>
          <a:prstGeom prst="roundRect">
            <a:avLst>
              <a:gd name="adj" fmla="val 50000"/>
            </a:avLst>
          </a:prstGeom>
          <a:ln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2" algn="l"/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문제 분석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071670" y="3377972"/>
            <a:ext cx="4857784" cy="500066"/>
          </a:xfrm>
          <a:prstGeom prst="roundRect">
            <a:avLst>
              <a:gd name="adj" fmla="val 50000"/>
            </a:avLst>
          </a:prstGeom>
          <a:ln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2" algn="l"/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솔루션 제시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2071670" y="4051530"/>
            <a:ext cx="4857784" cy="500066"/>
          </a:xfrm>
          <a:prstGeom prst="roundRect">
            <a:avLst>
              <a:gd name="adj" fmla="val 50000"/>
            </a:avLst>
          </a:prstGeom>
          <a:ln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2" algn="l"/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시장 분석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071670" y="4725088"/>
            <a:ext cx="4857784" cy="500066"/>
          </a:xfrm>
          <a:prstGeom prst="roundRect">
            <a:avLst>
              <a:gd name="adj" fmla="val 50000"/>
            </a:avLst>
          </a:prstGeom>
          <a:ln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2" algn="l"/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6.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서비스 소개</a:t>
            </a: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071670" y="5398646"/>
            <a:ext cx="4857784" cy="500066"/>
          </a:xfrm>
          <a:prstGeom prst="roundRect">
            <a:avLst>
              <a:gd name="adj" fmla="val 50000"/>
            </a:avLst>
          </a:prstGeom>
          <a:ln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2" algn="l"/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7.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프로젝트 관리</a:t>
            </a: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2071670" y="6072206"/>
            <a:ext cx="4857784" cy="500066"/>
          </a:xfrm>
          <a:prstGeom prst="roundRect">
            <a:avLst>
              <a:gd name="adj" fmla="val 50000"/>
            </a:avLst>
          </a:prstGeom>
          <a:ln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2" algn="l"/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8.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향후 계획</a:t>
            </a:r>
          </a:p>
        </p:txBody>
      </p:sp>
    </p:spTree>
  </p:cSld>
  <p:clrMapOvr>
    <a:masterClrMapping/>
  </p:clrMapOvr>
  <p:transition advTm="510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153667" y="1556792"/>
          <a:ext cx="8829675" cy="4670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205"/>
                <a:gridCol w="5563470"/>
              </a:tblGrid>
              <a:tr h="424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반영 사항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606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시장에 대한 조사가 잘 되어 있다</a:t>
                      </a:r>
                      <a:r>
                        <a:rPr lang="en-US" altLang="ko-KR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기존 시장</a:t>
                      </a:r>
                      <a:r>
                        <a:rPr lang="ko-KR" altLang="en-US" sz="15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조사 자료를 보완하고 경쟁사 분석 구체화</a:t>
                      </a:r>
                      <a:endParaRPr lang="ko-KR" altLang="en-US" sz="15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6065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이</a:t>
                      </a:r>
                      <a:r>
                        <a:rPr lang="ko-KR" altLang="en-US" sz="15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서비스를</a:t>
                      </a:r>
                      <a:r>
                        <a:rPr lang="ko-KR" altLang="en-US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 실제로 사용하게 될 </a:t>
                      </a:r>
                      <a:endParaRPr lang="en-US" altLang="ko-KR" sz="15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기업들과</a:t>
                      </a:r>
                      <a:r>
                        <a:rPr lang="ko-KR" altLang="en-US" sz="15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논의 필요</a:t>
                      </a:r>
                      <a:endParaRPr lang="ko-KR" altLang="en-US" sz="15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기업</a:t>
                      </a:r>
                      <a:r>
                        <a:rPr lang="en-US" altLang="ko-KR" sz="15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5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5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스타트업</a:t>
                      </a:r>
                      <a:r>
                        <a:rPr lang="en-US" altLang="ko-KR" sz="15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5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대학생 인터뷰 진행</a:t>
                      </a:r>
                      <a:endParaRPr lang="ko-KR" altLang="en-US" sz="15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60656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서비스를 사용하는 이유가 </a:t>
                      </a:r>
                      <a:endParaRPr lang="en-US" altLang="ko-KR" sz="15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5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퍼실리테이션은</a:t>
                      </a:r>
                      <a:r>
                        <a:rPr lang="ko-KR" altLang="en-US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 아닐 것 같다</a:t>
                      </a:r>
                      <a:r>
                        <a:rPr lang="en-US" altLang="ko-KR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서비스의 강점은 회의를 효율적으로 진행할 수 있는 시스템</a:t>
                      </a:r>
                      <a:endParaRPr lang="ko-KR" altLang="en-US" sz="15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60656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개발은</a:t>
                      </a:r>
                      <a:r>
                        <a:rPr lang="ko-KR" altLang="en-US" sz="15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기간 내에</a:t>
                      </a:r>
                      <a:r>
                        <a:rPr lang="ko-KR" altLang="en-US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 끝낼 수 있을 것</a:t>
                      </a:r>
                      <a:r>
                        <a:rPr lang="ko-KR" altLang="en-US" sz="15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같은지</a:t>
                      </a:r>
                      <a:r>
                        <a:rPr lang="en-US" altLang="ko-KR" sz="15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6.3~6.16</a:t>
                      </a:r>
                      <a:r>
                        <a:rPr lang="en-US" altLang="ko-KR" sz="15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– </a:t>
                      </a:r>
                      <a:r>
                        <a:rPr lang="ko-KR" altLang="en-US" sz="15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알파 테스트 및 베타 테스트 진행</a:t>
                      </a:r>
                      <a:endParaRPr lang="en-US" altLang="ko-KR" sz="15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6.17</a:t>
                      </a:r>
                      <a:r>
                        <a:rPr lang="ko-KR" altLang="en-US" sz="15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5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–</a:t>
                      </a:r>
                      <a:r>
                        <a:rPr lang="ko-KR" altLang="en-US" sz="15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서비스 런칭</a:t>
                      </a:r>
                      <a:endParaRPr lang="ko-KR" altLang="en-US" sz="15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606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회의 내용 기록은 어떻게 할 것인가</a:t>
                      </a:r>
                      <a:r>
                        <a:rPr lang="en-US" altLang="ko-KR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서기 지정해서 서기가 다른 사람의 이름으로 입력 가능하도록 구현 </a:t>
                      </a:r>
                      <a:r>
                        <a:rPr lang="en-US" altLang="ko-KR" sz="15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5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키보드 단축키로 쉽게 입력 가능</a:t>
                      </a:r>
                      <a:r>
                        <a:rPr lang="en-US" altLang="ko-KR" sz="15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5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606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토즈</a:t>
                      </a:r>
                      <a:r>
                        <a:rPr lang="ko-KR" altLang="en-US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5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컨택해서</a:t>
                      </a:r>
                      <a:r>
                        <a:rPr lang="ko-KR" altLang="en-US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5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토즈에서</a:t>
                      </a:r>
                      <a:r>
                        <a:rPr lang="ko-KR" altLang="en-US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 실제로</a:t>
                      </a:r>
                      <a:endParaRPr lang="en-US" altLang="ko-KR" sz="15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 사용해보면 좋을 것 같다</a:t>
                      </a:r>
                      <a:r>
                        <a:rPr lang="en-US" altLang="ko-KR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토즈</a:t>
                      </a:r>
                      <a:r>
                        <a:rPr lang="ko-KR" altLang="en-US" sz="15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5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컨택</a:t>
                      </a:r>
                      <a:r>
                        <a:rPr lang="ko-KR" altLang="en-US" sz="15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진행</a:t>
                      </a:r>
                      <a:endParaRPr lang="en-US" altLang="ko-KR" sz="15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사업제안서 전달 완료</a:t>
                      </a:r>
                      <a:endParaRPr lang="ko-KR" altLang="en-US" sz="15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606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맑은 고딕" pitchFamily="50" charset="-127"/>
                          <a:ea typeface="맑은 고딕" pitchFamily="50" charset="-127"/>
                        </a:rPr>
                        <a:t>원격회의도 고려하면 좋을 것</a:t>
                      </a:r>
                      <a:r>
                        <a:rPr lang="ko-KR" altLang="en-US" sz="15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같다</a:t>
                      </a:r>
                      <a:r>
                        <a:rPr lang="en-US" altLang="ko-KR" sz="15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현재 채팅 및 회의 도구로 원격 회의 진행 가능</a:t>
                      </a:r>
                      <a:endParaRPr lang="en-US" altLang="ko-KR" sz="15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5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향후 화상 회의 추가 예정</a:t>
                      </a:r>
                      <a:r>
                        <a:rPr lang="en-US" altLang="ko-KR" sz="15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5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바닥글 개체 틀 3"/>
          <p:cNvSpPr txBox="1">
            <a:spLocks/>
          </p:cNvSpPr>
          <p:nvPr/>
        </p:nvSpPr>
        <p:spPr>
          <a:xfrm>
            <a:off x="219075" y="6408738"/>
            <a:ext cx="1343025" cy="2476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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fld id="{A5DC1843-ACC6-4DA4-AA01-11F197B44782}" type="slidenum">
              <a:rPr kumimoji="0" lang="de-DE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ko-KR" altLang="en-US" dirty="0" smtClean="0"/>
              <a:t>중간평가 </a:t>
            </a:r>
            <a:r>
              <a:rPr lang="ko-KR" altLang="en-US" dirty="0" smtClean="0"/>
              <a:t>피드백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</p:cSld>
  <p:clrMapOvr>
    <a:masterClrMapping/>
  </p:clrMapOvr>
  <p:transition advTm="1711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차트 20"/>
          <p:cNvGraphicFramePr/>
          <p:nvPr>
            <p:extLst>
              <p:ext uri="{D42A27DB-BD31-4B8C-83A1-F6EECF244321}">
                <p14:modId xmlns="" xmlns:p14="http://schemas.microsoft.com/office/powerpoint/2010/main" val="1379765358"/>
              </p:ext>
            </p:extLst>
          </p:nvPr>
        </p:nvGraphicFramePr>
        <p:xfrm>
          <a:off x="395536" y="1340768"/>
          <a:ext cx="4482634" cy="2763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1520" y="1268760"/>
            <a:ext cx="378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직장인 회의문화 만족도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976" y="3697287"/>
            <a:ext cx="269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www.saramin.co.kr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4973" y="2420888"/>
            <a:ext cx="984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54.1%</a:t>
            </a:r>
            <a:endParaRPr lang="ko-KR" altLang="en-US" sz="2000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9752" y="2596842"/>
            <a:ext cx="984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20.4%</a:t>
            </a:r>
            <a:endParaRPr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7101" y="1948770"/>
            <a:ext cx="984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25.5%</a:t>
            </a:r>
            <a:endParaRPr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ko-KR" altLang="en-US" dirty="0" smtClean="0"/>
              <a:t>회의문화 만족도</a:t>
            </a:r>
            <a:endParaRPr lang="ko-KR" altLang="en-US" dirty="0"/>
          </a:p>
        </p:txBody>
      </p:sp>
      <p:sp>
        <p:nvSpPr>
          <p:cNvPr id="10" name="바닥글 개체 틀 3"/>
          <p:cNvSpPr txBox="1">
            <a:spLocks/>
          </p:cNvSpPr>
          <p:nvPr/>
        </p:nvSpPr>
        <p:spPr>
          <a:xfrm>
            <a:off x="219075" y="6408738"/>
            <a:ext cx="1343025" cy="2476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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fld id="{A5DC1843-ACC6-4DA4-AA01-11F197B44782}" type="slidenum">
              <a:rPr kumimoji="0" lang="de-DE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6398606"/>
            <a:ext cx="4950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포스코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경영연구소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“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회의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50%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축소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회의 質 개선에 달려있다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6035" y="4221088"/>
            <a:ext cx="5847039" cy="217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004048" y="3501008"/>
            <a:ext cx="3643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회의 불만 요인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9"/>
          <p:cNvSpPr/>
          <p:nvPr/>
        </p:nvSpPr>
        <p:spPr bwMode="auto">
          <a:xfrm>
            <a:off x="8095196" y="4350802"/>
            <a:ext cx="313080" cy="1476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2"/>
          <p:cNvSpPr/>
          <p:nvPr/>
        </p:nvSpPr>
        <p:spPr bwMode="auto">
          <a:xfrm>
            <a:off x="4978672" y="5105703"/>
            <a:ext cx="3599765" cy="1009123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40352" y="4941168"/>
            <a:ext cx="1774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65.3%</a:t>
            </a:r>
            <a:endParaRPr lang="ko-KR" altLang="en-US" sz="3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Tm="993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344741" y="1671145"/>
            <a:ext cx="8452420" cy="464557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386874" y="1893388"/>
            <a:ext cx="2204019" cy="2577012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외부 </a:t>
            </a:r>
            <a:r>
              <a:rPr lang="en-US" altLang="ko-KR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Module </a:t>
            </a: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 연동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6398027" y="4572001"/>
            <a:ext cx="2203376" cy="1534510"/>
          </a:xfrm>
          <a:prstGeom prst="rect">
            <a:avLst/>
          </a:prstGeom>
          <a:noFill/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솔루션 제공</a:t>
            </a:r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38"/>
          <p:cNvGrpSpPr/>
          <p:nvPr/>
        </p:nvGrpSpPr>
        <p:grpSpPr>
          <a:xfrm>
            <a:off x="558894" y="1893389"/>
            <a:ext cx="5677687" cy="944671"/>
            <a:chOff x="558894" y="1893389"/>
            <a:chExt cx="5677687" cy="944671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558894" y="1893389"/>
              <a:ext cx="5677687" cy="944671"/>
            </a:xfrm>
            <a:prstGeom prst="rect">
              <a:avLst/>
            </a:prstGeom>
            <a:noFill/>
            <a:ln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회의 도구</a:t>
              </a:r>
              <a:endParaRPr lang="en-US" altLang="ko-KR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 bwMode="auto">
            <a:xfrm>
              <a:off x="701024" y="2306602"/>
              <a:ext cx="817457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리스트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도구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1614108" y="2306602"/>
              <a:ext cx="817457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마인드맵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2527192" y="2306602"/>
              <a:ext cx="817457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ko-KR" altLang="en-US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포스트잇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3440276" y="2306602"/>
              <a:ext cx="817457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화이트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보드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353360" y="2306602"/>
              <a:ext cx="817457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투표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도구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 bwMode="auto">
            <a:xfrm>
              <a:off x="5266446" y="2306602"/>
              <a:ext cx="817457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defRPr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API</a:t>
              </a:r>
            </a:p>
          </p:txBody>
        </p:sp>
      </p:grpSp>
      <p:grpSp>
        <p:nvGrpSpPr>
          <p:cNvPr id="4" name="그룹 35"/>
          <p:cNvGrpSpPr/>
          <p:nvPr/>
        </p:nvGrpSpPr>
        <p:grpSpPr>
          <a:xfrm>
            <a:off x="558894" y="2984379"/>
            <a:ext cx="5677687" cy="944671"/>
            <a:chOff x="558894" y="3112918"/>
            <a:chExt cx="5677687" cy="944671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701024" y="3531312"/>
              <a:ext cx="1562649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ko-KR" altLang="en-US" sz="12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그룹 관리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2419475" y="3531312"/>
              <a:ext cx="1562649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회의 준비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도구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 bwMode="auto">
            <a:xfrm>
              <a:off x="4137926" y="3531312"/>
              <a:ext cx="1562649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회의록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생성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558894" y="3112918"/>
              <a:ext cx="5677687" cy="944671"/>
            </a:xfrm>
            <a:prstGeom prst="rect">
              <a:avLst/>
            </a:prstGeom>
            <a:noFill/>
            <a:ln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회의 관리</a:t>
              </a:r>
              <a:endParaRPr lang="en-US" altLang="ko-KR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 bwMode="auto">
          <a:xfrm>
            <a:off x="6544773" y="2617330"/>
            <a:ext cx="889981" cy="4516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Google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7543257" y="2617330"/>
            <a:ext cx="889981" cy="4516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ko-KR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Facebook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6544773" y="3384588"/>
            <a:ext cx="889981" cy="451687"/>
          </a:xfrm>
          <a:prstGeom prst="round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Google</a:t>
            </a: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Docs</a:t>
            </a: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7543257" y="3384588"/>
            <a:ext cx="889981" cy="451687"/>
          </a:xfrm>
          <a:prstGeom prst="round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Twitter</a:t>
            </a: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6544773" y="5029209"/>
            <a:ext cx="1888465" cy="4621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솔루션 환경 구축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네트워크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보안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6544773" y="5559980"/>
            <a:ext cx="1888465" cy="4621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유지 보수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6530259" y="3913608"/>
            <a:ext cx="1888465" cy="462198"/>
          </a:xfrm>
          <a:prstGeom prst="round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그룹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ERP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연계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34"/>
          <p:cNvGrpSpPr/>
          <p:nvPr/>
        </p:nvGrpSpPr>
        <p:grpSpPr>
          <a:xfrm>
            <a:off x="558894" y="4075369"/>
            <a:ext cx="6943907" cy="944671"/>
            <a:chOff x="558894" y="4284822"/>
            <a:chExt cx="6943907" cy="944671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558894" y="4284822"/>
              <a:ext cx="5677687" cy="944671"/>
            </a:xfrm>
            <a:prstGeom prst="rect">
              <a:avLst/>
            </a:prstGeom>
            <a:noFill/>
            <a:ln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b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퍼실리테이션</a:t>
              </a:r>
              <a:endParaRPr lang="en-US" altLang="ko-KR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 bwMode="auto">
            <a:xfrm>
              <a:off x="701024" y="4694725"/>
              <a:ext cx="1562649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회의 진행 기법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 bwMode="auto">
            <a:xfrm>
              <a:off x="2419475" y="4694725"/>
              <a:ext cx="1562649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ko-KR" altLang="en-US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상황별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도움말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 bwMode="auto">
            <a:xfrm>
              <a:off x="4137926" y="4694725"/>
              <a:ext cx="1562649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Ice Breaking</a:t>
              </a:r>
            </a:p>
          </p:txBody>
        </p:sp>
        <p:sp>
          <p:nvSpPr>
            <p:cNvPr id="53" name="모서리가 둥근 직사각형 45"/>
            <p:cNvSpPr/>
            <p:nvPr/>
          </p:nvSpPr>
          <p:spPr bwMode="auto">
            <a:xfrm>
              <a:off x="5940152" y="4694725"/>
              <a:ext cx="1562649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회의 도구 활용법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33"/>
          <p:cNvGrpSpPr/>
          <p:nvPr/>
        </p:nvGrpSpPr>
        <p:grpSpPr>
          <a:xfrm>
            <a:off x="558894" y="5166358"/>
            <a:ext cx="5677687" cy="944671"/>
            <a:chOff x="558894" y="5485666"/>
            <a:chExt cx="5677687" cy="944671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558894" y="5485666"/>
              <a:ext cx="5677687" cy="944671"/>
            </a:xfrm>
            <a:prstGeom prst="rect">
              <a:avLst/>
            </a:prstGeom>
            <a:noFill/>
            <a:ln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평가 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2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보상</a:t>
              </a:r>
              <a:endParaRPr lang="en-US" altLang="ko-KR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 bwMode="auto">
            <a:xfrm>
              <a:off x="701025" y="5895569"/>
              <a:ext cx="1243386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회의 참여율 평가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078868" y="5895569"/>
              <a:ext cx="1243386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회의 기여도 평가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 bwMode="auto">
            <a:xfrm>
              <a:off x="3456711" y="5895569"/>
              <a:ext cx="1243386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회의 통계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4834553" y="5895569"/>
              <a:ext cx="1243386" cy="4621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보상 시스템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9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ko-KR" altLang="en-US" dirty="0" smtClean="0"/>
              <a:t>솔루션 오케스트라</a:t>
            </a:r>
            <a:endParaRPr lang="ko-KR" altLang="en-US" dirty="0"/>
          </a:p>
        </p:txBody>
      </p:sp>
      <p:sp>
        <p:nvSpPr>
          <p:cNvPr id="52" name="바닥글 개체 틀 3"/>
          <p:cNvSpPr txBox="1">
            <a:spLocks/>
          </p:cNvSpPr>
          <p:nvPr/>
        </p:nvSpPr>
        <p:spPr>
          <a:xfrm>
            <a:off x="219075" y="6408738"/>
            <a:ext cx="1343025" cy="2476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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fld id="{A5DC1843-ACC6-4DA4-AA01-11F197B44782}" type="slidenum">
              <a:rPr kumimoji="0" lang="de-DE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advTm="7601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 bwMode="auto">
          <a:xfrm>
            <a:off x="1629111" y="1671150"/>
            <a:ext cx="5959365" cy="78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참여와 소통</a:t>
            </a:r>
            <a:endParaRPr kumimoji="0" lang="ko-KR" altLang="en-US" sz="2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629111" y="2632847"/>
            <a:ext cx="5959365" cy="78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회의 효율 향상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629111" y="3594544"/>
            <a:ext cx="5959365" cy="78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수평적 문화 확산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629111" y="4556241"/>
            <a:ext cx="5959365" cy="78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다양성 존중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629111" y="5517937"/>
            <a:ext cx="5959365" cy="78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사회적 비용 절감</a:t>
            </a:r>
          </a:p>
        </p:txBody>
      </p:sp>
      <p:sp>
        <p:nvSpPr>
          <p:cNvPr id="12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ko-KR" altLang="en-US" dirty="0" smtClean="0"/>
              <a:t>오케스트라 핵심 가치</a:t>
            </a:r>
            <a:endParaRPr lang="ko-KR" altLang="en-US" dirty="0"/>
          </a:p>
        </p:txBody>
      </p:sp>
      <p:sp>
        <p:nvSpPr>
          <p:cNvPr id="13" name="바닥글 개체 틀 3"/>
          <p:cNvSpPr txBox="1">
            <a:spLocks/>
          </p:cNvSpPr>
          <p:nvPr/>
        </p:nvSpPr>
        <p:spPr>
          <a:xfrm>
            <a:off x="219075" y="6408738"/>
            <a:ext cx="1343025" cy="2476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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fld id="{A5DC1843-ACC6-4DA4-AA01-11F197B44782}" type="slidenum">
              <a:rPr kumimoji="0" lang="de-DE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advTm="76019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 bwMode="auto">
          <a:xfrm>
            <a:off x="6050604" y="1694817"/>
            <a:ext cx="0" cy="45606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</p:cxnSp>
      <p:sp>
        <p:nvSpPr>
          <p:cNvPr id="8" name="내용 개체 틀 2"/>
          <p:cNvSpPr txBox="1">
            <a:spLocks/>
          </p:cNvSpPr>
          <p:nvPr/>
        </p:nvSpPr>
        <p:spPr bwMode="gray">
          <a:xfrm>
            <a:off x="371475" y="2752191"/>
            <a:ext cx="255270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기업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공공기관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 1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회 이상 회의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회의 진행 효율 불만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수직적인 회의 문화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회의록 정리 필요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개인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비영리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교육 기관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체계적이지 못한 회의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회의 진행 효율 불만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회의 일정 관리 미비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gray">
          <a:xfrm>
            <a:off x="3189288" y="2752191"/>
            <a:ext cx="280382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 indent="-190500" eaLnBrk="0" hangingPunct="0">
              <a:lnSpc>
                <a:spcPct val="80000"/>
              </a:lnSpc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Collaboration Tool</a:t>
            </a:r>
          </a:p>
          <a:p>
            <a:pPr marL="190500" indent="-190500" eaLnBrk="0" hangingPunct="0">
              <a:lnSpc>
                <a:spcPct val="80000"/>
              </a:lnSpc>
              <a:spcBef>
                <a:spcPct val="60000"/>
              </a:spcBef>
              <a:buClr>
                <a:schemeClr val="accent1"/>
              </a:buClr>
              <a:defRPr/>
            </a:pP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  - Google Docs, </a:t>
            </a:r>
            <a:r>
              <a:rPr lang="en-US" altLang="ko-KR" sz="1400" kern="0" dirty="0" err="1" smtClean="0">
                <a:latin typeface="맑은 고딕" pitchFamily="50" charset="-127"/>
                <a:ea typeface="맑은 고딕" pitchFamily="50" charset="-127"/>
              </a:rPr>
              <a:t>Zoho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, Campfire</a:t>
            </a:r>
          </a:p>
          <a:p>
            <a:pPr marL="647700" lvl="1" indent="-190500" eaLnBrk="0" hangingPunct="0">
              <a:lnSpc>
                <a:spcPct val="80000"/>
              </a:lnSpc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온라인 협업 도구 제공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90500" indent="-190500" eaLnBrk="0" hangingPunct="0">
              <a:lnSpc>
                <a:spcPct val="80000"/>
              </a:lnSpc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Web Conferencing Tool</a:t>
            </a:r>
          </a:p>
          <a:p>
            <a:pPr marL="190500" indent="-190500" eaLnBrk="0" hangingPunct="0">
              <a:lnSpc>
                <a:spcPct val="80000"/>
              </a:lnSpc>
              <a:spcBef>
                <a:spcPct val="60000"/>
              </a:spcBef>
              <a:buClr>
                <a:schemeClr val="accent1"/>
              </a:buClr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kern="0" dirty="0" err="1" smtClean="0">
                <a:latin typeface="맑은 고딕" pitchFamily="50" charset="-127"/>
                <a:ea typeface="맑은 고딕" pitchFamily="50" charset="-127"/>
              </a:rPr>
              <a:t>OpenMeetings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kern="0" dirty="0" err="1" smtClean="0">
                <a:latin typeface="맑은 고딕" pitchFamily="50" charset="-127"/>
                <a:ea typeface="맑은 고딕" pitchFamily="50" charset="-127"/>
              </a:rPr>
              <a:t>Meetecho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lnSpc>
                <a:spcPct val="80000"/>
              </a:lnSpc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웹 기반 원격회의 솔루션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lnSpc>
                <a:spcPct val="80000"/>
              </a:lnSpc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회의 도구 제공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90500" indent="-190500" eaLnBrk="0" hangingPunct="0">
              <a:lnSpc>
                <a:spcPct val="80000"/>
              </a:lnSpc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회의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관리 솔루션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90500" indent="-190500" eaLnBrk="0" hangingPunct="0">
              <a:lnSpc>
                <a:spcPct val="80000"/>
              </a:lnSpc>
              <a:spcBef>
                <a:spcPct val="60000"/>
              </a:spcBef>
              <a:buClr>
                <a:schemeClr val="accent1"/>
              </a:buClr>
              <a:defRPr/>
            </a:pP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  - e-CWM</a:t>
            </a:r>
          </a:p>
          <a:p>
            <a:pPr marL="647700" lvl="1" indent="-190500" eaLnBrk="0" hangingPunct="0">
              <a:lnSpc>
                <a:spcPct val="80000"/>
              </a:lnSpc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웹 기반 솔루션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lnSpc>
                <a:spcPct val="80000"/>
              </a:lnSpc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구조화된 절차 제공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lnSpc>
                <a:spcPct val="80000"/>
              </a:lnSpc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90500" indent="-190500" eaLnBrk="0" hangingPunct="0">
              <a:lnSpc>
                <a:spcPct val="80000"/>
              </a:lnSpc>
              <a:spcBef>
                <a:spcPct val="60000"/>
              </a:spcBef>
              <a:buClr>
                <a:schemeClr val="accent1"/>
              </a:buClr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90500" indent="-190500" eaLnBrk="0" hangingPunct="0">
              <a:lnSpc>
                <a:spcPct val="80000"/>
              </a:lnSpc>
              <a:spcBef>
                <a:spcPct val="60000"/>
              </a:spcBef>
              <a:buClr>
                <a:schemeClr val="accent1"/>
              </a:buClr>
              <a:defRPr/>
            </a:pP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lnSpc>
                <a:spcPct val="80000"/>
              </a:lnSpc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lnSpc>
                <a:spcPct val="80000"/>
              </a:lnSpc>
              <a:spcBef>
                <a:spcPct val="60000"/>
              </a:spcBef>
              <a:buClr>
                <a:schemeClr val="accent1"/>
              </a:buClr>
              <a:defRPr/>
            </a:pPr>
            <a:endParaRPr lang="ko-KR" altLang="en-US" sz="16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gray">
          <a:xfrm>
            <a:off x="6209134" y="2680182"/>
            <a:ext cx="2664296" cy="329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회의 진행 </a:t>
            </a:r>
            <a:r>
              <a:rPr lang="ko-KR" altLang="en-US" sz="1600" b="1" kern="0" dirty="0" err="1" smtClean="0">
                <a:latin typeface="맑은 고딕" pitchFamily="50" charset="-127"/>
                <a:ea typeface="맑은 고딕" pitchFamily="50" charset="-127"/>
              </a:rPr>
              <a:t>코칭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 서비스</a:t>
            </a:r>
            <a:endParaRPr lang="en-US" altLang="ko-KR" sz="1600" b="1" kern="0" dirty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전자화된 회의 도구 제공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평가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보상 시스템 제공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그룹 관리 기능 제공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회의 준비 도구 제공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회의록 생성 및 공유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퍼실리테이션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평가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보상 시스템 제공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en-US" altLang="ko-KR" sz="1600" b="1" kern="0" dirty="0">
              <a:latin typeface="맑은 고딕" pitchFamily="50" charset="-127"/>
              <a:ea typeface="맑은 고딕" pitchFamily="50" charset="-127"/>
            </a:endParaRPr>
          </a:p>
          <a:p>
            <a:pPr marL="647700" lvl="1" indent="-190500" eaLnBrk="0" hangingPunct="0">
              <a:spcBef>
                <a:spcPct val="60000"/>
              </a:spcBef>
              <a:buClr>
                <a:schemeClr val="accent1"/>
              </a:buClr>
              <a:defRPr/>
            </a:pPr>
            <a:endParaRPr lang="ko-KR" altLang="en-US" sz="16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48494" y="1730126"/>
            <a:ext cx="21336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Customer</a:t>
            </a:r>
          </a:p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고객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3499470" y="1730126"/>
            <a:ext cx="21336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Competitor</a:t>
            </a:r>
          </a:p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경쟁 대상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497166" y="1730126"/>
            <a:ext cx="21336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Company</a:t>
            </a:r>
          </a:p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자사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3040287" y="1694817"/>
            <a:ext cx="0" cy="45606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</p:cxn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257175" y="1553027"/>
            <a:ext cx="8629650" cy="4812169"/>
          </a:xfrm>
          <a:prstGeom prst="rect">
            <a:avLst/>
          </a:prstGeom>
          <a:noFill/>
          <a:ln w="12700" algn="ctr">
            <a:solidFill>
              <a:srgbClr val="00206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ea typeface="굴림" charset="-127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ko-KR" dirty="0" smtClean="0"/>
              <a:t>3C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15" name="바닥글 개체 틀 3"/>
          <p:cNvSpPr txBox="1">
            <a:spLocks/>
          </p:cNvSpPr>
          <p:nvPr/>
        </p:nvSpPr>
        <p:spPr>
          <a:xfrm>
            <a:off x="219075" y="6408738"/>
            <a:ext cx="1343025" cy="2476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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fld id="{A5DC1843-ACC6-4DA4-AA01-11F197B44782}" type="slidenum">
              <a:rPr kumimoji="0" lang="de-DE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경쟁사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4325" y="1665288"/>
            <a:ext cx="8524875" cy="4391025"/>
          </a:xfrm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8"/>
          <p:cNvGraphicFramePr>
            <a:graphicFrameLocks/>
          </p:cNvGraphicFramePr>
          <p:nvPr/>
        </p:nvGraphicFramePr>
        <p:xfrm>
          <a:off x="69852" y="1234869"/>
          <a:ext cx="8997947" cy="540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753"/>
                <a:gridCol w="1390199"/>
                <a:gridCol w="1390199"/>
                <a:gridCol w="1390199"/>
                <a:gridCol w="1390199"/>
                <a:gridCol w="1452951"/>
                <a:gridCol w="1327447"/>
              </a:tblGrid>
              <a:tr h="4191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Google Docs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295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국적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USA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USA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USA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USA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USA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Italia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6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타겟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Human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&amp; Team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Companies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Companies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Companies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Group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>
                          <a:latin typeface="맑은 고딕" pitchFamily="50" charset="-127"/>
                          <a:ea typeface="맑은 고딕" pitchFamily="50" charset="-127"/>
                        </a:rPr>
                        <a:t>Group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733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슬로건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Access everywhere</a:t>
                      </a:r>
                    </a:p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Store files safely</a:t>
                      </a:r>
                    </a:p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Collaborate with Google Docs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Work.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Online.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 with anyone, anywhere, anytime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most complete collaboration solution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Team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collaboration with real time chat</a:t>
                      </a:r>
                      <a:endParaRPr lang="ko-KR" altLang="en-US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Web conferencing and real-time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collaboration</a:t>
                      </a:r>
                      <a:endParaRPr lang="ko-KR" altLang="en-US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1339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핵심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가치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Allows users to create and edit documents online while collaborating in real-time with other users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Offers a comprehensive suite of award-winning online business, productivity &amp; collaboration applications.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 unlimited meetings in HD video.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Work together in shared Meeting Spaces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Power tools for your team</a:t>
                      </a:r>
                    </a:p>
                    <a:p>
                      <a:pPr algn="l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Project management from start to finish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Campfire is like instant messaging, but designed exclusively for groups.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Host/attend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webinars</a:t>
                      </a:r>
                    </a:p>
                    <a:p>
                      <a:pPr algn="l" latinLnBrk="1"/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Do online </a:t>
                      </a:r>
                      <a:r>
                        <a:rPr lang="en-US" altLang="ko-KR" sz="11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trainig</a:t>
                      </a:r>
                      <a:endParaRPr lang="en-US" altLang="ko-KR" sz="11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Attend a meeting from any place</a:t>
                      </a:r>
                    </a:p>
                    <a:p>
                      <a:pPr algn="l" latinLnBrk="1"/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Avoid unneeded trips</a:t>
                      </a:r>
                    </a:p>
                  </a:txBody>
                  <a:tcPr anchor="ctr"/>
                </a:tc>
              </a:tr>
              <a:tr h="309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 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규모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Unknown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Up to 7M</a:t>
                      </a:r>
                      <a:endParaRPr lang="ko-KR" altLang="en-US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Unknown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150,000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companies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100,000 accounts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5,000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~ 10,000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15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플랫폼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Mobile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Web,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Mobile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Web, Mobile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Web, Mobile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Web, Mobile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1161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비용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5GB: Free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25GB:</a:t>
                      </a:r>
                      <a:r>
                        <a:rPr lang="en-US" altLang="ko-KR" sz="1100" b="0" i="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$2.49/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month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100GB: $4.99/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month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16TB:</a:t>
                      </a:r>
                      <a:r>
                        <a:rPr lang="en-US" altLang="ko-KR" sz="1100" b="0" i="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$799/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month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Express:$20/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month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Premium:$35/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month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Enterprise:</a:t>
                      </a:r>
                    </a:p>
                    <a:p>
                      <a:pPr algn="l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$80/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month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Basic - Free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Premium 8 - $24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per </a:t>
                      </a: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host,per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month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Premium 25 - $49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per </a:t>
                      </a: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host,per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month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Premium 100 - $89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per </a:t>
                      </a: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host,per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mont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Free - under</a:t>
                      </a:r>
                      <a:r>
                        <a:rPr lang="en-US" altLang="ko-KR" sz="1100" b="0" i="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5 users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 - $5/month per user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Basic: $12/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month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Plus: $24/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month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Premium: $49/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month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Max: $99/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month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Free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ko-KR" altLang="en-US" dirty="0" smtClean="0"/>
              <a:t>경쟁사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49906"/>
            <a:ext cx="34385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40479"/>
            <a:ext cx="803359" cy="395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1240479"/>
            <a:ext cx="1008112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3186" y="1268760"/>
            <a:ext cx="1368152" cy="34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9909" y="1259333"/>
            <a:ext cx="1224136" cy="36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02933" y="1268761"/>
            <a:ext cx="1205282" cy="34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V="1">
            <a:off x="1938318" y="1714500"/>
            <a:ext cx="0" cy="431166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938318" y="6026168"/>
            <a:ext cx="6072230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88460" y="60888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비용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3079" y="2063602"/>
            <a:ext cx="1357322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Star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Facilitator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23021" y="2910691"/>
            <a:ext cx="1357322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Facilitator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자격증 소지자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96430" y="3381770"/>
            <a:ext cx="936104" cy="7200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Google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Docs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9051" y="1830732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회의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효율성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26572" y="4492307"/>
            <a:ext cx="936104" cy="7200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Work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Flowy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88323" y="4017199"/>
            <a:ext cx="1358710" cy="980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포스트잇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Ideacard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플립차트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화이트보드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148064" y="5013176"/>
            <a:ext cx="936104" cy="7200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Mindjet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071670" y="2500306"/>
            <a:ext cx="1392360" cy="7657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오케스트라</a:t>
            </a:r>
            <a:endParaRPr lang="en-US" altLang="ko-KR" sz="1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930411" y="5500912"/>
            <a:ext cx="1190167" cy="508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사용하지 않음</a:t>
            </a:r>
          </a:p>
        </p:txBody>
      </p:sp>
      <p:sp>
        <p:nvSpPr>
          <p:cNvPr id="18" name="오른쪽으로 구부러진 화살표 17"/>
          <p:cNvSpPr/>
          <p:nvPr/>
        </p:nvSpPr>
        <p:spPr bwMode="auto">
          <a:xfrm rot="10961782" flipH="1">
            <a:off x="1180354" y="2642428"/>
            <a:ext cx="805436" cy="3178774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47864" y="5301208"/>
            <a:ext cx="1117206" cy="6038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Meetecho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/>
          <p:cNvSpPr>
            <a:spLocks noGrp="1"/>
          </p:cNvSpPr>
          <p:nvPr/>
        </p:nvSpPr>
        <p:spPr bwMode="gray">
          <a:xfrm>
            <a:off x="317509" y="214290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ko-KR" altLang="en-US" dirty="0" err="1" smtClean="0"/>
              <a:t>포지셔닝맵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2" name="바닥글 개체 틀 3"/>
          <p:cNvSpPr txBox="1">
            <a:spLocks/>
          </p:cNvSpPr>
          <p:nvPr/>
        </p:nvSpPr>
        <p:spPr>
          <a:xfrm>
            <a:off x="219075" y="6408738"/>
            <a:ext cx="1343025" cy="2476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</a:t>
            </a:r>
            <a:r>
              <a:rPr kumimoji="0" lang="de-DE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fld id="{A5DC1843-ACC6-4DA4-AA01-11F197B44782}" type="slidenum">
              <a:rPr kumimoji="0" lang="de-DE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024" y="4149080"/>
            <a:ext cx="936104" cy="7200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Teambox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9952" y="4725144"/>
            <a:ext cx="936104" cy="7200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Campfire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355976" y="3573016"/>
            <a:ext cx="936104" cy="7200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Zoho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Tm="35849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8">
      <a:dk1>
        <a:srgbClr val="4D4D4D"/>
      </a:dk1>
      <a:lt1>
        <a:srgbClr val="FFFFFF"/>
      </a:lt1>
      <a:dk2>
        <a:srgbClr val="4D4D4D"/>
      </a:dk2>
      <a:lt2>
        <a:srgbClr val="032D50"/>
      </a:lt2>
      <a:accent1>
        <a:srgbClr val="2B6B95"/>
      </a:accent1>
      <a:accent2>
        <a:srgbClr val="073A61"/>
      </a:accent2>
      <a:accent3>
        <a:srgbClr val="FFFFFF"/>
      </a:accent3>
      <a:accent4>
        <a:srgbClr val="404040"/>
      </a:accent4>
      <a:accent5>
        <a:srgbClr val="ACBAC8"/>
      </a:accent5>
      <a:accent6>
        <a:srgbClr val="063457"/>
      </a:accent6>
      <a:hlink>
        <a:srgbClr val="15548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2D50"/>
        </a:lt2>
        <a:accent1>
          <a:srgbClr val="2B6B95"/>
        </a:accent1>
        <a:accent2>
          <a:srgbClr val="073A61"/>
        </a:accent2>
        <a:accent3>
          <a:srgbClr val="FFFFFF"/>
        </a:accent3>
        <a:accent4>
          <a:srgbClr val="404040"/>
        </a:accent4>
        <a:accent5>
          <a:srgbClr val="ACBAC8"/>
        </a:accent5>
        <a:accent6>
          <a:srgbClr val="063457"/>
        </a:accent6>
        <a:hlink>
          <a:srgbClr val="15548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360</TotalTime>
  <Words>1523</Words>
  <Application>Microsoft Office PowerPoint</Application>
  <PresentationFormat>화면 슬라이드 쇼(4:3)</PresentationFormat>
  <Paragraphs>665</Paragraphs>
  <Slides>18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powerpoint-template</vt:lpstr>
      <vt:lpstr>오케스트라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경쟁사 분석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Architecture</vt:lpstr>
      <vt:lpstr>슬라이드 16</vt:lpstr>
      <vt:lpstr>슬라이드 17</vt:lpstr>
      <vt:lpstr>슬라이드 18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오케스트라</dc:title>
  <dc:creator>Registered User</dc:creator>
  <cp:lastModifiedBy>godong</cp:lastModifiedBy>
  <cp:revision>149</cp:revision>
  <dcterms:created xsi:type="dcterms:W3CDTF">2013-03-26T01:19:46Z</dcterms:created>
  <dcterms:modified xsi:type="dcterms:W3CDTF">2013-05-28T16:24:52Z</dcterms:modified>
</cp:coreProperties>
</file>