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9" r:id="rId3"/>
    <p:sldId id="258" r:id="rId4"/>
    <p:sldId id="257"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2838BEF-8BB2-4498-84A7-C5851F593DF1}" styleName="Style moyen 4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8FB837D-C827-4EFA-A057-4D05807E0F7C}" styleName="Style à thème 1 - Accentuation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ectangle à coins arrondis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ous-titr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28" name="Espace réservé de la date 27"/>
          <p:cNvSpPr>
            <a:spLocks noGrp="1"/>
          </p:cNvSpPr>
          <p:nvPr>
            <p:ph type="dt" sz="half" idx="10"/>
          </p:nvPr>
        </p:nvSpPr>
        <p:spPr/>
        <p:txBody>
          <a:bodyPr/>
          <a:lstStyle/>
          <a:p>
            <a:fld id="{426AB7BA-C633-4F9C-8CEF-7984B7F4647D}" type="datetimeFigureOut">
              <a:rPr lang="fr-FR" smtClean="0"/>
              <a:pPr/>
              <a:t>07/10/2022</a:t>
            </a:fld>
            <a:endParaRPr lang="fr-FR"/>
          </a:p>
        </p:txBody>
      </p:sp>
      <p:sp>
        <p:nvSpPr>
          <p:cNvPr id="17" name="Espace réservé du pied de page 16"/>
          <p:cNvSpPr>
            <a:spLocks noGrp="1"/>
          </p:cNvSpPr>
          <p:nvPr>
            <p:ph type="ftr" sz="quarter" idx="11"/>
          </p:nvPr>
        </p:nvSpPr>
        <p:spPr/>
        <p:txBody>
          <a:bodyPr/>
          <a:lstStyle/>
          <a:p>
            <a:endParaRPr lang="fr-FR"/>
          </a:p>
        </p:txBody>
      </p:sp>
      <p:sp>
        <p:nvSpPr>
          <p:cNvPr id="29" name="Espace réservé du numéro de diapositive 28"/>
          <p:cNvSpPr>
            <a:spLocks noGrp="1"/>
          </p:cNvSpPr>
          <p:nvPr>
            <p:ph type="sldNum" sz="quarter" idx="12"/>
          </p:nvPr>
        </p:nvSpPr>
        <p:spPr/>
        <p:txBody>
          <a:bodyPr lIns="0" tIns="0" rIns="0" bIns="0">
            <a:noAutofit/>
          </a:bodyPr>
          <a:lstStyle>
            <a:lvl1pPr>
              <a:defRPr sz="1400">
                <a:solidFill>
                  <a:srgbClr val="FFFFFF"/>
                </a:solidFill>
              </a:defRPr>
            </a:lvl1pPr>
          </a:lstStyle>
          <a:p>
            <a:fld id="{C9B95F0E-7F5F-43F1-95B7-F2B1C29292E2}" type="slidenum">
              <a:rPr lang="fr-FR" smtClean="0"/>
              <a:pPr/>
              <a:t>‹N°›</a:t>
            </a:fld>
            <a:endParaRPr lang="fr-FR"/>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r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fr-FR" smtClean="0"/>
              <a:t>Cliquez pour modifier le style du titre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426AB7BA-C633-4F9C-8CEF-7984B7F4647D}" type="datetimeFigureOut">
              <a:rPr lang="fr-FR" smtClean="0"/>
              <a:pPr/>
              <a:t>07/10/2022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9B95F0E-7F5F-43F1-95B7-F2B1C29292E2}"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839200" y="274642"/>
            <a:ext cx="2682240" cy="5851525"/>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1219200" y="274641"/>
            <a:ext cx="7416800" cy="5851525"/>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426AB7BA-C633-4F9C-8CEF-7984B7F4647D}" type="datetimeFigureOut">
              <a:rPr lang="fr-FR" smtClean="0"/>
              <a:pPr/>
              <a:t>07/10/2022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9B95F0E-7F5F-43F1-95B7-F2B1C29292E2}"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4" name="Espace réservé de la date 3"/>
          <p:cNvSpPr>
            <a:spLocks noGrp="1"/>
          </p:cNvSpPr>
          <p:nvPr>
            <p:ph type="dt" sz="half" idx="10"/>
          </p:nvPr>
        </p:nvSpPr>
        <p:spPr/>
        <p:txBody>
          <a:bodyPr/>
          <a:lstStyle/>
          <a:p>
            <a:fld id="{426AB7BA-C633-4F9C-8CEF-7984B7F4647D}" type="datetimeFigureOut">
              <a:rPr lang="fr-FR" smtClean="0"/>
              <a:pPr/>
              <a:t>07/10/2022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9B95F0E-7F5F-43F1-95B7-F2B1C29292E2}" type="slidenum">
              <a:rPr lang="fr-FR" smtClean="0"/>
              <a:pPr/>
              <a:t>‹N°›</a:t>
            </a:fld>
            <a:endParaRPr lang="fr-FR"/>
          </a:p>
        </p:txBody>
      </p:sp>
      <p:sp>
        <p:nvSpPr>
          <p:cNvPr id="8" name="Espace réservé du contenu 7"/>
          <p:cNvSpPr>
            <a:spLocks noGrp="1"/>
          </p:cNvSpPr>
          <p:nvPr>
            <p:ph sz="quarter" idx="1"/>
          </p:nvPr>
        </p:nvSpPr>
        <p:spPr>
          <a:xfrm>
            <a:off x="1219200" y="1447800"/>
            <a:ext cx="10363200" cy="45720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ectangle à coins arrondis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426AB7BA-C633-4F9C-8CEF-7984B7F4647D}" type="datetimeFigureOut">
              <a:rPr lang="fr-FR" smtClean="0"/>
              <a:pPr/>
              <a:t>07/10/2022</a:t>
            </a:fld>
            <a:endParaRPr lang="fr-FR"/>
          </a:p>
        </p:txBody>
      </p:sp>
      <p:sp>
        <p:nvSpPr>
          <p:cNvPr id="5" name="Espace réservé du pied de page 4"/>
          <p:cNvSpPr>
            <a:spLocks noGrp="1"/>
          </p:cNvSpPr>
          <p:nvPr>
            <p:ph type="ftr" sz="quarter" idx="11"/>
          </p:nvPr>
        </p:nvSpPr>
        <p:spPr>
          <a:xfrm>
            <a:off x="1066800" y="6172200"/>
            <a:ext cx="5334000" cy="457200"/>
          </a:xfrm>
        </p:spPr>
        <p:txBody>
          <a:bodyPr/>
          <a:lstStyle/>
          <a:p>
            <a:endParaRPr lang="fr-FR"/>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Espace réservé du numéro de diapositive 5"/>
          <p:cNvSpPr>
            <a:spLocks noGrp="1"/>
          </p:cNvSpPr>
          <p:nvPr>
            <p:ph type="sldNum" sz="quarter" idx="12"/>
          </p:nvPr>
        </p:nvSpPr>
        <p:spPr>
          <a:xfrm>
            <a:off x="195072" y="6208776"/>
            <a:ext cx="609600" cy="457200"/>
          </a:xfrm>
        </p:spPr>
        <p:txBody>
          <a:bodyPr/>
          <a:lstStyle/>
          <a:p>
            <a:fld id="{C9B95F0E-7F5F-43F1-95B7-F2B1C29292E2}" type="slidenum">
              <a:rPr lang="fr-FR" smtClean="0"/>
              <a:pPr/>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p:txBody>
          <a:bodyPr/>
          <a:lstStyle/>
          <a:p>
            <a:fld id="{426AB7BA-C633-4F9C-8CEF-7984B7F4647D}" type="datetimeFigureOut">
              <a:rPr lang="fr-FR" smtClean="0"/>
              <a:pPr/>
              <a:t>07/10/2022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9B95F0E-7F5F-43F1-95B7-F2B1C29292E2}" type="slidenum">
              <a:rPr lang="fr-FR" smtClean="0"/>
              <a:pPr/>
              <a:t>‹N°›</a:t>
            </a:fld>
            <a:endParaRPr lang="fr-FR"/>
          </a:p>
        </p:txBody>
      </p:sp>
      <p:sp>
        <p:nvSpPr>
          <p:cNvPr id="9" name="Espace réservé du contenu 8"/>
          <p:cNvSpPr>
            <a:spLocks noGrp="1"/>
          </p:cNvSpPr>
          <p:nvPr>
            <p:ph sz="quarter" idx="1"/>
          </p:nvPr>
        </p:nvSpPr>
        <p:spPr>
          <a:xfrm>
            <a:off x="1219200" y="1447800"/>
            <a:ext cx="4998720" cy="45720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6578600" y="1447800"/>
            <a:ext cx="4998720" cy="45720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219200" y="273050"/>
            <a:ext cx="10363200" cy="1143000"/>
          </a:xfrm>
        </p:spPr>
        <p:txBody>
          <a:bodyPr anchor="b" anchorCtr="0"/>
          <a:lstStyle>
            <a:lvl1pPr>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7" name="Espace réservé de la date 6"/>
          <p:cNvSpPr>
            <a:spLocks noGrp="1"/>
          </p:cNvSpPr>
          <p:nvPr>
            <p:ph type="dt" sz="half" idx="10"/>
          </p:nvPr>
        </p:nvSpPr>
        <p:spPr/>
        <p:txBody>
          <a:bodyPr/>
          <a:lstStyle/>
          <a:p>
            <a:fld id="{426AB7BA-C633-4F9C-8CEF-7984B7F4647D}" type="datetimeFigureOut">
              <a:rPr lang="fr-FR" smtClean="0"/>
              <a:pPr/>
              <a:t>07/10/2022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C9B95F0E-7F5F-43F1-95B7-F2B1C29292E2}" type="slidenum">
              <a:rPr lang="fr-FR" smtClean="0"/>
              <a:pPr/>
              <a:t>‹N°›</a:t>
            </a:fld>
            <a:endParaRPr lang="fr-FR"/>
          </a:p>
        </p:txBody>
      </p:sp>
      <p:sp>
        <p:nvSpPr>
          <p:cNvPr id="11" name="Espace réservé du contenu 10"/>
          <p:cNvSpPr>
            <a:spLocks noGrp="1"/>
          </p:cNvSpPr>
          <p:nvPr>
            <p:ph sz="half" idx="2"/>
          </p:nvPr>
        </p:nvSpPr>
        <p:spPr>
          <a:xfrm>
            <a:off x="1219200" y="2247900"/>
            <a:ext cx="4978400" cy="38862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half" idx="4"/>
          </p:nvPr>
        </p:nvSpPr>
        <p:spPr>
          <a:xfrm>
            <a:off x="6604000" y="2247900"/>
            <a:ext cx="4978400" cy="38862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426AB7BA-C633-4F9C-8CEF-7984B7F4647D}" type="datetimeFigureOut">
              <a:rPr lang="fr-FR" smtClean="0"/>
              <a:pPr/>
              <a:t>07/10/2022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C9B95F0E-7F5F-43F1-95B7-F2B1C29292E2}"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426AB7BA-C633-4F9C-8CEF-7984B7F4647D}" type="datetimeFigureOut">
              <a:rPr lang="fr-FR" smtClean="0"/>
              <a:pPr/>
              <a:t>07/10/2022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C9B95F0E-7F5F-43F1-95B7-F2B1C29292E2}"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ectangle à coins arrondis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1219200" y="273050"/>
            <a:ext cx="10363200" cy="1143000"/>
          </a:xfrm>
        </p:spPr>
        <p:txBody>
          <a:bodyPr anchor="b" anchorCtr="0"/>
          <a:lstStyle>
            <a:lvl1pPr algn="l">
              <a:buNone/>
              <a:defRPr sz="4000" b="0"/>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426AB7BA-C633-4F9C-8CEF-7984B7F4647D}" type="datetimeFigureOut">
              <a:rPr lang="fr-FR" smtClean="0"/>
              <a:pPr/>
              <a:t>07/10/2022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9B95F0E-7F5F-43F1-95B7-F2B1C29292E2}" type="slidenum">
              <a:rPr lang="fr-FR" smtClean="0"/>
              <a:pPr/>
              <a:t>‹N°›</a:t>
            </a:fld>
            <a:endParaRPr lang="fr-FR"/>
          </a:p>
        </p:txBody>
      </p:sp>
      <p:sp>
        <p:nvSpPr>
          <p:cNvPr id="11" name="Espace réservé du contenu 10"/>
          <p:cNvSpPr>
            <a:spLocks noGrp="1"/>
          </p:cNvSpPr>
          <p:nvPr>
            <p:ph sz="quarter" idx="1"/>
          </p:nvPr>
        </p:nvSpPr>
        <p:spPr>
          <a:xfrm>
            <a:off x="3962400" y="1600200"/>
            <a:ext cx="7620000" cy="44958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fr-FR" smtClean="0"/>
              <a:t>Cliquez pour modifier le style du titre</a:t>
            </a:r>
            <a:endParaRPr kumimoji="0" lang="en-US"/>
          </a:p>
        </p:txBody>
      </p:sp>
      <p:sp>
        <p:nvSpPr>
          <p:cNvPr id="4" name="Espace réservé du texte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426AB7BA-C633-4F9C-8CEF-7984B7F4647D}" type="datetimeFigureOut">
              <a:rPr lang="fr-FR" smtClean="0"/>
              <a:pPr/>
              <a:t>07/10/2022</a:t>
            </a:fld>
            <a:endParaRPr lang="fr-FR"/>
          </a:p>
        </p:txBody>
      </p:sp>
      <p:sp>
        <p:nvSpPr>
          <p:cNvPr id="6" name="Espace réservé du pied de page 5"/>
          <p:cNvSpPr>
            <a:spLocks noGrp="1"/>
          </p:cNvSpPr>
          <p:nvPr>
            <p:ph type="ftr" sz="quarter" idx="11"/>
          </p:nvPr>
        </p:nvSpPr>
        <p:spPr>
          <a:xfrm>
            <a:off x="1219200" y="6172200"/>
            <a:ext cx="5181600" cy="457200"/>
          </a:xfrm>
        </p:spPr>
        <p:txBody>
          <a:bodyPr/>
          <a:lstStyle/>
          <a:p>
            <a:endParaRPr lang="fr-FR"/>
          </a:p>
        </p:txBody>
      </p:sp>
      <p:sp>
        <p:nvSpPr>
          <p:cNvPr id="7" name="Espace réservé du numéro de diapositive 6"/>
          <p:cNvSpPr>
            <a:spLocks noGrp="1"/>
          </p:cNvSpPr>
          <p:nvPr>
            <p:ph type="sldNum" sz="quarter" idx="12"/>
          </p:nvPr>
        </p:nvSpPr>
        <p:spPr>
          <a:xfrm>
            <a:off x="195072" y="6208776"/>
            <a:ext cx="609600" cy="457200"/>
          </a:xfrm>
        </p:spPr>
        <p:txBody>
          <a:bodyPr/>
          <a:lstStyle/>
          <a:p>
            <a:fld id="{C9B95F0E-7F5F-43F1-95B7-F2B1C29292E2}" type="slidenum">
              <a:rPr lang="fr-FR" smtClean="0"/>
              <a:pPr/>
              <a:t>‹N°›</a:t>
            </a:fld>
            <a:endParaRPr lang="fr-FR"/>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Espace réservé pour une image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fr-FR" smtClean="0"/>
              <a:t>Cliquez sur l'icône pour ajouter une image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ectangle à coins arrondis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Espace réservé du titre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426AB7BA-C633-4F9C-8CEF-7984B7F4647D}" type="datetimeFigureOut">
              <a:rPr lang="fr-FR" smtClean="0"/>
              <a:pPr/>
              <a:t>07/10/2022</a:t>
            </a:fld>
            <a:endParaRPr lang="fr-FR"/>
          </a:p>
        </p:txBody>
      </p:sp>
      <p:sp>
        <p:nvSpPr>
          <p:cNvPr id="3" name="Espace réservé du pied de page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endParaRPr lang="fr-FR"/>
          </a:p>
        </p:txBody>
      </p:sp>
      <p:sp>
        <p:nvSpPr>
          <p:cNvPr id="23" name="Espace réservé du numéro de diapositive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9B95F0E-7F5F-43F1-95B7-F2B1C29292E2}"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xmlns="" id="{52FB44FC-AEC7-3D5C-0F3F-5BF64F826239}"/>
              </a:ext>
            </a:extLst>
          </p:cNvPr>
          <p:cNvSpPr>
            <a:spLocks noGrp="1"/>
          </p:cNvSpPr>
          <p:nvPr>
            <p:ph type="subTitle" idx="1"/>
          </p:nvPr>
        </p:nvSpPr>
        <p:spPr>
          <a:xfrm>
            <a:off x="1622697" y="3579223"/>
            <a:ext cx="8534400" cy="1600200"/>
          </a:xfrm>
        </p:spPr>
        <p:txBody>
          <a:bodyPr/>
          <a:lstStyle/>
          <a:p>
            <a:r>
              <a:rPr lang="fr-FR" dirty="0" smtClean="0"/>
              <a:t>HANDOUS Oussama</a:t>
            </a:r>
            <a:endParaRPr lang="fr-FR" dirty="0"/>
          </a:p>
        </p:txBody>
      </p:sp>
      <p:sp>
        <p:nvSpPr>
          <p:cNvPr id="2" name="Titre 1">
            <a:extLst>
              <a:ext uri="{FF2B5EF4-FFF2-40B4-BE49-F238E27FC236}">
                <a16:creationId xmlns:a16="http://schemas.microsoft.com/office/drawing/2014/main" xmlns="" id="{C15012C7-6450-3968-5054-72AE99345067}"/>
              </a:ext>
            </a:extLst>
          </p:cNvPr>
          <p:cNvSpPr>
            <a:spLocks noGrp="1"/>
          </p:cNvSpPr>
          <p:nvPr>
            <p:ph type="ctrTitle"/>
          </p:nvPr>
        </p:nvSpPr>
        <p:spPr/>
        <p:txBody>
          <a:bodyPr>
            <a:normAutofit/>
          </a:bodyPr>
          <a:lstStyle/>
          <a:p>
            <a:pPr rtl="0">
              <a:spcBef>
                <a:spcPts val="0"/>
              </a:spcBef>
              <a:spcAft>
                <a:spcPts val="0"/>
              </a:spcAft>
            </a:pPr>
            <a:r>
              <a:rPr lang="fr-FR" sz="3600" b="0" i="0" u="none" strike="noStrike" dirty="0">
                <a:solidFill>
                  <a:srgbClr val="0070C0"/>
                </a:solidFill>
                <a:effectLst/>
                <a:latin typeface="Arial" panose="020B0604020202020204" pitchFamily="34" charset="0"/>
              </a:rPr>
              <a:t>Checkpoint introduction to </a:t>
            </a:r>
            <a:r>
              <a:rPr lang="fr-FR" sz="3600" b="0" i="0" u="none" strike="noStrike" dirty="0" err="1">
                <a:solidFill>
                  <a:srgbClr val="0070C0"/>
                </a:solidFill>
                <a:effectLst/>
                <a:latin typeface="Arial" panose="020B0604020202020204" pitchFamily="34" charset="0"/>
              </a:rPr>
              <a:t>Database</a:t>
            </a:r>
            <a:endParaRPr lang="fr-FR" sz="6600" dirty="0">
              <a:solidFill>
                <a:srgbClr val="0070C0"/>
              </a:solidFill>
            </a:endParaRPr>
          </a:p>
        </p:txBody>
      </p:sp>
    </p:spTree>
    <p:extLst>
      <p:ext uri="{BB962C8B-B14F-4D97-AF65-F5344CB8AC3E}">
        <p14:creationId xmlns:p14="http://schemas.microsoft.com/office/powerpoint/2010/main" xmlns="" val="4080568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A4544288-835A-5548-51A5-EFD39E77C881}"/>
              </a:ext>
            </a:extLst>
          </p:cNvPr>
          <p:cNvSpPr>
            <a:spLocks noGrp="1"/>
          </p:cNvSpPr>
          <p:nvPr>
            <p:ph type="title"/>
          </p:nvPr>
        </p:nvSpPr>
        <p:spPr/>
        <p:txBody>
          <a:bodyPr/>
          <a:lstStyle/>
          <a:p>
            <a:pPr algn="ctr"/>
            <a:r>
              <a:rPr lang="en-US" sz="4400" b="0" i="0" strike="noStrike" dirty="0">
                <a:effectLst/>
                <a:latin typeface="Century Gothic" panose="020B0502020202020204" pitchFamily="34" charset="0"/>
              </a:rPr>
              <a:t>MongoDB</a:t>
            </a:r>
            <a:endParaRPr lang="fr-FR" dirty="0"/>
          </a:p>
        </p:txBody>
      </p:sp>
      <p:sp>
        <p:nvSpPr>
          <p:cNvPr id="3" name="Espace réservé du contenu 2">
            <a:extLst>
              <a:ext uri="{FF2B5EF4-FFF2-40B4-BE49-F238E27FC236}">
                <a16:creationId xmlns:a16="http://schemas.microsoft.com/office/drawing/2014/main" xmlns="" id="{7E83538B-62E0-8D41-39E0-5942E8594FB5}"/>
              </a:ext>
            </a:extLst>
          </p:cNvPr>
          <p:cNvSpPr>
            <a:spLocks noGrp="1"/>
          </p:cNvSpPr>
          <p:nvPr>
            <p:ph sz="quarter" idx="1"/>
          </p:nvPr>
        </p:nvSpPr>
        <p:spPr/>
        <p:txBody>
          <a:bodyPr>
            <a:normAutofit/>
          </a:bodyPr>
          <a:lstStyle/>
          <a:p>
            <a:pPr rtl="0" fontAlgn="base">
              <a:lnSpc>
                <a:spcPct val="150000"/>
              </a:lnSpc>
              <a:spcBef>
                <a:spcPts val="0"/>
              </a:spcBef>
              <a:spcAft>
                <a:spcPts val="0"/>
              </a:spcAft>
              <a:buFont typeface="Wingdings" pitchFamily="2" charset="2"/>
              <a:buChar char="v"/>
            </a:pPr>
            <a:r>
              <a:rPr lang="en-US" sz="1800" b="0" i="0" strike="noStrike" dirty="0">
                <a:effectLst/>
                <a:latin typeface="Century Gothic" panose="020B0502020202020204" pitchFamily="34" charset="0"/>
              </a:rPr>
              <a:t>MongoDB  (link resides outside IBM)</a:t>
            </a:r>
            <a:r>
              <a:rPr lang="en-US" sz="1800" b="0" i="0" u="none" strike="noStrike" dirty="0">
                <a:effectLst/>
                <a:latin typeface="Century Gothic" panose="020B0502020202020204" pitchFamily="34" charset="0"/>
              </a:rPr>
              <a:t> is an open source, non relational </a:t>
            </a:r>
            <a:endParaRPr lang="en-US" sz="1800" b="0" i="0" u="none" strike="noStrike" dirty="0">
              <a:effectLst/>
              <a:latin typeface="Noto Sans Symbols"/>
            </a:endParaRPr>
          </a:p>
          <a:p>
            <a:pPr rtl="0" fontAlgn="base">
              <a:lnSpc>
                <a:spcPct val="150000"/>
              </a:lnSpc>
              <a:spcBef>
                <a:spcPts val="1000"/>
              </a:spcBef>
              <a:spcAft>
                <a:spcPts val="0"/>
              </a:spcAft>
              <a:buFont typeface="Wingdings" pitchFamily="2" charset="2"/>
              <a:buChar char="v"/>
            </a:pPr>
            <a:r>
              <a:rPr lang="en-US" sz="1800" b="0" i="0" u="none" strike="noStrike" dirty="0">
                <a:effectLst/>
                <a:latin typeface="Century Gothic" panose="020B0502020202020204" pitchFamily="34" charset="0"/>
              </a:rPr>
              <a:t>database management system (DBMS) that uses flexible documents </a:t>
            </a:r>
            <a:endParaRPr lang="en-US" sz="1800" b="0" i="0" u="none" strike="noStrike" dirty="0">
              <a:effectLst/>
              <a:latin typeface="Noto Sans Symbols"/>
            </a:endParaRPr>
          </a:p>
          <a:p>
            <a:pPr rtl="0" fontAlgn="base">
              <a:lnSpc>
                <a:spcPct val="150000"/>
              </a:lnSpc>
              <a:spcBef>
                <a:spcPts val="1000"/>
              </a:spcBef>
              <a:spcAft>
                <a:spcPts val="0"/>
              </a:spcAft>
              <a:buFont typeface="Wingdings" pitchFamily="2" charset="2"/>
              <a:buChar char="v"/>
            </a:pPr>
            <a:r>
              <a:rPr lang="en-US" sz="1800" b="0" i="0" u="none" strike="noStrike" dirty="0">
                <a:effectLst/>
                <a:latin typeface="Century Gothic" panose="020B0502020202020204" pitchFamily="34" charset="0"/>
              </a:rPr>
              <a:t>instead of tables and rows to process and store various forms of data. As a </a:t>
            </a:r>
            <a:endParaRPr lang="en-US" sz="1800" b="0" i="0" u="none" strike="noStrike" dirty="0">
              <a:effectLst/>
              <a:latin typeface="Noto Sans Symbols"/>
            </a:endParaRPr>
          </a:p>
          <a:p>
            <a:pPr rtl="0" fontAlgn="base">
              <a:lnSpc>
                <a:spcPct val="150000"/>
              </a:lnSpc>
              <a:spcBef>
                <a:spcPts val="1000"/>
              </a:spcBef>
              <a:spcAft>
                <a:spcPts val="0"/>
              </a:spcAft>
              <a:buFont typeface="Wingdings" pitchFamily="2" charset="2"/>
              <a:buChar char="v"/>
            </a:pPr>
            <a:r>
              <a:rPr lang="en-US" sz="1800" b="0" i="0" u="none" strike="noStrike" dirty="0">
                <a:effectLst/>
                <a:latin typeface="Century Gothic" panose="020B0502020202020204" pitchFamily="34" charset="0"/>
              </a:rPr>
              <a:t>NoSQL solution, MongoDB does not require a relational database </a:t>
            </a:r>
            <a:endParaRPr lang="en-US" sz="1800" b="0" i="0" u="none" strike="noStrike" dirty="0">
              <a:effectLst/>
              <a:latin typeface="Noto Sans Symbols"/>
            </a:endParaRPr>
          </a:p>
          <a:p>
            <a:pPr rtl="0" fontAlgn="base">
              <a:lnSpc>
                <a:spcPct val="150000"/>
              </a:lnSpc>
              <a:spcBef>
                <a:spcPts val="1000"/>
              </a:spcBef>
              <a:spcAft>
                <a:spcPts val="0"/>
              </a:spcAft>
              <a:buFont typeface="Wingdings" pitchFamily="2" charset="2"/>
              <a:buChar char="v"/>
            </a:pPr>
            <a:r>
              <a:rPr lang="en-US" sz="1800" b="0" i="0" u="none" strike="noStrike" dirty="0">
                <a:effectLst/>
                <a:latin typeface="Century Gothic" panose="020B0502020202020204" pitchFamily="34" charset="0"/>
              </a:rPr>
              <a:t>management system (RDBMS), so it provides an elastic data storage model </a:t>
            </a:r>
            <a:endParaRPr lang="en-US" sz="1800" b="0" i="0" u="none" strike="noStrike" dirty="0">
              <a:effectLst/>
              <a:latin typeface="Noto Sans Symbols"/>
            </a:endParaRPr>
          </a:p>
          <a:p>
            <a:pPr rtl="0" fontAlgn="base">
              <a:lnSpc>
                <a:spcPct val="150000"/>
              </a:lnSpc>
              <a:spcBef>
                <a:spcPts val="1000"/>
              </a:spcBef>
              <a:spcAft>
                <a:spcPts val="0"/>
              </a:spcAft>
              <a:buFont typeface="Wingdings" pitchFamily="2" charset="2"/>
              <a:buChar char="v"/>
            </a:pPr>
            <a:r>
              <a:rPr lang="en-US" sz="1800" b="0" i="0" u="none" strike="noStrike" dirty="0">
                <a:effectLst/>
                <a:latin typeface="Century Gothic" panose="020B0502020202020204" pitchFamily="34" charset="0"/>
              </a:rPr>
              <a:t>that enables users to store and query multivariate data types with ease. This </a:t>
            </a:r>
            <a:endParaRPr lang="en-US" sz="1800" b="0" i="0" u="none" strike="noStrike" dirty="0">
              <a:effectLst/>
              <a:latin typeface="Noto Sans Symbols"/>
            </a:endParaRPr>
          </a:p>
          <a:p>
            <a:pPr rtl="0" fontAlgn="base">
              <a:lnSpc>
                <a:spcPct val="150000"/>
              </a:lnSpc>
              <a:spcBef>
                <a:spcPts val="1000"/>
              </a:spcBef>
              <a:spcAft>
                <a:spcPts val="0"/>
              </a:spcAft>
              <a:buFont typeface="Wingdings" pitchFamily="2" charset="2"/>
              <a:buChar char="v"/>
            </a:pPr>
            <a:r>
              <a:rPr lang="en-US" sz="1800" b="0" i="0" u="none" strike="noStrike" dirty="0">
                <a:effectLst/>
                <a:latin typeface="Century Gothic" panose="020B0502020202020204" pitchFamily="34" charset="0"/>
              </a:rPr>
              <a:t>not only simplifies database management for developers but also creates </a:t>
            </a:r>
            <a:endParaRPr lang="en-US" sz="1800" b="0" i="0" u="none" strike="noStrike" dirty="0">
              <a:effectLst/>
              <a:latin typeface="Noto Sans Symbols"/>
            </a:endParaRPr>
          </a:p>
          <a:p>
            <a:pPr rtl="0" fontAlgn="base">
              <a:lnSpc>
                <a:spcPct val="150000"/>
              </a:lnSpc>
              <a:spcBef>
                <a:spcPts val="1000"/>
              </a:spcBef>
              <a:spcAft>
                <a:spcPts val="0"/>
              </a:spcAft>
              <a:buFont typeface="Wingdings" pitchFamily="2" charset="2"/>
              <a:buChar char="v"/>
            </a:pPr>
            <a:r>
              <a:rPr lang="en-US" sz="1800" b="0" i="0" u="none" strike="noStrike" dirty="0">
                <a:effectLst/>
                <a:latin typeface="Century Gothic" panose="020B0502020202020204" pitchFamily="34" charset="0"/>
              </a:rPr>
              <a:t>a highly scalable environment for cross-platform applications and services.</a:t>
            </a:r>
            <a:endParaRPr lang="en-US" sz="1800" b="0" i="0" u="none" strike="noStrike" dirty="0">
              <a:effectLst/>
              <a:latin typeface="Noto Sans Symbols"/>
            </a:endParaRPr>
          </a:p>
          <a:p>
            <a:pPr>
              <a:lnSpc>
                <a:spcPct val="150000"/>
              </a:lnSpc>
              <a:buFont typeface="Wingdings" pitchFamily="2" charset="2"/>
              <a:buChar char="v"/>
            </a:pPr>
            <a:endParaRPr lang="fr-FR" dirty="0"/>
          </a:p>
        </p:txBody>
      </p:sp>
    </p:spTree>
    <p:extLst>
      <p:ext uri="{BB962C8B-B14F-4D97-AF65-F5344CB8AC3E}">
        <p14:creationId xmlns:p14="http://schemas.microsoft.com/office/powerpoint/2010/main" xmlns="" val="1598379979"/>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4">
            <a:extLst>
              <a:ext uri="{FF2B5EF4-FFF2-40B4-BE49-F238E27FC236}">
                <a16:creationId xmlns:a16="http://schemas.microsoft.com/office/drawing/2014/main" xmlns="" id="{62645C80-5095-58ED-6F9E-F9E066BBB924}"/>
              </a:ext>
            </a:extLst>
          </p:cNvPr>
          <p:cNvGraphicFramePr>
            <a:graphicFrameLocks noGrp="1"/>
          </p:cNvGraphicFramePr>
          <p:nvPr>
            <p:ph sz="quarter" idx="1"/>
            <p:extLst>
              <p:ext uri="{D42A27DB-BD31-4B8C-83A1-F6EECF244321}">
                <p14:modId xmlns:p14="http://schemas.microsoft.com/office/powerpoint/2010/main" xmlns="" val="1689921952"/>
              </p:ext>
            </p:extLst>
          </p:nvPr>
        </p:nvGraphicFramePr>
        <p:xfrm>
          <a:off x="768447" y="1303019"/>
          <a:ext cx="10655106" cy="4251961"/>
        </p:xfrm>
        <a:graphic>
          <a:graphicData uri="http://schemas.openxmlformats.org/drawingml/2006/table">
            <a:tbl>
              <a:tblPr firstRow="1" bandRow="1">
                <a:tableStyleId>{22838BEF-8BB2-4498-84A7-C5851F593DF1}</a:tableStyleId>
              </a:tblPr>
              <a:tblGrid>
                <a:gridCol w="5327553">
                  <a:extLst>
                    <a:ext uri="{9D8B030D-6E8A-4147-A177-3AD203B41FA5}">
                      <a16:colId xmlns:a16="http://schemas.microsoft.com/office/drawing/2014/main" xmlns="" val="2820367828"/>
                    </a:ext>
                  </a:extLst>
                </a:gridCol>
                <a:gridCol w="5327553">
                  <a:extLst>
                    <a:ext uri="{9D8B030D-6E8A-4147-A177-3AD203B41FA5}">
                      <a16:colId xmlns:a16="http://schemas.microsoft.com/office/drawing/2014/main" xmlns="" val="374983604"/>
                    </a:ext>
                  </a:extLst>
                </a:gridCol>
              </a:tblGrid>
              <a:tr h="594361">
                <a:tc>
                  <a:txBody>
                    <a:bodyPr/>
                    <a:lstStyle/>
                    <a:p>
                      <a:pPr algn="ctr"/>
                      <a:r>
                        <a:rPr lang="fr-FR" sz="3200" dirty="0"/>
                        <a:t>SQL</a:t>
                      </a:r>
                      <a:endParaRPr lang="fr-FR" dirty="0"/>
                    </a:p>
                  </a:txBody>
                  <a:tcPr/>
                </a:tc>
                <a:tc>
                  <a:txBody>
                    <a:bodyPr/>
                    <a:lstStyle/>
                    <a:p>
                      <a:pPr algn="ctr"/>
                      <a:r>
                        <a:rPr lang="fr-FR" sz="3200" dirty="0"/>
                        <a:t>NoSQL</a:t>
                      </a:r>
                      <a:endParaRPr lang="fr-FR" dirty="0"/>
                    </a:p>
                  </a:txBody>
                  <a:tcPr/>
                </a:tc>
                <a:extLst>
                  <a:ext uri="{0D108BD9-81ED-4DB2-BD59-A6C34878D82A}">
                    <a16:rowId xmlns:a16="http://schemas.microsoft.com/office/drawing/2014/main" xmlns="" val="1942802865"/>
                  </a:ext>
                </a:extLst>
              </a:tr>
              <a:tr h="2954215">
                <a:tc>
                  <a:txBody>
                    <a:bodyPr/>
                    <a:lstStyle/>
                    <a:p>
                      <a:pPr marL="285750" indent="-285750" rtl="0" fontAlgn="base">
                        <a:spcBef>
                          <a:spcPts val="0"/>
                        </a:spcBef>
                        <a:spcAft>
                          <a:spcPts val="0"/>
                        </a:spcAft>
                        <a:buFont typeface="Wingdings" panose="05000000000000000000" pitchFamily="2" charset="2"/>
                        <a:buChar char="Ø"/>
                      </a:pPr>
                      <a:r>
                        <a:rPr lang="en-US" sz="2400" b="0" i="0" u="none" strike="noStrike" dirty="0">
                          <a:solidFill>
                            <a:srgbClr val="3F3F3F"/>
                          </a:solidFill>
                          <a:effectLst/>
                          <a:latin typeface="Century Gothic" panose="020B0502020202020204" pitchFamily="34" charset="0"/>
                        </a:rPr>
                        <a:t>Relational Database Management System (RDBMS)</a:t>
                      </a:r>
                      <a:endParaRPr lang="en-US" sz="2400" b="0" i="0" u="none" strike="noStrike" dirty="0">
                        <a:solidFill>
                          <a:srgbClr val="A53010"/>
                        </a:solidFill>
                        <a:effectLst/>
                        <a:latin typeface="Noto Sans Symbols"/>
                      </a:endParaRPr>
                    </a:p>
                    <a:p>
                      <a:pPr marL="285750" indent="-285750" rtl="0" fontAlgn="base">
                        <a:spcBef>
                          <a:spcPts val="1000"/>
                        </a:spcBef>
                        <a:spcAft>
                          <a:spcPts val="0"/>
                        </a:spcAft>
                        <a:buFont typeface="Wingdings" panose="05000000000000000000" pitchFamily="2" charset="2"/>
                        <a:buChar char="Ø"/>
                      </a:pPr>
                      <a:r>
                        <a:rPr lang="en-US" sz="2400" b="0" i="0" u="none" strike="noStrike" dirty="0">
                          <a:solidFill>
                            <a:srgbClr val="3F3F3F"/>
                          </a:solidFill>
                          <a:effectLst/>
                          <a:latin typeface="Century Gothic" panose="020B0502020202020204" pitchFamily="34" charset="0"/>
                        </a:rPr>
                        <a:t>Compatible with many tools</a:t>
                      </a:r>
                      <a:endParaRPr lang="en-US" sz="2400" b="0" i="0" u="none" strike="noStrike" dirty="0">
                        <a:solidFill>
                          <a:srgbClr val="A53010"/>
                        </a:solidFill>
                        <a:effectLst/>
                        <a:latin typeface="Noto Sans Symbols"/>
                      </a:endParaRPr>
                    </a:p>
                    <a:p>
                      <a:pPr marL="285750" indent="-285750" rtl="0" fontAlgn="base">
                        <a:spcBef>
                          <a:spcPts val="1000"/>
                        </a:spcBef>
                        <a:spcAft>
                          <a:spcPts val="0"/>
                        </a:spcAft>
                        <a:buFont typeface="Wingdings" panose="05000000000000000000" pitchFamily="2" charset="2"/>
                        <a:buChar char="Ø"/>
                      </a:pPr>
                      <a:r>
                        <a:rPr lang="en-US" sz="2400" b="0" i="0" u="none" strike="noStrike" dirty="0">
                          <a:solidFill>
                            <a:srgbClr val="3F3F3F"/>
                          </a:solidFill>
                          <a:effectLst/>
                          <a:latin typeface="Century Gothic" panose="020B0502020202020204" pitchFamily="34" charset="0"/>
                        </a:rPr>
                        <a:t>Best suited for complex queries</a:t>
                      </a:r>
                      <a:endParaRPr lang="en-US" sz="2400" b="0" i="0" u="none" strike="noStrike" dirty="0">
                        <a:solidFill>
                          <a:srgbClr val="A53010"/>
                        </a:solidFill>
                        <a:effectLst/>
                        <a:latin typeface="Noto Sans Symbols"/>
                      </a:endParaRPr>
                    </a:p>
                    <a:p>
                      <a:pPr marL="285750" indent="-285750" rtl="0" fontAlgn="base">
                        <a:spcBef>
                          <a:spcPts val="1000"/>
                        </a:spcBef>
                        <a:spcAft>
                          <a:spcPts val="0"/>
                        </a:spcAft>
                        <a:buFont typeface="Wingdings" panose="05000000000000000000" pitchFamily="2" charset="2"/>
                        <a:buChar char="Ø"/>
                      </a:pPr>
                      <a:r>
                        <a:rPr lang="en-US" sz="2400" b="0" i="0" u="none" strike="noStrike" dirty="0">
                          <a:solidFill>
                            <a:srgbClr val="3F3F3F"/>
                          </a:solidFill>
                          <a:effectLst/>
                          <a:latin typeface="Century Gothic" panose="020B0502020202020204" pitchFamily="34" charset="0"/>
                        </a:rPr>
                        <a:t>Table-based database</a:t>
                      </a:r>
                      <a:endParaRPr lang="en-US" sz="2400" b="0" i="0" u="none" strike="noStrike" dirty="0">
                        <a:solidFill>
                          <a:srgbClr val="A53010"/>
                        </a:solidFill>
                        <a:effectLst/>
                        <a:latin typeface="Noto Sans Symbols"/>
                      </a:endParaRPr>
                    </a:p>
                    <a:p>
                      <a:pPr marL="285750" indent="-285750" rtl="0" fontAlgn="base">
                        <a:spcBef>
                          <a:spcPts val="1000"/>
                        </a:spcBef>
                        <a:spcAft>
                          <a:spcPts val="0"/>
                        </a:spcAft>
                        <a:buFont typeface="Wingdings" panose="05000000000000000000" pitchFamily="2" charset="2"/>
                        <a:buChar char="Ø"/>
                      </a:pPr>
                      <a:r>
                        <a:rPr lang="en-US" sz="2400" b="0" i="0" u="none" strike="noStrike" dirty="0">
                          <a:solidFill>
                            <a:srgbClr val="3F3F3F"/>
                          </a:solidFill>
                          <a:effectLst/>
                          <a:latin typeface="Century Gothic" panose="020B0502020202020204" pitchFamily="34" charset="0"/>
                        </a:rPr>
                        <a:t>Predefined schema</a:t>
                      </a:r>
                      <a:endParaRPr lang="en-US" sz="2400" b="0" i="0" u="none" strike="noStrike" dirty="0">
                        <a:solidFill>
                          <a:srgbClr val="A53010"/>
                        </a:solidFill>
                        <a:effectLst/>
                        <a:latin typeface="Noto Sans Symbols"/>
                      </a:endParaRPr>
                    </a:p>
                    <a:p>
                      <a:pPr marL="285750" indent="-285750" rtl="0" fontAlgn="base">
                        <a:spcBef>
                          <a:spcPts val="1000"/>
                        </a:spcBef>
                        <a:spcAft>
                          <a:spcPts val="0"/>
                        </a:spcAft>
                        <a:buFont typeface="Wingdings" panose="05000000000000000000" pitchFamily="2" charset="2"/>
                        <a:buChar char="Ø"/>
                      </a:pPr>
                      <a:r>
                        <a:rPr lang="en-US" sz="2400" b="0" i="0" u="none" strike="noStrike" dirty="0">
                          <a:solidFill>
                            <a:srgbClr val="3F3F3F"/>
                          </a:solidFill>
                          <a:effectLst/>
                          <a:latin typeface="Century Gothic" panose="020B0502020202020204" pitchFamily="34" charset="0"/>
                        </a:rPr>
                        <a:t>Vertically Scalable</a:t>
                      </a:r>
                      <a:endParaRPr lang="en-US" sz="2400" b="0" i="0" u="none" strike="noStrike" dirty="0">
                        <a:solidFill>
                          <a:srgbClr val="A53010"/>
                        </a:solidFill>
                        <a:effectLst/>
                        <a:latin typeface="Noto Sans Symbols"/>
                      </a:endParaRPr>
                    </a:p>
                    <a:p>
                      <a:endParaRPr lang="fr-FR" dirty="0"/>
                    </a:p>
                  </a:txBody>
                  <a:tcPr/>
                </a:tc>
                <a:tc>
                  <a:txBody>
                    <a:bodyPr/>
                    <a:lstStyle/>
                    <a:p>
                      <a:pPr marL="285750" indent="-285750" rtl="0" fontAlgn="base">
                        <a:lnSpc>
                          <a:spcPct val="150000"/>
                        </a:lnSpc>
                        <a:buFont typeface="Wingdings" panose="05000000000000000000" pitchFamily="2" charset="2"/>
                        <a:buChar char="Ø"/>
                      </a:pPr>
                      <a:r>
                        <a:rPr lang="en-US" sz="2400" b="0" i="0" u="none" strike="noStrike" kern="1200" dirty="0">
                          <a:solidFill>
                            <a:srgbClr val="3F3F3F"/>
                          </a:solidFill>
                          <a:effectLst/>
                          <a:latin typeface="Century Gothic" panose="020B0502020202020204" pitchFamily="34" charset="0"/>
                          <a:ea typeface="+mn-ea"/>
                          <a:cs typeface="+mn-cs"/>
                        </a:rPr>
                        <a:t>Non-relational database system</a:t>
                      </a:r>
                    </a:p>
                    <a:p>
                      <a:pPr marL="285750" indent="-285750" rtl="0" fontAlgn="base">
                        <a:lnSpc>
                          <a:spcPct val="150000"/>
                        </a:lnSpc>
                        <a:buFont typeface="Wingdings" panose="05000000000000000000" pitchFamily="2" charset="2"/>
                        <a:buChar char="Ø"/>
                      </a:pPr>
                      <a:r>
                        <a:rPr lang="en-US" sz="2400" b="0" i="0" u="none" strike="noStrike" kern="1200" dirty="0">
                          <a:solidFill>
                            <a:srgbClr val="3F3F3F"/>
                          </a:solidFill>
                          <a:effectLst/>
                          <a:latin typeface="Century Gothic" panose="020B0502020202020204" pitchFamily="34" charset="0"/>
                          <a:ea typeface="+mn-ea"/>
                          <a:cs typeface="+mn-cs"/>
                        </a:rPr>
                        <a:t>Faster than SQL</a:t>
                      </a:r>
                    </a:p>
                    <a:p>
                      <a:pPr marL="285750" indent="-285750" rtl="0" fontAlgn="base">
                        <a:lnSpc>
                          <a:spcPct val="150000"/>
                        </a:lnSpc>
                        <a:buFont typeface="Wingdings" panose="05000000000000000000" pitchFamily="2" charset="2"/>
                        <a:buChar char="Ø"/>
                      </a:pPr>
                      <a:r>
                        <a:rPr lang="en-US" sz="2400" b="0" i="0" u="none" strike="noStrike" kern="1200" dirty="0">
                          <a:solidFill>
                            <a:srgbClr val="3F3F3F"/>
                          </a:solidFill>
                          <a:effectLst/>
                          <a:latin typeface="Century Gothic" panose="020B0502020202020204" pitchFamily="34" charset="0"/>
                          <a:ea typeface="+mn-ea"/>
                          <a:cs typeface="+mn-cs"/>
                        </a:rPr>
                        <a:t>Best suited for simple queries</a:t>
                      </a:r>
                    </a:p>
                    <a:p>
                      <a:pPr marL="285750" indent="-285750" rtl="0" fontAlgn="base">
                        <a:lnSpc>
                          <a:spcPct val="150000"/>
                        </a:lnSpc>
                        <a:buFont typeface="Wingdings" panose="05000000000000000000" pitchFamily="2" charset="2"/>
                        <a:buChar char="Ø"/>
                      </a:pPr>
                      <a:r>
                        <a:rPr lang="en-US" sz="2400" b="0" i="0" u="none" strike="noStrike" kern="1200" dirty="0">
                          <a:solidFill>
                            <a:srgbClr val="3F3F3F"/>
                          </a:solidFill>
                          <a:effectLst/>
                          <a:latin typeface="Century Gothic" panose="020B0502020202020204" pitchFamily="34" charset="0"/>
                          <a:ea typeface="+mn-ea"/>
                          <a:cs typeface="+mn-cs"/>
                        </a:rPr>
                        <a:t>Collection-based database</a:t>
                      </a:r>
                    </a:p>
                    <a:p>
                      <a:pPr marL="285750" indent="-285750" rtl="0" fontAlgn="base">
                        <a:lnSpc>
                          <a:spcPct val="150000"/>
                        </a:lnSpc>
                        <a:buFont typeface="Wingdings" panose="05000000000000000000" pitchFamily="2" charset="2"/>
                        <a:buChar char="Ø"/>
                      </a:pPr>
                      <a:r>
                        <a:rPr lang="en-US" sz="2400" b="0" i="0" u="none" strike="noStrike" kern="1200" dirty="0">
                          <a:solidFill>
                            <a:srgbClr val="3F3F3F"/>
                          </a:solidFill>
                          <a:effectLst/>
                          <a:latin typeface="Century Gothic" panose="020B0502020202020204" pitchFamily="34" charset="0"/>
                          <a:ea typeface="+mn-ea"/>
                          <a:cs typeface="+mn-cs"/>
                        </a:rPr>
                        <a:t>Unstructured/dynamic </a:t>
                      </a:r>
                      <a:r>
                        <a:rPr lang="en-US" sz="2400" b="0" i="0" u="none" strike="noStrike" kern="1200" dirty="0" err="1">
                          <a:solidFill>
                            <a:srgbClr val="3F3F3F"/>
                          </a:solidFill>
                          <a:effectLst/>
                          <a:latin typeface="Century Gothic" panose="020B0502020202020204" pitchFamily="34" charset="0"/>
                          <a:ea typeface="+mn-ea"/>
                          <a:cs typeface="+mn-cs"/>
                        </a:rPr>
                        <a:t>shema</a:t>
                      </a:r>
                      <a:endParaRPr lang="en-US" sz="2400" b="0" i="0" u="none" strike="noStrike" kern="1200" dirty="0">
                        <a:solidFill>
                          <a:srgbClr val="3F3F3F"/>
                        </a:solidFill>
                        <a:effectLst/>
                        <a:latin typeface="Century Gothic" panose="020B0502020202020204" pitchFamily="34" charset="0"/>
                        <a:ea typeface="+mn-ea"/>
                        <a:cs typeface="+mn-cs"/>
                      </a:endParaRPr>
                    </a:p>
                    <a:p>
                      <a:pPr marL="285750" indent="-285750" rtl="0" fontAlgn="base">
                        <a:lnSpc>
                          <a:spcPct val="150000"/>
                        </a:lnSpc>
                        <a:buFont typeface="Wingdings" panose="05000000000000000000" pitchFamily="2" charset="2"/>
                        <a:buChar char="Ø"/>
                      </a:pPr>
                      <a:r>
                        <a:rPr lang="en-US" sz="2400" b="0" i="0" u="none" strike="noStrike" kern="1200" dirty="0">
                          <a:solidFill>
                            <a:srgbClr val="3F3F3F"/>
                          </a:solidFill>
                          <a:effectLst/>
                          <a:latin typeface="Century Gothic" panose="020B0502020202020204" pitchFamily="34" charset="0"/>
                          <a:ea typeface="+mn-ea"/>
                          <a:cs typeface="+mn-cs"/>
                        </a:rPr>
                        <a:t>Horizontally scalable</a:t>
                      </a:r>
                    </a:p>
                    <a:p>
                      <a:endParaRPr lang="fr-FR" dirty="0"/>
                    </a:p>
                  </a:txBody>
                  <a:tcPr/>
                </a:tc>
                <a:extLst>
                  <a:ext uri="{0D108BD9-81ED-4DB2-BD59-A6C34878D82A}">
                    <a16:rowId xmlns:a16="http://schemas.microsoft.com/office/drawing/2014/main" xmlns="" val="2125436398"/>
                  </a:ext>
                </a:extLst>
              </a:tr>
            </a:tbl>
          </a:graphicData>
        </a:graphic>
      </p:graphicFrame>
      <p:sp>
        <p:nvSpPr>
          <p:cNvPr id="8" name="Flèche : double flèche horizontale 7">
            <a:extLst>
              <a:ext uri="{FF2B5EF4-FFF2-40B4-BE49-F238E27FC236}">
                <a16:creationId xmlns:a16="http://schemas.microsoft.com/office/drawing/2014/main" xmlns="" id="{EF449472-6B7C-5309-BC00-894EB87465DB}"/>
              </a:ext>
            </a:extLst>
          </p:cNvPr>
          <p:cNvSpPr/>
          <p:nvPr/>
        </p:nvSpPr>
        <p:spPr>
          <a:xfrm>
            <a:off x="5310554" y="1160585"/>
            <a:ext cx="1494692" cy="86164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t>VS</a:t>
            </a:r>
            <a:endParaRPr lang="fr-FR" b="1" dirty="0"/>
          </a:p>
        </p:txBody>
      </p:sp>
    </p:spTree>
    <p:extLst>
      <p:ext uri="{BB962C8B-B14F-4D97-AF65-F5344CB8AC3E}">
        <p14:creationId xmlns:p14="http://schemas.microsoft.com/office/powerpoint/2010/main" xmlns="" val="684181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1BA275AC-93BD-CF6C-4597-A6476C9CA8C0}"/>
              </a:ext>
            </a:extLst>
          </p:cNvPr>
          <p:cNvSpPr>
            <a:spLocks noGrp="1"/>
          </p:cNvSpPr>
          <p:nvPr>
            <p:ph type="title"/>
          </p:nvPr>
        </p:nvSpPr>
        <p:spPr>
          <a:xfrm>
            <a:off x="838200" y="182245"/>
            <a:ext cx="10515600" cy="1325563"/>
          </a:xfrm>
        </p:spPr>
        <p:txBody>
          <a:bodyPr/>
          <a:lstStyle/>
          <a:p>
            <a:pPr algn="ctr"/>
            <a:r>
              <a:rPr lang="fr-FR" dirty="0"/>
              <a:t>SQL?  NoSQL?</a:t>
            </a:r>
          </a:p>
        </p:txBody>
      </p:sp>
      <p:graphicFrame>
        <p:nvGraphicFramePr>
          <p:cNvPr id="4" name="Tableau 4">
            <a:extLst>
              <a:ext uri="{FF2B5EF4-FFF2-40B4-BE49-F238E27FC236}">
                <a16:creationId xmlns:a16="http://schemas.microsoft.com/office/drawing/2014/main" xmlns="" id="{33107E85-6B61-F2CB-8503-A87C66392710}"/>
              </a:ext>
            </a:extLst>
          </p:cNvPr>
          <p:cNvGraphicFramePr>
            <a:graphicFrameLocks noGrp="1"/>
          </p:cNvGraphicFramePr>
          <p:nvPr>
            <p:extLst>
              <p:ext uri="{D42A27DB-BD31-4B8C-83A1-F6EECF244321}">
                <p14:modId xmlns:p14="http://schemas.microsoft.com/office/powerpoint/2010/main" xmlns="" val="1795161511"/>
              </p:ext>
            </p:extLst>
          </p:nvPr>
        </p:nvGraphicFramePr>
        <p:xfrm>
          <a:off x="728840" y="1595845"/>
          <a:ext cx="10415954" cy="4328160"/>
        </p:xfrm>
        <a:graphic>
          <a:graphicData uri="http://schemas.openxmlformats.org/drawingml/2006/table">
            <a:tbl>
              <a:tblPr firstRow="1" bandRow="1">
                <a:tableStyleId>{2D5ABB26-0587-4C30-8999-92F81FD0307C}</a:tableStyleId>
              </a:tblPr>
              <a:tblGrid>
                <a:gridCol w="5207977">
                  <a:extLst>
                    <a:ext uri="{9D8B030D-6E8A-4147-A177-3AD203B41FA5}">
                      <a16:colId xmlns:a16="http://schemas.microsoft.com/office/drawing/2014/main" xmlns="" val="555452853"/>
                    </a:ext>
                  </a:extLst>
                </a:gridCol>
                <a:gridCol w="5207977">
                  <a:extLst>
                    <a:ext uri="{9D8B030D-6E8A-4147-A177-3AD203B41FA5}">
                      <a16:colId xmlns:a16="http://schemas.microsoft.com/office/drawing/2014/main" xmlns="" val="2688818464"/>
                    </a:ext>
                  </a:extLst>
                </a:gridCol>
              </a:tblGrid>
              <a:tr h="370840">
                <a:tc>
                  <a:txBody>
                    <a:bodyPr/>
                    <a:lstStyle/>
                    <a:p>
                      <a:pPr rtl="0" fontAlgn="base">
                        <a:spcBef>
                          <a:spcPts val="0"/>
                        </a:spcBef>
                        <a:spcAft>
                          <a:spcPts val="0"/>
                        </a:spcAft>
                        <a:buFont typeface="Arial" panose="020B0604020202020204" pitchFamily="34" charset="0"/>
                        <a:buChar char="•"/>
                      </a:pPr>
                      <a:r>
                        <a:rPr lang="en-US" sz="2000" u="none" strike="noStrike" dirty="0">
                          <a:effectLst/>
                        </a:rPr>
                        <a:t>SQL is a programming language; however, it is not a general-purpose programming language like </a:t>
                      </a:r>
                      <a:r>
                        <a:rPr lang="en-US" sz="2000" u="sng" strike="noStrike" dirty="0">
                          <a:effectLst/>
                        </a:rPr>
                        <a:t>Java</a:t>
                      </a:r>
                      <a:r>
                        <a:rPr lang="en-US" sz="2000" u="none" strike="noStrike" dirty="0">
                          <a:effectLst/>
                        </a:rPr>
                        <a:t>, </a:t>
                      </a:r>
                      <a:r>
                        <a:rPr lang="en-US" sz="2000" u="sng" strike="noStrike" dirty="0">
                          <a:effectLst/>
                        </a:rPr>
                        <a:t>JavaScript</a:t>
                      </a:r>
                      <a:r>
                        <a:rPr lang="en-US" sz="2000" u="none" strike="noStrike" dirty="0">
                          <a:effectLst/>
                        </a:rPr>
                        <a:t>, or </a:t>
                      </a:r>
                      <a:r>
                        <a:rPr lang="en-US" sz="2000" u="sng" strike="noStrike" dirty="0">
                          <a:effectLst/>
                        </a:rPr>
                        <a:t>Python</a:t>
                      </a:r>
                      <a:r>
                        <a:rPr lang="en-US" sz="2000" u="none" strike="noStrike" dirty="0">
                          <a:effectLst/>
                        </a:rPr>
                        <a:t>. Instead, SQL follows a specific purpose: to access and manipulate data.</a:t>
                      </a:r>
                    </a:p>
                    <a:p>
                      <a:pPr rtl="0" fontAlgn="base">
                        <a:spcBef>
                          <a:spcPts val="1000"/>
                        </a:spcBef>
                        <a:spcAft>
                          <a:spcPts val="0"/>
                        </a:spcAft>
                        <a:buFont typeface="Arial" panose="020B0604020202020204" pitchFamily="34" charset="0"/>
                        <a:buChar char="•"/>
                      </a:pPr>
                      <a:r>
                        <a:rPr lang="en-US" sz="2000" u="none" strike="noStrike" dirty="0">
                          <a:effectLst/>
                        </a:rPr>
                        <a:t>To be more precise, SQL stands for Structured Query Language. It is a query language that allows retrieving specific data from databases, and, in that sense, it is designed to access, store and manipulate relational databases</a:t>
                      </a:r>
                    </a:p>
                    <a:p>
                      <a:endParaRPr lang="fr-FR" dirty="0"/>
                    </a:p>
                  </a:txBody>
                  <a:tcPr/>
                </a:tc>
                <a:tc>
                  <a:txBody>
                    <a:bodyPr/>
                    <a:lstStyle/>
                    <a:p>
                      <a:pPr rtl="0" fontAlgn="base">
                        <a:spcBef>
                          <a:spcPts val="1000"/>
                        </a:spcBef>
                        <a:spcAft>
                          <a:spcPts val="0"/>
                        </a:spcAft>
                        <a:buFont typeface="Arial" panose="020B0604020202020204" pitchFamily="34" charset="0"/>
                        <a:buChar char="•"/>
                      </a:pPr>
                      <a:r>
                        <a:rPr lang="en-US" sz="2000" u="none" strike="noStrike" dirty="0">
                          <a:effectLst/>
                        </a:rPr>
                        <a:t>NoSQL refers to non-relational databases and to distributed databases. NoSQL can also stand for "Not Only SQL" to highlight that some NoSQL systems may also support SQL query language. In fact, before moving on, it is important to keep in mind that NoSQL does not necessarily mean that a database does not support SQL. Instead, it means that the database is not an RDBMS.</a:t>
                      </a:r>
                    </a:p>
                    <a:p>
                      <a:r>
                        <a:rPr lang="en-US" sz="2000" u="none" strike="noStrike" dirty="0">
                          <a:effectLst/>
                        </a:rPr>
                        <a:t>While traditional RDBMS rely on SQL syntax to store and query data, on the other hand, NoSQL database systems use other technologies and programming languages to store structured, unstructured or semi-structured data.</a:t>
                      </a:r>
                      <a:endParaRPr lang="fr-FR" sz="2000" dirty="0"/>
                    </a:p>
                    <a:p>
                      <a:endParaRPr lang="fr-FR" dirty="0"/>
                    </a:p>
                  </a:txBody>
                  <a:tcPr/>
                </a:tc>
                <a:extLst>
                  <a:ext uri="{0D108BD9-81ED-4DB2-BD59-A6C34878D82A}">
                    <a16:rowId xmlns:a16="http://schemas.microsoft.com/office/drawing/2014/main" xmlns="" val="785566026"/>
                  </a:ext>
                </a:extLst>
              </a:tr>
            </a:tbl>
          </a:graphicData>
        </a:graphic>
      </p:graphicFrame>
    </p:spTree>
    <p:extLst>
      <p:ext uri="{BB962C8B-B14F-4D97-AF65-F5344CB8AC3E}">
        <p14:creationId xmlns:p14="http://schemas.microsoft.com/office/powerpoint/2010/main" xmlns="" val="3010340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A4544288-835A-5548-51A5-EFD39E77C881}"/>
              </a:ext>
            </a:extLst>
          </p:cNvPr>
          <p:cNvSpPr>
            <a:spLocks noGrp="1"/>
          </p:cNvSpPr>
          <p:nvPr>
            <p:ph type="title"/>
          </p:nvPr>
        </p:nvSpPr>
        <p:spPr/>
        <p:txBody>
          <a:bodyPr/>
          <a:lstStyle/>
          <a:p>
            <a:pPr algn="ctr"/>
            <a:r>
              <a:rPr lang="fr-FR" b="1" i="0" dirty="0">
                <a:solidFill>
                  <a:srgbClr val="0C022F"/>
                </a:solidFill>
                <a:effectLst/>
                <a:latin typeface="Brandon Text"/>
              </a:rPr>
              <a:t>MySQL </a:t>
            </a:r>
            <a:endParaRPr lang="fr-FR" dirty="0"/>
          </a:p>
        </p:txBody>
      </p:sp>
      <p:sp>
        <p:nvSpPr>
          <p:cNvPr id="3" name="Espace réservé du contenu 2">
            <a:extLst>
              <a:ext uri="{FF2B5EF4-FFF2-40B4-BE49-F238E27FC236}">
                <a16:creationId xmlns:a16="http://schemas.microsoft.com/office/drawing/2014/main" xmlns="" id="{7E83538B-62E0-8D41-39E0-5942E8594FB5}"/>
              </a:ext>
            </a:extLst>
          </p:cNvPr>
          <p:cNvSpPr>
            <a:spLocks noGrp="1"/>
          </p:cNvSpPr>
          <p:nvPr>
            <p:ph sz="quarter" idx="1"/>
          </p:nvPr>
        </p:nvSpPr>
        <p:spPr/>
        <p:txBody>
          <a:bodyPr>
            <a:normAutofit/>
          </a:bodyPr>
          <a:lstStyle/>
          <a:p>
            <a:pPr>
              <a:lnSpc>
                <a:spcPct val="150000"/>
              </a:lnSpc>
              <a:buFont typeface="Wingdings" panose="05000000000000000000" pitchFamily="2" charset="2"/>
              <a:buChar char="Ø"/>
            </a:pPr>
            <a:r>
              <a:rPr lang="en-US" sz="1800" dirty="0">
                <a:solidFill>
                  <a:srgbClr val="3F3F3F"/>
                </a:solidFill>
                <a:latin typeface="Century Gothic" panose="020B0502020202020204" pitchFamily="34" charset="0"/>
              </a:rPr>
              <a:t>MySQL is a relational database management system (RDBMS). It is distributed under a dual GPL and proprietary license. It is one of the most used database management software in the world3, both by the general public (mainly web applications) and by professionals, in competition with Oracle, PostgreSQL and Microsoft SQL Server.</a:t>
            </a:r>
          </a:p>
          <a:p>
            <a:pPr>
              <a:lnSpc>
                <a:spcPct val="150000"/>
              </a:lnSpc>
              <a:buFont typeface="Wingdings" panose="05000000000000000000" pitchFamily="2" charset="2"/>
              <a:buChar char="Ø"/>
            </a:pPr>
            <a:r>
              <a:rPr lang="en-US" sz="1800" dirty="0">
                <a:solidFill>
                  <a:srgbClr val="3F3F3F"/>
                </a:solidFill>
                <a:latin typeface="Century Gothic" panose="020B0502020202020204" pitchFamily="34" charset="0"/>
              </a:rPr>
              <a:t>MySQL is an SQL relational database server developed with high read performance in mind, which means it's geared more towards serving the data that's already in place than frequent, highly secure updates. It is multi-threaded and multi-user.</a:t>
            </a:r>
          </a:p>
          <a:p>
            <a:pPr>
              <a:lnSpc>
                <a:spcPct val="150000"/>
              </a:lnSpc>
              <a:buFont typeface="Wingdings" panose="05000000000000000000" pitchFamily="2" charset="2"/>
              <a:buChar char="Ø"/>
            </a:pPr>
            <a:r>
              <a:rPr lang="en-US" sz="1800" dirty="0">
                <a:solidFill>
                  <a:srgbClr val="3F3F3F"/>
                </a:solidFill>
                <a:latin typeface="Century Gothic" panose="020B0502020202020204" pitchFamily="34" charset="0"/>
              </a:rPr>
              <a:t>It is free, open source software, developed under a dual license depending on whether it is distributed with a free product or with a proprietary product.</a:t>
            </a:r>
            <a:endParaRPr lang="fr-FR" dirty="0"/>
          </a:p>
        </p:txBody>
      </p:sp>
      <p:pic>
        <p:nvPicPr>
          <p:cNvPr id="2052" name="Picture 4" descr="MySQL — Wikipédia">
            <a:extLst>
              <a:ext uri="{FF2B5EF4-FFF2-40B4-BE49-F238E27FC236}">
                <a16:creationId xmlns:a16="http://schemas.microsoft.com/office/drawing/2014/main" xmlns="" id="{9FCF51EB-8A54-F97B-BEDB-D45DF33AA693}"/>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512127" y="711199"/>
            <a:ext cx="2870118" cy="148528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9212864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apitaux">
  <a:themeElements>
    <a:clrScheme name="Capitaux">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pitaux">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apitaux">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52</TotalTime>
  <Words>187</Words>
  <Application>Microsoft Office PowerPoint</Application>
  <PresentationFormat>Personnalisé</PresentationFormat>
  <Paragraphs>35</Paragraphs>
  <Slides>5</Slides>
  <Notes>0</Notes>
  <HiddenSlides>0</HiddenSlides>
  <MMClips>0</MMClips>
  <ScaleCrop>false</ScaleCrop>
  <HeadingPairs>
    <vt:vector size="4" baseType="variant">
      <vt:variant>
        <vt:lpstr>Thème</vt:lpstr>
      </vt:variant>
      <vt:variant>
        <vt:i4>1</vt:i4>
      </vt:variant>
      <vt:variant>
        <vt:lpstr>Titres des diapositives</vt:lpstr>
      </vt:variant>
      <vt:variant>
        <vt:i4>5</vt:i4>
      </vt:variant>
    </vt:vector>
  </HeadingPairs>
  <TitlesOfParts>
    <vt:vector size="6" baseType="lpstr">
      <vt:lpstr>Capitaux</vt:lpstr>
      <vt:lpstr>Checkpoint introduction to Database</vt:lpstr>
      <vt:lpstr>MongoDB</vt:lpstr>
      <vt:lpstr>Diapositive 3</vt:lpstr>
      <vt:lpstr>SQL?  NoSQL?</vt:lpstr>
      <vt:lpstr>MySQL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Checkpoint introduction to Database</dc:title>
  <dc:creator>PC</dc:creator>
  <cp:lastModifiedBy>Oussama</cp:lastModifiedBy>
  <cp:revision>2</cp:revision>
  <dcterms:created xsi:type="dcterms:W3CDTF">2022-10-03T10:10:46Z</dcterms:created>
  <dcterms:modified xsi:type="dcterms:W3CDTF">2022-10-07T12:31:01Z</dcterms:modified>
</cp:coreProperties>
</file>