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0"/>
  </p:notesMasterIdLst>
  <p:sldIdLst>
    <p:sldId id="268" r:id="rId2"/>
    <p:sldId id="269" r:id="rId3"/>
    <p:sldId id="261" r:id="rId4"/>
    <p:sldId id="260" r:id="rId5"/>
    <p:sldId id="273" r:id="rId6"/>
    <p:sldId id="271" r:id="rId7"/>
    <p:sldId id="262" r:id="rId8"/>
    <p:sldId id="257" r:id="rId9"/>
    <p:sldId id="272" r:id="rId10"/>
    <p:sldId id="256" r:id="rId11"/>
    <p:sldId id="258" r:id="rId12"/>
    <p:sldId id="259" r:id="rId13"/>
    <p:sldId id="275" r:id="rId14"/>
    <p:sldId id="274" r:id="rId15"/>
    <p:sldId id="278" r:id="rId16"/>
    <p:sldId id="279" r:id="rId17"/>
    <p:sldId id="280" r:id="rId18"/>
    <p:sldId id="28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9682" autoAdjust="0"/>
    <p:restoredTop sz="94658"/>
  </p:normalViewPr>
  <p:slideViewPr>
    <p:cSldViewPr snapToGrid="0" snapToObjects="1">
      <p:cViewPr varScale="1">
        <p:scale>
          <a:sx n="117" d="100"/>
          <a:sy n="117" d="100"/>
        </p:scale>
        <p:origin x="-8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BFAF2-A527-9A47-900B-691D0692D4B1}" type="datetimeFigureOut">
              <a:rPr lang="en-US" smtClean="0"/>
              <a:pPr/>
              <a:t>1/22/17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8DA33-5916-DD41-A8DB-9E744DE728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84692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BCBB5737-E31A-9941-8DC0-C94B6ED24F3F}" type="slidenum">
              <a:rPr lang="en-US"/>
              <a:pPr/>
              <a:t>8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3164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6E6BA-7606-C74A-9C9A-20EC053AD05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A417-8D7B-AC42-8A6B-12F3622FD3ED}" type="datetimeFigureOut">
              <a:rPr lang="en-US" smtClean="0"/>
              <a:pPr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73A2-EA6F-D94F-AD55-B78021F9D8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A417-8D7B-AC42-8A6B-12F3622FD3ED}" type="datetimeFigureOut">
              <a:rPr lang="en-US" smtClean="0"/>
              <a:pPr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73A2-EA6F-D94F-AD55-B78021F9D8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A417-8D7B-AC42-8A6B-12F3622FD3ED}" type="datetimeFigureOut">
              <a:rPr lang="en-US" smtClean="0"/>
              <a:pPr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73A2-EA6F-D94F-AD55-B78021F9D8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A417-8D7B-AC42-8A6B-12F3622FD3ED}" type="datetimeFigureOut">
              <a:rPr lang="en-US" smtClean="0"/>
              <a:pPr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73A2-EA6F-D94F-AD55-B78021F9D8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A417-8D7B-AC42-8A6B-12F3622FD3ED}" type="datetimeFigureOut">
              <a:rPr lang="en-US" smtClean="0"/>
              <a:pPr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73A2-EA6F-D94F-AD55-B78021F9D8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A417-8D7B-AC42-8A6B-12F3622FD3ED}" type="datetimeFigureOut">
              <a:rPr lang="en-US" smtClean="0"/>
              <a:pPr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73A2-EA6F-D94F-AD55-B78021F9D8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A417-8D7B-AC42-8A6B-12F3622FD3ED}" type="datetimeFigureOut">
              <a:rPr lang="en-US" smtClean="0"/>
              <a:pPr/>
              <a:t>1/22/17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73A2-EA6F-D94F-AD55-B78021F9D8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A417-8D7B-AC42-8A6B-12F3622FD3ED}" type="datetimeFigureOut">
              <a:rPr lang="en-US" smtClean="0"/>
              <a:pPr/>
              <a:t>1/22/17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73A2-EA6F-D94F-AD55-B78021F9D8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A417-8D7B-AC42-8A6B-12F3622FD3ED}" type="datetimeFigureOut">
              <a:rPr lang="en-US" smtClean="0"/>
              <a:pPr/>
              <a:t>1/22/17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73A2-EA6F-D94F-AD55-B78021F9D8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A417-8D7B-AC42-8A6B-12F3622FD3ED}" type="datetimeFigureOut">
              <a:rPr lang="en-US" smtClean="0"/>
              <a:pPr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73A2-EA6F-D94F-AD55-B78021F9D8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A417-8D7B-AC42-8A6B-12F3622FD3ED}" type="datetimeFigureOut">
              <a:rPr lang="en-US" smtClean="0"/>
              <a:pPr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73A2-EA6F-D94F-AD55-B78021F9D8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5A417-8D7B-AC42-8A6B-12F3622FD3ED}" type="datetimeFigureOut">
              <a:rPr lang="en-US" smtClean="0"/>
              <a:pPr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E73A2-EA6F-D94F-AD55-B78021F9D8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gif"/><Relationship Id="rId3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eg"/><Relationship Id="rId3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Where do our ideas about the brain come from?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60880" y="2082800"/>
            <a:ext cx="403352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Major historical developments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Modern Approaches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Current Questions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dgkin_postcar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005" y="2631440"/>
            <a:ext cx="2596958" cy="3672840"/>
          </a:xfrm>
          <a:prstGeom prst="rect">
            <a:avLst/>
          </a:prstGeom>
        </p:spPr>
      </p:pic>
      <p:pic>
        <p:nvPicPr>
          <p:cNvPr id="5" name="Picture 4" descr="huxley_postcar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006" y="2656840"/>
            <a:ext cx="2578998" cy="36474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62480" y="304800"/>
            <a:ext cx="615696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Hodgkin and Huxley (1930s-1950s)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564640" y="2214880"/>
            <a:ext cx="199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A.L. Hodgkin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96560" y="221488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A. F. Huxley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27646" y="1365012"/>
            <a:ext cx="550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electrical basis of neuronal signaling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tson and Crick (195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23" y="1467898"/>
            <a:ext cx="5327717" cy="53901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203200"/>
            <a:ext cx="4104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Watson and Crick (1953)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522720" y="2540000"/>
            <a:ext cx="200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structure of DNA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ubel wiese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0" y="2446655"/>
            <a:ext cx="5588001" cy="3581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06880" y="457200"/>
            <a:ext cx="658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Hubel and Wiesel (1950’s-1970’s)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631835" y="1679972"/>
            <a:ext cx="488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Signal processing in the visual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"/>
            <a:ext cx="8229600" cy="1143000"/>
          </a:xfrm>
        </p:spPr>
        <p:txBody>
          <a:bodyPr/>
          <a:lstStyle/>
          <a:p>
            <a:r>
              <a:rPr lang="en-US" dirty="0" smtClean="0"/>
              <a:t>Neuroscience is Interdisciplinary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1520" y="1264920"/>
            <a:ext cx="6644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Biology</a:t>
            </a:r>
          </a:p>
          <a:p>
            <a:r>
              <a:rPr lang="en-US" dirty="0" smtClean="0"/>
              <a:t>	- Cellular/Molecular</a:t>
            </a:r>
          </a:p>
          <a:p>
            <a:r>
              <a:rPr lang="en-US" dirty="0" smtClean="0"/>
              <a:t>	- Developmental</a:t>
            </a:r>
          </a:p>
          <a:p>
            <a:r>
              <a:rPr lang="en-US" dirty="0" smtClean="0"/>
              <a:t>	- Systems (anatomy and physiology)</a:t>
            </a:r>
          </a:p>
          <a:p>
            <a:r>
              <a:rPr lang="en-US" dirty="0" smtClean="0"/>
              <a:t>	- Behavioral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2987040"/>
            <a:ext cx="4541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Psychology</a:t>
            </a:r>
          </a:p>
          <a:p>
            <a:r>
              <a:rPr lang="en-US" dirty="0" smtClean="0"/>
              <a:t>	- Behavioral</a:t>
            </a:r>
          </a:p>
          <a:p>
            <a:r>
              <a:rPr lang="en-US" dirty="0" smtClean="0"/>
              <a:t>	- Cognitive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1520" y="4009628"/>
            <a:ext cx="367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Chemistry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520" y="460248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Medicine</a:t>
            </a:r>
          </a:p>
          <a:p>
            <a:r>
              <a:rPr lang="en-US" dirty="0" smtClean="0"/>
              <a:t>	- Neurology</a:t>
            </a:r>
          </a:p>
          <a:p>
            <a:r>
              <a:rPr lang="en-US" dirty="0" smtClean="0"/>
              <a:t>	- Psychiatry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5699760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Philosophy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1520" y="6207760"/>
            <a:ext cx="150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Questions in Neuroscience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35760" y="1788160"/>
            <a:ext cx="4734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Consciousness</a:t>
            </a:r>
          </a:p>
          <a:p>
            <a:endParaRPr lang="en-US" dirty="0" smtClean="0"/>
          </a:p>
          <a:p>
            <a:r>
              <a:rPr lang="en-US" dirty="0" smtClean="0"/>
              <a:t>Plasticity</a:t>
            </a:r>
          </a:p>
          <a:p>
            <a:endParaRPr lang="en-US" dirty="0" smtClean="0"/>
          </a:p>
          <a:p>
            <a:r>
              <a:rPr lang="en-US" dirty="0" smtClean="0"/>
              <a:t>Neurodegenerative diseases</a:t>
            </a:r>
          </a:p>
          <a:p>
            <a:endParaRPr lang="en-US" dirty="0" smtClean="0"/>
          </a:p>
          <a:p>
            <a:r>
              <a:rPr lang="en-US" dirty="0" smtClean="0"/>
              <a:t>Mental Illness</a:t>
            </a:r>
          </a:p>
          <a:p>
            <a:endParaRPr lang="en-US" dirty="0" smtClean="0"/>
          </a:p>
          <a:p>
            <a:r>
              <a:rPr lang="en-US" dirty="0" err="1" smtClean="0"/>
              <a:t>Neuroethics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Many more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261" y="0"/>
            <a:ext cx="8229600" cy="1143000"/>
          </a:xfrm>
        </p:spPr>
        <p:txBody>
          <a:bodyPr/>
          <a:lstStyle/>
          <a:p>
            <a:r>
              <a:rPr lang="en-US" dirty="0" smtClean="0"/>
              <a:t>Ways of Knowing in Neuroscience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5261" y="1025203"/>
            <a:ext cx="8229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1. Experimental Approaches</a:t>
            </a:r>
          </a:p>
          <a:p>
            <a:r>
              <a:rPr lang="en-US" dirty="0"/>
              <a:t>	</a:t>
            </a:r>
            <a:r>
              <a:rPr lang="en-US" dirty="0" smtClean="0"/>
              <a:t>Manipulating the activity of the brain:</a:t>
            </a:r>
          </a:p>
          <a:p>
            <a:r>
              <a:rPr lang="en-US" dirty="0"/>
              <a:t>	</a:t>
            </a:r>
            <a:r>
              <a:rPr lang="en-US" dirty="0" smtClean="0"/>
              <a:t>neurotransmitters, enzymes by drug administration</a:t>
            </a:r>
          </a:p>
          <a:p>
            <a:r>
              <a:rPr lang="en-US" dirty="0"/>
              <a:t>	</a:t>
            </a:r>
            <a:r>
              <a:rPr lang="en-US" dirty="0" smtClean="0"/>
              <a:t>hormones</a:t>
            </a:r>
          </a:p>
          <a:p>
            <a:r>
              <a:rPr lang="en-US" dirty="0"/>
              <a:t>	</a:t>
            </a:r>
            <a:r>
              <a:rPr lang="en-US" dirty="0" smtClean="0"/>
              <a:t>genes </a:t>
            </a:r>
          </a:p>
          <a:p>
            <a:r>
              <a:rPr lang="en-US" dirty="0"/>
              <a:t>	</a:t>
            </a:r>
            <a:r>
              <a:rPr lang="en-US" dirty="0" smtClean="0"/>
              <a:t>gene expression</a:t>
            </a:r>
          </a:p>
          <a:p>
            <a:r>
              <a:rPr lang="en-US" dirty="0"/>
              <a:t>	</a:t>
            </a:r>
            <a:r>
              <a:rPr lang="en-US" dirty="0" err="1" smtClean="0"/>
              <a:t>optogenetics</a:t>
            </a:r>
            <a:r>
              <a:rPr lang="en-US" dirty="0" smtClean="0"/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indwelling stimulating electrodes</a:t>
            </a:r>
          </a:p>
          <a:p>
            <a:r>
              <a:rPr lang="en-US" dirty="0"/>
              <a:t>	</a:t>
            </a:r>
            <a:r>
              <a:rPr lang="en-US" dirty="0" smtClean="0"/>
              <a:t>controlling the subject’s behavior</a:t>
            </a:r>
          </a:p>
          <a:p>
            <a:r>
              <a:rPr lang="en-US" dirty="0"/>
              <a:t>	</a:t>
            </a:r>
            <a:r>
              <a:rPr lang="en-US" dirty="0" smtClean="0"/>
              <a:t>controlling the subject’s environment and sensory input</a:t>
            </a:r>
          </a:p>
          <a:p>
            <a:endParaRPr lang="en-US" dirty="0"/>
          </a:p>
          <a:p>
            <a:r>
              <a:rPr lang="en-US" dirty="0" smtClean="0"/>
              <a:t>	Measuring brain function:</a:t>
            </a:r>
          </a:p>
          <a:p>
            <a:r>
              <a:rPr lang="en-US" dirty="0"/>
              <a:t>	</a:t>
            </a:r>
            <a:r>
              <a:rPr lang="en-US" dirty="0" smtClean="0"/>
              <a:t>electrical field activity via extracellular electrodes and scalp surface electrodes</a:t>
            </a:r>
          </a:p>
          <a:p>
            <a:r>
              <a:rPr lang="en-US" dirty="0"/>
              <a:t>	</a:t>
            </a:r>
            <a:r>
              <a:rPr lang="en-US" dirty="0" smtClean="0"/>
              <a:t>electrical activity of individual neurons via intracellular electrodes and patch </a:t>
            </a:r>
          </a:p>
          <a:p>
            <a:r>
              <a:rPr lang="en-US" dirty="0"/>
              <a:t>	</a:t>
            </a:r>
            <a:r>
              <a:rPr lang="en-US" dirty="0" smtClean="0"/>
              <a:t>clamp electrodes</a:t>
            </a:r>
          </a:p>
          <a:p>
            <a:r>
              <a:rPr lang="en-US" dirty="0"/>
              <a:t>	</a:t>
            </a:r>
            <a:r>
              <a:rPr lang="en-US" dirty="0" smtClean="0"/>
              <a:t>optical imaging:  microscopy</a:t>
            </a:r>
          </a:p>
          <a:p>
            <a:r>
              <a:rPr lang="en-US" dirty="0"/>
              <a:t>	</a:t>
            </a:r>
            <a:r>
              <a:rPr lang="en-US" dirty="0" smtClean="0"/>
              <a:t>non-invasive imaging: MRI, fMRI, PET</a:t>
            </a:r>
          </a:p>
          <a:p>
            <a:r>
              <a:rPr lang="en-US" dirty="0"/>
              <a:t>	</a:t>
            </a:r>
            <a:r>
              <a:rPr lang="en-US" dirty="0" smtClean="0"/>
              <a:t>behavior</a:t>
            </a:r>
          </a:p>
          <a:p>
            <a:r>
              <a:rPr lang="en-US"/>
              <a:t>	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2. Correlational Studies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6795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pto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6415319" cy="3370366"/>
          </a:xfrm>
          <a:prstGeom prst="rect">
            <a:avLst/>
          </a:prstGeom>
        </p:spPr>
      </p:pic>
      <p:pic>
        <p:nvPicPr>
          <p:cNvPr id="8" name="Picture 7" descr="opto 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70366"/>
            <a:ext cx="6429222" cy="34876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29222" y="1736890"/>
            <a:ext cx="271477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Optogenetics</a:t>
            </a:r>
            <a:endParaRPr lang="en-US" sz="3200" dirty="0" smtClean="0"/>
          </a:p>
          <a:p>
            <a:endParaRPr lang="en-US" dirty="0" smtClean="0"/>
          </a:p>
          <a:p>
            <a:r>
              <a:rPr lang="en-US" dirty="0" smtClean="0"/>
              <a:t>A way of activating specific neurons at specific times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0452" y="5780782"/>
            <a:ext cx="51135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Fig. 3: The four recording methods for patch-clamp: Cell-attached: When the pipette is in closest proximity to the cell membrane, mild suction is applied to gain a tight seal between the pipette and the membrane. Whole-cell: By applying another brief but strong suction, the cell membrane is ruptured and the pipette gains access to the cytoplasm. Inside-out: In the cell-attached mode, the pipette is retracted and the patch is separated from the rest of the membrane and exposed to air. The </a:t>
            </a:r>
            <a:r>
              <a:rPr lang="en-US" sz="800" dirty="0" err="1"/>
              <a:t>cytosolic</a:t>
            </a:r>
            <a:r>
              <a:rPr lang="en-US" sz="800" dirty="0"/>
              <a:t> surface of the membrane is exposed. Outside-out: In the whole-cell mode, the pipette is retracted resulting in two small pieces of membrane that reconnect and form a small vesicular structure with the </a:t>
            </a:r>
            <a:r>
              <a:rPr lang="en-US" sz="800" dirty="0" err="1"/>
              <a:t>cytosolic</a:t>
            </a:r>
            <a:r>
              <a:rPr lang="en-US" sz="800" dirty="0"/>
              <a:t> side facing the pipette solution. Source: Patch me if you can – What is the patch-Clamp Technique?, </a:t>
            </a:r>
            <a:r>
              <a:rPr lang="en-US" sz="800" dirty="0" err="1"/>
              <a:t>puzzledponderer.wordpress.com</a:t>
            </a:r>
            <a:endParaRPr lang="en-US" sz="800" dirty="0"/>
          </a:p>
        </p:txBody>
      </p:sp>
      <p:pic>
        <p:nvPicPr>
          <p:cNvPr id="3" name="Picture 2" descr="patch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873" y="2205700"/>
            <a:ext cx="4728232" cy="3442887"/>
          </a:xfrm>
          <a:prstGeom prst="rect">
            <a:avLst/>
          </a:prstGeom>
        </p:spPr>
      </p:pic>
      <p:pic>
        <p:nvPicPr>
          <p:cNvPr id="4" name="Picture 3" descr="figure_4.2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9379"/>
            <a:ext cx="4096504" cy="38742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3359" y="579275"/>
            <a:ext cx="3409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Intracellular Single Cell Recording</a:t>
            </a:r>
          </a:p>
          <a:p>
            <a:r>
              <a:rPr lang="en-US" sz="1600" dirty="0" smtClean="0"/>
              <a:t>Used to record </a:t>
            </a:r>
            <a:r>
              <a:rPr lang="en-US" sz="1600" dirty="0" err="1" smtClean="0"/>
              <a:t>transmembrane</a:t>
            </a:r>
            <a:r>
              <a:rPr lang="en-US" sz="1600" dirty="0" smtClean="0"/>
              <a:t> </a:t>
            </a:r>
            <a:r>
              <a:rPr lang="en-US" sz="1600" u="sng" dirty="0" smtClean="0"/>
              <a:t>potential</a:t>
            </a:r>
            <a:r>
              <a:rPr lang="en-US" sz="1600" dirty="0" smtClean="0"/>
              <a:t>s:  one electrode is within the neuron and one electrode is outside the neuron.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601245" y="579275"/>
            <a:ext cx="454275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Patch Clamp Recording</a:t>
            </a:r>
          </a:p>
          <a:p>
            <a:r>
              <a:rPr lang="en-US" dirty="0" smtClean="0"/>
              <a:t>Used to record current flow across the cell membrane or through individual ion channels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09096" y="592597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By Shamir R, </a:t>
            </a:r>
            <a:r>
              <a:rPr lang="en-US" sz="1200" dirty="0" err="1" smtClean="0"/>
              <a:t>Noecker</a:t>
            </a:r>
            <a:r>
              <a:rPr lang="en-US" sz="1200" dirty="0" smtClean="0"/>
              <a:t> A and McIntyre C [CC BY 3.0 (http://creativecommons.org/licenses/by/3.0)], via Wikimedia Commons</a:t>
            </a:r>
            <a:endParaRPr lang="en-US" sz="1200" dirty="0"/>
          </a:p>
        </p:txBody>
      </p:sp>
      <p:pic>
        <p:nvPicPr>
          <p:cNvPr id="3" name="Picture 2" descr="deep_brainsetu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896" y="1780312"/>
            <a:ext cx="2860617" cy="4145660"/>
          </a:xfrm>
          <a:prstGeom prst="rect">
            <a:avLst/>
          </a:prstGeom>
        </p:spPr>
      </p:pic>
      <p:pic>
        <p:nvPicPr>
          <p:cNvPr id="4" name="Picture 3" descr="Parkinson_surger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65" y="1780312"/>
            <a:ext cx="2871599" cy="42836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142" y="293100"/>
            <a:ext cx="63936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Indwelling Stimulating Electrodes</a:t>
            </a:r>
          </a:p>
          <a:p>
            <a:r>
              <a:rPr lang="en-US" dirty="0" smtClean="0"/>
              <a:t>- In this case used to treat Parkinson’s disease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4320" y="2113280"/>
            <a:ext cx="4612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Aristotle (ca. 350 BC)</a:t>
            </a:r>
          </a:p>
          <a:p>
            <a:r>
              <a:rPr lang="en-US" dirty="0" smtClean="0"/>
              <a:t>	- brain was an organ of cooling</a:t>
            </a:r>
          </a:p>
          <a:p>
            <a:r>
              <a:rPr lang="en-US" dirty="0" smtClean="0"/>
              <a:t>	- heart was the source of our intellect</a:t>
            </a:r>
          </a:p>
          <a:p>
            <a:r>
              <a:rPr lang="en-US" dirty="0" smtClean="0"/>
              <a:t>	- he made  decisions based on reason, not		on experimentation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4320" y="3952240"/>
            <a:ext cx="541528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Herophilus</a:t>
            </a:r>
            <a:r>
              <a:rPr lang="en-US" dirty="0" smtClean="0"/>
              <a:t> (ca. 300 BC)</a:t>
            </a:r>
          </a:p>
          <a:p>
            <a:r>
              <a:rPr lang="en-US" dirty="0" smtClean="0"/>
              <a:t>	- brain is the organ of reason</a:t>
            </a:r>
          </a:p>
          <a:p>
            <a:r>
              <a:rPr lang="en-US" dirty="0" smtClean="0"/>
              <a:t>	- based on dissections: could see eyes connect to </a:t>
            </a:r>
          </a:p>
          <a:p>
            <a:r>
              <a:rPr lang="en-US" dirty="0" smtClean="0"/>
              <a:t>		brain; nerves connecting brain to muscle	</a:t>
            </a:r>
          </a:p>
          <a:p>
            <a:r>
              <a:rPr lang="en-US" dirty="0" smtClean="0"/>
              <a:t>	- lived in Alexandria – dissection allowed there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Very</a:t>
            </a:r>
            <a:r>
              <a:rPr lang="en-US" dirty="0" smtClean="0"/>
              <a:t> Early Ideas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 vince bra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8" y="1455419"/>
            <a:ext cx="3576002" cy="51181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57040" y="1950720"/>
            <a:ext cx="472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Leonardo </a:t>
            </a:r>
            <a:r>
              <a:rPr lang="en-US" dirty="0" err="1" smtClean="0"/>
              <a:t>da</a:t>
            </a:r>
            <a:r>
              <a:rPr lang="en-US" dirty="0" smtClean="0"/>
              <a:t> Vinci (ca. 1500)</a:t>
            </a:r>
          </a:p>
          <a:p>
            <a:endParaRPr lang="en-US" dirty="0" smtClean="0"/>
          </a:p>
          <a:p>
            <a:r>
              <a:rPr lang="en-US" dirty="0" smtClean="0"/>
              <a:t>- made dissections and drawings that improved </a:t>
            </a:r>
          </a:p>
          <a:p>
            <a:r>
              <a:rPr lang="en-US" dirty="0"/>
              <a:t>	</a:t>
            </a:r>
            <a:r>
              <a:rPr lang="en-US" dirty="0" smtClean="0"/>
              <a:t>our knowledge of brain anatomy</a:t>
            </a:r>
          </a:p>
          <a:p>
            <a:endParaRPr lang="en-US" dirty="0" smtClean="0"/>
          </a:p>
          <a:p>
            <a:r>
              <a:rPr lang="en-US" dirty="0" smtClean="0"/>
              <a:t>-  not all of it was totally accurate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78200" y="85119"/>
            <a:ext cx="34442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(Body)"/>
                <a:cs typeface="Calibri (Body)"/>
              </a:rPr>
              <a:t>Renaissance</a:t>
            </a:r>
            <a:endParaRPr lang="en-US" sz="3200" dirty="0">
              <a:latin typeface="Calibri (Body)"/>
              <a:cs typeface="Calibri 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esaliu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1595755"/>
            <a:ext cx="2317750" cy="2152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4960" y="426720"/>
            <a:ext cx="34442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(Body)"/>
                <a:cs typeface="Calibri (Body)"/>
              </a:rPr>
              <a:t>Renaissance</a:t>
            </a:r>
            <a:endParaRPr lang="en-US" sz="3200" dirty="0">
              <a:latin typeface="Calibri (Body)"/>
              <a:cs typeface="Calibri (Body)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62400" y="1889760"/>
            <a:ext cx="4551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Andreas Vesalius (ca. 1550):</a:t>
            </a:r>
          </a:p>
          <a:p>
            <a:r>
              <a:rPr lang="en-US" dirty="0" smtClean="0"/>
              <a:t>	</a:t>
            </a:r>
            <a:r>
              <a:rPr lang="en-US" dirty="0" smtClean="0">
                <a:latin typeface="+mj-lt"/>
              </a:rPr>
              <a:t>- made dissections and accurate drawing </a:t>
            </a:r>
          </a:p>
          <a:p>
            <a:r>
              <a:rPr lang="en-US" dirty="0" smtClean="0">
                <a:latin typeface="+mj-lt"/>
              </a:rPr>
              <a:t>		(with other artists) of brain </a:t>
            </a:r>
          </a:p>
          <a:p>
            <a:r>
              <a:rPr lang="en-US" dirty="0" smtClean="0">
                <a:latin typeface="+mj-lt"/>
              </a:rPr>
              <a:t>	- big advance in accuracy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Theory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4560" y="1417638"/>
            <a:ext cx="651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Antony van Leeuwenhoek (late 1600s) – the improved microscope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4560" y="2082800"/>
            <a:ext cx="734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Theodor Schwann and Matthias </a:t>
            </a:r>
            <a:r>
              <a:rPr lang="en-US" dirty="0" err="1" smtClean="0"/>
              <a:t>Schleiden</a:t>
            </a:r>
            <a:r>
              <a:rPr lang="en-US" dirty="0" smtClean="0"/>
              <a:t> (early 1800’s)-  Cell theory: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68880" y="2626975"/>
            <a:ext cx="447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All living things are made of cells</a:t>
            </a:r>
          </a:p>
          <a:p>
            <a:pPr>
              <a:buFontTx/>
              <a:buChar char="-"/>
            </a:pPr>
            <a:r>
              <a:rPr lang="en-US" dirty="0" smtClean="0"/>
              <a:t>Cells beget cells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William Harvey</a:t>
            </a:r>
            <a:br>
              <a:rPr lang="en-US" dirty="0" smtClean="0"/>
            </a:br>
            <a:r>
              <a:rPr lang="en-US" dirty="0" smtClean="0"/>
              <a:t>(ca. 1620)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66240" y="1910080"/>
            <a:ext cx="575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Not a brain guy, but his important contribution was the introduction of </a:t>
            </a:r>
            <a:r>
              <a:rPr lang="en-US" u="sng" dirty="0" smtClean="0"/>
              <a:t>experimentation</a:t>
            </a:r>
          </a:p>
        </p:txBody>
      </p:sp>
      <p:pic>
        <p:nvPicPr>
          <p:cNvPr id="4" name="Picture 3" descr="506963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095" y="2888079"/>
            <a:ext cx="4706073" cy="3787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renolog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1" y="2103120"/>
            <a:ext cx="3710554" cy="41249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83359" y="579120"/>
            <a:ext cx="6538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Franz Joseph Gall (early 1800’s): Phrenology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826000" y="210312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good:  introduced the idea of </a:t>
            </a:r>
          </a:p>
          <a:p>
            <a:pPr lvl="1"/>
            <a:r>
              <a:rPr lang="en-US" dirty="0" smtClean="0"/>
              <a:t>localization of function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26000" y="3232834"/>
            <a:ext cx="383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bad:  </a:t>
            </a:r>
          </a:p>
          <a:p>
            <a:r>
              <a:rPr lang="en-US" dirty="0" smtClean="0"/>
              <a:t>	-wrong/bizarre functions</a:t>
            </a:r>
          </a:p>
          <a:p>
            <a:r>
              <a:rPr lang="en-US" dirty="0" smtClean="0"/>
              <a:t>	- method doesn’t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aj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6388" y="4110535"/>
            <a:ext cx="2515224" cy="228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4" descr="cajal 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28875" y="3939930"/>
            <a:ext cx="3656886" cy="242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1147014" y="0"/>
            <a:ext cx="6849973" cy="1107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3" rIns="91427" bIns="45713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dirty="0" smtClean="0">
                <a:solidFill>
                  <a:srgbClr val="000000"/>
                </a:solidFill>
              </a:rPr>
              <a:t>Is the brain made of cells?</a:t>
            </a:r>
          </a:p>
          <a:p>
            <a:pPr algn="ctr">
              <a:spcBef>
                <a:spcPct val="50000"/>
              </a:spcBef>
            </a:pPr>
            <a:r>
              <a:rPr lang="en-US" sz="2000" dirty="0" err="1" smtClean="0">
                <a:solidFill>
                  <a:srgbClr val="000000"/>
                </a:solidFill>
              </a:rPr>
              <a:t>Camillo</a:t>
            </a:r>
            <a:r>
              <a:rPr lang="en-US" sz="2000" dirty="0" smtClean="0">
                <a:solidFill>
                  <a:srgbClr val="000000"/>
                </a:solidFill>
              </a:rPr>
              <a:t> Golgi and Santiago Ramón </a:t>
            </a:r>
            <a:r>
              <a:rPr lang="en-US" sz="2000" dirty="0" err="1" smtClean="0">
                <a:solidFill>
                  <a:srgbClr val="000000"/>
                </a:solidFill>
              </a:rPr>
              <a:t>y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Cajal</a:t>
            </a:r>
            <a:r>
              <a:rPr lang="en-US" sz="2000" dirty="0" smtClean="0">
                <a:solidFill>
                  <a:srgbClr val="000000"/>
                </a:solidFill>
              </a:rPr>
              <a:t> (ca. 1900)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16389" name="Picture 4" descr="golgi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32012" y="1466145"/>
            <a:ext cx="1969367" cy="2345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376392" y="2404477"/>
            <a:ext cx="1113121" cy="380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2577" tIns="51289" rIns="102577" bIns="51289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Golgi</a:t>
            </a:r>
          </a:p>
        </p:txBody>
      </p:sp>
      <p:sp>
        <p:nvSpPr>
          <p:cNvPr id="16391" name="TextBox 6"/>
          <p:cNvSpPr txBox="1">
            <a:spLocks noChangeArrowheads="1"/>
          </p:cNvSpPr>
          <p:nvPr/>
        </p:nvSpPr>
        <p:spPr bwMode="auto">
          <a:xfrm>
            <a:off x="290767" y="4963564"/>
            <a:ext cx="1113121" cy="380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2577" tIns="51289" rIns="102577" bIns="51289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Cajal</a:t>
            </a:r>
          </a:p>
        </p:txBody>
      </p:sp>
      <p:sp>
        <p:nvSpPr>
          <p:cNvPr id="16392" name="TextBox 7"/>
          <p:cNvSpPr txBox="1">
            <a:spLocks noChangeArrowheads="1"/>
          </p:cNvSpPr>
          <p:nvPr/>
        </p:nvSpPr>
        <p:spPr bwMode="auto">
          <a:xfrm>
            <a:off x="4914499" y="3428112"/>
            <a:ext cx="1455619" cy="380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2577" tIns="51289" rIns="102577" bIns="51289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drawing</a:t>
            </a:r>
          </a:p>
        </p:txBody>
      </p:sp>
      <p:sp>
        <p:nvSpPr>
          <p:cNvPr id="16393" name="TextBox 8"/>
          <p:cNvSpPr txBox="1">
            <a:spLocks noChangeArrowheads="1"/>
          </p:cNvSpPr>
          <p:nvPr/>
        </p:nvSpPr>
        <p:spPr bwMode="auto">
          <a:xfrm>
            <a:off x="6883866" y="3428112"/>
            <a:ext cx="1541244" cy="380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2577" tIns="51289" rIns="102577" bIns="51289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photo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Neuron Theory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82799" y="2113280"/>
            <a:ext cx="5170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The nervous system is made of cells called neurons</a:t>
            </a:r>
          </a:p>
          <a:p>
            <a:pPr>
              <a:buFontTx/>
              <a:buChar char="-"/>
            </a:pPr>
            <a:r>
              <a:rPr lang="en-US" dirty="0" smtClean="0"/>
              <a:t>Information flow goes from dendrite to soma to axon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772</Words>
  <Application>Microsoft Macintosh PowerPoint</Application>
  <PresentationFormat>On-screen Show (4:3)</PresentationFormat>
  <Paragraphs>119</Paragraphs>
  <Slides>18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Very Early Ideas</vt:lpstr>
      <vt:lpstr>Slide 3</vt:lpstr>
      <vt:lpstr>Slide 4</vt:lpstr>
      <vt:lpstr>Cell Theory</vt:lpstr>
      <vt:lpstr>William Harvey (ca. 1620)</vt:lpstr>
      <vt:lpstr>Slide 7</vt:lpstr>
      <vt:lpstr>Slide 8</vt:lpstr>
      <vt:lpstr>Neuron Theory</vt:lpstr>
      <vt:lpstr>Slide 10</vt:lpstr>
      <vt:lpstr>Slide 11</vt:lpstr>
      <vt:lpstr>Slide 12</vt:lpstr>
      <vt:lpstr>Neuroscience is Interdisciplinary</vt:lpstr>
      <vt:lpstr>Current Questions in Neuroscience</vt:lpstr>
      <vt:lpstr>Ways of Knowing in Neuroscience</vt:lpstr>
      <vt:lpstr>Slide 16</vt:lpstr>
      <vt:lpstr>Slide 17</vt:lpstr>
      <vt:lpstr>Slide 18</vt:lpstr>
    </vt:vector>
  </TitlesOfParts>
  <Company>University of Wisconsin-Eau Claire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UWEC</dc:creator>
  <cp:lastModifiedBy>Daniel Janik</cp:lastModifiedBy>
  <cp:revision>16</cp:revision>
  <dcterms:created xsi:type="dcterms:W3CDTF">2017-01-22T23:37:14Z</dcterms:created>
  <dcterms:modified xsi:type="dcterms:W3CDTF">2017-01-23T03:34:29Z</dcterms:modified>
</cp:coreProperties>
</file>