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9" r:id="rId5"/>
    <p:sldId id="260" r:id="rId6"/>
    <p:sldId id="263" r:id="rId7"/>
    <p:sldId id="262" r:id="rId8"/>
    <p:sldId id="261" r:id="rId9"/>
    <p:sldId id="264" r:id="rId10"/>
    <p:sldId id="265" r:id="rId11"/>
    <p:sldId id="266" r:id="rId12"/>
    <p:sldId id="267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-2310" y="-1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7917-509F-42D8-BB0D-086C73235AE4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EB42-856F-474C-B459-4F075750F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8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7917-509F-42D8-BB0D-086C73235AE4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EB42-856F-474C-B459-4F075750F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09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7917-509F-42D8-BB0D-086C73235AE4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EB42-856F-474C-B459-4F075750F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34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7917-509F-42D8-BB0D-086C73235AE4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EB42-856F-474C-B459-4F075750F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36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7917-509F-42D8-BB0D-086C73235AE4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EB42-856F-474C-B459-4F075750F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18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7917-509F-42D8-BB0D-086C73235AE4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EB42-856F-474C-B459-4F075750F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27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7917-509F-42D8-BB0D-086C73235AE4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EB42-856F-474C-B459-4F075750F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5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7917-509F-42D8-BB0D-086C73235AE4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EB42-856F-474C-B459-4F075750F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02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7917-509F-42D8-BB0D-086C73235AE4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EB42-856F-474C-B459-4F075750F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51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7917-509F-42D8-BB0D-086C73235AE4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EB42-856F-474C-B459-4F075750F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35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7917-509F-42D8-BB0D-086C73235AE4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EB42-856F-474C-B459-4F075750F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74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07917-509F-42D8-BB0D-086C73235AE4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2EB42-856F-474C-B459-4F075750F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57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484646"/>
              </p:ext>
            </p:extLst>
          </p:nvPr>
        </p:nvGraphicFramePr>
        <p:xfrm>
          <a:off x="0" y="0"/>
          <a:ext cx="6064468" cy="2028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117">
                  <a:extLst>
                    <a:ext uri="{9D8B030D-6E8A-4147-A177-3AD203B41FA5}">
                      <a16:colId xmlns:a16="http://schemas.microsoft.com/office/drawing/2014/main" xmlns="" val="2204615532"/>
                    </a:ext>
                  </a:extLst>
                </a:gridCol>
                <a:gridCol w="1516117">
                  <a:extLst>
                    <a:ext uri="{9D8B030D-6E8A-4147-A177-3AD203B41FA5}">
                      <a16:colId xmlns:a16="http://schemas.microsoft.com/office/drawing/2014/main" xmlns="" val="485819"/>
                    </a:ext>
                  </a:extLst>
                </a:gridCol>
                <a:gridCol w="1516117">
                  <a:extLst>
                    <a:ext uri="{9D8B030D-6E8A-4147-A177-3AD203B41FA5}">
                      <a16:colId xmlns:a16="http://schemas.microsoft.com/office/drawing/2014/main" xmlns="" val="3713021603"/>
                    </a:ext>
                  </a:extLst>
                </a:gridCol>
                <a:gridCol w="1516117">
                  <a:extLst>
                    <a:ext uri="{9D8B030D-6E8A-4147-A177-3AD203B41FA5}">
                      <a16:colId xmlns:a16="http://schemas.microsoft.com/office/drawing/2014/main" xmlns="" val="487885006"/>
                    </a:ext>
                  </a:extLst>
                </a:gridCol>
              </a:tblGrid>
              <a:tr h="28981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UserTbl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2505610"/>
                  </a:ext>
                </a:extLst>
              </a:tr>
              <a:tr h="289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UserNum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Primary</a:t>
                      </a:r>
                      <a:r>
                        <a:rPr lang="en-US" altLang="ko-KR" sz="1200" baseline="0" dirty="0" smtClean="0"/>
                        <a:t> key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0445295"/>
                  </a:ext>
                </a:extLst>
              </a:tr>
              <a:tr h="289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Password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Not</a:t>
                      </a:r>
                      <a:r>
                        <a:rPr lang="en-US" altLang="ko-KR" sz="1200" baseline="0" dirty="0" smtClean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9892458"/>
                  </a:ext>
                </a:extLst>
              </a:tr>
              <a:tr h="289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UserName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Not</a:t>
                      </a:r>
                      <a:r>
                        <a:rPr lang="en-US" altLang="ko-KR" sz="1200" baseline="0" dirty="0" smtClean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1027077"/>
                  </a:ext>
                </a:extLst>
              </a:tr>
              <a:tr h="289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UserType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5136628"/>
                  </a:ext>
                </a:extLst>
              </a:tr>
              <a:tr h="289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Grade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9170246"/>
                  </a:ext>
                </a:extLst>
              </a:tr>
              <a:tr h="28981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99973007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730620"/>
              </p:ext>
            </p:extLst>
          </p:nvPr>
        </p:nvGraphicFramePr>
        <p:xfrm>
          <a:off x="0" y="2870200"/>
          <a:ext cx="6064468" cy="283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117">
                  <a:extLst>
                    <a:ext uri="{9D8B030D-6E8A-4147-A177-3AD203B41FA5}">
                      <a16:colId xmlns:a16="http://schemas.microsoft.com/office/drawing/2014/main" xmlns="" val="2204615532"/>
                    </a:ext>
                  </a:extLst>
                </a:gridCol>
                <a:gridCol w="1516117">
                  <a:extLst>
                    <a:ext uri="{9D8B030D-6E8A-4147-A177-3AD203B41FA5}">
                      <a16:colId xmlns:a16="http://schemas.microsoft.com/office/drawing/2014/main" xmlns="" val="485819"/>
                    </a:ext>
                  </a:extLst>
                </a:gridCol>
                <a:gridCol w="1516117">
                  <a:extLst>
                    <a:ext uri="{9D8B030D-6E8A-4147-A177-3AD203B41FA5}">
                      <a16:colId xmlns:a16="http://schemas.microsoft.com/office/drawing/2014/main" xmlns="" val="3713021603"/>
                    </a:ext>
                  </a:extLst>
                </a:gridCol>
                <a:gridCol w="1516117">
                  <a:extLst>
                    <a:ext uri="{9D8B030D-6E8A-4147-A177-3AD203B41FA5}">
                      <a16:colId xmlns:a16="http://schemas.microsoft.com/office/drawing/2014/main" xmlns="" val="487885006"/>
                    </a:ext>
                  </a:extLst>
                </a:gridCol>
              </a:tblGrid>
              <a:tr h="28981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DocumentTbl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2505610"/>
                  </a:ext>
                </a:extLst>
              </a:tr>
              <a:tr h="28981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Title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Not</a:t>
                      </a:r>
                      <a:r>
                        <a:rPr lang="en-US" altLang="ko-KR" sz="1200" baseline="0" dirty="0" smtClean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0445295"/>
                  </a:ext>
                </a:extLst>
              </a:tr>
              <a:tr h="289810">
                <a:tc>
                  <a:txBody>
                    <a:bodyPr/>
                    <a:lstStyle/>
                    <a:p>
                      <a:r>
                        <a:rPr lang="en-US" altLang="ko-KR" sz="1200" dirty="0" err="1" smtClean="0"/>
                        <a:t>DocNum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Primary</a:t>
                      </a:r>
                      <a:r>
                        <a:rPr lang="en-US" altLang="ko-KR" sz="1200" baseline="0" dirty="0" smtClean="0"/>
                        <a:t> Key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70001~90000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9892458"/>
                  </a:ext>
                </a:extLst>
              </a:tr>
              <a:tr h="289810">
                <a:tc>
                  <a:txBody>
                    <a:bodyPr/>
                    <a:lstStyle/>
                    <a:p>
                      <a:r>
                        <a:rPr lang="en-US" altLang="ko-KR" sz="1200" dirty="0" err="1" smtClean="0"/>
                        <a:t>DocFrom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1027077"/>
                  </a:ext>
                </a:extLst>
              </a:tr>
              <a:tr h="289810">
                <a:tc>
                  <a:txBody>
                    <a:bodyPr/>
                    <a:lstStyle/>
                    <a:p>
                      <a:r>
                        <a:rPr lang="en-US" altLang="ko-KR" sz="1200" dirty="0" err="1" smtClean="0"/>
                        <a:t>DocType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Default 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5136628"/>
                  </a:ext>
                </a:extLst>
              </a:tr>
              <a:tr h="289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DocTo_1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개인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그룹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9170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DocTo_2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99973007"/>
                  </a:ext>
                </a:extLst>
              </a:tr>
              <a:tr h="177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DocTo_3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11106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DateToMake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5332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950764"/>
              </p:ext>
            </p:extLst>
          </p:nvPr>
        </p:nvGraphicFramePr>
        <p:xfrm>
          <a:off x="6127532" y="245340"/>
          <a:ext cx="606446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117">
                  <a:extLst>
                    <a:ext uri="{9D8B030D-6E8A-4147-A177-3AD203B41FA5}">
                      <a16:colId xmlns:a16="http://schemas.microsoft.com/office/drawing/2014/main" xmlns="" val="2204615532"/>
                    </a:ext>
                  </a:extLst>
                </a:gridCol>
                <a:gridCol w="1516117">
                  <a:extLst>
                    <a:ext uri="{9D8B030D-6E8A-4147-A177-3AD203B41FA5}">
                      <a16:colId xmlns:a16="http://schemas.microsoft.com/office/drawing/2014/main" xmlns="" val="485819"/>
                    </a:ext>
                  </a:extLst>
                </a:gridCol>
                <a:gridCol w="1516117">
                  <a:extLst>
                    <a:ext uri="{9D8B030D-6E8A-4147-A177-3AD203B41FA5}">
                      <a16:colId xmlns:a16="http://schemas.microsoft.com/office/drawing/2014/main" xmlns="" val="3713021603"/>
                    </a:ext>
                  </a:extLst>
                </a:gridCol>
                <a:gridCol w="1516117">
                  <a:extLst>
                    <a:ext uri="{9D8B030D-6E8A-4147-A177-3AD203B41FA5}">
                      <a16:colId xmlns:a16="http://schemas.microsoft.com/office/drawing/2014/main" xmlns="" val="487885006"/>
                    </a:ext>
                  </a:extLst>
                </a:gridCol>
              </a:tblGrid>
              <a:tr h="264115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GroupTbl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2505610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r>
                        <a:rPr lang="en-US" altLang="ko-KR" sz="1200" dirty="0" err="1" smtClean="0"/>
                        <a:t>GroupName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Not</a:t>
                      </a:r>
                      <a:r>
                        <a:rPr lang="en-US" altLang="ko-KR" sz="1200" baseline="0" dirty="0" smtClean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0445295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r>
                        <a:rPr lang="en-US" altLang="ko-KR" sz="1200" dirty="0" err="1" smtClean="0"/>
                        <a:t>GroupId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Not</a:t>
                      </a:r>
                      <a:r>
                        <a:rPr lang="en-US" altLang="ko-KR" sz="1200" baseline="0" dirty="0" smtClean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Primary Key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0~10000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9892458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Members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1027077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858577"/>
              </p:ext>
            </p:extLst>
          </p:nvPr>
        </p:nvGraphicFramePr>
        <p:xfrm>
          <a:off x="6127532" y="2093420"/>
          <a:ext cx="606446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117">
                  <a:extLst>
                    <a:ext uri="{9D8B030D-6E8A-4147-A177-3AD203B41FA5}">
                      <a16:colId xmlns:a16="http://schemas.microsoft.com/office/drawing/2014/main" xmlns="" val="1109141112"/>
                    </a:ext>
                  </a:extLst>
                </a:gridCol>
                <a:gridCol w="1516117">
                  <a:extLst>
                    <a:ext uri="{9D8B030D-6E8A-4147-A177-3AD203B41FA5}">
                      <a16:colId xmlns:a16="http://schemas.microsoft.com/office/drawing/2014/main" xmlns="" val="634977095"/>
                    </a:ext>
                  </a:extLst>
                </a:gridCol>
                <a:gridCol w="1516117">
                  <a:extLst>
                    <a:ext uri="{9D8B030D-6E8A-4147-A177-3AD203B41FA5}">
                      <a16:colId xmlns:a16="http://schemas.microsoft.com/office/drawing/2014/main" xmlns="" val="465037742"/>
                    </a:ext>
                  </a:extLst>
                </a:gridCol>
                <a:gridCol w="1516117">
                  <a:extLst>
                    <a:ext uri="{9D8B030D-6E8A-4147-A177-3AD203B41FA5}">
                      <a16:colId xmlns:a16="http://schemas.microsoft.com/office/drawing/2014/main" xmlns="" val="177355655"/>
                    </a:ext>
                  </a:extLst>
                </a:gridCol>
              </a:tblGrid>
              <a:tr h="264115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MemberTbl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9441216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r>
                        <a:rPr lang="en-US" altLang="ko-KR" sz="1200" dirty="0" err="1" smtClean="0"/>
                        <a:t>Groupid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Not</a:t>
                      </a:r>
                      <a:r>
                        <a:rPr lang="en-US" altLang="ko-KR" sz="1200" baseline="0" dirty="0" smtClean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16230721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r>
                        <a:rPr lang="en-US" altLang="ko-KR" sz="1200" dirty="0" err="1" smtClean="0"/>
                        <a:t>Usernum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Not</a:t>
                      </a:r>
                      <a:r>
                        <a:rPr lang="en-US" altLang="ko-KR" sz="1200" baseline="0" dirty="0" smtClean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542837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83300" y="4000500"/>
            <a:ext cx="3644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문서</a:t>
            </a:r>
            <a:endParaRPr lang="en-US" altLang="ko-KR" dirty="0" smtClean="0"/>
          </a:p>
          <a:p>
            <a:r>
              <a:rPr lang="ko-KR" altLang="en-US" dirty="0" smtClean="0"/>
              <a:t>유저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그룹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문서가 유저에 속해있다</a:t>
            </a:r>
            <a:r>
              <a:rPr lang="en-US" altLang="ko-KR" dirty="0" smtClean="0"/>
              <a:t>?..</a:t>
            </a:r>
          </a:p>
          <a:p>
            <a:r>
              <a:rPr lang="ko-KR" altLang="en-US" dirty="0" smtClean="0"/>
              <a:t>문서가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저장되면</a:t>
            </a:r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Select</a:t>
            </a:r>
            <a:r>
              <a:rPr lang="ko-KR" altLang="en-US" dirty="0" err="1" smtClean="0"/>
              <a:t>할때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docnum</a:t>
            </a:r>
            <a:r>
              <a:rPr lang="en-US" altLang="ko-KR" dirty="0" smtClean="0"/>
              <a:t>, title~~~~ from </a:t>
            </a:r>
            <a:r>
              <a:rPr lang="en-US" altLang="ko-KR" dirty="0" err="1" smtClean="0"/>
              <a:t>documentTbl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userTble</a:t>
            </a:r>
            <a:r>
              <a:rPr lang="en-US" altLang="ko-KR" dirty="0" smtClean="0"/>
              <a:t> == </a:t>
            </a:r>
            <a:r>
              <a:rPr lang="en-US" altLang="ko-KR" dirty="0" err="1" smtClean="0"/>
              <a:t>userNum</a:t>
            </a:r>
            <a:endParaRPr lang="en-US" altLang="ko-KR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475636"/>
              </p:ext>
            </p:extLst>
          </p:nvPr>
        </p:nvGraphicFramePr>
        <p:xfrm>
          <a:off x="6127532" y="3177540"/>
          <a:ext cx="6064468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117">
                  <a:extLst>
                    <a:ext uri="{9D8B030D-6E8A-4147-A177-3AD203B41FA5}">
                      <a16:colId xmlns:a16="http://schemas.microsoft.com/office/drawing/2014/main" xmlns="" val="1109141112"/>
                    </a:ext>
                  </a:extLst>
                </a:gridCol>
                <a:gridCol w="1516117">
                  <a:extLst>
                    <a:ext uri="{9D8B030D-6E8A-4147-A177-3AD203B41FA5}">
                      <a16:colId xmlns:a16="http://schemas.microsoft.com/office/drawing/2014/main" xmlns="" val="634977095"/>
                    </a:ext>
                  </a:extLst>
                </a:gridCol>
                <a:gridCol w="1516117">
                  <a:extLst>
                    <a:ext uri="{9D8B030D-6E8A-4147-A177-3AD203B41FA5}">
                      <a16:colId xmlns:a16="http://schemas.microsoft.com/office/drawing/2014/main" xmlns="" val="465037742"/>
                    </a:ext>
                  </a:extLst>
                </a:gridCol>
                <a:gridCol w="1516117">
                  <a:extLst>
                    <a:ext uri="{9D8B030D-6E8A-4147-A177-3AD203B41FA5}">
                      <a16:colId xmlns:a16="http://schemas.microsoft.com/office/drawing/2014/main" xmlns="" val="177355655"/>
                    </a:ext>
                  </a:extLst>
                </a:gridCol>
              </a:tblGrid>
              <a:tr h="264115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ListTbl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9441216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r>
                        <a:rPr lang="en-US" altLang="ko-KR" sz="1400" dirty="0" err="1" smtClean="0"/>
                        <a:t>UserNum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Not Null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16230721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r>
                        <a:rPr lang="en-US" altLang="ko-KR" sz="1400" dirty="0" err="1" smtClean="0"/>
                        <a:t>DocNum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Not Null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5428373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isRead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641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isDelete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5185" y="5834743"/>
            <a:ext cx="5738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저장을하고</a:t>
            </a:r>
            <a:r>
              <a:rPr lang="ko-KR" altLang="en-US" dirty="0" smtClean="0"/>
              <a:t> 연관을 시키지만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개인적으로 뺄 부분은 새로운 </a:t>
            </a:r>
            <a:r>
              <a:rPr lang="en-US" altLang="ko-KR" dirty="0" smtClean="0"/>
              <a:t>TBL</a:t>
            </a:r>
            <a:r>
              <a:rPr lang="ko-KR" altLang="en-US" dirty="0" smtClean="0"/>
              <a:t>을 만들고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그 안에서 차별을 </a:t>
            </a:r>
            <a:r>
              <a:rPr lang="ko-KR" altLang="en-US" dirty="0" err="1" smtClean="0"/>
              <a:t>둬야된다고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해야하나</a:t>
            </a:r>
            <a:r>
              <a:rPr lang="en-US" altLang="ko-KR" dirty="0" smtClean="0"/>
              <a:t>…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9158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828800" cy="11261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194960"/>
            <a:ext cx="1828800" cy="4016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134922"/>
            <a:ext cx="1828800" cy="1051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211614"/>
            <a:ext cx="12192000" cy="6463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567770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▼받은 문서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828798" y="275355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강석주님 안녕하세요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-1" y="3592575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▼보낸 문서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2803173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▷개인 문서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52399" y="3059374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▽그룹 문서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49770" y="3311172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▷결재 문서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49770" y="3879491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▷개인 문서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47140" y="4140660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▽그룹 문서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47140" y="4387490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▷결재 문서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1828800" y="2194960"/>
            <a:ext cx="10363200" cy="4016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-2" y="2277637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▷새 문서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28800" y="1134922"/>
            <a:ext cx="1629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◇ 새 문서 작성</a:t>
            </a:r>
            <a:endParaRPr lang="ko-KR" altLang="en-US" sz="1400" b="1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828798" y="1126114"/>
            <a:ext cx="10363202" cy="2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 descr="메일 메시지 주소 &lt;strong&gt;문자&lt;/strong&gt; · Pixabay의 무료 이미지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27" y="253884"/>
            <a:ext cx="618345" cy="61834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0" y="1491620"/>
            <a:ext cx="1828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▶</a:t>
            </a:r>
            <a:r>
              <a:rPr lang="ko-KR" altLang="en-US" sz="1600" dirty="0" smtClean="0"/>
              <a:t>새 문서 작성</a:t>
            </a:r>
            <a:endParaRPr lang="ko-KR" alt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11393214" y="3738"/>
            <a:ext cx="809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0216055" y="867930"/>
            <a:ext cx="1975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2019-02-23 </a:t>
            </a:r>
            <a:r>
              <a:rPr lang="ko-KR" altLang="en-US" sz="1200" dirty="0" smtClean="0"/>
              <a:t>오후 </a:t>
            </a:r>
            <a:r>
              <a:rPr lang="en-US" altLang="ko-KR" sz="1200" dirty="0" smtClean="0"/>
              <a:t>06:30:45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828798" y="3738"/>
            <a:ext cx="861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21560003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4959668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▷휴지통</a:t>
            </a:r>
            <a:endParaRPr lang="ko-KR" altLang="en-US" sz="1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25614"/>
              </p:ext>
            </p:extLst>
          </p:nvPr>
        </p:nvGraphicFramePr>
        <p:xfrm>
          <a:off x="1828800" y="1442699"/>
          <a:ext cx="186914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1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8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문서 종류 선택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1828798" y="2493929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28798" y="2186152"/>
            <a:ext cx="2768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▷그룹 문서</a:t>
            </a:r>
            <a:endParaRPr lang="ko-KR" altLang="en-US" sz="1400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958114"/>
              </p:ext>
            </p:extLst>
          </p:nvPr>
        </p:nvGraphicFramePr>
        <p:xfrm>
          <a:off x="1828800" y="2496531"/>
          <a:ext cx="10363198" cy="3726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090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1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제목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1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받는그룹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그룹 종류 선택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9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670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                                                                               송신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326924" y="14891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새 문서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그룹 문서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작성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01746" y="392148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그룹 문서의 경우에는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제목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받는 그룹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내용으로 이루어짐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385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828800" cy="11261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194960"/>
            <a:ext cx="1828800" cy="4016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134922"/>
            <a:ext cx="1828800" cy="1051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211614"/>
            <a:ext cx="12192000" cy="6463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567770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▼받은 문서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828798" y="275355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강석주님 안녕하세요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-1" y="3592575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▼보낸 문서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2803173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▷개인 문서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52399" y="3059374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▽그룹 문서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49770" y="3311172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▷결재 문서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49770" y="3879491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▷개인 문서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47140" y="4140660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▽그룹 문서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47140" y="4387490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▷결재 문서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1828800" y="2194960"/>
            <a:ext cx="10363200" cy="4016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-2" y="2277637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▷새 문서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28800" y="1134922"/>
            <a:ext cx="1629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◇ 새 문서 작성</a:t>
            </a:r>
            <a:endParaRPr lang="ko-KR" altLang="en-US" sz="1400" b="1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828798" y="1126114"/>
            <a:ext cx="10363202" cy="2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 descr="메일 메시지 주소 &lt;strong&gt;문자&lt;/strong&gt; · Pixabay의 무료 이미지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27" y="253884"/>
            <a:ext cx="618345" cy="61834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0" y="1491620"/>
            <a:ext cx="1828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▶</a:t>
            </a:r>
            <a:r>
              <a:rPr lang="ko-KR" altLang="en-US" sz="1600" dirty="0" smtClean="0"/>
              <a:t>새 문서 작성</a:t>
            </a:r>
            <a:endParaRPr lang="ko-KR" alt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11393214" y="3738"/>
            <a:ext cx="809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0216055" y="867930"/>
            <a:ext cx="1975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2019-02-23 </a:t>
            </a:r>
            <a:r>
              <a:rPr lang="ko-KR" altLang="en-US" sz="1200" dirty="0" smtClean="0"/>
              <a:t>오후 </a:t>
            </a:r>
            <a:r>
              <a:rPr lang="en-US" altLang="ko-KR" sz="1200" dirty="0" smtClean="0"/>
              <a:t>06:30:45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828798" y="3738"/>
            <a:ext cx="861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21560003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4959668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▷휴지통</a:t>
            </a:r>
            <a:endParaRPr lang="ko-KR" altLang="en-US" sz="1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773558"/>
              </p:ext>
            </p:extLst>
          </p:nvPr>
        </p:nvGraphicFramePr>
        <p:xfrm>
          <a:off x="1828800" y="1442699"/>
          <a:ext cx="186914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1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8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문서 종류 선택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1828798" y="2493929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28798" y="2186152"/>
            <a:ext cx="2768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▷결재 문서</a:t>
            </a:r>
            <a:endParaRPr lang="ko-KR" altLang="en-US" sz="1400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648352"/>
              </p:ext>
            </p:extLst>
          </p:nvPr>
        </p:nvGraphicFramePr>
        <p:xfrm>
          <a:off x="1828800" y="2496531"/>
          <a:ext cx="10363198" cy="3751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312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제목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차 결재자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차 결재자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7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차 결재자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271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757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                                                                               송신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326924" y="14891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새 문서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결재 문서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작성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33551" y="3971824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결재 문서의 경우에는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제목과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차</a:t>
            </a:r>
            <a:r>
              <a:rPr lang="en-US" altLang="ko-KR" dirty="0" smtClean="0">
                <a:solidFill>
                  <a:srgbClr val="FF0000"/>
                </a:solidFill>
              </a:rPr>
              <a:t>, 2</a:t>
            </a:r>
            <a:r>
              <a:rPr lang="ko-KR" altLang="en-US" dirty="0" smtClean="0">
                <a:solidFill>
                  <a:srgbClr val="FF0000"/>
                </a:solidFill>
              </a:rPr>
              <a:t>차</a:t>
            </a:r>
            <a:r>
              <a:rPr lang="en-US" altLang="ko-KR" dirty="0" smtClean="0">
                <a:solidFill>
                  <a:srgbClr val="FF0000"/>
                </a:solidFill>
              </a:rPr>
              <a:t>, 3</a:t>
            </a:r>
            <a:r>
              <a:rPr lang="ko-KR" altLang="en-US" dirty="0" smtClean="0">
                <a:solidFill>
                  <a:srgbClr val="FF0000"/>
                </a:solidFill>
              </a:rPr>
              <a:t>차 결재자</a:t>
            </a:r>
            <a:r>
              <a:rPr lang="en-US" altLang="ko-KR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그리고 내용으로 이루어짐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488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18" y="15232"/>
            <a:ext cx="2654584" cy="148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150" y="0"/>
            <a:ext cx="2649683" cy="148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654583" cy="1504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151" y="1383957"/>
            <a:ext cx="2649682" cy="1514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151" y="2817944"/>
            <a:ext cx="2674815" cy="150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792" y="4321624"/>
            <a:ext cx="2634397" cy="148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777" y="5283254"/>
            <a:ext cx="2646249" cy="1488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26" y="1864719"/>
            <a:ext cx="2685102" cy="1514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29" y="3378833"/>
            <a:ext cx="2618899" cy="147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70" y="4849309"/>
            <a:ext cx="2614658" cy="147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360" y="1579468"/>
            <a:ext cx="1310217" cy="3598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746345" y="263611"/>
            <a:ext cx="420531" cy="1120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endCxn id="1026" idx="1"/>
          </p:cNvCxnSpPr>
          <p:nvPr/>
        </p:nvCxnSpPr>
        <p:spPr>
          <a:xfrm>
            <a:off x="1837038" y="759658"/>
            <a:ext cx="19379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4020065" y="1383957"/>
            <a:ext cx="393295" cy="939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1033" idx="3"/>
          </p:cNvCxnSpPr>
          <p:nvPr/>
        </p:nvCxnSpPr>
        <p:spPr>
          <a:xfrm flipH="1">
            <a:off x="2806028" y="1944130"/>
            <a:ext cx="1607332" cy="677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endCxn id="1034" idx="3"/>
          </p:cNvCxnSpPr>
          <p:nvPr/>
        </p:nvCxnSpPr>
        <p:spPr>
          <a:xfrm flipH="1">
            <a:off x="2806028" y="1944130"/>
            <a:ext cx="1607332" cy="21699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1035" idx="3"/>
          </p:cNvCxnSpPr>
          <p:nvPr/>
        </p:nvCxnSpPr>
        <p:spPr>
          <a:xfrm flipH="1">
            <a:off x="2806028" y="1944130"/>
            <a:ext cx="1607332" cy="3641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1032" idx="0"/>
          </p:cNvCxnSpPr>
          <p:nvPr/>
        </p:nvCxnSpPr>
        <p:spPr>
          <a:xfrm>
            <a:off x="4835611" y="4448432"/>
            <a:ext cx="109291" cy="834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4944901" y="1504084"/>
            <a:ext cx="945153" cy="967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1027" idx="1"/>
          </p:cNvCxnSpPr>
          <p:nvPr/>
        </p:nvCxnSpPr>
        <p:spPr>
          <a:xfrm flipV="1">
            <a:off x="5181600" y="744426"/>
            <a:ext cx="2021550" cy="2073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1029" idx="1"/>
          </p:cNvCxnSpPr>
          <p:nvPr/>
        </p:nvCxnSpPr>
        <p:spPr>
          <a:xfrm flipV="1">
            <a:off x="5181600" y="2141014"/>
            <a:ext cx="2021551" cy="888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1030" idx="1"/>
          </p:cNvCxnSpPr>
          <p:nvPr/>
        </p:nvCxnSpPr>
        <p:spPr>
          <a:xfrm>
            <a:off x="5181600" y="3212757"/>
            <a:ext cx="2021551" cy="357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1031" idx="1"/>
          </p:cNvCxnSpPr>
          <p:nvPr/>
        </p:nvCxnSpPr>
        <p:spPr>
          <a:xfrm>
            <a:off x="5181600" y="3978876"/>
            <a:ext cx="2029192" cy="1087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1027" idx="1"/>
          </p:cNvCxnSpPr>
          <p:nvPr/>
        </p:nvCxnSpPr>
        <p:spPr>
          <a:xfrm flipV="1">
            <a:off x="5181600" y="744426"/>
            <a:ext cx="2021550" cy="2825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1029" idx="1"/>
          </p:cNvCxnSpPr>
          <p:nvPr/>
        </p:nvCxnSpPr>
        <p:spPr>
          <a:xfrm flipV="1">
            <a:off x="5181600" y="2141014"/>
            <a:ext cx="2021551" cy="1689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707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006855"/>
              </p:ext>
            </p:extLst>
          </p:nvPr>
        </p:nvGraphicFramePr>
        <p:xfrm>
          <a:off x="0" y="0"/>
          <a:ext cx="6064468" cy="2028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117">
                  <a:extLst>
                    <a:ext uri="{9D8B030D-6E8A-4147-A177-3AD203B41FA5}">
                      <a16:colId xmlns:a16="http://schemas.microsoft.com/office/drawing/2014/main" xmlns="" val="2204615532"/>
                    </a:ext>
                  </a:extLst>
                </a:gridCol>
                <a:gridCol w="1516117">
                  <a:extLst>
                    <a:ext uri="{9D8B030D-6E8A-4147-A177-3AD203B41FA5}">
                      <a16:colId xmlns:a16="http://schemas.microsoft.com/office/drawing/2014/main" xmlns="" val="485819"/>
                    </a:ext>
                  </a:extLst>
                </a:gridCol>
                <a:gridCol w="1516117">
                  <a:extLst>
                    <a:ext uri="{9D8B030D-6E8A-4147-A177-3AD203B41FA5}">
                      <a16:colId xmlns:a16="http://schemas.microsoft.com/office/drawing/2014/main" xmlns="" val="3713021603"/>
                    </a:ext>
                  </a:extLst>
                </a:gridCol>
                <a:gridCol w="1516117">
                  <a:extLst>
                    <a:ext uri="{9D8B030D-6E8A-4147-A177-3AD203B41FA5}">
                      <a16:colId xmlns:a16="http://schemas.microsoft.com/office/drawing/2014/main" xmlns="" val="487885006"/>
                    </a:ext>
                  </a:extLst>
                </a:gridCol>
              </a:tblGrid>
              <a:tr h="28981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UserTbl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2505610"/>
                  </a:ext>
                </a:extLst>
              </a:tr>
              <a:tr h="289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UserNum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Primary</a:t>
                      </a:r>
                      <a:r>
                        <a:rPr lang="en-US" altLang="ko-KR" sz="1200" baseline="0" dirty="0" smtClean="0"/>
                        <a:t> key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0445295"/>
                  </a:ext>
                </a:extLst>
              </a:tr>
              <a:tr h="289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Password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Not</a:t>
                      </a:r>
                      <a:r>
                        <a:rPr lang="en-US" altLang="ko-KR" sz="1200" baseline="0" dirty="0" smtClean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9892458"/>
                  </a:ext>
                </a:extLst>
              </a:tr>
              <a:tr h="289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UserName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Not</a:t>
                      </a:r>
                      <a:r>
                        <a:rPr lang="en-US" altLang="ko-KR" sz="1200" baseline="0" dirty="0" smtClean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1027077"/>
                  </a:ext>
                </a:extLst>
              </a:tr>
              <a:tr h="289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UserType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5136628"/>
                  </a:ext>
                </a:extLst>
              </a:tr>
              <a:tr h="289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Grade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9170246"/>
                  </a:ext>
                </a:extLst>
              </a:tr>
              <a:tr h="28981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99973007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733461"/>
              </p:ext>
            </p:extLst>
          </p:nvPr>
        </p:nvGraphicFramePr>
        <p:xfrm>
          <a:off x="0" y="2870200"/>
          <a:ext cx="6064468" cy="283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117">
                  <a:extLst>
                    <a:ext uri="{9D8B030D-6E8A-4147-A177-3AD203B41FA5}">
                      <a16:colId xmlns:a16="http://schemas.microsoft.com/office/drawing/2014/main" xmlns="" val="2204615532"/>
                    </a:ext>
                  </a:extLst>
                </a:gridCol>
                <a:gridCol w="1516117">
                  <a:extLst>
                    <a:ext uri="{9D8B030D-6E8A-4147-A177-3AD203B41FA5}">
                      <a16:colId xmlns:a16="http://schemas.microsoft.com/office/drawing/2014/main" xmlns="" val="485819"/>
                    </a:ext>
                  </a:extLst>
                </a:gridCol>
                <a:gridCol w="1516117">
                  <a:extLst>
                    <a:ext uri="{9D8B030D-6E8A-4147-A177-3AD203B41FA5}">
                      <a16:colId xmlns:a16="http://schemas.microsoft.com/office/drawing/2014/main" xmlns="" val="3713021603"/>
                    </a:ext>
                  </a:extLst>
                </a:gridCol>
                <a:gridCol w="1516117">
                  <a:extLst>
                    <a:ext uri="{9D8B030D-6E8A-4147-A177-3AD203B41FA5}">
                      <a16:colId xmlns:a16="http://schemas.microsoft.com/office/drawing/2014/main" xmlns="" val="487885006"/>
                    </a:ext>
                  </a:extLst>
                </a:gridCol>
              </a:tblGrid>
              <a:tr h="28981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DocumentTbl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2505610"/>
                  </a:ext>
                </a:extLst>
              </a:tr>
              <a:tr h="28981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Title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Not</a:t>
                      </a:r>
                      <a:r>
                        <a:rPr lang="en-US" altLang="ko-KR" sz="1200" baseline="0" dirty="0" smtClean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0445295"/>
                  </a:ext>
                </a:extLst>
              </a:tr>
              <a:tr h="289810">
                <a:tc>
                  <a:txBody>
                    <a:bodyPr/>
                    <a:lstStyle/>
                    <a:p>
                      <a:r>
                        <a:rPr lang="en-US" altLang="ko-KR" sz="1200" dirty="0" err="1" smtClean="0"/>
                        <a:t>DocNum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Primary</a:t>
                      </a:r>
                      <a:r>
                        <a:rPr lang="en-US" altLang="ko-KR" sz="1200" baseline="0" dirty="0" smtClean="0"/>
                        <a:t> Key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70001~90000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9892458"/>
                  </a:ext>
                </a:extLst>
              </a:tr>
              <a:tr h="289810">
                <a:tc>
                  <a:txBody>
                    <a:bodyPr/>
                    <a:lstStyle/>
                    <a:p>
                      <a:r>
                        <a:rPr lang="en-US" altLang="ko-KR" sz="1200" dirty="0" err="1" smtClean="0"/>
                        <a:t>DocFrom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1027077"/>
                  </a:ext>
                </a:extLst>
              </a:tr>
              <a:tr h="289810">
                <a:tc>
                  <a:txBody>
                    <a:bodyPr/>
                    <a:lstStyle/>
                    <a:p>
                      <a:r>
                        <a:rPr lang="en-US" altLang="ko-KR" sz="1200" dirty="0" err="1" smtClean="0"/>
                        <a:t>DocType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Default 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5136628"/>
                  </a:ext>
                </a:extLst>
              </a:tr>
              <a:tr h="289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DocTo_1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개인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그룹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9170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DocTo_2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99973007"/>
                  </a:ext>
                </a:extLst>
              </a:tr>
              <a:tr h="177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DocTo_3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11106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DateToMake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5332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950130"/>
              </p:ext>
            </p:extLst>
          </p:nvPr>
        </p:nvGraphicFramePr>
        <p:xfrm>
          <a:off x="6127532" y="245340"/>
          <a:ext cx="606446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117">
                  <a:extLst>
                    <a:ext uri="{9D8B030D-6E8A-4147-A177-3AD203B41FA5}">
                      <a16:colId xmlns:a16="http://schemas.microsoft.com/office/drawing/2014/main" xmlns="" val="2204615532"/>
                    </a:ext>
                  </a:extLst>
                </a:gridCol>
                <a:gridCol w="1516117">
                  <a:extLst>
                    <a:ext uri="{9D8B030D-6E8A-4147-A177-3AD203B41FA5}">
                      <a16:colId xmlns:a16="http://schemas.microsoft.com/office/drawing/2014/main" xmlns="" val="485819"/>
                    </a:ext>
                  </a:extLst>
                </a:gridCol>
                <a:gridCol w="1516117">
                  <a:extLst>
                    <a:ext uri="{9D8B030D-6E8A-4147-A177-3AD203B41FA5}">
                      <a16:colId xmlns:a16="http://schemas.microsoft.com/office/drawing/2014/main" xmlns="" val="3713021603"/>
                    </a:ext>
                  </a:extLst>
                </a:gridCol>
                <a:gridCol w="1516117">
                  <a:extLst>
                    <a:ext uri="{9D8B030D-6E8A-4147-A177-3AD203B41FA5}">
                      <a16:colId xmlns:a16="http://schemas.microsoft.com/office/drawing/2014/main" xmlns="" val="487885006"/>
                    </a:ext>
                  </a:extLst>
                </a:gridCol>
              </a:tblGrid>
              <a:tr h="264115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GroupTbl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2505610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r>
                        <a:rPr lang="en-US" altLang="ko-KR" sz="1200" dirty="0" err="1" smtClean="0"/>
                        <a:t>GroupName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Not</a:t>
                      </a:r>
                      <a:r>
                        <a:rPr lang="en-US" altLang="ko-KR" sz="1200" baseline="0" dirty="0" smtClean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0445295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r>
                        <a:rPr lang="en-US" altLang="ko-KR" sz="1200" dirty="0" err="1" smtClean="0"/>
                        <a:t>GroupId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Not</a:t>
                      </a:r>
                      <a:r>
                        <a:rPr lang="en-US" altLang="ko-KR" sz="1200" baseline="0" dirty="0" smtClean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Primary Key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0~10000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9892458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Members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1027077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381158"/>
              </p:ext>
            </p:extLst>
          </p:nvPr>
        </p:nvGraphicFramePr>
        <p:xfrm>
          <a:off x="6127532" y="2093420"/>
          <a:ext cx="606446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117">
                  <a:extLst>
                    <a:ext uri="{9D8B030D-6E8A-4147-A177-3AD203B41FA5}">
                      <a16:colId xmlns:a16="http://schemas.microsoft.com/office/drawing/2014/main" xmlns="" val="1109141112"/>
                    </a:ext>
                  </a:extLst>
                </a:gridCol>
                <a:gridCol w="1516117">
                  <a:extLst>
                    <a:ext uri="{9D8B030D-6E8A-4147-A177-3AD203B41FA5}">
                      <a16:colId xmlns:a16="http://schemas.microsoft.com/office/drawing/2014/main" xmlns="" val="634977095"/>
                    </a:ext>
                  </a:extLst>
                </a:gridCol>
                <a:gridCol w="1516117">
                  <a:extLst>
                    <a:ext uri="{9D8B030D-6E8A-4147-A177-3AD203B41FA5}">
                      <a16:colId xmlns:a16="http://schemas.microsoft.com/office/drawing/2014/main" xmlns="" val="465037742"/>
                    </a:ext>
                  </a:extLst>
                </a:gridCol>
                <a:gridCol w="1516117">
                  <a:extLst>
                    <a:ext uri="{9D8B030D-6E8A-4147-A177-3AD203B41FA5}">
                      <a16:colId xmlns:a16="http://schemas.microsoft.com/office/drawing/2014/main" xmlns="" val="177355655"/>
                    </a:ext>
                  </a:extLst>
                </a:gridCol>
              </a:tblGrid>
              <a:tr h="264115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MemberTbl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9441216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r>
                        <a:rPr lang="en-US" altLang="ko-KR" sz="1200" dirty="0" err="1" smtClean="0"/>
                        <a:t>Groupid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Not</a:t>
                      </a:r>
                      <a:r>
                        <a:rPr lang="en-US" altLang="ko-KR" sz="1200" baseline="0" dirty="0" smtClean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16230721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r>
                        <a:rPr lang="en-US" altLang="ko-KR" sz="1200" dirty="0" err="1" smtClean="0"/>
                        <a:t>Usernum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Not</a:t>
                      </a:r>
                      <a:r>
                        <a:rPr lang="en-US" altLang="ko-KR" sz="1200" baseline="0" dirty="0" smtClean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542837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83300" y="4000500"/>
            <a:ext cx="3644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문서</a:t>
            </a:r>
            <a:endParaRPr lang="en-US" altLang="ko-KR" dirty="0" smtClean="0"/>
          </a:p>
          <a:p>
            <a:r>
              <a:rPr lang="ko-KR" altLang="en-US" dirty="0" smtClean="0"/>
              <a:t>유저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그룹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문서가 유저에 속해있다</a:t>
            </a:r>
            <a:r>
              <a:rPr lang="en-US" altLang="ko-KR" dirty="0" smtClean="0"/>
              <a:t>?..</a:t>
            </a:r>
          </a:p>
          <a:p>
            <a:r>
              <a:rPr lang="ko-KR" altLang="en-US" dirty="0" smtClean="0"/>
              <a:t>문서가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저장되면</a:t>
            </a:r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Select</a:t>
            </a:r>
            <a:r>
              <a:rPr lang="ko-KR" altLang="en-US" dirty="0" err="1" smtClean="0"/>
              <a:t>할때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docnum</a:t>
            </a:r>
            <a:r>
              <a:rPr lang="en-US" altLang="ko-KR" dirty="0" smtClean="0"/>
              <a:t>, title~~~~ from </a:t>
            </a:r>
            <a:r>
              <a:rPr lang="en-US" altLang="ko-KR" dirty="0" err="1" smtClean="0"/>
              <a:t>documentTbl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userTble</a:t>
            </a:r>
            <a:r>
              <a:rPr lang="en-US" altLang="ko-KR" dirty="0" smtClean="0"/>
              <a:t> == </a:t>
            </a:r>
            <a:r>
              <a:rPr lang="en-US" altLang="ko-KR" dirty="0" err="1" smtClean="0"/>
              <a:t>userNum</a:t>
            </a:r>
            <a:endParaRPr lang="en-US" altLang="ko-KR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57407"/>
              </p:ext>
            </p:extLst>
          </p:nvPr>
        </p:nvGraphicFramePr>
        <p:xfrm>
          <a:off x="6127532" y="3177540"/>
          <a:ext cx="6064468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117">
                  <a:extLst>
                    <a:ext uri="{9D8B030D-6E8A-4147-A177-3AD203B41FA5}">
                      <a16:colId xmlns:a16="http://schemas.microsoft.com/office/drawing/2014/main" xmlns="" val="1109141112"/>
                    </a:ext>
                  </a:extLst>
                </a:gridCol>
                <a:gridCol w="1516117">
                  <a:extLst>
                    <a:ext uri="{9D8B030D-6E8A-4147-A177-3AD203B41FA5}">
                      <a16:colId xmlns:a16="http://schemas.microsoft.com/office/drawing/2014/main" xmlns="" val="634977095"/>
                    </a:ext>
                  </a:extLst>
                </a:gridCol>
                <a:gridCol w="1516117">
                  <a:extLst>
                    <a:ext uri="{9D8B030D-6E8A-4147-A177-3AD203B41FA5}">
                      <a16:colId xmlns:a16="http://schemas.microsoft.com/office/drawing/2014/main" xmlns="" val="465037742"/>
                    </a:ext>
                  </a:extLst>
                </a:gridCol>
                <a:gridCol w="1516117">
                  <a:extLst>
                    <a:ext uri="{9D8B030D-6E8A-4147-A177-3AD203B41FA5}">
                      <a16:colId xmlns:a16="http://schemas.microsoft.com/office/drawing/2014/main" xmlns="" val="177355655"/>
                    </a:ext>
                  </a:extLst>
                </a:gridCol>
              </a:tblGrid>
              <a:tr h="264115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ListTbl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9441216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r>
                        <a:rPr lang="en-US" altLang="ko-KR" sz="1400" dirty="0" err="1" smtClean="0"/>
                        <a:t>UserNum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Not Null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16230721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r>
                        <a:rPr lang="en-US" altLang="ko-KR" sz="1400" dirty="0" err="1" smtClean="0"/>
                        <a:t>DocNum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Not Null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5428373"/>
                  </a:ext>
                </a:extLst>
              </a:tr>
              <a:tr h="2641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isRead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641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isDelete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5185" y="5834743"/>
            <a:ext cx="5738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저장을하고</a:t>
            </a:r>
            <a:r>
              <a:rPr lang="ko-KR" altLang="en-US" dirty="0" smtClean="0"/>
              <a:t> 연관을 시키지만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개인적으로 뺄 부분은 새로운 </a:t>
            </a:r>
            <a:r>
              <a:rPr lang="en-US" altLang="ko-KR" dirty="0" smtClean="0"/>
              <a:t>TBL</a:t>
            </a:r>
            <a:r>
              <a:rPr lang="ko-KR" altLang="en-US" dirty="0" smtClean="0"/>
              <a:t>을 만들고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그 안에서 차별을 </a:t>
            </a:r>
            <a:r>
              <a:rPr lang="ko-KR" altLang="en-US" dirty="0" err="1" smtClean="0"/>
              <a:t>둬야된다고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해야하나</a:t>
            </a:r>
            <a:r>
              <a:rPr lang="en-US" altLang="ko-KR" dirty="0" smtClean="0"/>
              <a:t>…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9300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40167" y="3222380"/>
            <a:ext cx="1797269" cy="2627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40167" y="3683875"/>
            <a:ext cx="1797269" cy="2627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26678" y="3167757"/>
            <a:ext cx="2186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아이디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226678" y="3645978"/>
            <a:ext cx="2186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비밀번호</a:t>
            </a:r>
            <a:endParaRPr lang="ko-KR" altLang="en-US" sz="16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6926318" y="3167756"/>
            <a:ext cx="1534510" cy="7788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168055" y="3372528"/>
            <a:ext cx="105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로 그 인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219090" y="2142040"/>
            <a:ext cx="2459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버튼을 </a:t>
            </a:r>
            <a:r>
              <a:rPr lang="ko-KR" altLang="en-US" dirty="0" err="1" smtClean="0">
                <a:solidFill>
                  <a:srgbClr val="FF0000"/>
                </a:solidFill>
              </a:rPr>
              <a:t>누를시</a:t>
            </a:r>
            <a:r>
              <a:rPr lang="ko-KR" altLang="en-US" dirty="0" smtClean="0">
                <a:solidFill>
                  <a:srgbClr val="FF0000"/>
                </a:solidFill>
              </a:rPr>
              <a:t> 로그인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이후 문서함의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‘</a:t>
            </a:r>
            <a:r>
              <a:rPr lang="ko-KR" altLang="en-US" dirty="0" smtClean="0">
                <a:solidFill>
                  <a:srgbClr val="FF0000"/>
                </a:solidFill>
              </a:rPr>
              <a:t>새 문서함</a:t>
            </a:r>
            <a:r>
              <a:rPr lang="en-US" altLang="ko-KR" dirty="0" smtClean="0">
                <a:solidFill>
                  <a:srgbClr val="FF0000"/>
                </a:solidFill>
              </a:rPr>
              <a:t>＇</a:t>
            </a:r>
            <a:r>
              <a:rPr lang="ko-KR" altLang="en-US" dirty="0" smtClean="0">
                <a:solidFill>
                  <a:srgbClr val="FF0000"/>
                </a:solidFill>
              </a:rPr>
              <a:t>이 </a:t>
            </a:r>
            <a:r>
              <a:rPr lang="ko-KR" altLang="en-US" dirty="0" err="1" smtClean="0">
                <a:solidFill>
                  <a:srgbClr val="FF0000"/>
                </a:solidFill>
              </a:rPr>
              <a:t>열려짐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8028" y="4648757"/>
            <a:ext cx="399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회원가입은 아직 따로 만들지 않았음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97214" y="4318000"/>
            <a:ext cx="4659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Usertbl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관련된 아이디가 있는지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아이디의 비밀번호는 일치하는지를 검사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성공하게되면</a:t>
            </a:r>
            <a:r>
              <a:rPr lang="ko-KR" altLang="en-US" dirty="0" smtClean="0"/>
              <a:t> 유저정보를 객체로 전달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UserNum</a:t>
            </a:r>
            <a:r>
              <a:rPr lang="en-US" altLang="ko-KR" dirty="0"/>
              <a:t>&gt;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85063" y="639531"/>
            <a:ext cx="41537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가장 </a:t>
            </a:r>
            <a:r>
              <a:rPr lang="ko-KR" altLang="en-US" sz="1100" dirty="0" err="1" smtClean="0"/>
              <a:t>중요한게</a:t>
            </a:r>
            <a:r>
              <a:rPr lang="ko-KR" altLang="en-US" sz="1100" dirty="0" smtClean="0"/>
              <a:t> 일단</a:t>
            </a:r>
            <a:endParaRPr lang="en-US" altLang="ko-KR" sz="1100" dirty="0" smtClean="0"/>
          </a:p>
          <a:p>
            <a:r>
              <a:rPr lang="ko-KR" altLang="en-US" sz="1100" dirty="0" smtClean="0"/>
              <a:t>문서는 문서인데</a:t>
            </a:r>
            <a:endParaRPr lang="en-US" altLang="ko-KR" sz="1100" dirty="0" smtClean="0"/>
          </a:p>
          <a:p>
            <a:r>
              <a:rPr lang="ko-KR" altLang="en-US" sz="1100" dirty="0" smtClean="0"/>
              <a:t>개인문서의 경우에는 보내는 사람과 </a:t>
            </a:r>
            <a:r>
              <a:rPr lang="ko-KR" altLang="en-US" sz="1100" dirty="0" err="1" smtClean="0"/>
              <a:t>받는사람에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속해야하고</a:t>
            </a:r>
            <a:r>
              <a:rPr lang="en-US" altLang="ko-KR" sz="1100" dirty="0" smtClean="0"/>
              <a:t>,</a:t>
            </a:r>
          </a:p>
          <a:p>
            <a:r>
              <a:rPr lang="ko-KR" altLang="en-US" sz="1100" dirty="0" smtClean="0"/>
              <a:t>개인적으로 지우거나 보거나 </a:t>
            </a:r>
            <a:r>
              <a:rPr lang="ko-KR" altLang="en-US" sz="1100" dirty="0" err="1" smtClean="0"/>
              <a:t>했을때에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같은 문서이기 때문에</a:t>
            </a:r>
            <a:endParaRPr lang="en-US" altLang="ko-KR" sz="1100" dirty="0" smtClean="0"/>
          </a:p>
          <a:p>
            <a:r>
              <a:rPr lang="ko-KR" altLang="en-US" sz="1100" dirty="0" smtClean="0"/>
              <a:t>다른 사용자에게 영향이 간다거나 하면 안됨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186673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828800" cy="11261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194960"/>
            <a:ext cx="1828800" cy="4016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134922"/>
            <a:ext cx="1828800" cy="1051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211614"/>
            <a:ext cx="12192000" cy="6463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567770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▼받은 문서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828798" y="275355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강석주님 안녕하세요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-1" y="3592575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▼보낸 문서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2803173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▷개인 문서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52399" y="3059374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▽그룹 문서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49770" y="3311172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▷결재 문서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49770" y="3879491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▷개인 문서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49769" y="4135692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▽그룹 문서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47140" y="4387490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▷결재 문서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1770993" y="2186152"/>
            <a:ext cx="10363200" cy="4016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282400" y="2194960"/>
            <a:ext cx="3456000" cy="4016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-2" y="2277637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▶새 문서</a:t>
            </a:r>
            <a:endParaRPr lang="ko-KR" alt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828801" y="1134922"/>
            <a:ext cx="108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◇ 새 문서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28798" y="2198252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◇ </a:t>
            </a:r>
            <a:r>
              <a:rPr lang="ko-KR" altLang="en-US" sz="1200" dirty="0" smtClean="0"/>
              <a:t>개인 문서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286703" y="2194960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◇ </a:t>
            </a:r>
            <a:r>
              <a:rPr lang="ko-KR" altLang="en-US" sz="1200" dirty="0" smtClean="0"/>
              <a:t>그룹 문서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8734096" y="2194960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◇ </a:t>
            </a:r>
            <a:r>
              <a:rPr lang="ko-KR" altLang="en-US" sz="1200" dirty="0" smtClean="0"/>
              <a:t>결재 문서</a:t>
            </a:r>
            <a:endParaRPr lang="ko-KR" altLang="en-US" sz="12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1828798" y="2478543"/>
            <a:ext cx="10363202" cy="2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828798" y="1126114"/>
            <a:ext cx="10363202" cy="2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252138" y="1694278"/>
            <a:ext cx="914400" cy="205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308428" y="1687694"/>
            <a:ext cx="2191406" cy="211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0641724" y="1687788"/>
            <a:ext cx="751490" cy="211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 descr="메일 메시지 주소 &lt;strong&gt;문자&lt;/strong&gt; · Pixabay의 무료 이미지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27" y="253884"/>
            <a:ext cx="618345" cy="61834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91704" y="1654996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 범위 ▼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8287409" y="1659727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 단어 입력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3917" y="1654987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검색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0" y="1491620"/>
            <a:ext cx="1828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▷새 문서 작성</a:t>
            </a:r>
            <a:endParaRPr lang="ko-KR" alt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11393214" y="3738"/>
            <a:ext cx="809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0216055" y="867930"/>
            <a:ext cx="1975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2019-02-23 </a:t>
            </a:r>
            <a:r>
              <a:rPr lang="ko-KR" altLang="en-US" sz="1200" dirty="0" smtClean="0"/>
              <a:t>오후 </a:t>
            </a:r>
            <a:r>
              <a:rPr lang="en-US" altLang="ko-KR" sz="1200" dirty="0" smtClean="0"/>
              <a:t>06:30:45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828798" y="3738"/>
            <a:ext cx="861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21560003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325890" y="3955377"/>
            <a:ext cx="2459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새로 온 개인 문서의 제목 리스트를 보여줌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80689" y="3948516"/>
            <a:ext cx="2459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새로 온 그룹 문서의 제목 리스트를 보여줌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235490" y="3958547"/>
            <a:ext cx="2459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새로 온 결재 문서의 제목 리스트를 보여줌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22180" y="1114041"/>
            <a:ext cx="256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어떤 창 인지를 나타냄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185090" y="-35653"/>
            <a:ext cx="2560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누를시</a:t>
            </a:r>
            <a:r>
              <a:rPr lang="ko-KR" altLang="en-US" dirty="0" smtClean="0">
                <a:solidFill>
                  <a:srgbClr val="FF0000"/>
                </a:solidFill>
              </a:rPr>
              <a:t> 로그아웃</a:t>
            </a:r>
            <a:r>
              <a:rPr lang="en-US" altLang="ko-KR" dirty="0" smtClean="0">
                <a:solidFill>
                  <a:srgbClr val="FF0000"/>
                </a:solidFill>
              </a:rPr>
              <a:t>.  -&gt;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처음화면으로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26269" y="1903585"/>
            <a:ext cx="209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제목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작성자 등의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검색 범위를 설정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479315" y="1584802"/>
            <a:ext cx="1788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누를 시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받은 문서에서 검색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결과를 보여줌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0" y="4959668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▽휴지통</a:t>
            </a:r>
            <a:endParaRPr lang="ko-KR" altLang="en-US" sz="1200" dirty="0"/>
          </a:p>
        </p:txBody>
      </p:sp>
      <p:sp>
        <p:nvSpPr>
          <p:cNvPr id="59" name="직사각형 58"/>
          <p:cNvSpPr/>
          <p:nvPr/>
        </p:nvSpPr>
        <p:spPr>
          <a:xfrm>
            <a:off x="6156433" y="1698966"/>
            <a:ext cx="914400" cy="205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085489" y="1670508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문서 종류▼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5560366" y="938471"/>
            <a:ext cx="209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개인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그룹 등의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문서 종류를 설정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041924" y="1233444"/>
            <a:ext cx="178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검색 단어 입력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682992"/>
              </p:ext>
            </p:extLst>
          </p:nvPr>
        </p:nvGraphicFramePr>
        <p:xfrm>
          <a:off x="1828799" y="2506054"/>
          <a:ext cx="3453603" cy="264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791">
                  <a:extLst>
                    <a:ext uri="{9D8B030D-6E8A-4147-A177-3AD203B41FA5}">
                      <a16:colId xmlns:a16="http://schemas.microsoft.com/office/drawing/2014/main" xmlns="" val="1675522994"/>
                    </a:ext>
                  </a:extLst>
                </a:gridCol>
                <a:gridCol w="1474470">
                  <a:extLst>
                    <a:ext uri="{9D8B030D-6E8A-4147-A177-3AD203B41FA5}">
                      <a16:colId xmlns:a16="http://schemas.microsoft.com/office/drawing/2014/main" xmlns="" val="1015932923"/>
                    </a:ext>
                  </a:extLst>
                </a:gridCol>
                <a:gridCol w="1373342">
                  <a:extLst>
                    <a:ext uri="{9D8B030D-6E8A-4147-A177-3AD203B41FA5}">
                      <a16:colId xmlns:a16="http://schemas.microsoft.com/office/drawing/2014/main" xmlns="" val="1872819637"/>
                    </a:ext>
                  </a:extLst>
                </a:gridCol>
              </a:tblGrid>
              <a:tr h="2648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박민환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개인문서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입니다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111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2019-02-22 18:28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0157204"/>
                  </a:ext>
                </a:extLst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314919"/>
              </p:ext>
            </p:extLst>
          </p:nvPr>
        </p:nvGraphicFramePr>
        <p:xfrm>
          <a:off x="5294319" y="2498652"/>
          <a:ext cx="3453603" cy="264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791">
                  <a:extLst>
                    <a:ext uri="{9D8B030D-6E8A-4147-A177-3AD203B41FA5}">
                      <a16:colId xmlns:a16="http://schemas.microsoft.com/office/drawing/2014/main" xmlns="" val="1675522994"/>
                    </a:ext>
                  </a:extLst>
                </a:gridCol>
                <a:gridCol w="1474470">
                  <a:extLst>
                    <a:ext uri="{9D8B030D-6E8A-4147-A177-3AD203B41FA5}">
                      <a16:colId xmlns:a16="http://schemas.microsoft.com/office/drawing/2014/main" xmlns="" val="1015932923"/>
                    </a:ext>
                  </a:extLst>
                </a:gridCol>
                <a:gridCol w="1373342">
                  <a:extLst>
                    <a:ext uri="{9D8B030D-6E8A-4147-A177-3AD203B41FA5}">
                      <a16:colId xmlns:a16="http://schemas.microsoft.com/office/drawing/2014/main" xmlns="" val="1872819637"/>
                    </a:ext>
                  </a:extLst>
                </a:gridCol>
              </a:tblGrid>
              <a:tr h="2648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학년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그룹문서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111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2019-02-21 15:23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0157204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103900"/>
              </p:ext>
            </p:extLst>
          </p:nvPr>
        </p:nvGraphicFramePr>
        <p:xfrm>
          <a:off x="5294319" y="2756886"/>
          <a:ext cx="3453603" cy="264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791">
                  <a:extLst>
                    <a:ext uri="{9D8B030D-6E8A-4147-A177-3AD203B41FA5}">
                      <a16:colId xmlns:a16="http://schemas.microsoft.com/office/drawing/2014/main" xmlns="" val="1675522994"/>
                    </a:ext>
                  </a:extLst>
                </a:gridCol>
                <a:gridCol w="1474470">
                  <a:extLst>
                    <a:ext uri="{9D8B030D-6E8A-4147-A177-3AD203B41FA5}">
                      <a16:colId xmlns:a16="http://schemas.microsoft.com/office/drawing/2014/main" xmlns="" val="1015932923"/>
                    </a:ext>
                  </a:extLst>
                </a:gridCol>
                <a:gridCol w="1373342">
                  <a:extLst>
                    <a:ext uri="{9D8B030D-6E8A-4147-A177-3AD203B41FA5}">
                      <a16:colId xmlns:a16="http://schemas.microsoft.com/office/drawing/2014/main" xmlns="" val="1872819637"/>
                    </a:ext>
                  </a:extLst>
                </a:gridCol>
              </a:tblGrid>
              <a:tr h="2648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겨울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그룹문서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222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2019-02-21 14:35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0157204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903638"/>
              </p:ext>
            </p:extLst>
          </p:nvPr>
        </p:nvGraphicFramePr>
        <p:xfrm>
          <a:off x="8760108" y="2511199"/>
          <a:ext cx="3453603" cy="264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791">
                  <a:extLst>
                    <a:ext uri="{9D8B030D-6E8A-4147-A177-3AD203B41FA5}">
                      <a16:colId xmlns:a16="http://schemas.microsoft.com/office/drawing/2014/main" xmlns="" val="1675522994"/>
                    </a:ext>
                  </a:extLst>
                </a:gridCol>
                <a:gridCol w="1474470">
                  <a:extLst>
                    <a:ext uri="{9D8B030D-6E8A-4147-A177-3AD203B41FA5}">
                      <a16:colId xmlns:a16="http://schemas.microsoft.com/office/drawing/2014/main" xmlns="" val="1015932923"/>
                    </a:ext>
                  </a:extLst>
                </a:gridCol>
                <a:gridCol w="1373342">
                  <a:extLst>
                    <a:ext uri="{9D8B030D-6E8A-4147-A177-3AD203B41FA5}">
                      <a16:colId xmlns:a16="http://schemas.microsoft.com/office/drawing/2014/main" xmlns="" val="1872819637"/>
                    </a:ext>
                  </a:extLst>
                </a:gridCol>
              </a:tblGrid>
              <a:tr h="2648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손준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결재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부탁드립니다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2019-02-22 18:28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0157204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900670"/>
              </p:ext>
            </p:extLst>
          </p:nvPr>
        </p:nvGraphicFramePr>
        <p:xfrm>
          <a:off x="8748907" y="2785166"/>
          <a:ext cx="3453603" cy="264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791">
                  <a:extLst>
                    <a:ext uri="{9D8B030D-6E8A-4147-A177-3AD203B41FA5}">
                      <a16:colId xmlns:a16="http://schemas.microsoft.com/office/drawing/2014/main" xmlns="" val="1675522994"/>
                    </a:ext>
                  </a:extLst>
                </a:gridCol>
                <a:gridCol w="1474470">
                  <a:extLst>
                    <a:ext uri="{9D8B030D-6E8A-4147-A177-3AD203B41FA5}">
                      <a16:colId xmlns:a16="http://schemas.microsoft.com/office/drawing/2014/main" xmlns="" val="1015932923"/>
                    </a:ext>
                  </a:extLst>
                </a:gridCol>
                <a:gridCol w="1373342">
                  <a:extLst>
                    <a:ext uri="{9D8B030D-6E8A-4147-A177-3AD203B41FA5}">
                      <a16:colId xmlns:a16="http://schemas.microsoft.com/office/drawing/2014/main" xmlns="" val="1872819637"/>
                    </a:ext>
                  </a:extLst>
                </a:gridCol>
              </a:tblGrid>
              <a:tr h="2648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강석주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결재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부탁드립니다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2019-02-22 18:28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01572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55600" y="28096"/>
            <a:ext cx="4153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이름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타입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학년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학번을 객체로 받음</a:t>
            </a:r>
            <a:endParaRPr lang="ko-KR" alt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7927568" y="-4500"/>
            <a:ext cx="2197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누를시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invalidate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8240109" y="597440"/>
            <a:ext cx="21977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잘은 모르겠는데 동적으로 계속 바꾸려면 여기도 </a:t>
            </a:r>
            <a:r>
              <a:rPr lang="ko-KR" altLang="en-US" sz="1100" dirty="0" err="1" smtClean="0"/>
              <a:t>자바스크립트일듯</a:t>
            </a:r>
            <a:r>
              <a:rPr lang="en-US" altLang="ko-KR" sz="1100" dirty="0" smtClean="0"/>
              <a:t>….. </a:t>
            </a:r>
            <a:r>
              <a:rPr lang="ko-KR" altLang="en-US" sz="1100" dirty="0" smtClean="0"/>
              <a:t>시간부분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-2" y="6211614"/>
            <a:ext cx="1219200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하단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좌측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상단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그리고 나머지로 코드조각을 통해 생성</a:t>
            </a:r>
            <a:r>
              <a:rPr lang="en-US" altLang="ko-KR" sz="1100" dirty="0" smtClean="0"/>
              <a:t>.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중복을 제어</a:t>
            </a:r>
            <a:r>
              <a:rPr lang="en-US" altLang="ko-KR" sz="1100" dirty="0" smtClean="0"/>
              <a:t>. Left</a:t>
            </a:r>
            <a:r>
              <a:rPr lang="ko-KR" altLang="en-US" sz="1100" dirty="0" smtClean="0"/>
              <a:t>는 </a:t>
            </a:r>
            <a:r>
              <a:rPr lang="ko-KR" altLang="en-US" sz="1100" dirty="0" err="1" smtClean="0"/>
              <a:t>선택되었을때에</a:t>
            </a:r>
            <a:r>
              <a:rPr lang="ko-KR" altLang="en-US" sz="1100" dirty="0" smtClean="0"/>
              <a:t> 표시를 위해 </a:t>
            </a:r>
            <a:r>
              <a:rPr lang="en-US" altLang="ko-KR" sz="1100" dirty="0" smtClean="0"/>
              <a:t>CSS</a:t>
            </a:r>
            <a:r>
              <a:rPr lang="ko-KR" altLang="en-US" sz="1100" dirty="0" smtClean="0"/>
              <a:t>이용</a:t>
            </a:r>
            <a:endParaRPr lang="en-US" altLang="ko-KR" sz="11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1843072" y="1442699"/>
            <a:ext cx="431336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검색버튼을 </a:t>
            </a:r>
            <a:r>
              <a:rPr lang="ko-KR" altLang="en-US" sz="1100" dirty="0" err="1" smtClean="0"/>
              <a:t>누를시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UserNum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DocType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그리고 검색범위를 선택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검색범위에 따라서 </a:t>
            </a:r>
            <a:r>
              <a:rPr lang="en-US" altLang="ko-KR" sz="1100" dirty="0" smtClean="0"/>
              <a:t>where</a:t>
            </a:r>
            <a:r>
              <a:rPr lang="ko-KR" altLang="en-US" sz="1100" dirty="0" err="1" smtClean="0"/>
              <a:t>절에서검색할</a:t>
            </a:r>
            <a:r>
              <a:rPr lang="ko-KR" altLang="en-US" sz="1100" dirty="0" smtClean="0"/>
              <a:t> 단어를 찾음</a:t>
            </a:r>
            <a:r>
              <a:rPr lang="en-US" altLang="ko-KR" sz="1100" dirty="0" smtClean="0"/>
              <a:t>. %</a:t>
            </a:r>
            <a:r>
              <a:rPr lang="ko-KR" altLang="en-US" sz="1100" dirty="0" smtClean="0"/>
              <a:t>검색단어</a:t>
            </a:r>
            <a:r>
              <a:rPr lang="en-US" altLang="ko-KR" sz="1100" dirty="0" smtClean="0"/>
              <a:t>%</a:t>
            </a:r>
          </a:p>
          <a:p>
            <a:r>
              <a:rPr lang="ko-KR" altLang="en-US" sz="1100" dirty="0" smtClean="0"/>
              <a:t>이후 </a:t>
            </a:r>
            <a:r>
              <a:rPr lang="ko-KR" altLang="en-US" sz="1100" dirty="0" err="1" smtClean="0"/>
              <a:t>새문서</a:t>
            </a:r>
            <a:r>
              <a:rPr lang="ko-KR" altLang="en-US" sz="1100" dirty="0" smtClean="0"/>
              <a:t> 창에서는 문서 종류에 따라서 새 문서</a:t>
            </a:r>
            <a:endParaRPr lang="en-US" altLang="ko-KR" sz="1100" dirty="0" smtClean="0"/>
          </a:p>
          <a:p>
            <a:r>
              <a:rPr lang="ko-KR" altLang="en-US" sz="1100" dirty="0" smtClean="0"/>
              <a:t>즉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inread</a:t>
            </a:r>
            <a:r>
              <a:rPr lang="ko-KR" altLang="en-US" sz="1100" dirty="0" smtClean="0"/>
              <a:t>가 </a:t>
            </a:r>
            <a:r>
              <a:rPr lang="ko-KR" altLang="en-US" sz="1100" dirty="0" err="1" smtClean="0"/>
              <a:t>새문서상태인</a:t>
            </a:r>
            <a:r>
              <a:rPr lang="ko-KR" altLang="en-US" sz="1100" dirty="0" smtClean="0"/>
              <a:t> 녀석들 중에서 검색을 진행</a:t>
            </a:r>
            <a:r>
              <a:rPr lang="en-US" altLang="ko-KR" sz="1100" dirty="0" smtClean="0"/>
              <a:t>.</a:t>
            </a:r>
          </a:p>
          <a:p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415815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828800" cy="11261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194960"/>
            <a:ext cx="1828800" cy="4016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134922"/>
            <a:ext cx="1828800" cy="1051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211614"/>
            <a:ext cx="12192000" cy="6463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567770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▼받은 문서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828798" y="275355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강석주님 안녕하세요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-1" y="3592575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▼보낸 문서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2803173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▶</a:t>
            </a:r>
            <a:r>
              <a:rPr lang="ko-KR" altLang="en-US" sz="1200" b="1" dirty="0" smtClean="0"/>
              <a:t>개인 문서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52399" y="3059374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▽그룹 문서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49770" y="3311172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▷결재 문서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49770" y="3879491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▷개인 문서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49769" y="4135692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▽그룹 문서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47140" y="4387490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▷결재 문서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1828800" y="2194960"/>
            <a:ext cx="10363200" cy="4016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-2" y="2277637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▷새 문서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28800" y="1134922"/>
            <a:ext cx="1629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◇ 개인 문서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28798" y="2198252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◇ </a:t>
            </a:r>
            <a:r>
              <a:rPr lang="ko-KR" altLang="en-US" sz="1200" dirty="0" smtClean="0"/>
              <a:t>개인 문서</a:t>
            </a:r>
            <a:endParaRPr lang="ko-KR" altLang="en-US" sz="12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1828798" y="2478543"/>
            <a:ext cx="10363202" cy="2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828798" y="1126114"/>
            <a:ext cx="10363202" cy="2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252138" y="1694278"/>
            <a:ext cx="914400" cy="205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308428" y="1687694"/>
            <a:ext cx="2191406" cy="211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0641724" y="1687788"/>
            <a:ext cx="751490" cy="211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 descr="메일 메시지 주소 &lt;strong&gt;문자&lt;/strong&gt; · Pixabay의 무료 이미지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27" y="253884"/>
            <a:ext cx="618345" cy="61834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91704" y="1654996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 범위 ▼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8287409" y="1659727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 단어 입력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3917" y="1654987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검색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0" y="1491620"/>
            <a:ext cx="1828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▷새 문서 작성</a:t>
            </a:r>
            <a:endParaRPr lang="ko-KR" alt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11393214" y="3738"/>
            <a:ext cx="809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0216055" y="867930"/>
            <a:ext cx="1975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2019-02-23 </a:t>
            </a:r>
            <a:r>
              <a:rPr lang="ko-KR" altLang="en-US" sz="1200" dirty="0" smtClean="0"/>
              <a:t>오후 </a:t>
            </a:r>
            <a:r>
              <a:rPr lang="en-US" altLang="ko-KR" sz="1200" dirty="0" smtClean="0"/>
              <a:t>06:30:45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828798" y="3738"/>
            <a:ext cx="861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21560003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4959668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▽휴지통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10310653" y="1085756"/>
            <a:ext cx="256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현재 시각 표시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28800" y="3417826"/>
            <a:ext cx="3520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관련 문서를 보여줌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이곳에서는 </a:t>
            </a:r>
            <a:r>
              <a:rPr lang="ko-KR" altLang="en-US" dirty="0" err="1" smtClean="0">
                <a:solidFill>
                  <a:srgbClr val="FF0000"/>
                </a:solidFill>
              </a:rPr>
              <a:t>새로온</a:t>
            </a:r>
            <a:r>
              <a:rPr lang="ko-KR" altLang="en-US" dirty="0" smtClean="0">
                <a:solidFill>
                  <a:srgbClr val="FF0000"/>
                </a:solidFill>
              </a:rPr>
              <a:t> 문서는 물론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기존에 있던 문서들도 보여짐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01413"/>
              </p:ext>
            </p:extLst>
          </p:nvPr>
        </p:nvGraphicFramePr>
        <p:xfrm>
          <a:off x="1828798" y="2506053"/>
          <a:ext cx="1036320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732">
                  <a:extLst>
                    <a:ext uri="{9D8B030D-6E8A-4147-A177-3AD203B41FA5}">
                      <a16:colId xmlns:a16="http://schemas.microsoft.com/office/drawing/2014/main" xmlns="" val="1675522994"/>
                    </a:ext>
                  </a:extLst>
                </a:gridCol>
                <a:gridCol w="5109210">
                  <a:extLst>
                    <a:ext uri="{9D8B030D-6E8A-4147-A177-3AD203B41FA5}">
                      <a16:colId xmlns:a16="http://schemas.microsoft.com/office/drawing/2014/main" xmlns="" val="1015932923"/>
                    </a:ext>
                  </a:extLst>
                </a:gridCol>
                <a:gridCol w="2423160">
                  <a:extLst>
                    <a:ext uri="{9D8B030D-6E8A-4147-A177-3AD203B41FA5}">
                      <a16:colId xmlns:a16="http://schemas.microsoft.com/office/drawing/2014/main" xmlns="" val="1872819637"/>
                    </a:ext>
                  </a:extLst>
                </a:gridCol>
                <a:gridCol w="652182">
                  <a:extLst>
                    <a:ext uri="{9D8B030D-6E8A-4147-A177-3AD203B41FA5}">
                      <a16:colId xmlns:a16="http://schemas.microsoft.com/office/drawing/2014/main" xmlns="" val="2706617421"/>
                    </a:ext>
                  </a:extLst>
                </a:gridCol>
                <a:gridCol w="909921">
                  <a:extLst>
                    <a:ext uri="{9D8B030D-6E8A-4147-A177-3AD203B41FA5}">
                      <a16:colId xmlns:a16="http://schemas.microsoft.com/office/drawing/2014/main" xmlns="" val="1539777957"/>
                    </a:ext>
                  </a:extLst>
                </a:gridCol>
              </a:tblGrid>
              <a:tr h="283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박민환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개인문서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입니다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2019-02-22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오후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18:28:00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읽지않음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0157204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527853"/>
              </p:ext>
            </p:extLst>
          </p:nvPr>
        </p:nvGraphicFramePr>
        <p:xfrm>
          <a:off x="1839305" y="2805002"/>
          <a:ext cx="1036320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732">
                  <a:extLst>
                    <a:ext uri="{9D8B030D-6E8A-4147-A177-3AD203B41FA5}">
                      <a16:colId xmlns:a16="http://schemas.microsoft.com/office/drawing/2014/main" xmlns="" val="1675522994"/>
                    </a:ext>
                  </a:extLst>
                </a:gridCol>
                <a:gridCol w="5109210">
                  <a:extLst>
                    <a:ext uri="{9D8B030D-6E8A-4147-A177-3AD203B41FA5}">
                      <a16:colId xmlns:a16="http://schemas.microsoft.com/office/drawing/2014/main" xmlns="" val="1015932923"/>
                    </a:ext>
                  </a:extLst>
                </a:gridCol>
                <a:gridCol w="2423160">
                  <a:extLst>
                    <a:ext uri="{9D8B030D-6E8A-4147-A177-3AD203B41FA5}">
                      <a16:colId xmlns:a16="http://schemas.microsoft.com/office/drawing/2014/main" xmlns="" val="1872819637"/>
                    </a:ext>
                  </a:extLst>
                </a:gridCol>
                <a:gridCol w="641675">
                  <a:extLst>
                    <a:ext uri="{9D8B030D-6E8A-4147-A177-3AD203B41FA5}">
                      <a16:colId xmlns:a16="http://schemas.microsoft.com/office/drawing/2014/main" xmlns="" val="2706617421"/>
                    </a:ext>
                  </a:extLst>
                </a:gridCol>
                <a:gridCol w="920428">
                  <a:extLst>
                    <a:ext uri="{9D8B030D-6E8A-4147-A177-3AD203B41FA5}">
                      <a16:colId xmlns:a16="http://schemas.microsoft.com/office/drawing/2014/main" xmlns="" val="1539777957"/>
                    </a:ext>
                  </a:extLst>
                </a:gridCol>
              </a:tblGrid>
              <a:tr h="283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손준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개인문서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 입니다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222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2019-02-21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오후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20:22:00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읽음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0157204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936982"/>
              </p:ext>
            </p:extLst>
          </p:nvPr>
        </p:nvGraphicFramePr>
        <p:xfrm>
          <a:off x="1834059" y="3106533"/>
          <a:ext cx="1036320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732">
                  <a:extLst>
                    <a:ext uri="{9D8B030D-6E8A-4147-A177-3AD203B41FA5}">
                      <a16:colId xmlns:a16="http://schemas.microsoft.com/office/drawing/2014/main" xmlns="" val="1675522994"/>
                    </a:ext>
                  </a:extLst>
                </a:gridCol>
                <a:gridCol w="5109210">
                  <a:extLst>
                    <a:ext uri="{9D8B030D-6E8A-4147-A177-3AD203B41FA5}">
                      <a16:colId xmlns:a16="http://schemas.microsoft.com/office/drawing/2014/main" xmlns="" val="1015932923"/>
                    </a:ext>
                  </a:extLst>
                </a:gridCol>
                <a:gridCol w="2423160">
                  <a:extLst>
                    <a:ext uri="{9D8B030D-6E8A-4147-A177-3AD203B41FA5}">
                      <a16:colId xmlns:a16="http://schemas.microsoft.com/office/drawing/2014/main" xmlns="" val="1872819637"/>
                    </a:ext>
                  </a:extLst>
                </a:gridCol>
                <a:gridCol w="673815">
                  <a:extLst>
                    <a:ext uri="{9D8B030D-6E8A-4147-A177-3AD203B41FA5}">
                      <a16:colId xmlns:a16="http://schemas.microsoft.com/office/drawing/2014/main" xmlns="" val="2706617421"/>
                    </a:ext>
                  </a:extLst>
                </a:gridCol>
                <a:gridCol w="888288">
                  <a:extLst>
                    <a:ext uri="{9D8B030D-6E8A-4147-A177-3AD203B41FA5}">
                      <a16:colId xmlns:a16="http://schemas.microsoft.com/office/drawing/2014/main" xmlns="" val="1539777957"/>
                    </a:ext>
                  </a:extLst>
                </a:gridCol>
              </a:tblGrid>
              <a:tr h="283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송재기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개인문서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 입니다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333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2019-02-21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오후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17:37:00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읽음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0157204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087599" y="4964692"/>
            <a:ext cx="3520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새로온</a:t>
            </a:r>
            <a:r>
              <a:rPr lang="ko-KR" altLang="en-US" dirty="0" smtClean="0">
                <a:solidFill>
                  <a:srgbClr val="FF0000"/>
                </a:solidFill>
              </a:rPr>
              <a:t> 문서는 진하게</a:t>
            </a:r>
            <a:r>
              <a:rPr lang="en-US" altLang="ko-KR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기존 문서는 연하게 표시됨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92145" y="2152696"/>
            <a:ext cx="336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문서가 도착한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발송된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 시간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655065" y="3446405"/>
            <a:ext cx="168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삭제시</a:t>
            </a:r>
            <a:r>
              <a:rPr lang="ko-KR" altLang="en-US" dirty="0" smtClean="0">
                <a:solidFill>
                  <a:srgbClr val="FF0000"/>
                </a:solidFill>
              </a:rPr>
              <a:t> 휴지통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01000" y="426468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읽음을 클릭할 시 읽지 않음으로 표시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동시에 새 문서에도 보이게 됨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74841" y="2128571"/>
            <a:ext cx="336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보낸사람과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문서의이름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8800" y="1353120"/>
            <a:ext cx="5362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좌측 개인문서를 </a:t>
            </a:r>
            <a:r>
              <a:rPr lang="ko-KR" altLang="en-US" sz="1100" dirty="0" err="1" smtClean="0"/>
              <a:t>눌렀을때에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usernumber</a:t>
            </a:r>
            <a:r>
              <a:rPr lang="ko-KR" altLang="en-US" sz="1100" dirty="0" smtClean="0"/>
              <a:t>와 </a:t>
            </a:r>
            <a:r>
              <a:rPr lang="en-US" altLang="ko-KR" sz="1100" dirty="0" err="1" smtClean="0"/>
              <a:t>docType</a:t>
            </a:r>
            <a:r>
              <a:rPr lang="ko-KR" altLang="en-US" sz="1100" dirty="0" smtClean="0"/>
              <a:t>을 가지고 서버로 감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이후 화면에 </a:t>
            </a:r>
            <a:r>
              <a:rPr lang="en-US" altLang="ko-KR" sz="1100" dirty="0" err="1" smtClean="0"/>
              <a:t>usernumber</a:t>
            </a:r>
            <a:r>
              <a:rPr lang="ko-KR" altLang="en-US" sz="1100" dirty="0" smtClean="0"/>
              <a:t>와 </a:t>
            </a:r>
            <a:r>
              <a:rPr lang="en-US" altLang="ko-KR" sz="1100" dirty="0" err="1" smtClean="0"/>
              <a:t>docType</a:t>
            </a:r>
            <a:r>
              <a:rPr lang="ko-KR" altLang="en-US" sz="1100" dirty="0" smtClean="0"/>
              <a:t>이 일치한다면 모두 가져옴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r>
              <a:rPr lang="ko-KR" altLang="en-US" sz="1100" dirty="0" smtClean="0"/>
              <a:t>아래의 리스트에 추가</a:t>
            </a:r>
            <a:r>
              <a:rPr lang="en-US" altLang="ko-KR" sz="1100" dirty="0" smtClean="0"/>
              <a:t>.</a:t>
            </a:r>
            <a:endParaRPr lang="en-US" altLang="ko-KR" sz="1100" dirty="0" smtClean="0"/>
          </a:p>
          <a:p>
            <a:endParaRPr lang="ko-KR" alt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7252138" y="1399287"/>
            <a:ext cx="4153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왼쪽과 같은 검색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동시에 </a:t>
            </a:r>
            <a:r>
              <a:rPr lang="ko-KR" altLang="en-US" sz="1100" dirty="0" smtClean="0"/>
              <a:t>아래의 범위에 </a:t>
            </a:r>
            <a:r>
              <a:rPr lang="en-US" altLang="ko-KR" sz="1100" dirty="0" smtClean="0"/>
              <a:t>where</a:t>
            </a:r>
            <a:r>
              <a:rPr lang="ko-KR" altLang="en-US" sz="1100" dirty="0" smtClean="0"/>
              <a:t>절로 추가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검색</a:t>
            </a:r>
            <a:r>
              <a:rPr lang="en-US" altLang="ko-KR" sz="1100" dirty="0" smtClean="0"/>
              <a:t>. </a:t>
            </a:r>
            <a:endParaRPr lang="ko-KR" alt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8038262" y="3731074"/>
            <a:ext cx="41537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누르게 되면 해당 </a:t>
            </a:r>
            <a:r>
              <a:rPr lang="en-US" altLang="ko-KR" sz="1100" dirty="0" err="1" smtClean="0"/>
              <a:t>DocNum</a:t>
            </a:r>
            <a:r>
              <a:rPr lang="ko-KR" altLang="en-US" sz="1100" dirty="0" smtClean="0"/>
              <a:t>의 </a:t>
            </a:r>
            <a:r>
              <a:rPr lang="en-US" altLang="ko-KR" sz="1100" dirty="0" err="1" smtClean="0"/>
              <a:t>isDelete</a:t>
            </a:r>
            <a:r>
              <a:rPr lang="ko-KR" altLang="en-US" sz="1100" dirty="0" smtClean="0"/>
              <a:t>를 변경</a:t>
            </a:r>
            <a:r>
              <a:rPr lang="en-US" altLang="ko-KR" sz="1100" dirty="0" smtClean="0"/>
              <a:t>….</a:t>
            </a:r>
            <a:endParaRPr lang="en-US" altLang="ko-KR" sz="1100" dirty="0"/>
          </a:p>
          <a:p>
            <a:r>
              <a:rPr lang="en-US" altLang="ko-KR" sz="1100" dirty="0" err="1" smtClean="0"/>
              <a:t>ListTbl</a:t>
            </a:r>
            <a:r>
              <a:rPr lang="ko-KR" altLang="en-US" sz="1100" dirty="0" smtClean="0"/>
              <a:t>을 여기서 추가</a:t>
            </a:r>
            <a:r>
              <a:rPr lang="en-US" altLang="ko-KR" sz="1100" dirty="0" smtClean="0"/>
              <a:t>…</a:t>
            </a:r>
            <a:r>
              <a:rPr lang="ko-KR" altLang="en-US" sz="1100" dirty="0" err="1" smtClean="0"/>
              <a:t>ㅜㅜ</a:t>
            </a:r>
            <a:endParaRPr lang="en-US" altLang="ko-KR" sz="1100" dirty="0" smtClean="0"/>
          </a:p>
          <a:p>
            <a:r>
              <a:rPr lang="ko-KR" altLang="en-US" sz="1100" dirty="0" smtClean="0"/>
              <a:t>각 개인별 </a:t>
            </a:r>
            <a:r>
              <a:rPr lang="en-US" altLang="ko-KR" sz="1100" dirty="0" err="1" smtClean="0"/>
              <a:t>isDelete</a:t>
            </a:r>
            <a:r>
              <a:rPr lang="ko-KR" altLang="en-US" sz="1100" dirty="0" smtClean="0"/>
              <a:t>를 변경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66538" y="4843460"/>
            <a:ext cx="41537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누를시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listTbl</a:t>
            </a:r>
            <a:r>
              <a:rPr lang="ko-KR" altLang="en-US" sz="1100" dirty="0" smtClean="0"/>
              <a:t>의 </a:t>
            </a:r>
            <a:r>
              <a:rPr lang="en-US" altLang="ko-KR" sz="1100" dirty="0" err="1" smtClean="0"/>
              <a:t>isRead</a:t>
            </a:r>
            <a:r>
              <a:rPr lang="ko-KR" altLang="en-US" sz="1100" dirty="0" smtClean="0"/>
              <a:t>를 변경</a:t>
            </a:r>
            <a:endParaRPr lang="en-US" altLang="ko-KR" sz="1100" dirty="0" smtClean="0"/>
          </a:p>
          <a:p>
            <a:r>
              <a:rPr lang="ko-KR" altLang="en-US" sz="1100" dirty="0" smtClean="0"/>
              <a:t>이후 서버에 다시 </a:t>
            </a:r>
            <a:r>
              <a:rPr lang="ko-KR" altLang="en-US" sz="1100" dirty="0" err="1" smtClean="0"/>
              <a:t>재요청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828800" y="4274191"/>
            <a:ext cx="41537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isRead</a:t>
            </a:r>
            <a:r>
              <a:rPr lang="ko-KR" altLang="en-US" sz="1100" dirty="0" smtClean="0"/>
              <a:t>에 관계없이 </a:t>
            </a:r>
            <a:r>
              <a:rPr lang="en-US" altLang="ko-KR" sz="1100" dirty="0" err="1" smtClean="0"/>
              <a:t>userNum</a:t>
            </a:r>
            <a:r>
              <a:rPr lang="ko-KR" altLang="en-US" sz="1100" dirty="0" smtClean="0"/>
              <a:t>에 연관된</a:t>
            </a:r>
            <a:r>
              <a:rPr lang="en-US" altLang="ko-KR" sz="1100" dirty="0" smtClean="0"/>
              <a:t>,</a:t>
            </a:r>
          </a:p>
          <a:p>
            <a:r>
              <a:rPr lang="ko-KR" altLang="en-US" sz="1100" dirty="0" smtClean="0"/>
              <a:t>그러면서 </a:t>
            </a:r>
            <a:r>
              <a:rPr lang="en-US" altLang="ko-KR" sz="1100" dirty="0" err="1" smtClean="0"/>
              <a:t>docType</a:t>
            </a:r>
            <a:r>
              <a:rPr lang="ko-KR" altLang="en-US" sz="1100" dirty="0" smtClean="0"/>
              <a:t>이 </a:t>
            </a:r>
            <a:r>
              <a:rPr lang="ko-KR" altLang="en-US" sz="1100" dirty="0" err="1" smtClean="0"/>
              <a:t>개인문서인것을</a:t>
            </a:r>
            <a:r>
              <a:rPr lang="ko-KR" altLang="en-US" sz="1100" dirty="0" smtClean="0"/>
              <a:t> 모두 보여줌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224543" y="5611450"/>
            <a:ext cx="41537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이 부분 역시 </a:t>
            </a:r>
            <a:r>
              <a:rPr lang="en-US" altLang="ko-KR" sz="1100" dirty="0" smtClean="0"/>
              <a:t>JSP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CSS</a:t>
            </a:r>
            <a:r>
              <a:rPr lang="ko-KR" altLang="en-US" sz="1100" dirty="0" smtClean="0"/>
              <a:t>를 이용해서 </a:t>
            </a:r>
            <a:r>
              <a:rPr lang="ko-KR" altLang="en-US" sz="1100" dirty="0" err="1" smtClean="0"/>
              <a:t>처리해야함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또한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새로온</a:t>
            </a:r>
            <a:r>
              <a:rPr lang="ko-KR" altLang="en-US" sz="1100" dirty="0" smtClean="0"/>
              <a:t> 문서를 클릭했을 때에 관련 문서가 열리면서</a:t>
            </a:r>
            <a:endParaRPr lang="en-US" altLang="ko-KR" sz="1100" dirty="0" smtClean="0"/>
          </a:p>
          <a:p>
            <a:r>
              <a:rPr lang="ko-KR" altLang="en-US" sz="1100" dirty="0" smtClean="0"/>
              <a:t>동시에 </a:t>
            </a:r>
            <a:r>
              <a:rPr lang="en-US" altLang="ko-KR" sz="1100" dirty="0" smtClean="0"/>
              <a:t>DB</a:t>
            </a:r>
            <a:r>
              <a:rPr lang="ko-KR" altLang="en-US" sz="1100" dirty="0" smtClean="0"/>
              <a:t>에서는 </a:t>
            </a:r>
            <a:r>
              <a:rPr lang="en-US" altLang="ko-KR" sz="1100" dirty="0" err="1" smtClean="0"/>
              <a:t>isRead</a:t>
            </a:r>
            <a:r>
              <a:rPr lang="ko-KR" altLang="en-US" sz="1100" dirty="0" smtClean="0"/>
              <a:t>가 </a:t>
            </a:r>
            <a:r>
              <a:rPr lang="ko-KR" altLang="en-US" sz="1100" dirty="0" err="1" smtClean="0"/>
              <a:t>바뀌어야함</a:t>
            </a:r>
            <a:r>
              <a:rPr lang="en-US" altLang="ko-KR" sz="11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63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828800" cy="11261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194960"/>
            <a:ext cx="1828800" cy="4016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134922"/>
            <a:ext cx="1828800" cy="1051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211614"/>
            <a:ext cx="12192000" cy="6463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567770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▼받은 문서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828798" y="275355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강석주님 안녕하세요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-1" y="3592575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▼보낸 문서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2803173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▷개인 문서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52399" y="3059374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▽그룹 문서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49770" y="3311172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▷결재 문서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49770" y="3879491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▷개인 문서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47140" y="4140660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▼</a:t>
            </a:r>
            <a:r>
              <a:rPr lang="ko-KR" altLang="en-US" sz="1200" b="1" dirty="0" smtClean="0"/>
              <a:t>그룹 문서</a:t>
            </a:r>
            <a:endParaRPr lang="ko-KR" alt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47140" y="4387490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▷결재 문서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1765731" y="2214119"/>
            <a:ext cx="10363200" cy="4016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-2" y="2277637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▷새 문서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28800" y="1134922"/>
            <a:ext cx="1629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◇ 그룹 문서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28798" y="2198252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◇ </a:t>
            </a:r>
            <a:r>
              <a:rPr lang="ko-KR" altLang="en-US" sz="1200" dirty="0" smtClean="0"/>
              <a:t>그룹 문서 </a:t>
            </a:r>
            <a:endParaRPr lang="ko-KR" altLang="en-US" sz="12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1828798" y="2478543"/>
            <a:ext cx="10363202" cy="2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828798" y="1126114"/>
            <a:ext cx="10363202" cy="2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252138" y="1694278"/>
            <a:ext cx="914400" cy="205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308428" y="1687694"/>
            <a:ext cx="2191406" cy="211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0641724" y="1687788"/>
            <a:ext cx="751490" cy="211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 descr="메일 메시지 주소 &lt;strong&gt;문자&lt;/strong&gt; · Pixabay의 무료 이미지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27" y="253884"/>
            <a:ext cx="618345" cy="61834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91704" y="1654996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 범위 ▼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8287409" y="1659727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 단어 입력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3917" y="1654987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검색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0" y="1491620"/>
            <a:ext cx="1828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▷새 문서 작성</a:t>
            </a:r>
            <a:endParaRPr lang="ko-KR" alt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11393214" y="3738"/>
            <a:ext cx="809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0216055" y="867930"/>
            <a:ext cx="1975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2019-02-23 </a:t>
            </a:r>
            <a:r>
              <a:rPr lang="ko-KR" altLang="en-US" sz="1200" dirty="0" smtClean="0"/>
              <a:t>오후 </a:t>
            </a:r>
            <a:r>
              <a:rPr lang="en-US" altLang="ko-KR" sz="1200" dirty="0" smtClean="0"/>
              <a:t>06:30:45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828798" y="3738"/>
            <a:ext cx="861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21560003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4959668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▽휴지통</a:t>
            </a:r>
            <a:endParaRPr lang="ko-KR" altLang="en-US" sz="1200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257538"/>
              </p:ext>
            </p:extLst>
          </p:nvPr>
        </p:nvGraphicFramePr>
        <p:xfrm>
          <a:off x="1828798" y="2506053"/>
          <a:ext cx="1036320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732">
                  <a:extLst>
                    <a:ext uri="{9D8B030D-6E8A-4147-A177-3AD203B41FA5}">
                      <a16:colId xmlns:a16="http://schemas.microsoft.com/office/drawing/2014/main" xmlns="" val="1675522994"/>
                    </a:ext>
                  </a:extLst>
                </a:gridCol>
                <a:gridCol w="5109210">
                  <a:extLst>
                    <a:ext uri="{9D8B030D-6E8A-4147-A177-3AD203B41FA5}">
                      <a16:colId xmlns:a16="http://schemas.microsoft.com/office/drawing/2014/main" xmlns="" val="1015932923"/>
                    </a:ext>
                  </a:extLst>
                </a:gridCol>
                <a:gridCol w="2423160">
                  <a:extLst>
                    <a:ext uri="{9D8B030D-6E8A-4147-A177-3AD203B41FA5}">
                      <a16:colId xmlns:a16="http://schemas.microsoft.com/office/drawing/2014/main" xmlns="" val="1872819637"/>
                    </a:ext>
                  </a:extLst>
                </a:gridCol>
                <a:gridCol w="625288">
                  <a:extLst>
                    <a:ext uri="{9D8B030D-6E8A-4147-A177-3AD203B41FA5}">
                      <a16:colId xmlns:a16="http://schemas.microsoft.com/office/drawing/2014/main" xmlns="" val="2706617421"/>
                    </a:ext>
                  </a:extLst>
                </a:gridCol>
                <a:gridCol w="936815">
                  <a:extLst>
                    <a:ext uri="{9D8B030D-6E8A-4147-A177-3AD203B41FA5}">
                      <a16:colId xmlns:a16="http://schemas.microsoft.com/office/drawing/2014/main" xmlns="" val="1539777957"/>
                    </a:ext>
                  </a:extLst>
                </a:gridCol>
              </a:tblGrid>
              <a:tr h="283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학년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그룹문서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2019-02-21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오후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15:19:23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읽지않음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0157204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906889"/>
              </p:ext>
            </p:extLst>
          </p:nvPr>
        </p:nvGraphicFramePr>
        <p:xfrm>
          <a:off x="1828795" y="2808728"/>
          <a:ext cx="1036320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732">
                  <a:extLst>
                    <a:ext uri="{9D8B030D-6E8A-4147-A177-3AD203B41FA5}">
                      <a16:colId xmlns:a16="http://schemas.microsoft.com/office/drawing/2014/main" xmlns="" val="1675522994"/>
                    </a:ext>
                  </a:extLst>
                </a:gridCol>
                <a:gridCol w="5109210">
                  <a:extLst>
                    <a:ext uri="{9D8B030D-6E8A-4147-A177-3AD203B41FA5}">
                      <a16:colId xmlns:a16="http://schemas.microsoft.com/office/drawing/2014/main" xmlns="" val="1015932923"/>
                    </a:ext>
                  </a:extLst>
                </a:gridCol>
                <a:gridCol w="2423160">
                  <a:extLst>
                    <a:ext uri="{9D8B030D-6E8A-4147-A177-3AD203B41FA5}">
                      <a16:colId xmlns:a16="http://schemas.microsoft.com/office/drawing/2014/main" xmlns="" val="1872819637"/>
                    </a:ext>
                  </a:extLst>
                </a:gridCol>
                <a:gridCol w="625291">
                  <a:extLst>
                    <a:ext uri="{9D8B030D-6E8A-4147-A177-3AD203B41FA5}">
                      <a16:colId xmlns:a16="http://schemas.microsoft.com/office/drawing/2014/main" xmlns="" val="2706617421"/>
                    </a:ext>
                  </a:extLst>
                </a:gridCol>
                <a:gridCol w="936812">
                  <a:extLst>
                    <a:ext uri="{9D8B030D-6E8A-4147-A177-3AD203B41FA5}">
                      <a16:colId xmlns:a16="http://schemas.microsoft.com/office/drawing/2014/main" xmlns="" val="1539777957"/>
                    </a:ext>
                  </a:extLst>
                </a:gridCol>
              </a:tblGrid>
              <a:tr h="283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겨울방학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그룹문서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222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2019-02-21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오후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14:35:20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읽지않음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0157204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170553"/>
              </p:ext>
            </p:extLst>
          </p:nvPr>
        </p:nvGraphicFramePr>
        <p:xfrm>
          <a:off x="1826171" y="3119821"/>
          <a:ext cx="1036320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732">
                  <a:extLst>
                    <a:ext uri="{9D8B030D-6E8A-4147-A177-3AD203B41FA5}">
                      <a16:colId xmlns:a16="http://schemas.microsoft.com/office/drawing/2014/main" xmlns="" val="1675522994"/>
                    </a:ext>
                  </a:extLst>
                </a:gridCol>
                <a:gridCol w="5109210">
                  <a:extLst>
                    <a:ext uri="{9D8B030D-6E8A-4147-A177-3AD203B41FA5}">
                      <a16:colId xmlns:a16="http://schemas.microsoft.com/office/drawing/2014/main" xmlns="" val="1015932923"/>
                    </a:ext>
                  </a:extLst>
                </a:gridCol>
                <a:gridCol w="2423160">
                  <a:extLst>
                    <a:ext uri="{9D8B030D-6E8A-4147-A177-3AD203B41FA5}">
                      <a16:colId xmlns:a16="http://schemas.microsoft.com/office/drawing/2014/main" xmlns="" val="1872819637"/>
                    </a:ext>
                  </a:extLst>
                </a:gridCol>
                <a:gridCol w="641362">
                  <a:extLst>
                    <a:ext uri="{9D8B030D-6E8A-4147-A177-3AD203B41FA5}">
                      <a16:colId xmlns:a16="http://schemas.microsoft.com/office/drawing/2014/main" xmlns="" val="2706617421"/>
                    </a:ext>
                  </a:extLst>
                </a:gridCol>
                <a:gridCol w="920741">
                  <a:extLst>
                    <a:ext uri="{9D8B030D-6E8A-4147-A177-3AD203B41FA5}">
                      <a16:colId xmlns:a16="http://schemas.microsoft.com/office/drawing/2014/main" xmlns="" val="1539777957"/>
                    </a:ext>
                  </a:extLst>
                </a:gridCol>
              </a:tblGrid>
              <a:tr h="283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SW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그룹문서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333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2019-02-20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오후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16:45:40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읽음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0157204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874841" y="2128571"/>
            <a:ext cx="336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보낸그룹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사람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과 </a:t>
            </a:r>
            <a:r>
              <a:rPr lang="ko-KR" altLang="en-US" dirty="0" err="1" smtClean="0">
                <a:solidFill>
                  <a:srgbClr val="FF0000"/>
                </a:solidFill>
              </a:rPr>
              <a:t>문서의이름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992145" y="2152696"/>
            <a:ext cx="336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문서가 도착한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발송된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 시간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55065" y="3446405"/>
            <a:ext cx="168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삭제시</a:t>
            </a:r>
            <a:r>
              <a:rPr lang="ko-KR" altLang="en-US" dirty="0" smtClean="0">
                <a:solidFill>
                  <a:srgbClr val="FF0000"/>
                </a:solidFill>
              </a:rPr>
              <a:t> 휴지통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01000" y="426468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읽음을 클릭할 시 읽지 않음으로 표시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동시에 새 문서에도 보이게 됨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037966" y="1198062"/>
            <a:ext cx="41537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이 역시 </a:t>
            </a:r>
            <a:r>
              <a:rPr lang="ko-KR" altLang="en-US" sz="1100" dirty="0" err="1" smtClean="0"/>
              <a:t>그룹문서중에서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검색범위에따라</a:t>
            </a:r>
            <a:r>
              <a:rPr lang="ko-KR" altLang="en-US" sz="1100" dirty="0" smtClean="0"/>
              <a:t> 다르게 </a:t>
            </a:r>
            <a:endParaRPr lang="en-US" altLang="ko-KR" sz="1100" dirty="0" smtClean="0"/>
          </a:p>
          <a:p>
            <a:r>
              <a:rPr lang="ko-KR" altLang="en-US" sz="1100" dirty="0" smtClean="0"/>
              <a:t>검색을 </a:t>
            </a:r>
            <a:r>
              <a:rPr lang="ko-KR" altLang="en-US" sz="1100" dirty="0" err="1" smtClean="0"/>
              <a:t>실시해야함</a:t>
            </a:r>
            <a:r>
              <a:rPr lang="en-US" altLang="ko-KR" sz="11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540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828800" cy="11261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194960"/>
            <a:ext cx="1828800" cy="4016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134922"/>
            <a:ext cx="1828800" cy="1051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211614"/>
            <a:ext cx="12192000" cy="6463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567770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▼받은 문서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828798" y="275355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강석주님 안녕하세요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-1" y="3592575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▼보낸 문서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2803173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▷개인 문서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52399" y="3059374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▽그룹 문서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47139" y="4381306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▷결재 문서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49770" y="3879491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▷개인 문서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47140" y="4140660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▽그룹 문서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47140" y="3305043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▶</a:t>
            </a:r>
            <a:r>
              <a:rPr lang="ko-KR" altLang="en-US" sz="1200" b="1" dirty="0" smtClean="0"/>
              <a:t>결재 문서</a:t>
            </a:r>
            <a:endParaRPr lang="ko-KR" altLang="en-US" sz="1200" b="1" dirty="0"/>
          </a:p>
        </p:txBody>
      </p:sp>
      <p:sp>
        <p:nvSpPr>
          <p:cNvPr id="21" name="직사각형 20"/>
          <p:cNvSpPr/>
          <p:nvPr/>
        </p:nvSpPr>
        <p:spPr>
          <a:xfrm>
            <a:off x="1828800" y="2194960"/>
            <a:ext cx="10363200" cy="4016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-2" y="2277637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▷새 문서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28800" y="1134922"/>
            <a:ext cx="1629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◇ 결재 문서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28798" y="2198252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◇ </a:t>
            </a:r>
            <a:r>
              <a:rPr lang="ko-KR" altLang="en-US" sz="1200" dirty="0" smtClean="0"/>
              <a:t>결재 문서 </a:t>
            </a:r>
            <a:endParaRPr lang="ko-KR" altLang="en-US" sz="12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1828798" y="2478543"/>
            <a:ext cx="10363202" cy="2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828798" y="1126114"/>
            <a:ext cx="10363202" cy="2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252138" y="1694278"/>
            <a:ext cx="914400" cy="205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308428" y="1687694"/>
            <a:ext cx="2191406" cy="211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0641724" y="1687788"/>
            <a:ext cx="751490" cy="211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 descr="메일 메시지 주소 &lt;strong&gt;문자&lt;/strong&gt; · Pixabay의 무료 이미지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27" y="253884"/>
            <a:ext cx="618345" cy="61834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91704" y="1654996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 범위 ▼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8287409" y="1659727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 단어 입력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3917" y="1654987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검색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0" y="1491620"/>
            <a:ext cx="1828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▷새 문서 작성</a:t>
            </a:r>
            <a:endParaRPr lang="ko-KR" alt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11393214" y="3738"/>
            <a:ext cx="809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0216055" y="867930"/>
            <a:ext cx="1975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2019-02-23 </a:t>
            </a:r>
            <a:r>
              <a:rPr lang="ko-KR" altLang="en-US" sz="1200" dirty="0" smtClean="0"/>
              <a:t>오후 </a:t>
            </a:r>
            <a:r>
              <a:rPr lang="en-US" altLang="ko-KR" sz="1200" dirty="0" smtClean="0"/>
              <a:t>06:30:45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828798" y="3738"/>
            <a:ext cx="861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21560003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4959668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▽휴지통</a:t>
            </a:r>
            <a:endParaRPr lang="ko-KR" altLang="en-US" sz="1200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437872"/>
              </p:ext>
            </p:extLst>
          </p:nvPr>
        </p:nvGraphicFramePr>
        <p:xfrm>
          <a:off x="1828795" y="2503457"/>
          <a:ext cx="1036320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732">
                  <a:extLst>
                    <a:ext uri="{9D8B030D-6E8A-4147-A177-3AD203B41FA5}">
                      <a16:colId xmlns:a16="http://schemas.microsoft.com/office/drawing/2014/main" xmlns="" val="1675522994"/>
                    </a:ext>
                  </a:extLst>
                </a:gridCol>
                <a:gridCol w="2788266">
                  <a:extLst>
                    <a:ext uri="{9D8B030D-6E8A-4147-A177-3AD203B41FA5}">
                      <a16:colId xmlns:a16="http://schemas.microsoft.com/office/drawing/2014/main" xmlns="" val="1015932923"/>
                    </a:ext>
                  </a:extLst>
                </a:gridCol>
                <a:gridCol w="830317">
                  <a:extLst>
                    <a:ext uri="{9D8B030D-6E8A-4147-A177-3AD203B41FA5}">
                      <a16:colId xmlns:a16="http://schemas.microsoft.com/office/drawing/2014/main" xmlns="" val="2036224633"/>
                    </a:ext>
                  </a:extLst>
                </a:gridCol>
                <a:gridCol w="798787">
                  <a:extLst>
                    <a:ext uri="{9D8B030D-6E8A-4147-A177-3AD203B41FA5}">
                      <a16:colId xmlns:a16="http://schemas.microsoft.com/office/drawing/2014/main" xmlns="" val="4119169954"/>
                    </a:ext>
                  </a:extLst>
                </a:gridCol>
                <a:gridCol w="739417">
                  <a:extLst>
                    <a:ext uri="{9D8B030D-6E8A-4147-A177-3AD203B41FA5}">
                      <a16:colId xmlns:a16="http://schemas.microsoft.com/office/drawing/2014/main" xmlns="" val="3413424452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xmlns="" val="1872819637"/>
                    </a:ext>
                  </a:extLst>
                </a:gridCol>
                <a:gridCol w="574589">
                  <a:extLst>
                    <a:ext uri="{9D8B030D-6E8A-4147-A177-3AD203B41FA5}">
                      <a16:colId xmlns:a16="http://schemas.microsoft.com/office/drawing/2014/main" xmlns="" val="270661742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1539777957"/>
                    </a:ext>
                  </a:extLst>
                </a:gridCol>
              </a:tblGrid>
              <a:tr h="283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손준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결재 </a:t>
                      </a:r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부탁드립니다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손준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송재기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강석주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2019-02-22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오후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11:25:24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읽지않음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0157204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989022"/>
              </p:ext>
            </p:extLst>
          </p:nvPr>
        </p:nvGraphicFramePr>
        <p:xfrm>
          <a:off x="1816277" y="2828795"/>
          <a:ext cx="1036320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732">
                  <a:extLst>
                    <a:ext uri="{9D8B030D-6E8A-4147-A177-3AD203B41FA5}">
                      <a16:colId xmlns:a16="http://schemas.microsoft.com/office/drawing/2014/main" xmlns="" val="1675522994"/>
                    </a:ext>
                  </a:extLst>
                </a:gridCol>
                <a:gridCol w="2788266">
                  <a:extLst>
                    <a:ext uri="{9D8B030D-6E8A-4147-A177-3AD203B41FA5}">
                      <a16:colId xmlns:a16="http://schemas.microsoft.com/office/drawing/2014/main" xmlns="" val="1015932923"/>
                    </a:ext>
                  </a:extLst>
                </a:gridCol>
                <a:gridCol w="830317">
                  <a:extLst>
                    <a:ext uri="{9D8B030D-6E8A-4147-A177-3AD203B41FA5}">
                      <a16:colId xmlns:a16="http://schemas.microsoft.com/office/drawing/2014/main" xmlns="" val="2036224633"/>
                    </a:ext>
                  </a:extLst>
                </a:gridCol>
                <a:gridCol w="798787">
                  <a:extLst>
                    <a:ext uri="{9D8B030D-6E8A-4147-A177-3AD203B41FA5}">
                      <a16:colId xmlns:a16="http://schemas.microsoft.com/office/drawing/2014/main" xmlns="" val="4119169954"/>
                    </a:ext>
                  </a:extLst>
                </a:gridCol>
                <a:gridCol w="819806">
                  <a:extLst>
                    <a:ext uri="{9D8B030D-6E8A-4147-A177-3AD203B41FA5}">
                      <a16:colId xmlns:a16="http://schemas.microsoft.com/office/drawing/2014/main" xmlns="" val="3413424452"/>
                    </a:ext>
                  </a:extLst>
                </a:gridCol>
                <a:gridCol w="2295194">
                  <a:extLst>
                    <a:ext uri="{9D8B030D-6E8A-4147-A177-3AD203B41FA5}">
                      <a16:colId xmlns:a16="http://schemas.microsoft.com/office/drawing/2014/main" xmlns="" val="1872819637"/>
                    </a:ext>
                  </a:extLst>
                </a:gridCol>
                <a:gridCol w="571503">
                  <a:extLst>
                    <a:ext uri="{9D8B030D-6E8A-4147-A177-3AD203B41FA5}">
                      <a16:colId xmlns:a16="http://schemas.microsoft.com/office/drawing/2014/main" xmlns="" val="270661742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1539777957"/>
                    </a:ext>
                  </a:extLst>
                </a:gridCol>
              </a:tblGrid>
              <a:tr h="283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박민환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결재 부탁드립니다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박민환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손준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강석주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2019-02-22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오후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11:25:24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읽음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0157204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001000" y="426468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읽음을 클릭할 시 읽지 않음으로 표시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동시에 새 문서에도 보이게 됨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655065" y="3446405"/>
            <a:ext cx="168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삭제시</a:t>
            </a:r>
            <a:r>
              <a:rPr lang="ko-KR" altLang="en-US" dirty="0" smtClean="0">
                <a:solidFill>
                  <a:srgbClr val="FF0000"/>
                </a:solidFill>
              </a:rPr>
              <a:t> 휴지통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04960" y="3612289"/>
            <a:ext cx="5404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결재 문서를 보낸 사람과 문서의 이름을 표기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다음으로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차</a:t>
            </a:r>
            <a:r>
              <a:rPr lang="en-US" altLang="ko-KR" dirty="0" smtClean="0">
                <a:solidFill>
                  <a:srgbClr val="FF0000"/>
                </a:solidFill>
              </a:rPr>
              <a:t>,2</a:t>
            </a:r>
            <a:r>
              <a:rPr lang="ko-KR" altLang="en-US" dirty="0" smtClean="0">
                <a:solidFill>
                  <a:srgbClr val="FF0000"/>
                </a:solidFill>
              </a:rPr>
              <a:t>차</a:t>
            </a:r>
            <a:r>
              <a:rPr lang="en-US" altLang="ko-KR" dirty="0" smtClean="0">
                <a:solidFill>
                  <a:srgbClr val="FF0000"/>
                </a:solidFill>
              </a:rPr>
              <a:t>,3</a:t>
            </a:r>
            <a:r>
              <a:rPr lang="ko-KR" altLang="en-US" dirty="0" smtClean="0">
                <a:solidFill>
                  <a:srgbClr val="FF0000"/>
                </a:solidFill>
              </a:rPr>
              <a:t>차 </a:t>
            </a:r>
            <a:r>
              <a:rPr lang="ko-KR" altLang="en-US" dirty="0" err="1" smtClean="0">
                <a:solidFill>
                  <a:srgbClr val="FF0000"/>
                </a:solidFill>
              </a:rPr>
              <a:t>결재자를</a:t>
            </a:r>
            <a:r>
              <a:rPr lang="ko-KR" altLang="en-US" dirty="0" smtClean="0">
                <a:solidFill>
                  <a:srgbClr val="FF0000"/>
                </a:solidFill>
              </a:rPr>
              <a:t> 표기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14758" y="4219722"/>
            <a:ext cx="60862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결제문서가 일반문서와 </a:t>
            </a:r>
            <a:r>
              <a:rPr lang="ko-KR" altLang="en-US" sz="1100" dirty="0" err="1" smtClean="0"/>
              <a:t>다른점중</a:t>
            </a:r>
            <a:r>
              <a:rPr lang="ko-KR" altLang="en-US" sz="1100" dirty="0" smtClean="0"/>
              <a:t> 하나가</a:t>
            </a:r>
            <a:endParaRPr lang="en-US" altLang="ko-KR" sz="1100" dirty="0" smtClean="0"/>
          </a:p>
          <a:p>
            <a:r>
              <a:rPr lang="en-US" altLang="ko-KR" sz="1100" dirty="0" smtClean="0"/>
              <a:t>1</a:t>
            </a:r>
            <a:r>
              <a:rPr lang="ko-KR" altLang="en-US" sz="1100" dirty="0" smtClean="0"/>
              <a:t>차 결제자가 결제하면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차 </a:t>
            </a:r>
            <a:r>
              <a:rPr lang="ko-KR" altLang="en-US" sz="1100" dirty="0" err="1" smtClean="0"/>
              <a:t>결제자는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볼수</a:t>
            </a:r>
            <a:r>
              <a:rPr lang="ko-KR" altLang="en-US" sz="1100" dirty="0" smtClean="0"/>
              <a:t> 없다가 이후부터 볼 수 있고</a:t>
            </a:r>
            <a:endParaRPr lang="en-US" altLang="ko-KR" sz="1100" dirty="0" smtClean="0"/>
          </a:p>
          <a:p>
            <a:r>
              <a:rPr lang="en-US" altLang="ko-KR" sz="1100" dirty="0" smtClean="0"/>
              <a:t>2</a:t>
            </a:r>
            <a:r>
              <a:rPr lang="ko-KR" altLang="en-US" sz="1100" dirty="0" smtClean="0"/>
              <a:t>차 결제자가 결제한 순간부터 </a:t>
            </a:r>
            <a:r>
              <a:rPr lang="en-US" altLang="ko-KR" sz="1100" dirty="0" smtClean="0"/>
              <a:t>3</a:t>
            </a:r>
            <a:r>
              <a:rPr lang="ko-KR" altLang="en-US" sz="1100" dirty="0" smtClean="0"/>
              <a:t>차 결제자가 볼 수 있도록 해야 함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JSP</a:t>
            </a:r>
            <a:r>
              <a:rPr lang="ko-KR" altLang="en-US" sz="1100" dirty="0" smtClean="0"/>
              <a:t>자체에서 처리를 </a:t>
            </a:r>
            <a:r>
              <a:rPr lang="ko-KR" altLang="en-US" sz="1100" dirty="0" err="1" smtClean="0"/>
              <a:t>해줘야할듯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1</a:t>
            </a:r>
            <a:r>
              <a:rPr lang="ko-KR" altLang="en-US" sz="1100" dirty="0" smtClean="0"/>
              <a:t>차 </a:t>
            </a:r>
            <a:r>
              <a:rPr lang="ko-KR" altLang="en-US" sz="1100" dirty="0" err="1" smtClean="0"/>
              <a:t>결제자는</a:t>
            </a:r>
            <a:r>
              <a:rPr lang="ko-KR" altLang="en-US" sz="1100" dirty="0" smtClean="0"/>
              <a:t> 이걸로</a:t>
            </a:r>
            <a:endParaRPr lang="en-US" altLang="ko-KR" sz="1100" dirty="0" smtClean="0"/>
          </a:p>
          <a:p>
            <a:r>
              <a:rPr lang="en-US" altLang="ko-KR" sz="1100" dirty="0" smtClean="0"/>
              <a:t>2</a:t>
            </a:r>
            <a:r>
              <a:rPr lang="ko-KR" altLang="en-US" sz="1100" dirty="0" err="1" smtClean="0"/>
              <a:t>차결제자는</a:t>
            </a:r>
            <a:r>
              <a:rPr lang="ko-KR" altLang="en-US" sz="1100" dirty="0" smtClean="0"/>
              <a:t> 이걸로 </a:t>
            </a:r>
            <a:r>
              <a:rPr lang="en-US" altLang="ko-KR" sz="1100" dirty="0" smtClean="0"/>
              <a:t>~~ </a:t>
            </a:r>
            <a:r>
              <a:rPr lang="ko-KR" altLang="en-US" sz="1100" dirty="0" err="1" smtClean="0"/>
              <a:t>이런식으로</a:t>
            </a:r>
            <a:endParaRPr lang="en-US" altLang="ko-KR" sz="1100" dirty="0" smtClean="0"/>
          </a:p>
          <a:p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78554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828800" cy="11261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194960"/>
            <a:ext cx="1828800" cy="4016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134922"/>
            <a:ext cx="1828800" cy="1051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211614"/>
            <a:ext cx="12192000" cy="6463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567770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▼받은 문서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828798" y="275355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강석주님 안녕하세요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-1" y="3592575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▼보낸 문서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2803173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▷개인 문서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52399" y="3059374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▽그룹 문서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49770" y="3311172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▷결재 문서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49770" y="3879491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▷개인 문서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47140" y="4140660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▷그룹 문서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47140" y="4387490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▶</a:t>
            </a:r>
            <a:r>
              <a:rPr lang="ko-KR" altLang="en-US" sz="1200" b="1" dirty="0" smtClean="0"/>
              <a:t>결재 문서</a:t>
            </a:r>
            <a:endParaRPr lang="ko-KR" altLang="en-US" sz="1200" b="1" dirty="0"/>
          </a:p>
        </p:txBody>
      </p:sp>
      <p:sp>
        <p:nvSpPr>
          <p:cNvPr id="21" name="직사각형 20"/>
          <p:cNvSpPr/>
          <p:nvPr/>
        </p:nvSpPr>
        <p:spPr>
          <a:xfrm>
            <a:off x="1828800" y="2194960"/>
            <a:ext cx="10363200" cy="4016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-2" y="2277637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▷새 문서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28800" y="1134922"/>
            <a:ext cx="1629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◇ 결재 문서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28798" y="2198252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◇ </a:t>
            </a:r>
            <a:r>
              <a:rPr lang="ko-KR" altLang="en-US" sz="1200" dirty="0" smtClean="0"/>
              <a:t>결재 문서 </a:t>
            </a:r>
            <a:endParaRPr lang="ko-KR" altLang="en-US" sz="12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1828798" y="2478543"/>
            <a:ext cx="10363202" cy="2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828798" y="1126114"/>
            <a:ext cx="10363202" cy="2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252138" y="1694278"/>
            <a:ext cx="914400" cy="205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308428" y="1687694"/>
            <a:ext cx="2191406" cy="211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0641724" y="1687788"/>
            <a:ext cx="751490" cy="211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 descr="메일 메시지 주소 &lt;strong&gt;문자&lt;/strong&gt; · Pixabay의 무료 이미지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27" y="253884"/>
            <a:ext cx="618345" cy="61834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91704" y="1654996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 범위 ▼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8287409" y="1659727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 단어 입력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3917" y="1654987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검색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0" y="1491620"/>
            <a:ext cx="1828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▷새 문서 작성</a:t>
            </a:r>
            <a:endParaRPr lang="ko-KR" alt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11393214" y="3738"/>
            <a:ext cx="809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0216055" y="867930"/>
            <a:ext cx="1975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2019-02-23 </a:t>
            </a:r>
            <a:r>
              <a:rPr lang="ko-KR" altLang="en-US" sz="1200" dirty="0" smtClean="0"/>
              <a:t>오후 </a:t>
            </a:r>
            <a:r>
              <a:rPr lang="en-US" altLang="ko-KR" sz="1200" dirty="0" smtClean="0"/>
              <a:t>06:30:45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828798" y="3738"/>
            <a:ext cx="861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21560003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4959668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▽휴지통</a:t>
            </a:r>
            <a:endParaRPr lang="ko-KR" altLang="en-US" sz="1200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165730"/>
              </p:ext>
            </p:extLst>
          </p:nvPr>
        </p:nvGraphicFramePr>
        <p:xfrm>
          <a:off x="1828798" y="2506053"/>
          <a:ext cx="1036320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732">
                  <a:extLst>
                    <a:ext uri="{9D8B030D-6E8A-4147-A177-3AD203B41FA5}">
                      <a16:colId xmlns:a16="http://schemas.microsoft.com/office/drawing/2014/main" xmlns="" val="1675522994"/>
                    </a:ext>
                  </a:extLst>
                </a:gridCol>
                <a:gridCol w="2578340">
                  <a:extLst>
                    <a:ext uri="{9D8B030D-6E8A-4147-A177-3AD203B41FA5}">
                      <a16:colId xmlns:a16="http://schemas.microsoft.com/office/drawing/2014/main" xmlns="" val="1015932923"/>
                    </a:ext>
                  </a:extLst>
                </a:gridCol>
                <a:gridCol w="9308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720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79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23160">
                  <a:extLst>
                    <a:ext uri="{9D8B030D-6E8A-4147-A177-3AD203B41FA5}">
                      <a16:colId xmlns:a16="http://schemas.microsoft.com/office/drawing/2014/main" xmlns="" val="1872819637"/>
                    </a:ext>
                  </a:extLst>
                </a:gridCol>
                <a:gridCol w="598394">
                  <a:extLst>
                    <a:ext uri="{9D8B030D-6E8A-4147-A177-3AD203B41FA5}">
                      <a16:colId xmlns:a16="http://schemas.microsoft.com/office/drawing/2014/main" xmlns="" val="2706617421"/>
                    </a:ext>
                  </a:extLst>
                </a:gridCol>
                <a:gridCol w="963709">
                  <a:extLst>
                    <a:ext uri="{9D8B030D-6E8A-4147-A177-3AD203B41FA5}">
                      <a16:colId xmlns:a16="http://schemas.microsoft.com/office/drawing/2014/main" xmlns="" val="1539777957"/>
                    </a:ext>
                  </a:extLst>
                </a:gridCol>
              </a:tblGrid>
              <a:tr h="283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강석주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결재 부탁드립니다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강석주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박민환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손준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2019-02-22 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오후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11:25:24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읽지않음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0157204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001000" y="426468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읽음을 클릭할 시 읽지 않음으로 표시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동시에 새 문서에도 보이게 됨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55065" y="3446405"/>
            <a:ext cx="168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삭제시</a:t>
            </a:r>
            <a:r>
              <a:rPr lang="ko-KR" altLang="en-US" dirty="0" smtClean="0">
                <a:solidFill>
                  <a:srgbClr val="FF0000"/>
                </a:solidFill>
              </a:rPr>
              <a:t> 휴지통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30948" y="3556326"/>
            <a:ext cx="41537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우선은</a:t>
            </a:r>
            <a:r>
              <a:rPr lang="en-US" altLang="ko-KR" sz="1100" dirty="0" smtClean="0"/>
              <a:t>…</a:t>
            </a:r>
            <a:r>
              <a:rPr lang="ko-KR" altLang="en-US" sz="1100" dirty="0" err="1" smtClean="0"/>
              <a:t>결제문서이긴한데</a:t>
            </a:r>
            <a:r>
              <a:rPr lang="en-US" altLang="ko-KR" sz="1100" dirty="0" smtClean="0"/>
              <a:t>….</a:t>
            </a:r>
          </a:p>
          <a:p>
            <a:r>
              <a:rPr lang="ko-KR" altLang="en-US" sz="1100" dirty="0" smtClean="0"/>
              <a:t>결제문서를 </a:t>
            </a:r>
            <a:r>
              <a:rPr lang="ko-KR" altLang="en-US" sz="1100" dirty="0" err="1" smtClean="0"/>
              <a:t>받는사람과</a:t>
            </a:r>
            <a:endParaRPr lang="en-US" altLang="ko-KR" sz="1100" dirty="0" smtClean="0"/>
          </a:p>
          <a:p>
            <a:r>
              <a:rPr lang="ko-KR" altLang="en-US" sz="1100" dirty="0" smtClean="0"/>
              <a:t>결제문서를 보내는 사람의</a:t>
            </a:r>
            <a:endParaRPr lang="en-US" altLang="ko-KR" sz="1100" dirty="0" smtClean="0"/>
          </a:p>
          <a:p>
            <a:r>
              <a:rPr lang="ko-KR" altLang="en-US" sz="1100" dirty="0" smtClean="0"/>
              <a:t>양식을</a:t>
            </a:r>
            <a:endParaRPr lang="en-US" altLang="ko-KR" sz="1100" dirty="0" smtClean="0"/>
          </a:p>
          <a:p>
            <a:r>
              <a:rPr lang="ko-KR" altLang="en-US" sz="1100" dirty="0" smtClean="0"/>
              <a:t>다르게 </a:t>
            </a:r>
            <a:r>
              <a:rPr lang="ko-KR" altLang="en-US" sz="1100" dirty="0" err="1" smtClean="0"/>
              <a:t>해야될거같은데</a:t>
            </a:r>
            <a:r>
              <a:rPr lang="en-US" altLang="ko-KR" sz="1100" dirty="0" smtClean="0"/>
              <a:t>……</a:t>
            </a:r>
          </a:p>
          <a:p>
            <a:r>
              <a:rPr lang="ko-KR" altLang="en-US" sz="1100" dirty="0" err="1" smtClean="0"/>
              <a:t>이부분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주의해야될듯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54112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828800" cy="11261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194960"/>
            <a:ext cx="1828800" cy="4016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134922"/>
            <a:ext cx="1828800" cy="1051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211614"/>
            <a:ext cx="12192000" cy="6463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567770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▼받은 문서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828798" y="275355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강석주님 안녕하세요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-1" y="3592575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▼보낸 문서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2803173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▷개인 문서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52399" y="3059374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▽그룹 문서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49770" y="3311172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▷결재 문서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49770" y="3879491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▷개인 문서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47140" y="4140660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▽그룹 문서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47140" y="4387490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▷결재 문서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1770993" y="2194960"/>
            <a:ext cx="10363200" cy="4016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-2" y="2277637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▷새 문서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28800" y="1134922"/>
            <a:ext cx="1629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◇ 휴지통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28798" y="2198252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◇ </a:t>
            </a:r>
            <a:r>
              <a:rPr lang="ko-KR" altLang="en-US" sz="1200" dirty="0" smtClean="0"/>
              <a:t>휴지통</a:t>
            </a:r>
            <a:endParaRPr lang="ko-KR" altLang="en-US" sz="12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1828798" y="2478543"/>
            <a:ext cx="10363202" cy="2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828798" y="1126114"/>
            <a:ext cx="10363202" cy="2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252138" y="1694278"/>
            <a:ext cx="914400" cy="205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308428" y="1687694"/>
            <a:ext cx="2191406" cy="211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0641724" y="1687788"/>
            <a:ext cx="751490" cy="211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 descr="메일 메시지 주소 &lt;strong&gt;문자&lt;/strong&gt; · Pixabay의 무료 이미지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27" y="253884"/>
            <a:ext cx="618345" cy="61834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91704" y="1654996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 범위 ▼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8287409" y="1659727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 단어 입력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3917" y="1654987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   검색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0" y="1491620"/>
            <a:ext cx="1828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▷새 문서 작성</a:t>
            </a:r>
            <a:endParaRPr lang="ko-KR" alt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11393214" y="3738"/>
            <a:ext cx="809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0216055" y="867930"/>
            <a:ext cx="1975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2019-02-23 </a:t>
            </a:r>
            <a:r>
              <a:rPr lang="ko-KR" altLang="en-US" sz="1200" dirty="0" smtClean="0"/>
              <a:t>오후 </a:t>
            </a:r>
            <a:r>
              <a:rPr lang="en-US" altLang="ko-KR" sz="1200" dirty="0" smtClean="0"/>
              <a:t>06:30:45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828798" y="3738"/>
            <a:ext cx="861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21560003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4959668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▶</a:t>
            </a:r>
            <a:r>
              <a:rPr lang="ko-KR" altLang="en-US" sz="1200" b="1" dirty="0" smtClean="0"/>
              <a:t>휴지통</a:t>
            </a:r>
            <a:endParaRPr lang="ko-KR" altLang="en-US" sz="1200" b="1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471523"/>
              </p:ext>
            </p:extLst>
          </p:nvPr>
        </p:nvGraphicFramePr>
        <p:xfrm>
          <a:off x="1828798" y="2506053"/>
          <a:ext cx="1036320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237">
                  <a:extLst>
                    <a:ext uri="{9D8B030D-6E8A-4147-A177-3AD203B41FA5}">
                      <a16:colId xmlns:a16="http://schemas.microsoft.com/office/drawing/2014/main" xmlns="" val="1675522994"/>
                    </a:ext>
                  </a:extLst>
                </a:gridCol>
                <a:gridCol w="13850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17259">
                  <a:extLst>
                    <a:ext uri="{9D8B030D-6E8A-4147-A177-3AD203B41FA5}">
                      <a16:colId xmlns:a16="http://schemas.microsoft.com/office/drawing/2014/main" xmlns="" val="1015932923"/>
                    </a:ext>
                  </a:extLst>
                </a:gridCol>
                <a:gridCol w="2337099">
                  <a:extLst>
                    <a:ext uri="{9D8B030D-6E8A-4147-A177-3AD203B41FA5}">
                      <a16:colId xmlns:a16="http://schemas.microsoft.com/office/drawing/2014/main" xmlns="" val="1872819637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xmlns="" val="2706617421"/>
                    </a:ext>
                  </a:extLst>
                </a:gridCol>
                <a:gridCol w="1074423">
                  <a:extLst>
                    <a:ext uri="{9D8B030D-6E8A-4147-A177-3AD203B41FA5}">
                      <a16:colId xmlns:a16="http://schemas.microsoft.com/office/drawing/2014/main" xmlns="" val="1539777957"/>
                    </a:ext>
                  </a:extLst>
                </a:gridCol>
              </a:tblGrid>
              <a:tr h="283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개인문서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강석주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안녕하세요 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2019-02-22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오후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11:25:24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비우기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내보내기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0157204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79548"/>
              </p:ext>
            </p:extLst>
          </p:nvPr>
        </p:nvGraphicFramePr>
        <p:xfrm>
          <a:off x="1839305" y="2778941"/>
          <a:ext cx="1036320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237">
                  <a:extLst>
                    <a:ext uri="{9D8B030D-6E8A-4147-A177-3AD203B41FA5}">
                      <a16:colId xmlns:a16="http://schemas.microsoft.com/office/drawing/2014/main" xmlns="" val="1675522994"/>
                    </a:ext>
                  </a:extLst>
                </a:gridCol>
                <a:gridCol w="13850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93305">
                  <a:extLst>
                    <a:ext uri="{9D8B030D-6E8A-4147-A177-3AD203B41FA5}">
                      <a16:colId xmlns:a16="http://schemas.microsoft.com/office/drawing/2014/main" xmlns="" val="1015932923"/>
                    </a:ext>
                  </a:extLst>
                </a:gridCol>
                <a:gridCol w="2339788">
                  <a:extLst>
                    <a:ext uri="{9D8B030D-6E8A-4147-A177-3AD203B41FA5}">
                      <a16:colId xmlns:a16="http://schemas.microsoft.com/office/drawing/2014/main" xmlns="" val="1872819637"/>
                    </a:ext>
                  </a:extLst>
                </a:gridCol>
                <a:gridCol w="739589">
                  <a:extLst>
                    <a:ext uri="{9D8B030D-6E8A-4147-A177-3AD203B41FA5}">
                      <a16:colId xmlns:a16="http://schemas.microsoft.com/office/drawing/2014/main" xmlns="" val="2706617421"/>
                    </a:ext>
                  </a:extLst>
                </a:gridCol>
                <a:gridCol w="1095239">
                  <a:extLst>
                    <a:ext uri="{9D8B030D-6E8A-4147-A177-3AD203B41FA5}">
                      <a16:colId xmlns:a16="http://schemas.microsoft.com/office/drawing/2014/main" xmlns="" val="1539777957"/>
                    </a:ext>
                  </a:extLst>
                </a:gridCol>
              </a:tblGrid>
              <a:tr h="283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결재문서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강석주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결재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부탁드립니다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333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2019-02-22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오후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11:25:24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비우기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내보내기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0157204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036806" y="3588171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휴지통의 문서의 종류</a:t>
            </a:r>
            <a:r>
              <a:rPr lang="en-US" altLang="ko-KR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문서의 발신자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제목 그리고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문서를 받은 시간을 표기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001000" y="3193356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비우기를 </a:t>
            </a:r>
            <a:r>
              <a:rPr lang="ko-KR" altLang="en-US" dirty="0" err="1" smtClean="0">
                <a:solidFill>
                  <a:srgbClr val="FF0000"/>
                </a:solidFill>
              </a:rPr>
              <a:t>클릭할경우</a:t>
            </a:r>
            <a:r>
              <a:rPr lang="ko-KR" altLang="en-US" dirty="0" smtClean="0">
                <a:solidFill>
                  <a:srgbClr val="FF0000"/>
                </a:solidFill>
              </a:rPr>
              <a:t> 문서 완전삭제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(DB</a:t>
            </a:r>
            <a:r>
              <a:rPr lang="ko-KR" altLang="en-US" dirty="0" smtClean="0">
                <a:solidFill>
                  <a:srgbClr val="FF0000"/>
                </a:solidFill>
              </a:rPr>
              <a:t>에서 완전히 삭제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내보내기를 </a:t>
            </a:r>
            <a:r>
              <a:rPr lang="ko-KR" altLang="en-US" dirty="0" err="1" smtClean="0">
                <a:solidFill>
                  <a:srgbClr val="FF0000"/>
                </a:solidFill>
              </a:rPr>
              <a:t>할경우</a:t>
            </a:r>
            <a:r>
              <a:rPr lang="ko-KR" altLang="en-US" dirty="0" smtClean="0">
                <a:solidFill>
                  <a:srgbClr val="FF0000"/>
                </a:solidFill>
              </a:rPr>
              <a:t> 휴지통에서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다시 원래 문서로 내보냄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64521" y="4798085"/>
            <a:ext cx="415373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isDelete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상태인 문서들</a:t>
            </a:r>
            <a:r>
              <a:rPr lang="en-US" altLang="ko-KR" sz="1100" dirty="0" smtClean="0"/>
              <a:t>…</a:t>
            </a:r>
          </a:p>
          <a:p>
            <a:r>
              <a:rPr lang="ko-KR" altLang="en-US" sz="1100" dirty="0" smtClean="0"/>
              <a:t>사실 </a:t>
            </a:r>
            <a:r>
              <a:rPr lang="en-US" altLang="ko-KR" sz="1100" dirty="0" smtClean="0"/>
              <a:t>DB</a:t>
            </a:r>
            <a:r>
              <a:rPr lang="ko-KR" altLang="en-US" sz="1100" dirty="0" smtClean="0"/>
              <a:t>에서 삭제한다고 </a:t>
            </a:r>
            <a:r>
              <a:rPr lang="ko-KR" altLang="en-US" sz="1100" dirty="0" err="1" smtClean="0"/>
              <a:t>햇었는데</a:t>
            </a:r>
            <a:endParaRPr lang="en-US" altLang="ko-KR" sz="1100" dirty="0" smtClean="0"/>
          </a:p>
          <a:p>
            <a:r>
              <a:rPr lang="ko-KR" altLang="en-US" sz="1100" dirty="0" smtClean="0"/>
              <a:t>문서가 개인에 속해있는 상태가 아니기 때문에</a:t>
            </a:r>
            <a:r>
              <a:rPr lang="en-US" altLang="ko-KR" sz="1100" dirty="0" smtClean="0"/>
              <a:t>…</a:t>
            </a:r>
          </a:p>
          <a:p>
            <a:r>
              <a:rPr lang="ko-KR" altLang="en-US" sz="1100" dirty="0" smtClean="0"/>
              <a:t>사실상 </a:t>
            </a:r>
            <a:r>
              <a:rPr lang="en-US" altLang="ko-KR" sz="1100" dirty="0" err="1" smtClean="0"/>
              <a:t>ListTbl</a:t>
            </a:r>
            <a:r>
              <a:rPr lang="ko-KR" altLang="en-US" sz="1100" dirty="0" smtClean="0"/>
              <a:t>에서 </a:t>
            </a:r>
            <a:r>
              <a:rPr lang="en-US" altLang="ko-KR" sz="1100" dirty="0" err="1" smtClean="0"/>
              <a:t>UserNum</a:t>
            </a:r>
            <a:r>
              <a:rPr lang="ko-KR" altLang="en-US" sz="1100" dirty="0" smtClean="0"/>
              <a:t>과의 목록을 </a:t>
            </a:r>
            <a:r>
              <a:rPr lang="ko-KR" altLang="en-US" sz="1100" dirty="0" err="1" smtClean="0"/>
              <a:t>삭제하는것일듯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2036806" y="1442699"/>
            <a:ext cx="41537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이 부분이 열리는 순간 </a:t>
            </a:r>
            <a:r>
              <a:rPr lang="en-US" altLang="ko-KR" sz="1100" dirty="0" err="1" smtClean="0"/>
              <a:t>UserNum</a:t>
            </a:r>
            <a:r>
              <a:rPr lang="ko-KR" altLang="en-US" sz="1100" dirty="0" smtClean="0"/>
              <a:t>에 해당하는 </a:t>
            </a:r>
            <a:r>
              <a:rPr lang="en-US" altLang="ko-KR" sz="1100" dirty="0" err="1" smtClean="0"/>
              <a:t>ListTbl</a:t>
            </a:r>
            <a:r>
              <a:rPr lang="ko-KR" altLang="en-US" sz="1100" dirty="0" smtClean="0"/>
              <a:t>을 조회</a:t>
            </a:r>
            <a:endParaRPr lang="en-US" altLang="ko-KR" sz="1100" dirty="0" smtClean="0"/>
          </a:p>
          <a:p>
            <a:r>
              <a:rPr lang="ko-KR" altLang="en-US" sz="1100" dirty="0" smtClean="0"/>
              <a:t>이때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isDelete</a:t>
            </a:r>
            <a:r>
              <a:rPr lang="ko-KR" altLang="en-US" sz="1100" dirty="0" smtClean="0"/>
              <a:t>상태인 문서들을 모두 출력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81436" y="4367946"/>
            <a:ext cx="4153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isDelete</a:t>
            </a:r>
            <a:r>
              <a:rPr lang="ko-KR" altLang="en-US" sz="1100" dirty="0" smtClean="0"/>
              <a:t>상태를 이전으로 바꾸는 것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753273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828800" cy="11261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194960"/>
            <a:ext cx="1828800" cy="4016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134922"/>
            <a:ext cx="1828800" cy="1051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211614"/>
            <a:ext cx="12192000" cy="6463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567770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▼받은 문서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828798" y="275355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강석주님 안녕하세요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-1" y="3592575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▼보낸 문서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2803173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▷개인 문서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52399" y="3059374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▽그룹 문서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49770" y="3311172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▷결재 문서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49770" y="3879491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▷개인 문서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47140" y="4140660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▽그룹 문서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47140" y="4387490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▷결재 문서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1828800" y="2194960"/>
            <a:ext cx="10363200" cy="4016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-2" y="2277637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▷새 문서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28800" y="1134922"/>
            <a:ext cx="1629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◇ 새 문서 작성</a:t>
            </a:r>
            <a:endParaRPr lang="ko-KR" altLang="en-US" sz="1400" b="1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828798" y="1126114"/>
            <a:ext cx="10363202" cy="2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 descr="메일 메시지 주소 &lt;strong&gt;문자&lt;/strong&gt; · Pixabay의 무료 이미지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27" y="253884"/>
            <a:ext cx="618345" cy="61834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0" y="1491620"/>
            <a:ext cx="1828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▶</a:t>
            </a:r>
            <a:r>
              <a:rPr lang="ko-KR" altLang="en-US" sz="1600" dirty="0" smtClean="0"/>
              <a:t>새 문서 작성</a:t>
            </a:r>
            <a:endParaRPr lang="ko-KR" alt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11393214" y="3738"/>
            <a:ext cx="809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0216055" y="867930"/>
            <a:ext cx="1975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2019-02-23 </a:t>
            </a:r>
            <a:r>
              <a:rPr lang="ko-KR" altLang="en-US" sz="1200" dirty="0" smtClean="0"/>
              <a:t>오후 </a:t>
            </a:r>
            <a:r>
              <a:rPr lang="en-US" altLang="ko-KR" sz="1200" dirty="0" smtClean="0"/>
              <a:t>06:30:45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828798" y="3738"/>
            <a:ext cx="861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21560003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4959668"/>
            <a:ext cx="1618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▷휴지통</a:t>
            </a:r>
            <a:endParaRPr lang="ko-KR" altLang="en-US" sz="1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429398"/>
              </p:ext>
            </p:extLst>
          </p:nvPr>
        </p:nvGraphicFramePr>
        <p:xfrm>
          <a:off x="1828800" y="1442699"/>
          <a:ext cx="186914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1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81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문서 종류 선택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1828798" y="2493929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28798" y="2186152"/>
            <a:ext cx="2768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▷개인 문서</a:t>
            </a:r>
            <a:endParaRPr lang="ko-KR" altLang="en-US" sz="1400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74937"/>
              </p:ext>
            </p:extLst>
          </p:nvPr>
        </p:nvGraphicFramePr>
        <p:xfrm>
          <a:off x="1828800" y="2496531"/>
          <a:ext cx="10363198" cy="3726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090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1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제목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1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받는사람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9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670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                                                                               송신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326924" y="14891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새 문서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개인문서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>
                <a:solidFill>
                  <a:srgbClr val="FF0000"/>
                </a:solidFill>
              </a:rPr>
              <a:t>작성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28798" y="1748592"/>
            <a:ext cx="196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문서의 종류 선택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25055" y="3955994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개인문서의 경우 제목과 </a:t>
            </a:r>
            <a:r>
              <a:rPr lang="ko-KR" altLang="en-US" dirty="0" err="1" smtClean="0">
                <a:solidFill>
                  <a:srgbClr val="FF0000"/>
                </a:solidFill>
              </a:rPr>
              <a:t>받는사람</a:t>
            </a:r>
            <a:r>
              <a:rPr lang="en-US" altLang="ko-KR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내용으로 이루어짐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77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1541</Words>
  <Application>Microsoft Office PowerPoint</Application>
  <PresentationFormat>사용자 지정</PresentationFormat>
  <Paragraphs>504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I207_33</dc:creator>
  <cp:lastModifiedBy>Kang</cp:lastModifiedBy>
  <cp:revision>142</cp:revision>
  <dcterms:created xsi:type="dcterms:W3CDTF">2019-01-21T05:35:12Z</dcterms:created>
  <dcterms:modified xsi:type="dcterms:W3CDTF">2019-01-27T19:17:23Z</dcterms:modified>
</cp:coreProperties>
</file>