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226806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33" d="100"/>
          <a:sy n="33" d="100"/>
        </p:scale>
        <p:origin x="13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046" y="2945943"/>
            <a:ext cx="19278521" cy="6266897"/>
          </a:xfrm>
        </p:spPr>
        <p:txBody>
          <a:bodyPr anchor="b"/>
          <a:lstStyle>
            <a:lvl1pPr algn="ctr">
              <a:defRPr sz="1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5077" y="9454516"/>
            <a:ext cx="17010460" cy="4345992"/>
          </a:xfrm>
        </p:spPr>
        <p:txBody>
          <a:bodyPr/>
          <a:lstStyle>
            <a:lvl1pPr marL="0" indent="0" algn="ctr">
              <a:buNone/>
              <a:defRPr sz="5953"/>
            </a:lvl1pPr>
            <a:lvl2pPr marL="1134039" indent="0" algn="ctr">
              <a:buNone/>
              <a:defRPr sz="4961"/>
            </a:lvl2pPr>
            <a:lvl3pPr marL="2268078" indent="0" algn="ctr">
              <a:buNone/>
              <a:defRPr sz="4465"/>
            </a:lvl3pPr>
            <a:lvl4pPr marL="3402117" indent="0" algn="ctr">
              <a:buNone/>
              <a:defRPr sz="3969"/>
            </a:lvl4pPr>
            <a:lvl5pPr marL="4536156" indent="0" algn="ctr">
              <a:buNone/>
              <a:defRPr sz="3969"/>
            </a:lvl5pPr>
            <a:lvl6pPr marL="5670194" indent="0" algn="ctr">
              <a:buNone/>
              <a:defRPr sz="3969"/>
            </a:lvl6pPr>
            <a:lvl7pPr marL="6804233" indent="0" algn="ctr">
              <a:buNone/>
              <a:defRPr sz="3969"/>
            </a:lvl7pPr>
            <a:lvl8pPr marL="7938272" indent="0" algn="ctr">
              <a:buNone/>
              <a:defRPr sz="3969"/>
            </a:lvl8pPr>
            <a:lvl9pPr marL="9072311" indent="0" algn="ctr">
              <a:buNone/>
              <a:defRPr sz="39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5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30815" y="958369"/>
            <a:ext cx="4890507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9293" y="958369"/>
            <a:ext cx="14388014" cy="1525473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2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0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80" y="4487671"/>
            <a:ext cx="19562029" cy="7487774"/>
          </a:xfrm>
        </p:spPr>
        <p:txBody>
          <a:bodyPr anchor="b"/>
          <a:lstStyle>
            <a:lvl1pPr>
              <a:defRPr sz="1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7480" y="12046282"/>
            <a:ext cx="19562029" cy="3937644"/>
          </a:xfrm>
        </p:spPr>
        <p:txBody>
          <a:bodyPr/>
          <a:lstStyle>
            <a:lvl1pPr marL="0" indent="0">
              <a:buNone/>
              <a:defRPr sz="5953">
                <a:solidFill>
                  <a:schemeClr val="tx1"/>
                </a:solidFill>
              </a:defRPr>
            </a:lvl1pPr>
            <a:lvl2pPr marL="1134039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268078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3pPr>
            <a:lvl4pPr marL="3402117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4pPr>
            <a:lvl5pPr marL="4536156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5pPr>
            <a:lvl6pPr marL="5670194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6pPr>
            <a:lvl7pPr marL="6804233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7pPr>
            <a:lvl8pPr marL="7938272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8pPr>
            <a:lvl9pPr marL="9072311" indent="0">
              <a:buNone/>
              <a:defRPr sz="3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9292" y="4791843"/>
            <a:ext cx="9639261" cy="114212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82060" y="4791843"/>
            <a:ext cx="9639261" cy="114212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958373"/>
            <a:ext cx="19562029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249" y="4412664"/>
            <a:ext cx="9594961" cy="2162578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4039" indent="0">
              <a:buNone/>
              <a:defRPr sz="4961" b="1"/>
            </a:lvl2pPr>
            <a:lvl3pPr marL="2268078" indent="0">
              <a:buNone/>
              <a:defRPr sz="4465" b="1"/>
            </a:lvl3pPr>
            <a:lvl4pPr marL="3402117" indent="0">
              <a:buNone/>
              <a:defRPr sz="3969" b="1"/>
            </a:lvl4pPr>
            <a:lvl5pPr marL="4536156" indent="0">
              <a:buNone/>
              <a:defRPr sz="3969" b="1"/>
            </a:lvl5pPr>
            <a:lvl6pPr marL="5670194" indent="0">
              <a:buNone/>
              <a:defRPr sz="3969" b="1"/>
            </a:lvl6pPr>
            <a:lvl7pPr marL="6804233" indent="0">
              <a:buNone/>
              <a:defRPr sz="3969" b="1"/>
            </a:lvl7pPr>
            <a:lvl8pPr marL="7938272" indent="0">
              <a:buNone/>
              <a:defRPr sz="3969" b="1"/>
            </a:lvl8pPr>
            <a:lvl9pPr marL="9072311" indent="0">
              <a:buNone/>
              <a:defRPr sz="39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249" y="6575242"/>
            <a:ext cx="9594961" cy="9671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82061" y="4412664"/>
            <a:ext cx="9642215" cy="2162578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4039" indent="0">
              <a:buNone/>
              <a:defRPr sz="4961" b="1"/>
            </a:lvl2pPr>
            <a:lvl3pPr marL="2268078" indent="0">
              <a:buNone/>
              <a:defRPr sz="4465" b="1"/>
            </a:lvl3pPr>
            <a:lvl4pPr marL="3402117" indent="0">
              <a:buNone/>
              <a:defRPr sz="3969" b="1"/>
            </a:lvl4pPr>
            <a:lvl5pPr marL="4536156" indent="0">
              <a:buNone/>
              <a:defRPr sz="3969" b="1"/>
            </a:lvl5pPr>
            <a:lvl6pPr marL="5670194" indent="0">
              <a:buNone/>
              <a:defRPr sz="3969" b="1"/>
            </a:lvl6pPr>
            <a:lvl7pPr marL="6804233" indent="0">
              <a:buNone/>
              <a:defRPr sz="3969" b="1"/>
            </a:lvl7pPr>
            <a:lvl8pPr marL="7938272" indent="0">
              <a:buNone/>
              <a:defRPr sz="3969" b="1"/>
            </a:lvl8pPr>
            <a:lvl9pPr marL="9072311" indent="0">
              <a:buNone/>
              <a:defRPr sz="396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82061" y="6575242"/>
            <a:ext cx="9642215" cy="9671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9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5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1200044"/>
            <a:ext cx="7315088" cy="4200155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215" y="2591766"/>
            <a:ext cx="11482060" cy="12792138"/>
          </a:xfrm>
        </p:spPr>
        <p:txBody>
          <a:bodyPr/>
          <a:lstStyle>
            <a:lvl1pPr>
              <a:defRPr sz="7937"/>
            </a:lvl1pPr>
            <a:lvl2pPr>
              <a:defRPr sz="6945"/>
            </a:lvl2pPr>
            <a:lvl3pPr>
              <a:defRPr sz="5953"/>
            </a:lvl3pPr>
            <a:lvl4pPr>
              <a:defRPr sz="4961"/>
            </a:lvl4pPr>
            <a:lvl5pPr>
              <a:defRPr sz="4961"/>
            </a:lvl5pPr>
            <a:lvl6pPr>
              <a:defRPr sz="4961"/>
            </a:lvl6pPr>
            <a:lvl7pPr>
              <a:defRPr sz="4961"/>
            </a:lvl7pPr>
            <a:lvl8pPr>
              <a:defRPr sz="4961"/>
            </a:lvl8pPr>
            <a:lvl9pPr>
              <a:defRPr sz="496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6" y="5400199"/>
            <a:ext cx="7315088" cy="10004536"/>
          </a:xfrm>
        </p:spPr>
        <p:txBody>
          <a:bodyPr/>
          <a:lstStyle>
            <a:lvl1pPr marL="0" indent="0">
              <a:buNone/>
              <a:defRPr sz="3969"/>
            </a:lvl1pPr>
            <a:lvl2pPr marL="1134039" indent="0">
              <a:buNone/>
              <a:defRPr sz="3473"/>
            </a:lvl2pPr>
            <a:lvl3pPr marL="2268078" indent="0">
              <a:buNone/>
              <a:defRPr sz="2976"/>
            </a:lvl3pPr>
            <a:lvl4pPr marL="3402117" indent="0">
              <a:buNone/>
              <a:defRPr sz="2480"/>
            </a:lvl4pPr>
            <a:lvl5pPr marL="4536156" indent="0">
              <a:buNone/>
              <a:defRPr sz="2480"/>
            </a:lvl5pPr>
            <a:lvl6pPr marL="5670194" indent="0">
              <a:buNone/>
              <a:defRPr sz="2480"/>
            </a:lvl6pPr>
            <a:lvl7pPr marL="6804233" indent="0">
              <a:buNone/>
              <a:defRPr sz="2480"/>
            </a:lvl7pPr>
            <a:lvl8pPr marL="7938272" indent="0">
              <a:buNone/>
              <a:defRPr sz="2480"/>
            </a:lvl8pPr>
            <a:lvl9pPr marL="9072311" indent="0">
              <a:buNone/>
              <a:defRPr sz="24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46" y="1200044"/>
            <a:ext cx="7315088" cy="4200155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42215" y="2591766"/>
            <a:ext cx="11482060" cy="12792138"/>
          </a:xfrm>
        </p:spPr>
        <p:txBody>
          <a:bodyPr anchor="t"/>
          <a:lstStyle>
            <a:lvl1pPr marL="0" indent="0">
              <a:buNone/>
              <a:defRPr sz="7937"/>
            </a:lvl1pPr>
            <a:lvl2pPr marL="1134039" indent="0">
              <a:buNone/>
              <a:defRPr sz="6945"/>
            </a:lvl2pPr>
            <a:lvl3pPr marL="2268078" indent="0">
              <a:buNone/>
              <a:defRPr sz="5953"/>
            </a:lvl3pPr>
            <a:lvl4pPr marL="3402117" indent="0">
              <a:buNone/>
              <a:defRPr sz="4961"/>
            </a:lvl4pPr>
            <a:lvl5pPr marL="4536156" indent="0">
              <a:buNone/>
              <a:defRPr sz="4961"/>
            </a:lvl5pPr>
            <a:lvl6pPr marL="5670194" indent="0">
              <a:buNone/>
              <a:defRPr sz="4961"/>
            </a:lvl6pPr>
            <a:lvl7pPr marL="6804233" indent="0">
              <a:buNone/>
              <a:defRPr sz="4961"/>
            </a:lvl7pPr>
            <a:lvl8pPr marL="7938272" indent="0">
              <a:buNone/>
              <a:defRPr sz="4961"/>
            </a:lvl8pPr>
            <a:lvl9pPr marL="9072311" indent="0">
              <a:buNone/>
              <a:defRPr sz="496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246" y="5400199"/>
            <a:ext cx="7315088" cy="10004536"/>
          </a:xfrm>
        </p:spPr>
        <p:txBody>
          <a:bodyPr/>
          <a:lstStyle>
            <a:lvl1pPr marL="0" indent="0">
              <a:buNone/>
              <a:defRPr sz="3969"/>
            </a:lvl1pPr>
            <a:lvl2pPr marL="1134039" indent="0">
              <a:buNone/>
              <a:defRPr sz="3473"/>
            </a:lvl2pPr>
            <a:lvl3pPr marL="2268078" indent="0">
              <a:buNone/>
              <a:defRPr sz="2976"/>
            </a:lvl3pPr>
            <a:lvl4pPr marL="3402117" indent="0">
              <a:buNone/>
              <a:defRPr sz="2480"/>
            </a:lvl4pPr>
            <a:lvl5pPr marL="4536156" indent="0">
              <a:buNone/>
              <a:defRPr sz="2480"/>
            </a:lvl5pPr>
            <a:lvl6pPr marL="5670194" indent="0">
              <a:buNone/>
              <a:defRPr sz="2480"/>
            </a:lvl6pPr>
            <a:lvl7pPr marL="6804233" indent="0">
              <a:buNone/>
              <a:defRPr sz="2480"/>
            </a:lvl7pPr>
            <a:lvl8pPr marL="7938272" indent="0">
              <a:buNone/>
              <a:defRPr sz="2480"/>
            </a:lvl8pPr>
            <a:lvl9pPr marL="9072311" indent="0">
              <a:buNone/>
              <a:defRPr sz="24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9292" y="958373"/>
            <a:ext cx="19562029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292" y="4791843"/>
            <a:ext cx="19562029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9292" y="16683952"/>
            <a:ext cx="510313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8325-399A-42DC-A867-3A6E5DE63ACD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2953" y="16683952"/>
            <a:ext cx="765470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18183" y="16683952"/>
            <a:ext cx="510313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7326F-EFF4-4D15-8897-7C40AFED9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268078" rtl="0" eaLnBrk="1" latinLnBrk="0" hangingPunct="1">
        <a:lnSpc>
          <a:spcPct val="90000"/>
        </a:lnSpc>
        <a:spcBef>
          <a:spcPct val="0"/>
        </a:spcBef>
        <a:buNone/>
        <a:defRPr sz="109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019" indent="-567019" algn="l" defTabSz="2268078" rtl="0" eaLnBrk="1" latinLnBrk="0" hangingPunct="1">
        <a:lnSpc>
          <a:spcPct val="90000"/>
        </a:lnSpc>
        <a:spcBef>
          <a:spcPts val="2480"/>
        </a:spcBef>
        <a:buFont typeface="Arial" panose="020B0604020202020204" pitchFamily="34" charset="0"/>
        <a:buChar char="•"/>
        <a:defRPr sz="6945" kern="1200">
          <a:solidFill>
            <a:schemeClr val="tx1"/>
          </a:solidFill>
          <a:latin typeface="+mn-lt"/>
          <a:ea typeface="+mn-ea"/>
          <a:cs typeface="+mn-cs"/>
        </a:defRPr>
      </a:lvl1pPr>
      <a:lvl2pPr marL="1701058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5097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969136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5103175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6237214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7371253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8505292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639330" indent="-567019" algn="l" defTabSz="2268078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1pPr>
      <a:lvl2pPr marL="1134039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268078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3pPr>
      <a:lvl4pPr marL="3402117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4536156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5670194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6804233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7938272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072311" algn="l" defTabSz="2268078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4F8B5A94-FF30-4659-8051-83C31E21D4A4}"/>
              </a:ext>
            </a:extLst>
          </p:cNvPr>
          <p:cNvSpPr/>
          <p:nvPr/>
        </p:nvSpPr>
        <p:spPr>
          <a:xfrm>
            <a:off x="2461442" y="4108659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gTGFBR1 — T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1A4736-B071-4C2F-8699-DBE7E4AB0AD0}"/>
              </a:ext>
            </a:extLst>
          </p:cNvPr>
          <p:cNvSpPr/>
          <p:nvPr/>
        </p:nvSpPr>
        <p:spPr>
          <a:xfrm>
            <a:off x="7979265" y="4100249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mTGFBR1</a:t>
            </a:r>
            <a:endParaRPr lang="zh-CN" altLang="en-US" sz="33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100CF0A-7BC0-408D-B99A-03B4ED4D14F8}"/>
              </a:ext>
            </a:extLst>
          </p:cNvPr>
          <p:cNvSpPr/>
          <p:nvPr/>
        </p:nvSpPr>
        <p:spPr>
          <a:xfrm>
            <a:off x="12657943" y="410024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TGFBR1</a:t>
            </a:r>
            <a:endParaRPr lang="zh-CN" altLang="en-US" sz="3300" b="1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6B99CF4-7D98-42F7-AB61-02CC452594E1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5831064" y="4361388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AAC210B-8713-4F88-ACA5-65EEED7E24E1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10662144" y="4361388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256CFF2-E088-45AE-914A-49AC50335F73}"/>
              </a:ext>
            </a:extLst>
          </p:cNvPr>
          <p:cNvSpPr/>
          <p:nvPr/>
        </p:nvSpPr>
        <p:spPr>
          <a:xfrm>
            <a:off x="2461442" y="2801268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gTGFBR2 — T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D68A87A-64B7-4D52-B786-DD1C6BA09559}"/>
              </a:ext>
            </a:extLst>
          </p:cNvPr>
          <p:cNvSpPr/>
          <p:nvPr/>
        </p:nvSpPr>
        <p:spPr>
          <a:xfrm>
            <a:off x="7979265" y="2792860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mTGFBR2</a:t>
            </a:r>
            <a:endParaRPr lang="zh-CN" altLang="en-US" sz="33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EC0EBE1-B983-4E8E-8543-1ECC9B996E3D}"/>
              </a:ext>
            </a:extLst>
          </p:cNvPr>
          <p:cNvSpPr/>
          <p:nvPr/>
        </p:nvSpPr>
        <p:spPr>
          <a:xfrm>
            <a:off x="12657943" y="2792860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TGFBR2</a:t>
            </a:r>
            <a:endParaRPr lang="zh-CN" altLang="en-US" sz="3300" b="1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8BFA0E5E-3E33-442D-B957-FB26BF106101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5831064" y="3053998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30A34B40-A341-49E3-B95E-199BD1C611DE}"/>
              </a:ext>
            </a:extLst>
          </p:cNvPr>
          <p:cNvCxnSpPr>
            <a:cxnSpLocks/>
          </p:cNvCxnSpPr>
          <p:nvPr/>
        </p:nvCxnSpPr>
        <p:spPr>
          <a:xfrm>
            <a:off x="10649641" y="3053999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A630174F-F24A-4632-87A1-86F008447639}"/>
              </a:ext>
            </a:extLst>
          </p:cNvPr>
          <p:cNvSpPr/>
          <p:nvPr/>
        </p:nvSpPr>
        <p:spPr>
          <a:xfrm>
            <a:off x="13171235" y="1216859"/>
            <a:ext cx="2205266" cy="1044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Our Input:</a:t>
            </a:r>
          </a:p>
          <a:p>
            <a:pPr algn="ctr"/>
            <a:r>
              <a:rPr lang="en-US" altLang="zh-CN" sz="3300" b="1" dirty="0"/>
              <a:t>TGF-β</a:t>
            </a:r>
            <a:endParaRPr lang="zh-CN" altLang="en-US" sz="3300" b="1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D04AB56-E019-4C79-820D-5C3F734C651A}"/>
              </a:ext>
            </a:extLst>
          </p:cNvPr>
          <p:cNvSpPr/>
          <p:nvPr/>
        </p:nvSpPr>
        <p:spPr>
          <a:xfrm>
            <a:off x="18379893" y="2062935"/>
            <a:ext cx="3369620" cy="522282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TGF-β/TGFBR2</a:t>
            </a:r>
            <a:endParaRPr lang="zh-CN" altLang="en-US" sz="3300" b="1" dirty="0"/>
          </a:p>
        </p:txBody>
      </p:sp>
      <p:sp>
        <p:nvSpPr>
          <p:cNvPr id="95" name="右大括号 94">
            <a:extLst>
              <a:ext uri="{FF2B5EF4-FFF2-40B4-BE49-F238E27FC236}">
                <a16:creationId xmlns:a16="http://schemas.microsoft.com/office/drawing/2014/main" id="{98C735DC-0FBC-47A0-A919-8FB01737C098}"/>
              </a:ext>
            </a:extLst>
          </p:cNvPr>
          <p:cNvSpPr/>
          <p:nvPr/>
        </p:nvSpPr>
        <p:spPr>
          <a:xfrm>
            <a:off x="15524085" y="1494304"/>
            <a:ext cx="396240" cy="1568109"/>
          </a:xfrm>
          <a:prstGeom prst="rightBrace">
            <a:avLst>
              <a:gd name="adj1" fmla="val 58990"/>
              <a:gd name="adj2" fmla="val 52938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CC8C58C-FE7E-49D4-9C6A-8B9473C6DD18}"/>
              </a:ext>
            </a:extLst>
          </p:cNvPr>
          <p:cNvCxnSpPr>
            <a:stCxn id="95" idx="1"/>
            <a:endCxn id="80" idx="1"/>
          </p:cNvCxnSpPr>
          <p:nvPr/>
        </p:nvCxnSpPr>
        <p:spPr>
          <a:xfrm flipV="1">
            <a:off x="15920325" y="2324075"/>
            <a:ext cx="2459568" cy="3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F5B5F04-29F6-4080-8E2C-4E5549898678}"/>
              </a:ext>
            </a:extLst>
          </p:cNvPr>
          <p:cNvSpPr txBox="1"/>
          <p:nvPr/>
        </p:nvSpPr>
        <p:spPr>
          <a:xfrm>
            <a:off x="16250791" y="1691605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Association</a:t>
            </a:r>
            <a:endParaRPr lang="zh-CN" altLang="en-US" sz="28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523080A-3CB2-4028-9FEA-0ECB57617E32}"/>
              </a:ext>
            </a:extLst>
          </p:cNvPr>
          <p:cNvSpPr txBox="1"/>
          <p:nvPr/>
        </p:nvSpPr>
        <p:spPr>
          <a:xfrm>
            <a:off x="16067912" y="2398079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Disassociation</a:t>
            </a:r>
            <a:endParaRPr lang="zh-CN" altLang="en-US" sz="28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3EB58D9-8E7D-412C-BB31-580AD032202C}"/>
              </a:ext>
            </a:extLst>
          </p:cNvPr>
          <p:cNvSpPr/>
          <p:nvPr/>
        </p:nvSpPr>
        <p:spPr>
          <a:xfrm>
            <a:off x="17790030" y="411294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TGFBR1-P</a:t>
            </a:r>
            <a:endParaRPr lang="zh-CN" altLang="en-US" sz="3300" b="1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34B88D6-A476-44C2-9BD4-FA2554010165}"/>
              </a:ext>
            </a:extLst>
          </p:cNvPr>
          <p:cNvCxnSpPr>
            <a:stCxn id="45" idx="3"/>
            <a:endCxn id="105" idx="1"/>
          </p:cNvCxnSpPr>
          <p:nvPr/>
        </p:nvCxnSpPr>
        <p:spPr>
          <a:xfrm>
            <a:off x="15376505" y="4361388"/>
            <a:ext cx="2413529" cy="1270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F4BAD49C-270C-4D03-8B4D-EA75935A3973}"/>
              </a:ext>
            </a:extLst>
          </p:cNvPr>
          <p:cNvCxnSpPr>
            <a:cxnSpLocks/>
            <a:stCxn id="80" idx="2"/>
          </p:cNvCxnSpPr>
          <p:nvPr/>
        </p:nvCxnSpPr>
        <p:spPr>
          <a:xfrm rot="5400000">
            <a:off x="17975832" y="1192652"/>
            <a:ext cx="696304" cy="3481438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8FF0DB5-6D15-41DC-B55F-E89361FCA358}"/>
              </a:ext>
            </a:extLst>
          </p:cNvPr>
          <p:cNvCxnSpPr>
            <a:cxnSpLocks/>
          </p:cNvCxnSpPr>
          <p:nvPr/>
        </p:nvCxnSpPr>
        <p:spPr>
          <a:xfrm>
            <a:off x="16583265" y="3281523"/>
            <a:ext cx="8913" cy="1118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C398B4F-544F-47CF-AB75-0838DDDF50B0}"/>
              </a:ext>
            </a:extLst>
          </p:cNvPr>
          <p:cNvSpPr txBox="1"/>
          <p:nvPr/>
        </p:nvSpPr>
        <p:spPr>
          <a:xfrm>
            <a:off x="16552785" y="3369853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Enzyme</a:t>
            </a:r>
            <a:endParaRPr lang="zh-CN" altLang="en-US" sz="28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6EE516F-5F9D-4BAD-9365-F65521C3EEED}"/>
              </a:ext>
            </a:extLst>
          </p:cNvPr>
          <p:cNvSpPr/>
          <p:nvPr/>
        </p:nvSpPr>
        <p:spPr>
          <a:xfrm>
            <a:off x="3677351" y="6437563"/>
            <a:ext cx="1493520" cy="51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gSos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975B8B9-995E-45B0-A680-440AD61D9FF9}"/>
              </a:ext>
            </a:extLst>
          </p:cNvPr>
          <p:cNvSpPr/>
          <p:nvPr/>
        </p:nvSpPr>
        <p:spPr>
          <a:xfrm>
            <a:off x="7319080" y="6429153"/>
            <a:ext cx="160083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mSos</a:t>
            </a:r>
            <a:endParaRPr lang="zh-CN" altLang="en-US" sz="33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726A17E-E6BD-41B3-A42F-F069F3BA95F0}"/>
              </a:ext>
            </a:extLst>
          </p:cNvPr>
          <p:cNvSpPr/>
          <p:nvPr/>
        </p:nvSpPr>
        <p:spPr>
          <a:xfrm>
            <a:off x="10998018" y="6445872"/>
            <a:ext cx="1547704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 err="1"/>
              <a:t>Sos</a:t>
            </a:r>
            <a:endParaRPr lang="zh-CN" altLang="en-US" sz="3300" b="1" dirty="0"/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FA0E57BB-FDFF-4746-A288-18C4C1191408}"/>
              </a:ext>
            </a:extLst>
          </p:cNvPr>
          <p:cNvCxnSpPr>
            <a:cxnSpLocks/>
            <a:stCxn id="130" idx="3"/>
            <a:endCxn id="131" idx="1"/>
          </p:cNvCxnSpPr>
          <p:nvPr/>
        </p:nvCxnSpPr>
        <p:spPr>
          <a:xfrm flipV="1">
            <a:off x="5170877" y="6690299"/>
            <a:ext cx="2148203" cy="4205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73B5575E-2A8C-4191-AB67-5E728FAF5672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8919912" y="6690297"/>
            <a:ext cx="2078107" cy="16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1948F5C-D63E-47CD-9090-A8551EDB4E92}"/>
              </a:ext>
            </a:extLst>
          </p:cNvPr>
          <p:cNvSpPr txBox="1"/>
          <p:nvPr/>
        </p:nvSpPr>
        <p:spPr>
          <a:xfrm>
            <a:off x="5776203" y="2361769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</a:t>
            </a:r>
            <a:endParaRPr lang="zh-CN" altLang="en-US" sz="28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723FB3BC-11BF-4B4B-8F47-91E9F2999D36}"/>
              </a:ext>
            </a:extLst>
          </p:cNvPr>
          <p:cNvSpPr txBox="1"/>
          <p:nvPr/>
        </p:nvSpPr>
        <p:spPr>
          <a:xfrm>
            <a:off x="10624783" y="2378401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Translation</a:t>
            </a:r>
            <a:endParaRPr lang="zh-CN" altLang="en-US" sz="28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65C1ECE-CA0D-4766-AED1-A8E1CDA55C3A}"/>
              </a:ext>
            </a:extLst>
          </p:cNvPr>
          <p:cNvSpPr/>
          <p:nvPr/>
        </p:nvSpPr>
        <p:spPr>
          <a:xfrm>
            <a:off x="3688360" y="7435886"/>
            <a:ext cx="1493520" cy="51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gGrb2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0529004-D0D1-4666-B401-193E6FC7F3A1}"/>
              </a:ext>
            </a:extLst>
          </p:cNvPr>
          <p:cNvSpPr/>
          <p:nvPr/>
        </p:nvSpPr>
        <p:spPr>
          <a:xfrm>
            <a:off x="7330089" y="7427478"/>
            <a:ext cx="160083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mGrb2</a:t>
            </a:r>
            <a:endParaRPr lang="zh-CN" altLang="en-US" sz="33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A1B1D0B-0760-4000-919C-DEA045401AEB}"/>
              </a:ext>
            </a:extLst>
          </p:cNvPr>
          <p:cNvSpPr/>
          <p:nvPr/>
        </p:nvSpPr>
        <p:spPr>
          <a:xfrm>
            <a:off x="11009027" y="7444197"/>
            <a:ext cx="1547704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Grb2</a:t>
            </a:r>
            <a:endParaRPr lang="zh-CN" altLang="en-US" sz="3300" b="1" dirty="0"/>
          </a:p>
        </p:txBody>
      </p: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8B13648E-153E-4D38-8FFA-3E603CCD2644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 flipV="1">
            <a:off x="5181886" y="7688621"/>
            <a:ext cx="2148203" cy="4205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3AD8656D-480E-4C6E-A9AD-05247E7ADCCA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>
            <a:off x="8930921" y="7688621"/>
            <a:ext cx="2078107" cy="16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5D767773-0E0D-43E5-9C06-3FCA4DB8FF95}"/>
              </a:ext>
            </a:extLst>
          </p:cNvPr>
          <p:cNvSpPr/>
          <p:nvPr/>
        </p:nvSpPr>
        <p:spPr>
          <a:xfrm>
            <a:off x="3677351" y="8459339"/>
            <a:ext cx="1493520" cy="51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gShc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0BFF864-DBE0-4E0C-AAC8-F1E5A23559DA}"/>
              </a:ext>
            </a:extLst>
          </p:cNvPr>
          <p:cNvSpPr/>
          <p:nvPr/>
        </p:nvSpPr>
        <p:spPr>
          <a:xfrm>
            <a:off x="7319080" y="8450931"/>
            <a:ext cx="160083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mShc</a:t>
            </a:r>
            <a:endParaRPr lang="zh-CN" altLang="en-US" sz="330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FCF94FD-27C6-4099-A32B-8620DFF5C069}"/>
              </a:ext>
            </a:extLst>
          </p:cNvPr>
          <p:cNvSpPr/>
          <p:nvPr/>
        </p:nvSpPr>
        <p:spPr>
          <a:xfrm>
            <a:off x="10998018" y="8467650"/>
            <a:ext cx="1547704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 err="1"/>
              <a:t>Shc</a:t>
            </a:r>
            <a:endParaRPr lang="zh-CN" altLang="en-US" sz="3300" b="1" dirty="0"/>
          </a:p>
        </p:txBody>
      </p: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1BB0260D-1F03-40C9-A702-A1F6BA56082D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5170877" y="8712074"/>
            <a:ext cx="2148203" cy="4205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9370B313-9056-4389-A9D2-855E970D0427}"/>
              </a:ext>
            </a:extLst>
          </p:cNvPr>
          <p:cNvCxnSpPr>
            <a:cxnSpLocks/>
            <a:stCxn id="150" idx="3"/>
            <a:endCxn id="151" idx="1"/>
          </p:cNvCxnSpPr>
          <p:nvPr/>
        </p:nvCxnSpPr>
        <p:spPr>
          <a:xfrm>
            <a:off x="8919912" y="8712074"/>
            <a:ext cx="2078107" cy="16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C198CB54-6773-43F8-A15F-A76EFA542A1A}"/>
              </a:ext>
            </a:extLst>
          </p:cNvPr>
          <p:cNvSpPr/>
          <p:nvPr/>
        </p:nvSpPr>
        <p:spPr>
          <a:xfrm>
            <a:off x="3688360" y="9435593"/>
            <a:ext cx="1493520" cy="51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gSara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3ACA230-9AB0-4ED0-B9E9-BD81E60D750C}"/>
              </a:ext>
            </a:extLst>
          </p:cNvPr>
          <p:cNvSpPr/>
          <p:nvPr/>
        </p:nvSpPr>
        <p:spPr>
          <a:xfrm>
            <a:off x="7330089" y="9427184"/>
            <a:ext cx="160083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mSara</a:t>
            </a:r>
            <a:endParaRPr lang="zh-CN" altLang="en-US" sz="33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24B6C89-F81F-47EB-8C39-F0A730657E52}"/>
              </a:ext>
            </a:extLst>
          </p:cNvPr>
          <p:cNvSpPr/>
          <p:nvPr/>
        </p:nvSpPr>
        <p:spPr>
          <a:xfrm>
            <a:off x="11009027" y="9443901"/>
            <a:ext cx="1547704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Sara</a:t>
            </a:r>
            <a:endParaRPr lang="zh-CN" altLang="en-US" sz="3300" b="1" dirty="0"/>
          </a:p>
        </p:txBody>
      </p: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9C3C2E40-AE7C-4E8B-9FC6-B40B99392FDA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 flipV="1">
            <a:off x="5181886" y="9688328"/>
            <a:ext cx="2148203" cy="4205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63CB8408-240A-40B6-957E-49885F3AC0AE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>
            <a:off x="8930921" y="9688328"/>
            <a:ext cx="2078107" cy="16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6606C8CE-F2D1-408F-BA89-E38975350A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97663" y="4602687"/>
            <a:ext cx="13926044" cy="715431"/>
          </a:xfrm>
          <a:prstGeom prst="bentConnector3">
            <a:avLst>
              <a:gd name="adj1" fmla="val 645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D7C02B21-A995-416A-AD9E-F7FFE979AB3C}"/>
              </a:ext>
            </a:extLst>
          </p:cNvPr>
          <p:cNvCxnSpPr>
            <a:cxnSpLocks/>
          </p:cNvCxnSpPr>
          <p:nvPr/>
        </p:nvCxnSpPr>
        <p:spPr>
          <a:xfrm>
            <a:off x="6083547" y="5325781"/>
            <a:ext cx="0" cy="340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AB8B649-175E-426F-9B06-EAF003EDC5CD}"/>
              </a:ext>
            </a:extLst>
          </p:cNvPr>
          <p:cNvCxnSpPr>
            <a:cxnSpLocks/>
          </p:cNvCxnSpPr>
          <p:nvPr/>
        </p:nvCxnSpPr>
        <p:spPr>
          <a:xfrm>
            <a:off x="5312903" y="5324302"/>
            <a:ext cx="0" cy="136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0D37B2CA-AD23-4907-8D8A-6D3C265EB942}"/>
              </a:ext>
            </a:extLst>
          </p:cNvPr>
          <p:cNvCxnSpPr>
            <a:cxnSpLocks/>
          </p:cNvCxnSpPr>
          <p:nvPr/>
        </p:nvCxnSpPr>
        <p:spPr>
          <a:xfrm>
            <a:off x="5715248" y="5324302"/>
            <a:ext cx="0" cy="2381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93854FA-B40D-4085-B25C-FCA42470F091}"/>
              </a:ext>
            </a:extLst>
          </p:cNvPr>
          <p:cNvCxnSpPr>
            <a:cxnSpLocks/>
          </p:cNvCxnSpPr>
          <p:nvPr/>
        </p:nvCxnSpPr>
        <p:spPr>
          <a:xfrm>
            <a:off x="6477247" y="5318115"/>
            <a:ext cx="0" cy="4386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5C75369-4771-46E2-9B05-483BDB15EBC5}"/>
              </a:ext>
            </a:extLst>
          </p:cNvPr>
          <p:cNvSpPr txBox="1"/>
          <p:nvPr/>
        </p:nvSpPr>
        <p:spPr>
          <a:xfrm>
            <a:off x="6627926" y="5393738"/>
            <a:ext cx="402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 Factors</a:t>
            </a:r>
            <a:endParaRPr lang="zh-CN" altLang="en-US" sz="2800" dirty="0"/>
          </a:p>
        </p:txBody>
      </p:sp>
      <p:sp>
        <p:nvSpPr>
          <p:cNvPr id="174" name="右大括号 173">
            <a:extLst>
              <a:ext uri="{FF2B5EF4-FFF2-40B4-BE49-F238E27FC236}">
                <a16:creationId xmlns:a16="http://schemas.microsoft.com/office/drawing/2014/main" id="{EF6E0EA4-F3E1-49EA-808F-0DC3FE4A3867}"/>
              </a:ext>
            </a:extLst>
          </p:cNvPr>
          <p:cNvSpPr/>
          <p:nvPr/>
        </p:nvSpPr>
        <p:spPr>
          <a:xfrm>
            <a:off x="12713980" y="6706951"/>
            <a:ext cx="457251" cy="2998092"/>
          </a:xfrm>
          <a:prstGeom prst="rightBrace">
            <a:avLst>
              <a:gd name="adj1" fmla="val 58990"/>
              <a:gd name="adj2" fmla="val 52938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/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BC9C2031-202D-42E6-9CD2-692AA9E0DA3A}"/>
              </a:ext>
            </a:extLst>
          </p:cNvPr>
          <p:cNvCxnSpPr>
            <a:cxnSpLocks/>
            <a:stCxn id="174" idx="1"/>
          </p:cNvCxnSpPr>
          <p:nvPr/>
        </p:nvCxnSpPr>
        <p:spPr>
          <a:xfrm>
            <a:off x="13171229" y="8294080"/>
            <a:ext cx="236957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2D24DC23-5C2A-40B9-98CB-8B26232215AA}"/>
              </a:ext>
            </a:extLst>
          </p:cNvPr>
          <p:cNvSpPr txBox="1"/>
          <p:nvPr/>
        </p:nvSpPr>
        <p:spPr>
          <a:xfrm>
            <a:off x="13378916" y="7743435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Association</a:t>
            </a:r>
            <a:endParaRPr lang="zh-CN" altLang="en-US" sz="28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355DDD0-0AC9-4607-98B2-E6DA9DEFB4C2}"/>
              </a:ext>
            </a:extLst>
          </p:cNvPr>
          <p:cNvSpPr txBox="1"/>
          <p:nvPr/>
        </p:nvSpPr>
        <p:spPr>
          <a:xfrm>
            <a:off x="13226827" y="8309322"/>
            <a:ext cx="26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Disassociation</a:t>
            </a:r>
            <a:endParaRPr lang="zh-CN" altLang="en-US" sz="2800" dirty="0"/>
          </a:p>
        </p:txBody>
      </p: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176BD45E-CA89-4CE1-ABBE-CB52CF1872A7}"/>
              </a:ext>
            </a:extLst>
          </p:cNvPr>
          <p:cNvCxnSpPr>
            <a:cxnSpLocks/>
          </p:cNvCxnSpPr>
          <p:nvPr/>
        </p:nvCxnSpPr>
        <p:spPr>
          <a:xfrm>
            <a:off x="1198104" y="1502711"/>
            <a:ext cx="1995803" cy="1270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D71EB07A-87E5-4A3A-8E5A-0B4DF3C92184}"/>
              </a:ext>
            </a:extLst>
          </p:cNvPr>
          <p:cNvCxnSpPr>
            <a:cxnSpLocks/>
          </p:cNvCxnSpPr>
          <p:nvPr/>
        </p:nvCxnSpPr>
        <p:spPr>
          <a:xfrm>
            <a:off x="1198104" y="1993199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F94DDB5-6AC4-4B01-9A98-5607A721AB40}"/>
              </a:ext>
            </a:extLst>
          </p:cNvPr>
          <p:cNvSpPr txBox="1"/>
          <p:nvPr/>
        </p:nvSpPr>
        <p:spPr>
          <a:xfrm>
            <a:off x="3341487" y="1251527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</a:t>
            </a:r>
            <a:endParaRPr lang="zh-CN" altLang="en-US" sz="28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1A0F018D-64C9-4811-AA77-77E2E8E76235}"/>
              </a:ext>
            </a:extLst>
          </p:cNvPr>
          <p:cNvSpPr txBox="1"/>
          <p:nvPr/>
        </p:nvSpPr>
        <p:spPr>
          <a:xfrm>
            <a:off x="3341487" y="1768801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Translation</a:t>
            </a:r>
            <a:endParaRPr lang="zh-CN" altLang="en-US" sz="2800" dirty="0"/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B601466B-1950-4C08-A983-BFA8C1C3B387}"/>
              </a:ext>
            </a:extLst>
          </p:cNvPr>
          <p:cNvSpPr/>
          <p:nvPr/>
        </p:nvSpPr>
        <p:spPr>
          <a:xfrm>
            <a:off x="15529798" y="7816369"/>
            <a:ext cx="3374603" cy="955426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SGSS</a:t>
            </a:r>
          </a:p>
          <a:p>
            <a:pPr algn="ctr"/>
            <a:r>
              <a:rPr lang="en-US" altLang="zh-CN" sz="2400" b="1" dirty="0"/>
              <a:t>(Short for tetramer)</a:t>
            </a:r>
            <a:endParaRPr lang="zh-CN" altLang="en-US" sz="2400" b="1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8D89137-770F-4B41-807E-08B054471954}"/>
              </a:ext>
            </a:extLst>
          </p:cNvPr>
          <p:cNvSpPr/>
          <p:nvPr/>
        </p:nvSpPr>
        <p:spPr>
          <a:xfrm>
            <a:off x="3193904" y="11102287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gSmad2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01D19929-9460-4014-9147-60BE5C01C5B7}"/>
              </a:ext>
            </a:extLst>
          </p:cNvPr>
          <p:cNvSpPr/>
          <p:nvPr/>
        </p:nvSpPr>
        <p:spPr>
          <a:xfrm>
            <a:off x="8711727" y="11093879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mSmad2</a:t>
            </a:r>
            <a:endParaRPr lang="zh-CN" altLang="en-US" sz="33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51366BA-DA32-46B8-B493-197C3F89E841}"/>
              </a:ext>
            </a:extLst>
          </p:cNvPr>
          <p:cNvSpPr/>
          <p:nvPr/>
        </p:nvSpPr>
        <p:spPr>
          <a:xfrm>
            <a:off x="13390405" y="1109387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Smad2</a:t>
            </a:r>
            <a:endParaRPr lang="zh-CN" altLang="en-US" sz="3300" b="1" dirty="0"/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194B787C-9918-463C-B91A-D8F6BB9F4A11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 flipV="1">
            <a:off x="6563526" y="11355018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A20FD8AE-BB31-44ED-A971-2D54082B9EAF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11394606" y="11355019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34E5F4D6-3260-4CFE-A2A9-9D4A827938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63072" y="8757144"/>
            <a:ext cx="9506546" cy="1924159"/>
          </a:xfrm>
          <a:prstGeom prst="bentConnector3">
            <a:avLst>
              <a:gd name="adj1" fmla="val -17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ED99EFB2-7605-4190-8B61-EC70D67C0B2B}"/>
              </a:ext>
            </a:extLst>
          </p:cNvPr>
          <p:cNvCxnSpPr>
            <a:cxnSpLocks/>
          </p:cNvCxnSpPr>
          <p:nvPr/>
        </p:nvCxnSpPr>
        <p:spPr>
          <a:xfrm>
            <a:off x="7763072" y="10681304"/>
            <a:ext cx="0" cy="682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FD1C147-11C4-4448-82D8-97436466D85C}"/>
              </a:ext>
            </a:extLst>
          </p:cNvPr>
          <p:cNvSpPr txBox="1"/>
          <p:nvPr/>
        </p:nvSpPr>
        <p:spPr>
          <a:xfrm>
            <a:off x="7775313" y="10100429"/>
            <a:ext cx="402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 Factors</a:t>
            </a:r>
            <a:endParaRPr lang="zh-CN" altLang="en-US" sz="2800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4CAA25C-2123-4D45-8324-E9FBFD35C198}"/>
              </a:ext>
            </a:extLst>
          </p:cNvPr>
          <p:cNvSpPr/>
          <p:nvPr/>
        </p:nvSpPr>
        <p:spPr>
          <a:xfrm>
            <a:off x="18213301" y="1109387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Smad2-P</a:t>
            </a:r>
            <a:endParaRPr lang="zh-CN" altLang="en-US" sz="3300" b="1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075A9FA-0B10-4602-B462-DE5C76EB9E3D}"/>
              </a:ext>
            </a:extLst>
          </p:cNvPr>
          <p:cNvCxnSpPr>
            <a:cxnSpLocks/>
            <a:stCxn id="190" idx="3"/>
            <a:endCxn id="205" idx="1"/>
          </p:cNvCxnSpPr>
          <p:nvPr/>
        </p:nvCxnSpPr>
        <p:spPr>
          <a:xfrm>
            <a:off x="16108966" y="11355019"/>
            <a:ext cx="2104339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94778274-C8EA-4147-B4C0-9999ABB345CE}"/>
              </a:ext>
            </a:extLst>
          </p:cNvPr>
          <p:cNvCxnSpPr>
            <a:cxnSpLocks/>
            <a:stCxn id="105" idx="2"/>
          </p:cNvCxnSpPr>
          <p:nvPr/>
        </p:nvCxnSpPr>
        <p:spPr>
          <a:xfrm rot="5400000">
            <a:off x="15150148" y="7023203"/>
            <a:ext cx="6387132" cy="1611190"/>
          </a:xfrm>
          <a:prstGeom prst="bentConnector3">
            <a:avLst>
              <a:gd name="adj1" fmla="val 93903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7278749B-AD07-4DB0-BC4D-E014FF47FF97}"/>
              </a:ext>
            </a:extLst>
          </p:cNvPr>
          <p:cNvCxnSpPr>
            <a:cxnSpLocks/>
          </p:cNvCxnSpPr>
          <p:nvPr/>
        </p:nvCxnSpPr>
        <p:spPr>
          <a:xfrm>
            <a:off x="17535383" y="10933165"/>
            <a:ext cx="0" cy="434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FA76C90-0912-4252-8906-E1696E13E1F5}"/>
              </a:ext>
            </a:extLst>
          </p:cNvPr>
          <p:cNvSpPr txBox="1"/>
          <p:nvPr/>
        </p:nvSpPr>
        <p:spPr>
          <a:xfrm>
            <a:off x="17746740" y="10090111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Enzyme</a:t>
            </a:r>
            <a:endParaRPr lang="zh-CN" altLang="en-US" sz="28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30379506-5DE4-4059-AD86-60C068A9B523}"/>
              </a:ext>
            </a:extLst>
          </p:cNvPr>
          <p:cNvSpPr/>
          <p:nvPr/>
        </p:nvSpPr>
        <p:spPr>
          <a:xfrm>
            <a:off x="3182415" y="12689417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tx1"/>
                </a:solidFill>
              </a:rPr>
              <a:t>gAI-2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834BDC48-5CF4-443A-9445-CD41F04CB785}"/>
              </a:ext>
            </a:extLst>
          </p:cNvPr>
          <p:cNvSpPr/>
          <p:nvPr/>
        </p:nvSpPr>
        <p:spPr>
          <a:xfrm>
            <a:off x="8700238" y="12681009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/>
              <a:t>mAI-2</a:t>
            </a:r>
            <a:endParaRPr lang="zh-CN" altLang="en-US" sz="33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F4EFFC3-6BFB-4AC7-BF3A-10C9CC10F2BF}"/>
              </a:ext>
            </a:extLst>
          </p:cNvPr>
          <p:cNvSpPr/>
          <p:nvPr/>
        </p:nvSpPr>
        <p:spPr>
          <a:xfrm>
            <a:off x="13378916" y="1268100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AI-2</a:t>
            </a:r>
            <a:endParaRPr lang="zh-CN" altLang="en-US" sz="3300" b="1" dirty="0"/>
          </a:p>
        </p:txBody>
      </p: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4F2AD7B3-D0E3-42D5-94B8-D5792B1A0094}"/>
              </a:ext>
            </a:extLst>
          </p:cNvPr>
          <p:cNvCxnSpPr>
            <a:cxnSpLocks/>
            <a:stCxn id="226" idx="3"/>
            <a:endCxn id="227" idx="1"/>
          </p:cNvCxnSpPr>
          <p:nvPr/>
        </p:nvCxnSpPr>
        <p:spPr>
          <a:xfrm flipV="1">
            <a:off x="6552037" y="12942149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D0F04D37-A7F1-48A6-8538-2D3CFC9D4E42}"/>
              </a:ext>
            </a:extLst>
          </p:cNvPr>
          <p:cNvCxnSpPr>
            <a:cxnSpLocks/>
            <a:stCxn id="227" idx="3"/>
            <a:endCxn id="228" idx="1"/>
          </p:cNvCxnSpPr>
          <p:nvPr/>
        </p:nvCxnSpPr>
        <p:spPr>
          <a:xfrm>
            <a:off x="11383117" y="12942149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0B1359D3-087A-4933-9E38-8C139B0DB7F5}"/>
              </a:ext>
            </a:extLst>
          </p:cNvPr>
          <p:cNvCxnSpPr>
            <a:cxnSpLocks/>
            <a:stCxn id="205" idx="2"/>
          </p:cNvCxnSpPr>
          <p:nvPr/>
        </p:nvCxnSpPr>
        <p:spPr>
          <a:xfrm rot="5400000">
            <a:off x="13617879" y="6089596"/>
            <a:ext cx="756386" cy="11809510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077EAA3E-54F3-42E7-BFC4-43FE0B3E36CF}"/>
              </a:ext>
            </a:extLst>
          </p:cNvPr>
          <p:cNvCxnSpPr>
            <a:cxnSpLocks/>
          </p:cNvCxnSpPr>
          <p:nvPr/>
        </p:nvCxnSpPr>
        <p:spPr>
          <a:xfrm flipH="1">
            <a:off x="8089093" y="12373511"/>
            <a:ext cx="20356" cy="576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CEDE1C2C-9A89-4334-8A5F-0E8D8A933853}"/>
              </a:ext>
            </a:extLst>
          </p:cNvPr>
          <p:cNvSpPr txBox="1"/>
          <p:nvPr/>
        </p:nvSpPr>
        <p:spPr>
          <a:xfrm>
            <a:off x="7775313" y="11791801"/>
            <a:ext cx="402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 Factors</a:t>
            </a:r>
            <a:endParaRPr lang="zh-CN" altLang="en-US" sz="2800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7D4A964F-48BF-408E-9D56-8EE247D15A7D}"/>
              </a:ext>
            </a:extLst>
          </p:cNvPr>
          <p:cNvSpPr/>
          <p:nvPr/>
        </p:nvSpPr>
        <p:spPr>
          <a:xfrm>
            <a:off x="3152851" y="14033010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gCqs</a:t>
            </a:r>
            <a:r>
              <a:rPr lang="en-US" altLang="zh-CN" sz="3300" dirty="0">
                <a:solidFill>
                  <a:schemeClr val="tx1"/>
                </a:solidFill>
              </a:rPr>
              <a:t>-S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F410F4D5-424A-49CA-9B33-5681A9017E50}"/>
              </a:ext>
            </a:extLst>
          </p:cNvPr>
          <p:cNvSpPr/>
          <p:nvPr/>
        </p:nvSpPr>
        <p:spPr>
          <a:xfrm>
            <a:off x="8670677" y="14024599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mCqs</a:t>
            </a:r>
            <a:r>
              <a:rPr lang="en-US" altLang="zh-CN" sz="3300" dirty="0"/>
              <a:t>-S</a:t>
            </a:r>
            <a:endParaRPr lang="zh-CN" altLang="en-US" sz="3300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3AF3664-CC1A-4079-ABCB-4A3A7068B7B7}"/>
              </a:ext>
            </a:extLst>
          </p:cNvPr>
          <p:cNvSpPr/>
          <p:nvPr/>
        </p:nvSpPr>
        <p:spPr>
          <a:xfrm>
            <a:off x="13349352" y="14024599"/>
            <a:ext cx="2718558" cy="5222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 err="1"/>
              <a:t>Cqs</a:t>
            </a:r>
            <a:r>
              <a:rPr lang="en-US" altLang="zh-CN" sz="3300" b="1" dirty="0"/>
              <a:t>-S</a:t>
            </a:r>
            <a:endParaRPr lang="zh-CN" altLang="en-US" sz="3300" b="1" dirty="0"/>
          </a:p>
        </p:txBody>
      </p: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5DE675E8-5D51-4953-9044-33EAC8622B6B}"/>
              </a:ext>
            </a:extLst>
          </p:cNvPr>
          <p:cNvCxnSpPr>
            <a:cxnSpLocks/>
            <a:stCxn id="239" idx="3"/>
            <a:endCxn id="240" idx="1"/>
          </p:cNvCxnSpPr>
          <p:nvPr/>
        </p:nvCxnSpPr>
        <p:spPr>
          <a:xfrm flipV="1">
            <a:off x="6522475" y="14285739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2D04C1FD-1AFE-41E4-9AB4-8CB45A2529D9}"/>
              </a:ext>
            </a:extLst>
          </p:cNvPr>
          <p:cNvCxnSpPr>
            <a:cxnSpLocks/>
            <a:stCxn id="240" idx="3"/>
            <a:endCxn id="241" idx="1"/>
          </p:cNvCxnSpPr>
          <p:nvPr/>
        </p:nvCxnSpPr>
        <p:spPr>
          <a:xfrm>
            <a:off x="11353555" y="14285739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4" name="右大括号 243">
            <a:extLst>
              <a:ext uri="{FF2B5EF4-FFF2-40B4-BE49-F238E27FC236}">
                <a16:creationId xmlns:a16="http://schemas.microsoft.com/office/drawing/2014/main" id="{0D531549-4768-48EA-A803-0A7265C82591}"/>
              </a:ext>
            </a:extLst>
          </p:cNvPr>
          <p:cNvSpPr/>
          <p:nvPr/>
        </p:nvSpPr>
        <p:spPr>
          <a:xfrm>
            <a:off x="16153713" y="12800091"/>
            <a:ext cx="396240" cy="1568109"/>
          </a:xfrm>
          <a:prstGeom prst="rightBrace">
            <a:avLst>
              <a:gd name="adj1" fmla="val 58990"/>
              <a:gd name="adj2" fmla="val 52938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/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7AA5B2BF-E294-4932-933B-A9CE9CA992F8}"/>
              </a:ext>
            </a:extLst>
          </p:cNvPr>
          <p:cNvCxnSpPr>
            <a:stCxn id="244" idx="1"/>
          </p:cNvCxnSpPr>
          <p:nvPr/>
        </p:nvCxnSpPr>
        <p:spPr>
          <a:xfrm flipV="1">
            <a:off x="16549952" y="13629862"/>
            <a:ext cx="2459568" cy="3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3E37A5F3-B931-42D1-9B97-47D483A56FD3}"/>
              </a:ext>
            </a:extLst>
          </p:cNvPr>
          <p:cNvSpPr txBox="1"/>
          <p:nvPr/>
        </p:nvSpPr>
        <p:spPr>
          <a:xfrm>
            <a:off x="16880417" y="12997394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Association</a:t>
            </a:r>
            <a:endParaRPr lang="zh-CN" altLang="en-US" sz="28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F01C71D-6706-4A37-90EB-E7DA582A12EE}"/>
              </a:ext>
            </a:extLst>
          </p:cNvPr>
          <p:cNvSpPr txBox="1"/>
          <p:nvPr/>
        </p:nvSpPr>
        <p:spPr>
          <a:xfrm>
            <a:off x="16697537" y="13703869"/>
            <a:ext cx="2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Disassociation</a:t>
            </a:r>
            <a:endParaRPr lang="zh-CN" altLang="en-US" sz="2800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F0CB7CD6-37DF-4DF8-B6F6-175B7229055B}"/>
              </a:ext>
            </a:extLst>
          </p:cNvPr>
          <p:cNvSpPr/>
          <p:nvPr/>
        </p:nvSpPr>
        <p:spPr>
          <a:xfrm>
            <a:off x="19009524" y="13234047"/>
            <a:ext cx="2877137" cy="756388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AI-2/</a:t>
            </a:r>
            <a:r>
              <a:rPr lang="en-US" altLang="zh-CN" sz="3300" b="1" dirty="0" err="1"/>
              <a:t>Cqs</a:t>
            </a:r>
            <a:r>
              <a:rPr lang="en-US" altLang="zh-CN" sz="3300" b="1" dirty="0"/>
              <a:t>-S</a:t>
            </a:r>
            <a:endParaRPr lang="zh-CN" altLang="en-US" sz="2400" b="1" dirty="0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F764D050-5EB2-454E-8BFE-1F7F822AA8A5}"/>
              </a:ext>
            </a:extLst>
          </p:cNvPr>
          <p:cNvSpPr/>
          <p:nvPr/>
        </p:nvSpPr>
        <p:spPr>
          <a:xfrm>
            <a:off x="3108103" y="16256891"/>
            <a:ext cx="3369620" cy="522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sz="3300" dirty="0" err="1">
                <a:solidFill>
                  <a:schemeClr val="tx1"/>
                </a:solidFill>
              </a:rPr>
              <a:t>gRhoA</a:t>
            </a:r>
            <a:endParaRPr lang="zh-CN" altLang="en-US" sz="33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A40DF65-42C4-49D6-8E42-114F9DFBD29F}"/>
              </a:ext>
            </a:extLst>
          </p:cNvPr>
          <p:cNvSpPr/>
          <p:nvPr/>
        </p:nvSpPr>
        <p:spPr>
          <a:xfrm>
            <a:off x="8625926" y="16248481"/>
            <a:ext cx="2682877" cy="5222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 err="1"/>
              <a:t>mRhoA</a:t>
            </a:r>
            <a:endParaRPr lang="zh-CN" altLang="en-US" sz="3300" dirty="0"/>
          </a:p>
        </p:txBody>
      </p: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DCC29870-D207-4D9B-8234-782C34A42ADA}"/>
              </a:ext>
            </a:extLst>
          </p:cNvPr>
          <p:cNvCxnSpPr>
            <a:cxnSpLocks/>
            <a:stCxn id="249" idx="3"/>
            <a:endCxn id="250" idx="1"/>
          </p:cNvCxnSpPr>
          <p:nvPr/>
        </p:nvCxnSpPr>
        <p:spPr>
          <a:xfrm flipV="1">
            <a:off x="6477725" y="16509622"/>
            <a:ext cx="2148203" cy="841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710AA723-C37D-4D93-ADDA-9AB4470AF81F}"/>
              </a:ext>
            </a:extLst>
          </p:cNvPr>
          <p:cNvCxnSpPr>
            <a:cxnSpLocks/>
            <a:stCxn id="250" idx="3"/>
          </p:cNvCxnSpPr>
          <p:nvPr/>
        </p:nvCxnSpPr>
        <p:spPr>
          <a:xfrm>
            <a:off x="11308804" y="16509624"/>
            <a:ext cx="199580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4" name="矩形 253">
            <a:extLst>
              <a:ext uri="{FF2B5EF4-FFF2-40B4-BE49-F238E27FC236}">
                <a16:creationId xmlns:a16="http://schemas.microsoft.com/office/drawing/2014/main" id="{2C126815-F8EA-4E6A-AAE9-8C998440D55E}"/>
              </a:ext>
            </a:extLst>
          </p:cNvPr>
          <p:cNvSpPr/>
          <p:nvPr/>
        </p:nvSpPr>
        <p:spPr>
          <a:xfrm>
            <a:off x="13325942" y="15894259"/>
            <a:ext cx="2783025" cy="1243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/>
              <a:t>Our Output:</a:t>
            </a:r>
          </a:p>
          <a:p>
            <a:pPr algn="ctr"/>
            <a:r>
              <a:rPr lang="en-US" altLang="zh-CN" sz="3300" b="1" dirty="0" err="1"/>
              <a:t>RhoA</a:t>
            </a:r>
            <a:endParaRPr lang="zh-CN" altLang="en-US" sz="3300" b="1" dirty="0"/>
          </a:p>
        </p:txBody>
      </p:sp>
      <p:cxnSp>
        <p:nvCxnSpPr>
          <p:cNvPr id="256" name="连接符: 肘形 255">
            <a:extLst>
              <a:ext uri="{FF2B5EF4-FFF2-40B4-BE49-F238E27FC236}">
                <a16:creationId xmlns:a16="http://schemas.microsoft.com/office/drawing/2014/main" id="{C9C3B9FC-AF99-45EA-8A04-C5280881CA1C}"/>
              </a:ext>
            </a:extLst>
          </p:cNvPr>
          <p:cNvCxnSpPr>
            <a:cxnSpLocks/>
            <a:stCxn id="248" idx="2"/>
          </p:cNvCxnSpPr>
          <p:nvPr/>
        </p:nvCxnSpPr>
        <p:spPr>
          <a:xfrm rot="5400000">
            <a:off x="13303249" y="8239008"/>
            <a:ext cx="1393415" cy="12896269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36C67D21-E594-4463-9167-FC35CE3D209E}"/>
              </a:ext>
            </a:extLst>
          </p:cNvPr>
          <p:cNvCxnSpPr>
            <a:cxnSpLocks/>
          </p:cNvCxnSpPr>
          <p:nvPr/>
        </p:nvCxnSpPr>
        <p:spPr>
          <a:xfrm>
            <a:off x="7566099" y="15373689"/>
            <a:ext cx="3" cy="1173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文本框 264">
            <a:extLst>
              <a:ext uri="{FF2B5EF4-FFF2-40B4-BE49-F238E27FC236}">
                <a16:creationId xmlns:a16="http://schemas.microsoft.com/office/drawing/2014/main" id="{B68AA54A-9E45-4BED-AC81-89368E43046B}"/>
              </a:ext>
            </a:extLst>
          </p:cNvPr>
          <p:cNvSpPr txBox="1"/>
          <p:nvPr/>
        </p:nvSpPr>
        <p:spPr>
          <a:xfrm>
            <a:off x="7670289" y="15368188"/>
            <a:ext cx="402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Transcription Factors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858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</TotalTime>
  <Words>75</Words>
  <Application>Microsoft Office PowerPoint</Application>
  <PresentationFormat>自定义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亿诚</dc:creator>
  <cp:lastModifiedBy>奕晨 汪</cp:lastModifiedBy>
  <cp:revision>24</cp:revision>
  <dcterms:created xsi:type="dcterms:W3CDTF">2021-02-07T16:57:48Z</dcterms:created>
  <dcterms:modified xsi:type="dcterms:W3CDTF">2021-02-19T06:36:45Z</dcterms:modified>
</cp:coreProperties>
</file>