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</p:sldIdLst>
  <p:sldSz cx="22680613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38" d="100"/>
          <a:sy n="38" d="100"/>
        </p:scale>
        <p:origin x="63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077" y="1590794"/>
            <a:ext cx="17010460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5077" y="5105389"/>
            <a:ext cx="17010460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7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7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30814" y="517514"/>
            <a:ext cx="489050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292" y="517514"/>
            <a:ext cx="14388014" cy="8237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79" y="2423317"/>
            <a:ext cx="19562029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479" y="6504927"/>
            <a:ext cx="19562029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1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292" y="2587570"/>
            <a:ext cx="9639261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2060" y="2587570"/>
            <a:ext cx="9639261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8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517514"/>
            <a:ext cx="19562029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247" y="2382815"/>
            <a:ext cx="9594962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247" y="3550596"/>
            <a:ext cx="9594962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82060" y="2382815"/>
            <a:ext cx="9642215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2060" y="3550596"/>
            <a:ext cx="9642215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8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6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7" y="648018"/>
            <a:ext cx="7315087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215" y="1399539"/>
            <a:ext cx="11482060" cy="6907687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7" y="2916079"/>
            <a:ext cx="7315087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7" y="648018"/>
            <a:ext cx="7315087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42215" y="1399539"/>
            <a:ext cx="11482060" cy="6907687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7" y="2916079"/>
            <a:ext cx="7315087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2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9292" y="517514"/>
            <a:ext cx="19562029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292" y="2587570"/>
            <a:ext cx="19562029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9292" y="9009244"/>
            <a:ext cx="510313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8325-399A-42DC-A867-3A6E5DE63ACD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2953" y="9009244"/>
            <a:ext cx="765470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18183" y="9009244"/>
            <a:ext cx="510313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2A5CAA8-90EC-4EB4-9599-7040DEEF1F26}"/>
              </a:ext>
            </a:extLst>
          </p:cNvPr>
          <p:cNvCxnSpPr>
            <a:cxnSpLocks/>
          </p:cNvCxnSpPr>
          <p:nvPr/>
        </p:nvCxnSpPr>
        <p:spPr>
          <a:xfrm flipH="1" flipV="1">
            <a:off x="11340308" y="6295891"/>
            <a:ext cx="21633" cy="21384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lgDashDot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58B221-813A-46BB-9790-294D1B9248CC}"/>
              </a:ext>
            </a:extLst>
          </p:cNvPr>
          <p:cNvSpPr/>
          <p:nvPr/>
        </p:nvSpPr>
        <p:spPr>
          <a:xfrm>
            <a:off x="17003570" y="3532127"/>
            <a:ext cx="5366169" cy="1813584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dirty="0"/>
              <a:t>Total</a:t>
            </a:r>
          </a:p>
          <a:p>
            <a:pPr algn="ctr"/>
            <a:r>
              <a:rPr lang="en-US" altLang="zh-CN" sz="4200" b="1" dirty="0"/>
              <a:t>Decomposition Rate</a:t>
            </a:r>
            <a:endParaRPr lang="zh-CN" altLang="en-US" sz="4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278FD-C836-4C9A-BC11-A8E126761A27}"/>
              </a:ext>
            </a:extLst>
          </p:cNvPr>
          <p:cNvSpPr/>
          <p:nvPr/>
        </p:nvSpPr>
        <p:spPr>
          <a:xfrm>
            <a:off x="6369683" y="4414123"/>
            <a:ext cx="3040761" cy="905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Growth Rate</a:t>
            </a:r>
            <a:endParaRPr lang="zh-CN" altLang="en-US" sz="33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81F948-49D5-4905-9E7C-E383D1BB6168}"/>
              </a:ext>
            </a:extLst>
          </p:cNvPr>
          <p:cNvSpPr/>
          <p:nvPr/>
        </p:nvSpPr>
        <p:spPr>
          <a:xfrm>
            <a:off x="10594878" y="5390722"/>
            <a:ext cx="5437116" cy="9051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Population growth model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619551-AFA1-47C3-B379-43688D770056}"/>
              </a:ext>
            </a:extLst>
          </p:cNvPr>
          <p:cNvSpPr/>
          <p:nvPr/>
        </p:nvSpPr>
        <p:spPr>
          <a:xfrm>
            <a:off x="13631558" y="8425426"/>
            <a:ext cx="2993223" cy="7920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Interspecific competition</a:t>
            </a:r>
            <a:endParaRPr lang="zh-CN" altLang="en-US" sz="3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A6EE0E-79C8-415F-9CBE-F14520F34FF6}"/>
              </a:ext>
            </a:extLst>
          </p:cNvPr>
          <p:cNvSpPr/>
          <p:nvPr/>
        </p:nvSpPr>
        <p:spPr>
          <a:xfrm>
            <a:off x="9899447" y="8425423"/>
            <a:ext cx="2993223" cy="7920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Intraspecific competition</a:t>
            </a:r>
            <a:endParaRPr lang="zh-CN" altLang="en-US" sz="3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6D2A68-76AF-4F3C-BF97-D544656FC6C5}"/>
              </a:ext>
            </a:extLst>
          </p:cNvPr>
          <p:cNvSpPr/>
          <p:nvPr/>
        </p:nvSpPr>
        <p:spPr>
          <a:xfrm>
            <a:off x="2410620" y="1248242"/>
            <a:ext cx="3925614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Moisture Tolerance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97DF22-CCA1-4C38-AAA1-228F646614AC}"/>
              </a:ext>
            </a:extLst>
          </p:cNvPr>
          <p:cNvSpPr/>
          <p:nvPr/>
        </p:nvSpPr>
        <p:spPr>
          <a:xfrm>
            <a:off x="2029622" y="2151446"/>
            <a:ext cx="4306611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Hyphal extension rate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ADA454-A231-4FFF-B9A9-19E49A71D168}"/>
              </a:ext>
            </a:extLst>
          </p:cNvPr>
          <p:cNvSpPr/>
          <p:nvPr/>
        </p:nvSpPr>
        <p:spPr>
          <a:xfrm>
            <a:off x="848340" y="4959881"/>
            <a:ext cx="2667480" cy="5948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tx1"/>
                </a:solidFill>
              </a:rPr>
              <a:t>Temperature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1AB1C-B62D-4465-B52D-924C27B3F19F}"/>
              </a:ext>
            </a:extLst>
          </p:cNvPr>
          <p:cNvSpPr/>
          <p:nvPr/>
        </p:nvSpPr>
        <p:spPr>
          <a:xfrm>
            <a:off x="1340873" y="8047001"/>
            <a:ext cx="2174949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tx1"/>
                </a:solidFill>
              </a:rPr>
              <a:t>Moisture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BB3D3E-505D-40C5-80C5-4BC4A7A3E2CB}"/>
              </a:ext>
            </a:extLst>
          </p:cNvPr>
          <p:cNvSpPr/>
          <p:nvPr/>
        </p:nvSpPr>
        <p:spPr>
          <a:xfrm>
            <a:off x="4849679" y="6700273"/>
            <a:ext cx="4711701" cy="905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Environmental Factors</a:t>
            </a:r>
            <a:endParaRPr lang="zh-CN" altLang="en-US" sz="33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5BB6A5-65DD-4744-9C7C-691F1E08F517}"/>
              </a:ext>
            </a:extLst>
          </p:cNvPr>
          <p:cNvSpPr/>
          <p:nvPr/>
        </p:nvSpPr>
        <p:spPr>
          <a:xfrm>
            <a:off x="11465013" y="1960006"/>
            <a:ext cx="4879374" cy="905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Decomposition model</a:t>
            </a:r>
            <a:endParaRPr lang="zh-CN" altLang="en-US" sz="36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C6519D5-BBA0-4B2E-88F6-D775330ADD48}"/>
              </a:ext>
            </a:extLst>
          </p:cNvPr>
          <p:cNvSpPr txBox="1"/>
          <p:nvPr/>
        </p:nvSpPr>
        <p:spPr>
          <a:xfrm>
            <a:off x="3805547" y="5319289"/>
            <a:ext cx="19728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altLang="zh-CN" sz="3150" dirty="0"/>
              <a:t>Estimate</a:t>
            </a:r>
            <a:endParaRPr lang="zh-CN" altLang="en-US" sz="31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9D0327-F0A6-491D-A17E-D99FD51E8B20}"/>
              </a:ext>
            </a:extLst>
          </p:cNvPr>
          <p:cNvSpPr txBox="1"/>
          <p:nvPr/>
        </p:nvSpPr>
        <p:spPr>
          <a:xfrm>
            <a:off x="7263719" y="902151"/>
            <a:ext cx="18090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50" dirty="0"/>
              <a:t>Fitting</a:t>
            </a:r>
            <a:endParaRPr lang="zh-CN" altLang="en-US" sz="315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9F81FE5-727C-4EE0-99BE-80D2AF077F43}"/>
              </a:ext>
            </a:extLst>
          </p:cNvPr>
          <p:cNvSpPr txBox="1"/>
          <p:nvPr/>
        </p:nvSpPr>
        <p:spPr>
          <a:xfrm>
            <a:off x="9775208" y="4281708"/>
            <a:ext cx="51812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altLang="zh-CN" sz="3150" dirty="0"/>
              <a:t>Internal Growth</a:t>
            </a:r>
            <a:endParaRPr lang="zh-CN" altLang="en-US" sz="3150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C12EB68-B474-4FDF-9DB3-1A4AF1DECE8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6086492" y="5345711"/>
            <a:ext cx="3600162" cy="497592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46D295C-078E-4B95-A1DD-5BBF19A642B5}"/>
              </a:ext>
            </a:extLst>
          </p:cNvPr>
          <p:cNvCxnSpPr>
            <a:cxnSpLocks/>
            <a:stCxn id="20" idx="3"/>
            <a:endCxn id="4" idx="0"/>
          </p:cNvCxnSpPr>
          <p:nvPr/>
        </p:nvCxnSpPr>
        <p:spPr>
          <a:xfrm>
            <a:off x="16344389" y="2412592"/>
            <a:ext cx="3342267" cy="1119537"/>
          </a:xfrm>
          <a:prstGeom prst="bentConnector2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942C34F-A43E-477C-980E-0C135259E183}"/>
              </a:ext>
            </a:extLst>
          </p:cNvPr>
          <p:cNvSpPr txBox="1"/>
          <p:nvPr/>
        </p:nvSpPr>
        <p:spPr>
          <a:xfrm>
            <a:off x="7237875" y="2798094"/>
            <a:ext cx="17288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50" dirty="0"/>
              <a:t>Fitting</a:t>
            </a:r>
            <a:endParaRPr lang="zh-CN" altLang="en-US" sz="315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6768D88-DFF4-457D-BAB9-B114DCF87F2C}"/>
              </a:ext>
            </a:extLst>
          </p:cNvPr>
          <p:cNvSpPr txBox="1"/>
          <p:nvPr/>
        </p:nvSpPr>
        <p:spPr>
          <a:xfrm>
            <a:off x="4217066" y="8143255"/>
            <a:ext cx="20975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altLang="zh-CN" sz="3150" dirty="0"/>
              <a:t>Estimate</a:t>
            </a:r>
            <a:endParaRPr lang="zh-CN" altLang="en-US" sz="315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A8D6BC9-8BE9-469E-A09E-3FBA2A3F10D2}"/>
              </a:ext>
            </a:extLst>
          </p:cNvPr>
          <p:cNvSpPr txBox="1"/>
          <p:nvPr/>
        </p:nvSpPr>
        <p:spPr>
          <a:xfrm>
            <a:off x="7263719" y="1855785"/>
            <a:ext cx="16620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altLang="zh-CN" sz="3150" dirty="0"/>
              <a:t>Fitting</a:t>
            </a:r>
            <a:endParaRPr lang="zh-CN" altLang="en-US" sz="315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A369A6-DC04-45DA-B536-25DC20DC70F1}"/>
              </a:ext>
            </a:extLst>
          </p:cNvPr>
          <p:cNvSpPr txBox="1"/>
          <p:nvPr/>
        </p:nvSpPr>
        <p:spPr>
          <a:xfrm>
            <a:off x="4472477" y="3672784"/>
            <a:ext cx="22038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altLang="zh-CN" sz="3150" dirty="0"/>
              <a:t>Estimate</a:t>
            </a:r>
            <a:endParaRPr lang="zh-CN" altLang="en-US" sz="3150" dirty="0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9012FC9C-A1C2-4572-805C-20FB35DCFB09}"/>
              </a:ext>
            </a:extLst>
          </p:cNvPr>
          <p:cNvCxnSpPr>
            <a:cxnSpLocks/>
            <a:stCxn id="15" idx="3"/>
            <a:endCxn id="20" idx="0"/>
          </p:cNvCxnSpPr>
          <p:nvPr/>
        </p:nvCxnSpPr>
        <p:spPr>
          <a:xfrm>
            <a:off x="6336234" y="1509385"/>
            <a:ext cx="7568466" cy="450621"/>
          </a:xfrm>
          <a:prstGeom prst="bentConnector2">
            <a:avLst/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93E48B3-C931-4745-890E-0E04B0EBF489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336231" y="2412589"/>
            <a:ext cx="5128782" cy="3"/>
          </a:xfrm>
          <a:prstGeom prst="straightConnector1">
            <a:avLst/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1F63EC98-EED8-4CB7-976E-A55BF266206F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rot="5400000" flipH="1" flipV="1">
            <a:off x="6996036" y="-1948783"/>
            <a:ext cx="2094708" cy="11722620"/>
          </a:xfrm>
          <a:prstGeom prst="bentConnector3">
            <a:avLst>
              <a:gd name="adj1" fmla="val 7607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644D3CCB-C242-4787-A2ED-77479183E391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rot="16200000" flipH="1">
            <a:off x="5166302" y="1690355"/>
            <a:ext cx="1740393" cy="37071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74FEF244-72EB-4FB1-9D20-5031619A303C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515822" y="5257289"/>
            <a:ext cx="3689709" cy="1442982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85B1792E-B515-453B-B7A8-50DEC3397564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 flipV="1">
            <a:off x="3515822" y="7605440"/>
            <a:ext cx="3689709" cy="702702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423921-C545-4A7A-AAB8-07A09E8493D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128169" y="6295898"/>
            <a:ext cx="0" cy="21295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lgDashDot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3380C53-DF88-4531-88F2-BA5C44D503F5}"/>
              </a:ext>
            </a:extLst>
          </p:cNvPr>
          <p:cNvCxnSpPr>
            <a:cxnSpLocks/>
            <a:stCxn id="19" idx="3"/>
            <a:endCxn id="6" idx="2"/>
          </p:cNvCxnSpPr>
          <p:nvPr/>
        </p:nvCxnSpPr>
        <p:spPr>
          <a:xfrm flipV="1">
            <a:off x="9561378" y="6295889"/>
            <a:ext cx="3752058" cy="856968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2B107C73-E3EE-4BFD-909F-A40BE1A94A6F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9410442" y="4866709"/>
            <a:ext cx="3902994" cy="524013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D90ABBE-2977-4F58-9FA0-9162BC47A028}"/>
              </a:ext>
            </a:extLst>
          </p:cNvPr>
          <p:cNvSpPr txBox="1"/>
          <p:nvPr/>
        </p:nvSpPr>
        <p:spPr>
          <a:xfrm>
            <a:off x="10030182" y="7344945"/>
            <a:ext cx="3505638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altLang="zh-CN" sz="3150" dirty="0"/>
              <a:t>Logistic Equation</a:t>
            </a:r>
            <a:endParaRPr lang="zh-CN" altLang="en-US" sz="31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7104B5-2B23-4917-9585-DF7322BDB7EA}"/>
              </a:ext>
            </a:extLst>
          </p:cNvPr>
          <p:cNvSpPr txBox="1"/>
          <p:nvPr/>
        </p:nvSpPr>
        <p:spPr>
          <a:xfrm>
            <a:off x="13325945" y="7344946"/>
            <a:ext cx="4344633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altLang="zh-CN" sz="3150" dirty="0" err="1"/>
              <a:t>Lotka</a:t>
            </a:r>
            <a:r>
              <a:rPr lang="en-US" altLang="zh-CN" sz="3150" dirty="0"/>
              <a:t> Volterra Model</a:t>
            </a:r>
            <a:endParaRPr lang="zh-CN" altLang="en-US" sz="3150" dirty="0"/>
          </a:p>
        </p:txBody>
      </p:sp>
    </p:spTree>
    <p:extLst>
      <p:ext uri="{BB962C8B-B14F-4D97-AF65-F5344CB8AC3E}">
        <p14:creationId xmlns:p14="http://schemas.microsoft.com/office/powerpoint/2010/main" val="278433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034C34-9B5E-49F4-8261-655DF880B1D6}"/>
              </a:ext>
            </a:extLst>
          </p:cNvPr>
          <p:cNvSpPr txBox="1"/>
          <p:nvPr/>
        </p:nvSpPr>
        <p:spPr>
          <a:xfrm>
            <a:off x="3538323" y="4104533"/>
            <a:ext cx="2845848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35" b="1" dirty="0">
                <a:solidFill>
                  <a:schemeClr val="accent6"/>
                </a:solidFill>
              </a:rPr>
              <a:t>Photosynthesis</a:t>
            </a:r>
            <a:endParaRPr lang="zh-CN" altLang="en-US" sz="2835" b="1" dirty="0">
              <a:solidFill>
                <a:schemeClr val="accent6"/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917C446-27AD-4772-A238-A2981544F906}"/>
              </a:ext>
            </a:extLst>
          </p:cNvPr>
          <p:cNvSpPr/>
          <p:nvPr/>
        </p:nvSpPr>
        <p:spPr>
          <a:xfrm>
            <a:off x="6179120" y="3086872"/>
            <a:ext cx="741285" cy="190447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46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E48183AF-55CE-4647-956F-2708A26D891E}"/>
              </a:ext>
            </a:extLst>
          </p:cNvPr>
          <p:cNvSpPr/>
          <p:nvPr/>
        </p:nvSpPr>
        <p:spPr>
          <a:xfrm rot="16200000">
            <a:off x="8232542" y="5624467"/>
            <a:ext cx="403527" cy="705735"/>
          </a:xfrm>
          <a:prstGeom prst="downArrow">
            <a:avLst>
              <a:gd name="adj1" fmla="val 50000"/>
              <a:gd name="adj2" fmla="val 8214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46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B27D6E1-B2CC-49D9-B5A5-BDB38E09224A}"/>
              </a:ext>
            </a:extLst>
          </p:cNvPr>
          <p:cNvSpPr/>
          <p:nvPr/>
        </p:nvSpPr>
        <p:spPr>
          <a:xfrm rot="10800000">
            <a:off x="9711803" y="3094546"/>
            <a:ext cx="389283" cy="1815381"/>
          </a:xfrm>
          <a:prstGeom prst="downArrow">
            <a:avLst>
              <a:gd name="adj1" fmla="val 39093"/>
              <a:gd name="adj2" fmla="val 10888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46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8B9E4EF-9990-4ADB-B0C8-0C10B473A174}"/>
              </a:ext>
            </a:extLst>
          </p:cNvPr>
          <p:cNvGrpSpPr/>
          <p:nvPr/>
        </p:nvGrpSpPr>
        <p:grpSpPr>
          <a:xfrm>
            <a:off x="3106848" y="5108069"/>
            <a:ext cx="4762638" cy="1781934"/>
            <a:chOff x="1730939" y="3780062"/>
            <a:chExt cx="2756783" cy="101582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51D48A9-C6DC-4B58-BADC-0F8CDBF97A70}"/>
                </a:ext>
              </a:extLst>
            </p:cNvPr>
            <p:cNvSpPr/>
            <p:nvPr/>
          </p:nvSpPr>
          <p:spPr>
            <a:xfrm>
              <a:off x="1730939" y="3780062"/>
              <a:ext cx="2756783" cy="10158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2" b="1" dirty="0"/>
                <a:t>            Producer</a:t>
              </a:r>
              <a:endParaRPr lang="zh-CN" altLang="en-US" sz="3402" b="1" dirty="0"/>
            </a:p>
          </p:txBody>
        </p:sp>
        <p:pic>
          <p:nvPicPr>
            <p:cNvPr id="14" name="图形 13" descr="枞树">
              <a:extLst>
                <a:ext uri="{FF2B5EF4-FFF2-40B4-BE49-F238E27FC236}">
                  <a16:creationId xmlns:a16="http://schemas.microsoft.com/office/drawing/2014/main" id="{2828C1F1-35FE-4256-976E-3AD5E6AC9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9981" y="3951212"/>
              <a:ext cx="708639" cy="708639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37297A-1980-4AE0-97E8-EEEE2F3A541E}"/>
              </a:ext>
            </a:extLst>
          </p:cNvPr>
          <p:cNvGrpSpPr/>
          <p:nvPr/>
        </p:nvGrpSpPr>
        <p:grpSpPr>
          <a:xfrm>
            <a:off x="4657689" y="910763"/>
            <a:ext cx="11208210" cy="1707666"/>
            <a:chOff x="2662833" y="785390"/>
            <a:chExt cx="7907802" cy="120482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81207F-32D4-45C6-91B3-499E69CBBC78}"/>
                </a:ext>
              </a:extLst>
            </p:cNvPr>
            <p:cNvSpPr/>
            <p:nvPr/>
          </p:nvSpPr>
          <p:spPr>
            <a:xfrm>
              <a:off x="2662833" y="785390"/>
              <a:ext cx="7907802" cy="1204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2" b="1" dirty="0"/>
                <a:t>Carbon Dioxide in the </a:t>
              </a:r>
              <a:r>
                <a:rPr lang="en-US" altLang="zh-CN" sz="3402" b="1" dirty="0" err="1"/>
                <a:t>Atomsphere</a:t>
              </a:r>
              <a:endParaRPr lang="zh-CN" altLang="en-US" sz="3402" b="1" dirty="0"/>
            </a:p>
          </p:txBody>
        </p:sp>
        <p:pic>
          <p:nvPicPr>
            <p:cNvPr id="16" name="图形 15" descr="云">
              <a:extLst>
                <a:ext uri="{FF2B5EF4-FFF2-40B4-BE49-F238E27FC236}">
                  <a16:creationId xmlns:a16="http://schemas.microsoft.com/office/drawing/2014/main" id="{9DAC206E-BF14-43F0-958C-3255437B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359" y="90793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F932F0C-978D-44B2-90C6-645EA9B3D702}"/>
              </a:ext>
            </a:extLst>
          </p:cNvPr>
          <p:cNvGrpSpPr/>
          <p:nvPr/>
        </p:nvGrpSpPr>
        <p:grpSpPr>
          <a:xfrm>
            <a:off x="8989454" y="5211589"/>
            <a:ext cx="3561279" cy="1439787"/>
            <a:chOff x="5076208" y="3735998"/>
            <a:chExt cx="2512612" cy="10407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C0638CA-272E-4E0D-8404-22C26A0E2D68}"/>
                </a:ext>
              </a:extLst>
            </p:cNvPr>
            <p:cNvSpPr/>
            <p:nvPr/>
          </p:nvSpPr>
          <p:spPr>
            <a:xfrm>
              <a:off x="5076208" y="3735998"/>
              <a:ext cx="2512612" cy="104071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35" b="1" dirty="0"/>
                <a:t>	Consumer</a:t>
              </a:r>
              <a:endParaRPr lang="zh-CN" altLang="en-US" sz="2835" b="1" dirty="0"/>
            </a:p>
          </p:txBody>
        </p:sp>
        <p:pic>
          <p:nvPicPr>
            <p:cNvPr id="20" name="图形 19" descr="爪印">
              <a:extLst>
                <a:ext uri="{FF2B5EF4-FFF2-40B4-BE49-F238E27FC236}">
                  <a16:creationId xmlns:a16="http://schemas.microsoft.com/office/drawing/2014/main" id="{F7342B57-7AE0-427A-BE48-AA88EB62B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43460" y="3805116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EA97AF6-21BB-4915-A49E-3C3AFF25E255}"/>
              </a:ext>
            </a:extLst>
          </p:cNvPr>
          <p:cNvGrpSpPr/>
          <p:nvPr/>
        </p:nvGrpSpPr>
        <p:grpSpPr>
          <a:xfrm>
            <a:off x="13918904" y="5933353"/>
            <a:ext cx="5962209" cy="5677869"/>
            <a:chOff x="7908134" y="2801017"/>
            <a:chExt cx="4206556" cy="400594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5F99A4-D7A9-4BC0-B670-79BFB4EC6BAF}"/>
                </a:ext>
              </a:extLst>
            </p:cNvPr>
            <p:cNvSpPr/>
            <p:nvPr/>
          </p:nvSpPr>
          <p:spPr>
            <a:xfrm>
              <a:off x="7908134" y="3843992"/>
              <a:ext cx="2684062" cy="101582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35" b="1" dirty="0">
                  <a:solidFill>
                    <a:schemeClr val="bg1"/>
                  </a:solidFill>
                </a:rPr>
                <a:t>	Decomposer</a:t>
              </a:r>
              <a:endParaRPr lang="zh-CN" altLang="en-US" sz="2835" b="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5942B90-E075-4F16-9379-A90E7273CD8B}"/>
                </a:ext>
              </a:extLst>
            </p:cNvPr>
            <p:cNvGrpSpPr/>
            <p:nvPr/>
          </p:nvGrpSpPr>
          <p:grpSpPr>
            <a:xfrm>
              <a:off x="8027592" y="2801017"/>
              <a:ext cx="4087098" cy="4005943"/>
              <a:chOff x="4800546" y="3860130"/>
              <a:chExt cx="4087098" cy="4005943"/>
            </a:xfrm>
          </p:grpSpPr>
          <p:sp>
            <p:nvSpPr>
              <p:cNvPr id="22" name="弦形 21">
                <a:extLst>
                  <a:ext uri="{FF2B5EF4-FFF2-40B4-BE49-F238E27FC236}">
                    <a16:creationId xmlns:a16="http://schemas.microsoft.com/office/drawing/2014/main" id="{93B716D7-0AAD-4C4B-9432-1D6DA0CFA02F}"/>
                  </a:ext>
                </a:extLst>
              </p:cNvPr>
              <p:cNvSpPr/>
              <p:nvPr/>
            </p:nvSpPr>
            <p:spPr>
              <a:xfrm rot="534686">
                <a:off x="4800546" y="5128430"/>
                <a:ext cx="750261" cy="757501"/>
              </a:xfrm>
              <a:prstGeom prst="chord">
                <a:avLst>
                  <a:gd name="adj1" fmla="val 11347157"/>
                  <a:gd name="adj2" fmla="val 20087914"/>
                </a:avLst>
              </a:prstGeom>
              <a:solidFill>
                <a:schemeClr val="bg1"/>
              </a:solidFill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46"/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93E9132C-5880-4EEB-AA98-D3C98EBA78F2}"/>
                  </a:ext>
                </a:extLst>
              </p:cNvPr>
              <p:cNvSpPr/>
              <p:nvPr/>
            </p:nvSpPr>
            <p:spPr>
              <a:xfrm rot="4381168">
                <a:off x="5015698" y="3994128"/>
                <a:ext cx="4005943" cy="3737948"/>
              </a:xfrm>
              <a:prstGeom prst="arc">
                <a:avLst>
                  <a:gd name="adj1" fmla="val 6703887"/>
                  <a:gd name="adj2" fmla="val 7381203"/>
                </a:avLst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46"/>
              </a:p>
            </p:txBody>
          </p:sp>
        </p:grpSp>
      </p:grpSp>
      <p:sp>
        <p:nvSpPr>
          <p:cNvPr id="30" name="箭头: 直角上 29">
            <a:extLst>
              <a:ext uri="{FF2B5EF4-FFF2-40B4-BE49-F238E27FC236}">
                <a16:creationId xmlns:a16="http://schemas.microsoft.com/office/drawing/2014/main" id="{E84B50A4-8181-4029-8301-9F768862C700}"/>
              </a:ext>
            </a:extLst>
          </p:cNvPr>
          <p:cNvSpPr/>
          <p:nvPr/>
        </p:nvSpPr>
        <p:spPr>
          <a:xfrm rot="5400000">
            <a:off x="6461918" y="6025304"/>
            <a:ext cx="1347465" cy="3310302"/>
          </a:xfrm>
          <a:prstGeom prst="bentUpArrow">
            <a:avLst>
              <a:gd name="adj1" fmla="val 12163"/>
              <a:gd name="adj2" fmla="val 15786"/>
              <a:gd name="adj3" fmla="val 2451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46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BE2F961-E69F-4E02-A90D-D2D2AAD0B8AC}"/>
              </a:ext>
            </a:extLst>
          </p:cNvPr>
          <p:cNvSpPr/>
          <p:nvPr/>
        </p:nvSpPr>
        <p:spPr>
          <a:xfrm>
            <a:off x="11142971" y="6844297"/>
            <a:ext cx="382245" cy="56732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46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11F95F-2A84-4937-AEED-15FE273C82D3}"/>
              </a:ext>
            </a:extLst>
          </p:cNvPr>
          <p:cNvSpPr/>
          <p:nvPr/>
        </p:nvSpPr>
        <p:spPr>
          <a:xfrm>
            <a:off x="9217295" y="7503946"/>
            <a:ext cx="3561279" cy="1347465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35" b="1" dirty="0">
                <a:solidFill>
                  <a:schemeClr val="accent2"/>
                </a:solidFill>
              </a:rPr>
              <a:t>Organic litters</a:t>
            </a:r>
            <a:endParaRPr lang="zh-CN" altLang="en-US" sz="2835" b="1" dirty="0">
              <a:solidFill>
                <a:schemeClr val="accent2"/>
              </a:solidFill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9BF6A481-6E71-4375-BB94-F85A504010F4}"/>
              </a:ext>
            </a:extLst>
          </p:cNvPr>
          <p:cNvSpPr/>
          <p:nvPr/>
        </p:nvSpPr>
        <p:spPr>
          <a:xfrm rot="10800000">
            <a:off x="7206753" y="3074903"/>
            <a:ext cx="493296" cy="1827348"/>
          </a:xfrm>
          <a:prstGeom prst="downArrow">
            <a:avLst>
              <a:gd name="adj1" fmla="val 39507"/>
              <a:gd name="adj2" fmla="val 10910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46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46D02C5-A1B8-4842-BE22-8FE4344C4D26}"/>
              </a:ext>
            </a:extLst>
          </p:cNvPr>
          <p:cNvSpPr txBox="1"/>
          <p:nvPr/>
        </p:nvSpPr>
        <p:spPr>
          <a:xfrm>
            <a:off x="7560947" y="3581554"/>
            <a:ext cx="1991307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6" b="1" dirty="0">
                <a:solidFill>
                  <a:schemeClr val="accent1"/>
                </a:solidFill>
              </a:rPr>
              <a:t>Respiration</a:t>
            </a:r>
            <a:endParaRPr lang="zh-CN" altLang="en-US" sz="1446" b="1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126341-CB09-4D36-B0C4-F626C5E47732}"/>
              </a:ext>
            </a:extLst>
          </p:cNvPr>
          <p:cNvSpPr txBox="1"/>
          <p:nvPr/>
        </p:nvSpPr>
        <p:spPr>
          <a:xfrm>
            <a:off x="10001333" y="3579190"/>
            <a:ext cx="1991307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6" b="1" dirty="0">
                <a:solidFill>
                  <a:schemeClr val="accent1"/>
                </a:solidFill>
              </a:rPr>
              <a:t>Respiration</a:t>
            </a:r>
            <a:endParaRPr lang="zh-CN" altLang="en-US" sz="1446" b="1" dirty="0">
              <a:solidFill>
                <a:schemeClr val="accent1"/>
              </a:solidFill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717E788A-8EF0-4F4B-8FEF-BFB90A1D9E1A}"/>
              </a:ext>
            </a:extLst>
          </p:cNvPr>
          <p:cNvSpPr/>
          <p:nvPr/>
        </p:nvSpPr>
        <p:spPr>
          <a:xfrm rot="10800000">
            <a:off x="14509343" y="2946817"/>
            <a:ext cx="512055" cy="4136811"/>
          </a:xfrm>
          <a:prstGeom prst="downArrow">
            <a:avLst>
              <a:gd name="adj1" fmla="val 27995"/>
              <a:gd name="adj2" fmla="val 9494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46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97CE0C-5A36-43AC-B2B9-C2A3C34A05C3}"/>
              </a:ext>
            </a:extLst>
          </p:cNvPr>
          <p:cNvSpPr txBox="1"/>
          <p:nvPr/>
        </p:nvSpPr>
        <p:spPr>
          <a:xfrm>
            <a:off x="12664673" y="3579190"/>
            <a:ext cx="1991307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6" b="1" dirty="0">
                <a:solidFill>
                  <a:schemeClr val="accent1"/>
                </a:solidFill>
              </a:rPr>
              <a:t>Respiration</a:t>
            </a:r>
            <a:endParaRPr lang="zh-CN" altLang="en-US" sz="1446" b="1" dirty="0">
              <a:solidFill>
                <a:schemeClr val="accent1"/>
              </a:solidFill>
            </a:endParaRPr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1ED9AD8D-DD04-475F-989A-50EE0141A448}"/>
              </a:ext>
            </a:extLst>
          </p:cNvPr>
          <p:cNvSpPr/>
          <p:nvPr/>
        </p:nvSpPr>
        <p:spPr>
          <a:xfrm rot="16200000">
            <a:off x="13206743" y="7879405"/>
            <a:ext cx="382245" cy="56732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46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E9525B4F-4BEE-47A7-9429-4BB84F1362B0}"/>
              </a:ext>
            </a:extLst>
          </p:cNvPr>
          <p:cNvSpPr/>
          <p:nvPr/>
        </p:nvSpPr>
        <p:spPr>
          <a:xfrm rot="10800000">
            <a:off x="15312896" y="2931799"/>
            <a:ext cx="512055" cy="4136811"/>
          </a:xfrm>
          <a:prstGeom prst="downArrow">
            <a:avLst>
              <a:gd name="adj1" fmla="val 27995"/>
              <a:gd name="adj2" fmla="val 9494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46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C13A1D-3DEF-402B-A552-D66F17267E22}"/>
              </a:ext>
            </a:extLst>
          </p:cNvPr>
          <p:cNvSpPr txBox="1"/>
          <p:nvPr/>
        </p:nvSpPr>
        <p:spPr>
          <a:xfrm>
            <a:off x="15646263" y="3520075"/>
            <a:ext cx="2535054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6" b="1" dirty="0">
                <a:solidFill>
                  <a:schemeClr val="accent2"/>
                </a:solidFill>
              </a:rPr>
              <a:t>Decomposition</a:t>
            </a:r>
            <a:endParaRPr lang="zh-CN" altLang="en-US" sz="1446" b="1" dirty="0">
              <a:solidFill>
                <a:schemeClr val="accent2"/>
              </a:solidFill>
            </a:endParaRPr>
          </a:p>
        </p:txBody>
      </p:sp>
      <p:pic>
        <p:nvPicPr>
          <p:cNvPr id="3" name="图形 2" descr="工厂">
            <a:extLst>
              <a:ext uri="{FF2B5EF4-FFF2-40B4-BE49-F238E27FC236}">
                <a16:creationId xmlns:a16="http://schemas.microsoft.com/office/drawing/2014/main" id="{3D0D4DAA-B8A6-44B2-B2AE-9535664CA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52581" y="1116575"/>
            <a:ext cx="1296036" cy="1296036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2FBC3F0-5A7B-4962-9B07-A91D11204841}"/>
              </a:ext>
            </a:extLst>
          </p:cNvPr>
          <p:cNvSpPr/>
          <p:nvPr/>
        </p:nvSpPr>
        <p:spPr>
          <a:xfrm rot="10800000">
            <a:off x="16195293" y="1553498"/>
            <a:ext cx="1527894" cy="4227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46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381C90-71FD-49D6-AA6A-D56BBE79C3EA}"/>
              </a:ext>
            </a:extLst>
          </p:cNvPr>
          <p:cNvSpPr txBox="1"/>
          <p:nvPr/>
        </p:nvSpPr>
        <p:spPr>
          <a:xfrm>
            <a:off x="16072689" y="1034446"/>
            <a:ext cx="2108628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6" b="1" dirty="0">
                <a:solidFill>
                  <a:schemeClr val="bg1">
                    <a:lumMod val="50000"/>
                  </a:schemeClr>
                </a:solidFill>
              </a:rPr>
              <a:t>combustion</a:t>
            </a:r>
            <a:endParaRPr lang="zh-CN" altLang="en-US" sz="1446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0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</TotalTime>
  <Words>55</Words>
  <Application>Microsoft Office PowerPoint</Application>
  <PresentationFormat>自定义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亿诚</dc:creator>
  <cp:lastModifiedBy>曾 亿诚</cp:lastModifiedBy>
  <cp:revision>18</cp:revision>
  <dcterms:created xsi:type="dcterms:W3CDTF">2021-02-07T16:57:48Z</dcterms:created>
  <dcterms:modified xsi:type="dcterms:W3CDTF">2021-02-18T15:04:13Z</dcterms:modified>
</cp:coreProperties>
</file>