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268" r:id="rId3"/>
    <p:sldId id="375" r:id="rId4"/>
    <p:sldId id="376" r:id="rId5"/>
    <p:sldId id="378" r:id="rId6"/>
    <p:sldId id="379" r:id="rId7"/>
    <p:sldId id="380" r:id="rId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990000"/>
    <a:srgbClr val="E09206"/>
    <a:srgbClr val="C7501B"/>
    <a:srgbClr val="A50021"/>
    <a:srgbClr val="CC0000"/>
    <a:srgbClr val="8000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5" autoAdjust="0"/>
    <p:restoredTop sz="95982" autoAdjust="0"/>
  </p:normalViewPr>
  <p:slideViewPr>
    <p:cSldViewPr>
      <p:cViewPr varScale="1">
        <p:scale>
          <a:sx n="105" d="100"/>
          <a:sy n="105" d="100"/>
        </p:scale>
        <p:origin x="441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3059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6" y="1"/>
            <a:ext cx="2945955" cy="493059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r">
              <a:defRPr sz="1200"/>
            </a:lvl1pPr>
          </a:lstStyle>
          <a:p>
            <a:fld id="{97E5D180-4C78-4CBB-ACED-0B916B12A8C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59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r">
              <a:defRPr sz="1200"/>
            </a:lvl1pPr>
          </a:lstStyle>
          <a:p>
            <a:fld id="{B67B951E-7682-4445-AA52-61FB7ACC7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7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3713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3713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D118DF8A-A8C8-42FF-BF60-9AFDCD254693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9" tIns="46480" rIns="92959" bIns="464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2959" tIns="46480" rIns="92959" bIns="464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60" cy="493713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4"/>
            <a:ext cx="2945660" cy="493713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C6A6FE1C-B24F-466B-A1AD-CA58EC1340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6FE1C-B24F-466B-A1AD-CA58EC13409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274" y="548680"/>
            <a:ext cx="9162288" cy="82296"/>
          </a:xfrm>
          <a:prstGeom prst="rect">
            <a:avLst/>
          </a:prstGeom>
          <a:gradFill flip="none" rotWithShape="1">
            <a:gsLst>
              <a:gs pos="0">
                <a:srgbClr val="916163"/>
              </a:gs>
              <a:gs pos="96000">
                <a:srgbClr val="C00000"/>
              </a:gs>
              <a:gs pos="0">
                <a:srgbClr val="362425"/>
              </a:gs>
              <a:gs pos="0">
                <a:srgbClr val="6C484A"/>
              </a:gs>
              <a:gs pos="0">
                <a:srgbClr val="A50021">
                  <a:tint val="66000"/>
                  <a:satMod val="160000"/>
                  <a:lumMod val="0"/>
                  <a:lumOff val="100000"/>
                  <a:alpha val="0"/>
                </a:srgbClr>
              </a:gs>
              <a:gs pos="100000">
                <a:srgbClr val="A50021">
                  <a:tint val="44500"/>
                  <a:satMod val="160000"/>
                  <a:lumMod val="0"/>
                </a:srgbClr>
              </a:gs>
              <a:gs pos="100000">
                <a:srgbClr val="A50021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-41186" y="6573503"/>
            <a:ext cx="9149690" cy="311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dirty="0"/>
              <a:t>-</a:t>
            </a:r>
            <a:fld id="{73DA0BB7-265A-403C-9275-D587AB510EDC}" type="slidenum">
              <a:rPr lang="zh-TW" altLang="en-US" smtClean="0"/>
              <a:pPr algn="r"/>
              <a:t>‹#›</a:t>
            </a:fld>
            <a:r>
              <a:rPr lang="en-US" altLang="zh-TW" dirty="0"/>
              <a:t>-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4C3-DB1C-49BA-AC6A-B1EAC30E7F8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17C0-A173-4891-8831-3AE7ACA35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nano/journal/v6/n9/abs/nnano.2011.12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ndsomeRobot@github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blog/2015/03/how-to-tune-your-apache-spark-jobs-part-2/" TargetMode="External"/><Relationship Id="rId2" Type="http://schemas.openxmlformats.org/officeDocument/2006/relationships/hyperlink" Target="https://blog.cloudera.com/blog/2015/03/how-to-tune-your-apache-spark-jobs-part-1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"/>
          <p:cNvSpPr/>
          <p:nvPr/>
        </p:nvSpPr>
        <p:spPr>
          <a:xfrm>
            <a:off x="251520" y="148768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Arial" pitchFamily="34" charset="0"/>
                <a:cs typeface="Arial" pitchFamily="34" charset="0"/>
              </a:rPr>
              <a:t>pySpark</a:t>
            </a: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 on Ubuntu: Experiences</a:t>
            </a:r>
          </a:p>
        </p:txBody>
      </p:sp>
      <p:grpSp>
        <p:nvGrpSpPr>
          <p:cNvPr id="21" name="组合 6"/>
          <p:cNvGrpSpPr/>
          <p:nvPr/>
        </p:nvGrpSpPr>
        <p:grpSpPr>
          <a:xfrm>
            <a:off x="-508" y="0"/>
            <a:ext cx="9144508" cy="1008112"/>
            <a:chOff x="-508" y="0"/>
            <a:chExt cx="9144508" cy="1008112"/>
          </a:xfrm>
        </p:grpSpPr>
        <p:sp>
          <p:nvSpPr>
            <p:cNvPr id="22" name="矩形 2"/>
            <p:cNvSpPr/>
            <p:nvPr/>
          </p:nvSpPr>
          <p:spPr>
            <a:xfrm>
              <a:off x="0" y="447055"/>
              <a:ext cx="9144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b="1" dirty="0">
                <a:latin typeface="Arial" pitchFamily="34" charset="0"/>
                <a:cs typeface="Arial" pitchFamily="34" charset="0"/>
                <a:hlinkClick r:id="rId3"/>
              </a:endParaRPr>
            </a:p>
          </p:txBody>
        </p:sp>
        <p:pic>
          <p:nvPicPr>
            <p:cNvPr id="23" name="Picture 2" descr="http://www.aiesec.org/cms/aiesec/AI/Asia%20Pacific/HONG%20KONG/AIESEC%20POLYU/organizations/tn_takers/polyu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" r="2691"/>
            <a:stretch>
              <a:fillRect/>
            </a:stretch>
          </p:blipFill>
          <p:spPr bwMode="auto">
            <a:xfrm>
              <a:off x="-508" y="0"/>
              <a:ext cx="3816424" cy="1008112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107504" y="3284984"/>
            <a:ext cx="892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Kang Xu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Nov 9, 2017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8676456" y="6351711"/>
            <a:ext cx="3955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>
              <a:latin typeface="Arial" pitchFamily="34" charset="0"/>
              <a:cs typeface="Arial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12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63670" y="-12588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Pros and Cons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矩形 26"/>
          <p:cNvSpPr/>
          <p:nvPr/>
        </p:nvSpPr>
        <p:spPr>
          <a:xfrm>
            <a:off x="6245319" y="692696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41">
            <a:extLst>
              <a:ext uri="{FF2B5EF4-FFF2-40B4-BE49-F238E27FC236}">
                <a16:creationId xmlns:a16="http://schemas.microsoft.com/office/drawing/2014/main" id="{09413EDB-3EEF-4199-90AB-BDBD1DF75531}"/>
              </a:ext>
            </a:extLst>
          </p:cNvPr>
          <p:cNvCxnSpPr/>
          <p:nvPr/>
        </p:nvCxnSpPr>
        <p:spPr>
          <a:xfrm rot="5400000">
            <a:off x="4572000" y="-1179009"/>
            <a:ext cx="0" cy="9072000"/>
          </a:xfrm>
          <a:prstGeom prst="line">
            <a:avLst/>
          </a:prstGeom>
          <a:ln w="19050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3BF58F-FCA2-4D87-8C17-D5B1E6740CBD}"/>
              </a:ext>
            </a:extLst>
          </p:cNvPr>
          <p:cNvSpPr txBox="1"/>
          <p:nvPr/>
        </p:nvSpPr>
        <p:spPr>
          <a:xfrm>
            <a:off x="0" y="620688"/>
            <a:ext cx="90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install and setup, easier than Hadoop. (P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install guide 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handsomeRobot@github.com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 the integration of Python script. Only very limited modifications are required for Python scripts before feed to Spark cluster.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more manual job-assignments, convenient and safe.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slow, sometimes faster than without. 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A46E60-3C56-4D28-AE54-EB6B89534922}"/>
              </a:ext>
            </a:extLst>
          </p:cNvPr>
          <p:cNvSpPr txBox="1"/>
          <p:nvPr/>
        </p:nvSpPr>
        <p:spPr>
          <a:xfrm>
            <a:off x="-35621" y="3385067"/>
            <a:ext cx="90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Without third-party file manage system, user has to copy the same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and collect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parts from each node.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takes additional resources,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 core from the master machine and 7% RAM from each node.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RAM limitations on the driver side could lead to break down,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2G limitation for shuffling.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one application is running and occupying all the resources, another application has to wait in the queue until the previous one returns unneeded resources.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60009" y="-12588"/>
            <a:ext cx="528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Example on Data Labeling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7C7FD3-E834-4A8D-A955-0B1179D8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6" r="47238" b="9045"/>
          <a:stretch/>
        </p:blipFill>
        <p:spPr>
          <a:xfrm>
            <a:off x="0" y="615051"/>
            <a:ext cx="5904656" cy="62191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86797F-1F6E-4ED8-9687-1871E11F4C2B}"/>
              </a:ext>
            </a:extLst>
          </p:cNvPr>
          <p:cNvSpPr/>
          <p:nvPr/>
        </p:nvSpPr>
        <p:spPr>
          <a:xfrm>
            <a:off x="0" y="634103"/>
            <a:ext cx="6084168" cy="6219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098872-E64B-4728-8E78-B74557DC4B07}"/>
              </a:ext>
            </a:extLst>
          </p:cNvPr>
          <p:cNvSpPr txBox="1"/>
          <p:nvPr/>
        </p:nvSpPr>
        <p:spPr>
          <a:xfrm>
            <a:off x="6156176" y="148478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file is divided into small partitions (nested inside RDD) and distributed to all the nodes.</a:t>
            </a: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label function is called from the map() function on each line of RDD.</a:t>
            </a: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Spark is lazy, nothing happens until a call of action,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collect(),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saveAsTextFile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()…</a:t>
            </a:r>
          </a:p>
        </p:txBody>
      </p:sp>
    </p:spTree>
    <p:extLst>
      <p:ext uri="{BB962C8B-B14F-4D97-AF65-F5344CB8AC3E}">
        <p14:creationId xmlns:p14="http://schemas.microsoft.com/office/powerpoint/2010/main" val="36825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50254" y="0"/>
            <a:ext cx="2706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Spark </a:t>
            </a:r>
            <a:r>
              <a:rPr lang="en-US" altLang="zh-CN" sz="3200" b="1" dirty="0" err="1">
                <a:latin typeface="Arial" pitchFamily="34" charset="0"/>
                <a:cs typeface="Arial" pitchFamily="34" charset="0"/>
              </a:rPr>
              <a:t>WebUI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FDE6F8-EFE9-4C99-A837-9F8D77895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" t="6602" r="1963" b="43000"/>
          <a:stretch/>
        </p:blipFill>
        <p:spPr>
          <a:xfrm>
            <a:off x="35496" y="836712"/>
            <a:ext cx="8936285" cy="25922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932B8-2D4D-479B-A107-044CC19B5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2" t="37799" r="5374" b="3401"/>
          <a:stretch/>
        </p:blipFill>
        <p:spPr>
          <a:xfrm>
            <a:off x="172219" y="3680937"/>
            <a:ext cx="87995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324615" y="0"/>
            <a:ext cx="435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Resource Allocations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7B3D2-5439-467F-A7C1-7BCDB16A2A51}"/>
              </a:ext>
            </a:extLst>
          </p:cNvPr>
          <p:cNvSpPr txBox="1"/>
          <p:nvPr/>
        </p:nvSpPr>
        <p:spPr>
          <a:xfrm>
            <a:off x="0" y="584775"/>
            <a:ext cx="907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default, Spark grabs all but 1G RAM (for system) from each node. For example, Spark takes 7.5G – 1G = 6.5G from salve05.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Among the max of 6.5G, 7% is needed for the maintenance of Spark framework. So left = 6.5G * 93% ~ 6G.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default, each executor is granted 1G RAM. But recommended by Cloudera engineer, 1 executor = 5 cores. Since in our case, each node has 4 cores, that is 1 node = 4 cores = 1 executor.  So 1 executor = 6G (actually only 4G is enough).  The memory of executor can be configured in the /opt/spark/conf/spark-env.sh file on the master machine like following: </a:t>
            </a:r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SPARK_EXECUTOR_MEMORY=4g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increase the number of executors with smaller memory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this:</a:t>
            </a:r>
            <a:r>
              <a:rPr lang="en-US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SPARK_EXECUTOR_MEMORY</a:t>
            </a:r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=2g SPARK_EXECUTOR_INSTANCES=3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the configurations can only take effect once another application is fired and influence only newly-added executors. 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allocation could be enabled by adding the following line into the /opt/spark/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/spark-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defauts.conf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spark_dynamicAllocation_enabled</a:t>
            </a:r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adding the following line into each worker node </a:t>
            </a:r>
            <a:r>
              <a:rPr lang="en-US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spark_shuffle_service_enabled</a:t>
            </a:r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optimization tricks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https://blog.cloudera.com/blog/2015/03/how-to-tune-your-apache-spark-jobs-part-1/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https://blog.cloudera.com/blog/2015/03/how-to-tune-your-apache-spark-jobs-part-2/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716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795580" y="0"/>
            <a:ext cx="341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Confusing Traps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7B3D2-5439-467F-A7C1-7BCDB16A2A51}"/>
              </a:ext>
            </a:extLst>
          </p:cNvPr>
          <p:cNvSpPr txBox="1"/>
          <p:nvPr/>
        </p:nvSpPr>
        <p:spPr>
          <a:xfrm>
            <a:off x="0" y="877998"/>
            <a:ext cx="8604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copy the same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the SAME directory on each node. But if you have HDFS or AW3,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it does not matter.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path of input/output file should begin with ‘file://…….’, for example, ‘file:///home/sparkuser/workspace/baidu_company_sina_result.txt’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aware of the coalesce() function, if you call an action after coalesce(1), then all the following tasks are performed only on exactly one machine.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output files are scattered among the nodes, do not miss anyone of them. </a:t>
            </a:r>
          </a:p>
        </p:txBody>
      </p:sp>
    </p:spTree>
    <p:extLst>
      <p:ext uri="{BB962C8B-B14F-4D97-AF65-F5344CB8AC3E}">
        <p14:creationId xmlns:p14="http://schemas.microsoft.com/office/powerpoint/2010/main" val="985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18172</TotalTime>
  <Words>623</Words>
  <Application>Microsoft Office PowerPoint</Application>
  <PresentationFormat>全屏显示(4:3)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新細明體</vt:lpstr>
      <vt:lpstr>宋体</vt:lpstr>
      <vt:lpstr>Arial</vt:lpstr>
      <vt:lpstr>Calibri</vt:lpstr>
      <vt:lpstr>Office 佈景主題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Y. Chai</dc:creator>
  <cp:lastModifiedBy>KANG XU</cp:lastModifiedBy>
  <cp:revision>580</cp:revision>
  <cp:lastPrinted>2013-01-29T05:38:57Z</cp:lastPrinted>
  <dcterms:created xsi:type="dcterms:W3CDTF">2012-09-03T02:51:28Z</dcterms:created>
  <dcterms:modified xsi:type="dcterms:W3CDTF">2017-11-09T15:03:23Z</dcterms:modified>
</cp:coreProperties>
</file>