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26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0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03CFB-E38C-D340-BF5C-F9BDF7CC494A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CE1B-4295-CF47-8C31-DDCE801F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F621A0-942C-49C5-9E35-CCEA393C85AA}" type="slidenum">
              <a:rPr lang="en-US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shown at the beginning, it interesting to visualize the geometrical relationship between canonical parts. </a:t>
            </a:r>
          </a:p>
          <a:p>
            <a:endParaRPr lang="en-US"/>
          </a:p>
          <a:p>
            <a:r>
              <a:rPr lang="en-US"/>
              <a:t>Notice that:</a:t>
            </a:r>
          </a:p>
          <a:p>
            <a:pPr>
              <a:buFontTx/>
              <a:buChar char="-"/>
            </a:pPr>
            <a:r>
              <a:rPr lang="en-US"/>
              <a:t>These 2 canonical parts share the same pose. All parts that share the same pose form a canonical pose.</a:t>
            </a:r>
          </a:p>
          <a:p>
            <a:pPr>
              <a:buFontTx/>
              <a:buChar char="-"/>
            </a:pPr>
            <a:r>
              <a:rPr lang="en-US"/>
              <a:t>These are other examples of canonical poses</a:t>
            </a:r>
          </a:p>
          <a:p>
            <a:pPr>
              <a:buFontTx/>
              <a:buChar char="-"/>
            </a:pPr>
            <a:r>
              <a:rPr lang="en-US"/>
              <a:t>Part belonging to different canonical poses are linked by a full homograhic transformation</a:t>
            </a:r>
          </a:p>
          <a:p>
            <a:r>
              <a:rPr lang="en-US"/>
              <a:t>Here we see examples of canonical poses mapped into object instances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r>
              <a:rPr lang="en-US"/>
              <a:t>%%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r>
              <a:rPr lang="en-US"/>
              <a:t>This plane collect canonical parts that share the same pose. All this canonical parts are related by a pure translation constraint.</a:t>
            </a:r>
          </a:p>
          <a:p>
            <a:r>
              <a:rPr lang="en-US"/>
              <a:t>- These canonical parts do not share the same pose and belong to different planes. This change of pose is described by the homographic transformation Aij.</a:t>
            </a:r>
          </a:p>
          <a:p>
            <a:r>
              <a:rPr lang="en-US"/>
              <a:t>- Canonical parts that are not visible at the same time are not linked.</a:t>
            </a:r>
          </a:p>
          <a:p>
            <a:endParaRPr lang="en-US"/>
          </a:p>
          <a:p>
            <a:r>
              <a:rPr lang="en-US"/>
              <a:t>Canonical parts that share the same pose forms a single-view submodel.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%Canonical parts that share the same pose form a single view sub-model of the object class. Canonical parts that do not belong to the same plane, correspond to different %poses of the 3d object. The linkage stucture quantifies this relative change of pose through the homographic transformations. Canonical parts that are not visible at the same %time are not linked.</a:t>
            </a:r>
          </a:p>
          <a:p>
            <a:endParaRPr lang="en-US"/>
          </a:p>
          <a:p>
            <a:r>
              <a:rPr lang="en-US" b="1"/>
              <a:t>Notice this representation is </a:t>
            </a:r>
            <a:r>
              <a:rPr lang="en-US"/>
              <a:t>more flexible than a  full 3d model</a:t>
            </a:r>
            <a:r>
              <a:rPr lang="en-US" b="1"/>
              <a:t> yet, much richer than those where </a:t>
            </a:r>
            <a:r>
              <a:rPr lang="en-US"/>
              <a:t>parts are linked by 'right to left', 'up to down‘ relationship, yet. . Also it is different from aspect graph:  in that: aspect graphs are able to segment the object in stable regions across views </a:t>
            </a:r>
            <a:endParaRPr lang="en-US">
              <a:solidFill>
                <a:srgbClr val="CC0066"/>
              </a:solidFill>
            </a:endParaRP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9663"/>
            <a:ext cx="7772400" cy="162173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3011"/>
            <a:ext cx="6400800" cy="21257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Helvetic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6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Helvetic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5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272" y="1030813"/>
            <a:ext cx="4286528" cy="53025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0813"/>
            <a:ext cx="4286528" cy="53025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1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7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271" y="1055553"/>
            <a:ext cx="8725458" cy="52760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Helvetic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2172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271" y="274638"/>
            <a:ext cx="655337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Helvetic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1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Helvetic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03D085C-1446-465D-822C-8276F25A49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271" y="164931"/>
            <a:ext cx="8725458" cy="692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271" y="1055553"/>
            <a:ext cx="8725458" cy="527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272" y="6448767"/>
            <a:ext cx="4359636" cy="272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Helvetic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5286" y="0"/>
            <a:ext cx="598714" cy="272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BFBFBF"/>
                </a:solidFill>
                <a:latin typeface="Arial Black"/>
                <a:cs typeface="Arial Black"/>
              </a:defRPr>
            </a:lvl1pPr>
          </a:lstStyle>
          <a:p>
            <a:fld id="{7F2C8DE1-5B0B-DD4F-89A9-EF10D4F882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1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wmf"/><Relationship Id="rId3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Examples for 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7743" y="3191398"/>
            <a:ext cx="4663739" cy="895315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Instructor: Jason Corso (</a:t>
            </a:r>
            <a:r>
              <a:rPr lang="en-US" sz="2000" dirty="0" err="1" smtClean="0"/>
              <a:t>jjcorso</a:t>
            </a:r>
            <a:r>
              <a:rPr lang="en-US" sz="2000" dirty="0" smtClean="0"/>
              <a:t>)</a:t>
            </a:r>
          </a:p>
          <a:p>
            <a:pPr algn="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35750"/>
            <a:ext cx="5653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Helvetica"/>
              </a:rPr>
              <a:t>Materials on these slides have come from many sources in addition to myself; individual slides reference specific sources.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8" y="149491"/>
            <a:ext cx="5461000" cy="4445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18613" y="3201809"/>
            <a:ext cx="4719542" cy="940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prstClr val="black">
                    <a:tint val="75000"/>
                  </a:prstClr>
                </a:solidFill>
                <a:latin typeface="Helvetica"/>
              </a:rPr>
              <a:t>EECS </a:t>
            </a:r>
            <a:r>
              <a:rPr lang="en-US" sz="2000" dirty="0" smtClean="0">
                <a:solidFill>
                  <a:prstClr val="black">
                    <a:tint val="75000"/>
                  </a:prstClr>
                </a:solidFill>
                <a:latin typeface="Helvetica"/>
              </a:rPr>
              <a:t>442</a:t>
            </a:r>
            <a:r>
              <a:rPr lang="en-US" sz="2000" dirty="0" smtClean="0">
                <a:solidFill>
                  <a:prstClr val="black">
                    <a:tint val="75000"/>
                  </a:prstClr>
                </a:solidFill>
                <a:latin typeface="Helvetica"/>
              </a:rPr>
              <a:t> </a:t>
            </a:r>
            <a:r>
              <a:rPr lang="en-US" sz="2000" dirty="0" smtClean="0">
                <a:solidFill>
                  <a:prstClr val="black">
                    <a:tint val="75000"/>
                  </a:prstClr>
                </a:solidFill>
                <a:latin typeface="Helvetica"/>
              </a:rPr>
              <a:t>Fall </a:t>
            </a:r>
            <a:r>
              <a:rPr lang="en-US" sz="2000" dirty="0" smtClean="0">
                <a:solidFill>
                  <a:prstClr val="black">
                    <a:tint val="75000"/>
                  </a:prstClr>
                </a:solidFill>
                <a:latin typeface="Helvetica"/>
              </a:rPr>
              <a:t>2017</a:t>
            </a:r>
            <a:endParaRPr lang="en-US" sz="2000" dirty="0" smtClean="0">
              <a:solidFill>
                <a:prstClr val="black">
                  <a:tint val="75000"/>
                </a:prstClr>
              </a:solidFill>
              <a:latin typeface="Helvetica"/>
            </a:endParaRPr>
          </a:p>
          <a:p>
            <a:pPr algn="l"/>
            <a:r>
              <a:rPr lang="en-US" sz="2000" dirty="0" smtClean="0">
                <a:solidFill>
                  <a:prstClr val="black">
                    <a:tint val="75000"/>
                  </a:prstClr>
                </a:solidFill>
                <a:latin typeface="Helvetica"/>
              </a:rPr>
              <a:t>Computer </a:t>
            </a:r>
            <a:r>
              <a:rPr lang="en-US" sz="2000" dirty="0" smtClean="0">
                <a:solidFill>
                  <a:prstClr val="black">
                    <a:tint val="75000"/>
                  </a:prstClr>
                </a:solidFill>
                <a:latin typeface="Helvetica"/>
              </a:rPr>
              <a:t>Vision</a:t>
            </a:r>
          </a:p>
          <a:p>
            <a:pPr algn="l"/>
            <a:endParaRPr lang="en-US" sz="2000" dirty="0" smtClean="0">
              <a:solidFill>
                <a:prstClr val="black">
                  <a:tint val="75000"/>
                </a:prstClr>
              </a:solidFill>
              <a:latin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71012" y="4426502"/>
            <a:ext cx="8435959" cy="1892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prstClr val="black">
                    <a:tint val="75000"/>
                  </a:prstClr>
                </a:solidFill>
                <a:latin typeface="Helvetica"/>
              </a:rPr>
              <a:t>Readings:</a:t>
            </a:r>
          </a:p>
          <a:p>
            <a:pPr algn="l"/>
            <a:endParaRPr lang="en-US" sz="2000" dirty="0" smtClean="0">
              <a:solidFill>
                <a:prstClr val="black">
                  <a:tint val="75000"/>
                </a:prstClr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9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think of challenges in this Line-Fitting?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small groups and spend a few minutes actively thinking about potential issues with least squares problems like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Critical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Noisy data</a:t>
            </a:r>
          </a:p>
          <a:p>
            <a:pPr lvl="1"/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Missing data</a:t>
            </a:r>
          </a:p>
          <a:p>
            <a:pPr lvl="1"/>
            <a:r>
              <a:rPr lang="en-US" smtClean="0"/>
              <a:t>Sampling density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635750"/>
            <a:ext cx="1444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Helvetica"/>
              </a:rPr>
              <a:t>Source: S. </a:t>
            </a:r>
            <a:r>
              <a:rPr lang="en-US" sz="800" dirty="0" err="1">
                <a:solidFill>
                  <a:prstClr val="black"/>
                </a:solidFill>
                <a:latin typeface="Helvetica"/>
              </a:rPr>
              <a:t>Savarese</a:t>
            </a:r>
            <a:r>
              <a:rPr lang="en-US" sz="800" dirty="0">
                <a:solidFill>
                  <a:prstClr val="black"/>
                </a:solidFill>
                <a:latin typeface="Helvetica"/>
              </a:rPr>
              <a:t> slides.</a:t>
            </a:r>
          </a:p>
        </p:txBody>
      </p:sp>
    </p:spTree>
    <p:extLst>
      <p:ext uri="{BB962C8B-B14F-4D97-AF65-F5344CB8AC3E}">
        <p14:creationId xmlns:p14="http://schemas.microsoft.com/office/powerpoint/2010/main" val="25510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010400" cy="560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587" name="Line 3"/>
          <p:cNvSpPr>
            <a:spLocks noChangeShapeType="1"/>
          </p:cNvSpPr>
          <p:nvPr/>
        </p:nvSpPr>
        <p:spPr bwMode="auto">
          <a:xfrm flipV="1">
            <a:off x="609600" y="2286000"/>
            <a:ext cx="7086600" cy="1143000"/>
          </a:xfrm>
          <a:prstGeom prst="line">
            <a:avLst/>
          </a:prstGeom>
          <a:noFill/>
          <a:ln w="50800">
            <a:solidFill>
              <a:srgbClr val="FFFF99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1447800" y="3200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2133600" y="2971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3581400" y="2971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2895600" y="3048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4648200" y="2743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52578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914400" y="84138"/>
            <a:ext cx="6032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prstClr val="black"/>
                </a:solidFill>
                <a:latin typeface="Helvetica"/>
              </a:rPr>
              <a:t>Critical issues: noisy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6635750"/>
            <a:ext cx="1444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Helvetica"/>
              </a:rPr>
              <a:t>Source: S. </a:t>
            </a:r>
            <a:r>
              <a:rPr lang="en-US" sz="800" dirty="0" err="1">
                <a:solidFill>
                  <a:prstClr val="black"/>
                </a:solidFill>
                <a:latin typeface="Helvetica"/>
              </a:rPr>
              <a:t>Savarese</a:t>
            </a:r>
            <a:r>
              <a:rPr lang="en-US" sz="800" dirty="0">
                <a:solidFill>
                  <a:prstClr val="black"/>
                </a:solidFill>
                <a:latin typeface="Helvetica"/>
              </a:rPr>
              <a:t> slides.</a:t>
            </a:r>
          </a:p>
        </p:txBody>
      </p:sp>
    </p:spTree>
    <p:extLst>
      <p:ext uri="{BB962C8B-B14F-4D97-AF65-F5344CB8AC3E}">
        <p14:creationId xmlns:p14="http://schemas.microsoft.com/office/powerpoint/2010/main" val="288015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 r="48769" b="48361"/>
          <a:stretch>
            <a:fillRect/>
          </a:stretch>
        </p:blipFill>
        <p:spPr bwMode="auto">
          <a:xfrm>
            <a:off x="685800" y="2209800"/>
            <a:ext cx="4648200" cy="35179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6003925" y="1736725"/>
            <a:ext cx="1423988" cy="2057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900">
                <a:solidFill>
                  <a:prstClr val="black"/>
                </a:solidFill>
                <a:latin typeface="Algerian" pitchFamily="82" charset="0"/>
              </a:rPr>
              <a:t>A</a:t>
            </a: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2819400" y="43434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3124200" y="34290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3810000" y="42672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3352800" y="41910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5943600" y="32766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6477000" y="21336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3739" name="Oval 11"/>
          <p:cNvSpPr>
            <a:spLocks noChangeArrowheads="1"/>
          </p:cNvSpPr>
          <p:nvPr/>
        </p:nvSpPr>
        <p:spPr bwMode="auto">
          <a:xfrm>
            <a:off x="6705600" y="28956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3740" name="Oval 12"/>
          <p:cNvSpPr>
            <a:spLocks noChangeArrowheads="1"/>
          </p:cNvSpPr>
          <p:nvPr/>
        </p:nvSpPr>
        <p:spPr bwMode="auto">
          <a:xfrm>
            <a:off x="7162800" y="32004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flipV="1">
            <a:off x="3427413" y="2357438"/>
            <a:ext cx="2897187" cy="1069975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 flipV="1">
            <a:off x="3505200" y="3048000"/>
            <a:ext cx="3048000" cy="1143000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 flipV="1">
            <a:off x="4114800" y="3352800"/>
            <a:ext cx="2971800" cy="914400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V="1">
            <a:off x="3124200" y="3429000"/>
            <a:ext cx="2743200" cy="990600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1492250" y="180975"/>
            <a:ext cx="5594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prstClr val="black"/>
                </a:solidFill>
                <a:latin typeface="Helvetica"/>
              </a:rPr>
              <a:t>Critical issues: noisy data </a:t>
            </a:r>
          </a:p>
          <a:p>
            <a:pPr algn="ctr"/>
            <a:r>
              <a:rPr lang="en-US" sz="3600">
                <a:solidFill>
                  <a:prstClr val="black"/>
                </a:solidFill>
                <a:latin typeface="Helvetica"/>
              </a:rPr>
              <a:t>(intra-class variability)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6635750"/>
            <a:ext cx="1444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Helvetica"/>
              </a:rPr>
              <a:t>Source: S. </a:t>
            </a:r>
            <a:r>
              <a:rPr lang="en-US" sz="800" dirty="0" err="1">
                <a:solidFill>
                  <a:prstClr val="black"/>
                </a:solidFill>
                <a:latin typeface="Helvetica"/>
              </a:rPr>
              <a:t>Savarese</a:t>
            </a:r>
            <a:r>
              <a:rPr lang="en-US" sz="800" dirty="0">
                <a:solidFill>
                  <a:prstClr val="black"/>
                </a:solidFill>
                <a:latin typeface="Helvetica"/>
              </a:rPr>
              <a:t> slides.</a:t>
            </a:r>
          </a:p>
        </p:txBody>
      </p:sp>
    </p:spTree>
    <p:extLst>
      <p:ext uri="{BB962C8B-B14F-4D97-AF65-F5344CB8AC3E}">
        <p14:creationId xmlns:p14="http://schemas.microsoft.com/office/powerpoint/2010/main" val="3408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tomasi1"/>
          <p:cNvPicPr>
            <a:picLocks noChangeAspect="1" noChangeArrowheads="1"/>
          </p:cNvPicPr>
          <p:nvPr/>
        </p:nvPicPr>
        <p:blipFill>
          <a:blip r:embed="rId2"/>
          <a:srcRect r="54150" b="56061"/>
          <a:stretch>
            <a:fillRect/>
          </a:stretch>
        </p:blipFill>
        <p:spPr bwMode="auto">
          <a:xfrm>
            <a:off x="914400" y="2152650"/>
            <a:ext cx="2927350" cy="2927350"/>
          </a:xfrm>
          <a:prstGeom prst="rect">
            <a:avLst/>
          </a:prstGeom>
          <a:noFill/>
        </p:spPr>
      </p:pic>
      <p:pic>
        <p:nvPicPr>
          <p:cNvPr id="68611" name="Picture 3" descr="tomasi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5138" y="2185988"/>
            <a:ext cx="3141662" cy="2995612"/>
          </a:xfrm>
          <a:prstGeom prst="rect">
            <a:avLst/>
          </a:prstGeom>
          <a:noFill/>
        </p:spPr>
      </p:pic>
      <p:sp>
        <p:nvSpPr>
          <p:cNvPr id="68612" name="Freeform 4"/>
          <p:cNvSpPr>
            <a:spLocks/>
          </p:cNvSpPr>
          <p:nvPr/>
        </p:nvSpPr>
        <p:spPr bwMode="auto">
          <a:xfrm>
            <a:off x="1117600" y="3765550"/>
            <a:ext cx="1417638" cy="1308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2" y="0"/>
              </a:cxn>
              <a:cxn ang="0">
                <a:pos x="672" y="624"/>
              </a:cxn>
              <a:cxn ang="0">
                <a:pos x="0" y="624"/>
              </a:cxn>
              <a:cxn ang="0">
                <a:pos x="0" y="0"/>
              </a:cxn>
            </a:cxnLst>
            <a:rect l="0" t="0" r="r" b="b"/>
            <a:pathLst>
              <a:path w="672" h="624">
                <a:moveTo>
                  <a:pt x="0" y="0"/>
                </a:moveTo>
                <a:lnTo>
                  <a:pt x="672" y="0"/>
                </a:lnTo>
                <a:lnTo>
                  <a:pt x="672" y="624"/>
                </a:lnTo>
                <a:lnTo>
                  <a:pt x="0" y="624"/>
                </a:lnTo>
                <a:lnTo>
                  <a:pt x="0" y="0"/>
                </a:lnTo>
                <a:close/>
              </a:path>
            </a:pathLst>
          </a:custGeom>
          <a:noFill/>
          <a:ln w="50800" cap="flat" cmpd="sng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6251575" y="3297238"/>
            <a:ext cx="908050" cy="1614487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8" y="336"/>
              </a:cxn>
              <a:cxn ang="0">
                <a:pos x="432" y="768"/>
              </a:cxn>
              <a:cxn ang="0">
                <a:pos x="432" y="480"/>
              </a:cxn>
              <a:cxn ang="0">
                <a:pos x="0" y="48"/>
              </a:cxn>
            </a:cxnLst>
            <a:rect l="0" t="0" r="r" b="b"/>
            <a:pathLst>
              <a:path w="432" h="768">
                <a:moveTo>
                  <a:pt x="48" y="0"/>
                </a:moveTo>
                <a:lnTo>
                  <a:pt x="48" y="336"/>
                </a:lnTo>
                <a:lnTo>
                  <a:pt x="432" y="768"/>
                </a:lnTo>
                <a:lnTo>
                  <a:pt x="432" y="480"/>
                </a:lnTo>
                <a:lnTo>
                  <a:pt x="0" y="48"/>
                </a:lnTo>
              </a:path>
            </a:pathLst>
          </a:custGeom>
          <a:noFill/>
          <a:ln w="50800" cap="flat" cmpd="sng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8614" name="Freeform 6"/>
          <p:cNvSpPr>
            <a:spLocks/>
          </p:cNvSpPr>
          <p:nvPr/>
        </p:nvSpPr>
        <p:spPr bwMode="auto">
          <a:xfrm>
            <a:off x="3048000" y="4953000"/>
            <a:ext cx="28194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0" y="336"/>
              </a:cxn>
              <a:cxn ang="0">
                <a:pos x="1776" y="0"/>
              </a:cxn>
            </a:cxnLst>
            <a:rect l="0" t="0" r="r" b="b"/>
            <a:pathLst>
              <a:path w="1776" h="336">
                <a:moveTo>
                  <a:pt x="0" y="0"/>
                </a:moveTo>
                <a:cubicBezTo>
                  <a:pt x="332" y="168"/>
                  <a:pt x="664" y="336"/>
                  <a:pt x="960" y="336"/>
                </a:cubicBezTo>
                <a:cubicBezTo>
                  <a:pt x="1256" y="336"/>
                  <a:pt x="1516" y="168"/>
                  <a:pt x="1776" y="0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3489325" y="5603875"/>
            <a:ext cx="412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Helvetica"/>
              </a:rPr>
              <a:t>H</a:t>
            </a:r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1447800" y="41148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1905000" y="41148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1066800" y="36576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8620" name="Oval 12"/>
          <p:cNvSpPr>
            <a:spLocks noChangeArrowheads="1"/>
          </p:cNvSpPr>
          <p:nvPr/>
        </p:nvSpPr>
        <p:spPr bwMode="auto">
          <a:xfrm>
            <a:off x="1066800" y="49530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8621" name="Oval 13"/>
          <p:cNvSpPr>
            <a:spLocks noChangeArrowheads="1"/>
          </p:cNvSpPr>
          <p:nvPr/>
        </p:nvSpPr>
        <p:spPr bwMode="auto">
          <a:xfrm>
            <a:off x="1905000" y="48006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8622" name="Oval 14"/>
          <p:cNvSpPr>
            <a:spLocks noChangeArrowheads="1"/>
          </p:cNvSpPr>
          <p:nvPr/>
        </p:nvSpPr>
        <p:spPr bwMode="auto">
          <a:xfrm>
            <a:off x="2209800" y="44196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8623" name="Oval 15"/>
          <p:cNvSpPr>
            <a:spLocks noChangeArrowheads="1"/>
          </p:cNvSpPr>
          <p:nvPr/>
        </p:nvSpPr>
        <p:spPr bwMode="auto">
          <a:xfrm>
            <a:off x="6553200" y="39624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6781800" y="41148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8625" name="Oval 17"/>
          <p:cNvSpPr>
            <a:spLocks noChangeArrowheads="1"/>
          </p:cNvSpPr>
          <p:nvPr/>
        </p:nvSpPr>
        <p:spPr bwMode="auto">
          <a:xfrm>
            <a:off x="6324600" y="35052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6248400" y="39624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8627" name="Oval 19"/>
          <p:cNvSpPr>
            <a:spLocks noChangeArrowheads="1"/>
          </p:cNvSpPr>
          <p:nvPr/>
        </p:nvSpPr>
        <p:spPr bwMode="auto">
          <a:xfrm>
            <a:off x="6934200" y="43434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8629" name="Oval 21"/>
          <p:cNvSpPr>
            <a:spLocks noChangeArrowheads="1"/>
          </p:cNvSpPr>
          <p:nvPr/>
        </p:nvSpPr>
        <p:spPr bwMode="auto">
          <a:xfrm>
            <a:off x="6705600" y="43434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1981200" y="228600"/>
            <a:ext cx="5356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prstClr val="black"/>
                </a:solidFill>
                <a:latin typeface="Helvetica"/>
              </a:rPr>
              <a:t>Critical issues: outliers</a:t>
            </a:r>
          </a:p>
        </p:txBody>
      </p:sp>
      <p:sp>
        <p:nvSpPr>
          <p:cNvPr id="68633" name="Oval 25"/>
          <p:cNvSpPr>
            <a:spLocks noChangeArrowheads="1"/>
          </p:cNvSpPr>
          <p:nvPr/>
        </p:nvSpPr>
        <p:spPr bwMode="auto">
          <a:xfrm>
            <a:off x="7543800" y="3429000"/>
            <a:ext cx="152400" cy="1524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23" name="Oval 25"/>
          <p:cNvSpPr>
            <a:spLocks noChangeArrowheads="1"/>
          </p:cNvSpPr>
          <p:nvPr/>
        </p:nvSpPr>
        <p:spPr bwMode="auto">
          <a:xfrm>
            <a:off x="2461900" y="3689350"/>
            <a:ext cx="152400" cy="1524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0" y="6635750"/>
            <a:ext cx="1444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Helvetica"/>
              </a:rPr>
              <a:t>Source: S. </a:t>
            </a:r>
            <a:r>
              <a:rPr lang="en-US" sz="800" dirty="0" err="1">
                <a:solidFill>
                  <a:prstClr val="black"/>
                </a:solidFill>
                <a:latin typeface="Helvetica"/>
              </a:rPr>
              <a:t>Savarese</a:t>
            </a:r>
            <a:r>
              <a:rPr lang="en-US" sz="800" dirty="0">
                <a:solidFill>
                  <a:prstClr val="black"/>
                </a:solidFill>
                <a:latin typeface="Helvetica"/>
              </a:rPr>
              <a:t> slides.</a:t>
            </a:r>
          </a:p>
        </p:txBody>
      </p:sp>
    </p:spTree>
    <p:extLst>
      <p:ext uri="{BB962C8B-B14F-4D97-AF65-F5344CB8AC3E}">
        <p14:creationId xmlns:p14="http://schemas.microsoft.com/office/powerpoint/2010/main" val="38249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3810000" y="1752600"/>
            <a:ext cx="5000625" cy="2471738"/>
            <a:chOff x="498" y="1116"/>
            <a:chExt cx="4638" cy="2292"/>
          </a:xfrm>
        </p:grpSpPr>
        <p:sp>
          <p:nvSpPr>
            <p:cNvPr id="70659" name="Line 3"/>
            <p:cNvSpPr>
              <a:spLocks noChangeShapeType="1"/>
            </p:cNvSpPr>
            <p:nvPr/>
          </p:nvSpPr>
          <p:spPr bwMode="auto">
            <a:xfrm flipV="1">
              <a:off x="2844" y="2907"/>
              <a:ext cx="573" cy="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60" name="Line 4"/>
            <p:cNvSpPr>
              <a:spLocks noChangeShapeType="1"/>
            </p:cNvSpPr>
            <p:nvPr/>
          </p:nvSpPr>
          <p:spPr bwMode="auto">
            <a:xfrm>
              <a:off x="2056" y="1976"/>
              <a:ext cx="501" cy="10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61" name="Line 5"/>
            <p:cNvSpPr>
              <a:spLocks noChangeShapeType="1"/>
            </p:cNvSpPr>
            <p:nvPr/>
          </p:nvSpPr>
          <p:spPr bwMode="auto">
            <a:xfrm>
              <a:off x="576" y="1872"/>
              <a:ext cx="692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62" name="Line 6"/>
            <p:cNvSpPr>
              <a:spLocks noChangeShapeType="1"/>
            </p:cNvSpPr>
            <p:nvPr/>
          </p:nvSpPr>
          <p:spPr bwMode="auto">
            <a:xfrm flipH="1" flipV="1">
              <a:off x="4062" y="1546"/>
              <a:ext cx="71" cy="7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63" name="Line 7"/>
            <p:cNvSpPr>
              <a:spLocks noChangeShapeType="1"/>
            </p:cNvSpPr>
            <p:nvPr/>
          </p:nvSpPr>
          <p:spPr bwMode="auto">
            <a:xfrm flipV="1">
              <a:off x="2772" y="2405"/>
              <a:ext cx="2" cy="5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64" name="Line 8"/>
            <p:cNvSpPr>
              <a:spLocks noChangeShapeType="1"/>
            </p:cNvSpPr>
            <p:nvPr/>
          </p:nvSpPr>
          <p:spPr bwMode="auto">
            <a:xfrm flipV="1">
              <a:off x="3417" y="1546"/>
              <a:ext cx="401" cy="1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65" name="Line 9"/>
            <p:cNvSpPr>
              <a:spLocks noChangeShapeType="1"/>
            </p:cNvSpPr>
            <p:nvPr/>
          </p:nvSpPr>
          <p:spPr bwMode="auto">
            <a:xfrm flipH="1" flipV="1">
              <a:off x="4205" y="1617"/>
              <a:ext cx="716" cy="6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66" name="Line 10"/>
            <p:cNvSpPr>
              <a:spLocks noChangeShapeType="1"/>
            </p:cNvSpPr>
            <p:nvPr/>
          </p:nvSpPr>
          <p:spPr bwMode="auto">
            <a:xfrm flipH="1" flipV="1">
              <a:off x="4706" y="2405"/>
              <a:ext cx="0" cy="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67" name="Line 11"/>
            <p:cNvSpPr>
              <a:spLocks noChangeShapeType="1"/>
            </p:cNvSpPr>
            <p:nvPr/>
          </p:nvSpPr>
          <p:spPr bwMode="auto">
            <a:xfrm flipH="1" flipV="1">
              <a:off x="3345" y="1761"/>
              <a:ext cx="143" cy="10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68" name="Line 12"/>
            <p:cNvSpPr>
              <a:spLocks noChangeShapeType="1"/>
            </p:cNvSpPr>
            <p:nvPr/>
          </p:nvSpPr>
          <p:spPr bwMode="auto">
            <a:xfrm flipH="1">
              <a:off x="3985" y="3122"/>
              <a:ext cx="3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69" name="Line 13"/>
            <p:cNvSpPr>
              <a:spLocks noChangeShapeType="1"/>
            </p:cNvSpPr>
            <p:nvPr/>
          </p:nvSpPr>
          <p:spPr bwMode="auto">
            <a:xfrm flipH="1" flipV="1">
              <a:off x="1411" y="1331"/>
              <a:ext cx="2" cy="5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271" y="1977"/>
              <a:ext cx="401" cy="1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71" name="Line 15"/>
            <p:cNvSpPr>
              <a:spLocks noChangeShapeType="1"/>
            </p:cNvSpPr>
            <p:nvPr/>
          </p:nvSpPr>
          <p:spPr bwMode="auto">
            <a:xfrm flipV="1">
              <a:off x="4133" y="2405"/>
              <a:ext cx="481" cy="2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72" name="Line 16"/>
            <p:cNvSpPr>
              <a:spLocks noChangeShapeType="1"/>
            </p:cNvSpPr>
            <p:nvPr/>
          </p:nvSpPr>
          <p:spPr bwMode="auto">
            <a:xfrm flipV="1">
              <a:off x="1411" y="1689"/>
              <a:ext cx="645" cy="5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73" name="Line 17"/>
            <p:cNvSpPr>
              <a:spLocks noChangeShapeType="1"/>
            </p:cNvSpPr>
            <p:nvPr/>
          </p:nvSpPr>
          <p:spPr bwMode="auto">
            <a:xfrm>
              <a:off x="3130" y="2340"/>
              <a:ext cx="788" cy="2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 flipV="1">
              <a:off x="2199" y="1617"/>
              <a:ext cx="860" cy="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75" name="Line 19"/>
            <p:cNvSpPr>
              <a:spLocks noChangeShapeType="1"/>
            </p:cNvSpPr>
            <p:nvPr/>
          </p:nvSpPr>
          <p:spPr bwMode="auto">
            <a:xfrm>
              <a:off x="3202" y="1546"/>
              <a:ext cx="1074" cy="15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76" name="Line 20"/>
            <p:cNvSpPr>
              <a:spLocks noChangeShapeType="1"/>
            </p:cNvSpPr>
            <p:nvPr/>
          </p:nvSpPr>
          <p:spPr bwMode="auto">
            <a:xfrm>
              <a:off x="1483" y="2620"/>
              <a:ext cx="1192" cy="4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>
              <a:off x="1554" y="2334"/>
              <a:ext cx="12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 flipV="1">
              <a:off x="767" y="1259"/>
              <a:ext cx="528" cy="2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79" name="Freeform 23"/>
            <p:cNvSpPr>
              <a:spLocks/>
            </p:cNvSpPr>
            <p:nvPr/>
          </p:nvSpPr>
          <p:spPr bwMode="auto">
            <a:xfrm>
              <a:off x="3847" y="2334"/>
              <a:ext cx="391" cy="573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672" y="0"/>
                </a:cxn>
                <a:cxn ang="0">
                  <a:pos x="672" y="864"/>
                </a:cxn>
                <a:cxn ang="0">
                  <a:pos x="0" y="1056"/>
                </a:cxn>
                <a:cxn ang="0">
                  <a:pos x="0" y="192"/>
                </a:cxn>
              </a:cxnLst>
              <a:rect l="0" t="0" r="r" b="b"/>
              <a:pathLst>
                <a:path w="672" h="1056">
                  <a:moveTo>
                    <a:pt x="0" y="192"/>
                  </a:moveTo>
                  <a:lnTo>
                    <a:pt x="672" y="0"/>
                  </a:lnTo>
                  <a:lnTo>
                    <a:pt x="672" y="864"/>
                  </a:lnTo>
                  <a:lnTo>
                    <a:pt x="0" y="1056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8000"/>
            </a:solidFill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grpSp>
          <p:nvGrpSpPr>
            <p:cNvPr id="70680" name="Group 24"/>
            <p:cNvGrpSpPr>
              <a:grpSpLocks/>
            </p:cNvGrpSpPr>
            <p:nvPr/>
          </p:nvGrpSpPr>
          <p:grpSpPr bwMode="auto">
            <a:xfrm rot="-134143">
              <a:off x="1125" y="1802"/>
              <a:ext cx="401" cy="1033"/>
              <a:chOff x="4368" y="2688"/>
              <a:chExt cx="384" cy="1056"/>
            </a:xfrm>
          </p:grpSpPr>
          <p:sp>
            <p:nvSpPr>
              <p:cNvPr id="70681" name="Freeform 25"/>
              <p:cNvSpPr>
                <a:spLocks/>
              </p:cNvSpPr>
              <p:nvPr/>
            </p:nvSpPr>
            <p:spPr bwMode="auto">
              <a:xfrm>
                <a:off x="4368" y="2688"/>
                <a:ext cx="384" cy="10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6" y="144"/>
                  </a:cxn>
                  <a:cxn ang="0">
                    <a:pos x="336" y="960"/>
                  </a:cxn>
                  <a:cxn ang="0">
                    <a:pos x="0" y="816"/>
                  </a:cxn>
                  <a:cxn ang="0">
                    <a:pos x="0" y="0"/>
                  </a:cxn>
                </a:cxnLst>
                <a:rect l="0" t="0" r="r" b="b"/>
                <a:pathLst>
                  <a:path w="336" h="960">
                    <a:moveTo>
                      <a:pt x="0" y="0"/>
                    </a:moveTo>
                    <a:lnTo>
                      <a:pt x="336" y="144"/>
                    </a:lnTo>
                    <a:lnTo>
                      <a:pt x="336" y="960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CFF"/>
              </a:solidFill>
              <a:ln w="2540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Helvetica"/>
                </a:endParaRPr>
              </a:p>
            </p:txBody>
          </p:sp>
          <p:pic>
            <p:nvPicPr>
              <p:cNvPr id="70682" name="Picture 26" descr="part4"/>
              <p:cNvPicPr>
                <a:picLocks noChangeAspect="1" noChangeArrowheads="1"/>
              </p:cNvPicPr>
              <p:nvPr/>
            </p:nvPicPr>
            <p:blipFill>
              <a:blip r:embed="rId3"/>
              <a:srcRect l="38000" t="23000" r="44000" b="20000"/>
              <a:stretch>
                <a:fillRect/>
              </a:stretch>
            </p:blipFill>
            <p:spPr bwMode="auto">
              <a:xfrm>
                <a:off x="4416" y="2784"/>
                <a:ext cx="288" cy="912"/>
              </a:xfrm>
              <a:prstGeom prst="rect">
                <a:avLst/>
              </a:prstGeom>
              <a:noFill/>
            </p:spPr>
          </p:pic>
        </p:grpSp>
        <p:sp>
          <p:nvSpPr>
            <p:cNvPr id="70683" name="Freeform 27"/>
            <p:cNvSpPr>
              <a:spLocks/>
            </p:cNvSpPr>
            <p:nvPr/>
          </p:nvSpPr>
          <p:spPr bwMode="auto">
            <a:xfrm rot="-327350">
              <a:off x="2414" y="2620"/>
              <a:ext cx="506" cy="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288"/>
                </a:cxn>
                <a:cxn ang="0">
                  <a:pos x="480" y="912"/>
                </a:cxn>
                <a:cxn ang="0">
                  <a:pos x="0" y="624"/>
                </a:cxn>
                <a:cxn ang="0">
                  <a:pos x="0" y="0"/>
                </a:cxn>
              </a:cxnLst>
              <a:rect l="0" t="0" r="r" b="b"/>
              <a:pathLst>
                <a:path w="480" h="912">
                  <a:moveTo>
                    <a:pt x="0" y="0"/>
                  </a:moveTo>
                  <a:lnTo>
                    <a:pt x="480" y="288"/>
                  </a:lnTo>
                  <a:lnTo>
                    <a:pt x="480" y="912"/>
                  </a:lnTo>
                  <a:lnTo>
                    <a:pt x="0" y="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 w="2540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84" name="Freeform 28"/>
            <p:cNvSpPr>
              <a:spLocks/>
            </p:cNvSpPr>
            <p:nvPr/>
          </p:nvSpPr>
          <p:spPr bwMode="auto">
            <a:xfrm>
              <a:off x="4563" y="2047"/>
              <a:ext cx="573" cy="573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1248" y="0"/>
                </a:cxn>
                <a:cxn ang="0">
                  <a:pos x="1296" y="960"/>
                </a:cxn>
                <a:cxn ang="0">
                  <a:pos x="48" y="1296"/>
                </a:cxn>
                <a:cxn ang="0">
                  <a:pos x="0" y="336"/>
                </a:cxn>
              </a:cxnLst>
              <a:rect l="0" t="0" r="r" b="b"/>
              <a:pathLst>
                <a:path w="1296" h="1296">
                  <a:moveTo>
                    <a:pt x="0" y="336"/>
                  </a:moveTo>
                  <a:lnTo>
                    <a:pt x="1248" y="0"/>
                  </a:lnTo>
                  <a:lnTo>
                    <a:pt x="1296" y="960"/>
                  </a:lnTo>
                  <a:lnTo>
                    <a:pt x="48" y="1296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99CC00"/>
            </a:solidFill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pic>
          <p:nvPicPr>
            <p:cNvPr id="70685" name="Picture 29" descr="part8"/>
            <p:cNvPicPr>
              <a:picLocks noChangeAspect="1" noChangeArrowheads="1"/>
            </p:cNvPicPr>
            <p:nvPr/>
          </p:nvPicPr>
          <p:blipFill>
            <a:blip r:embed="rId4">
              <a:lum bright="-6000" contrast="-18000"/>
            </a:blip>
            <a:srcRect l="14000" t="20000" r="23000" b="20000"/>
            <a:stretch>
              <a:fillRect/>
            </a:stretch>
          </p:blipFill>
          <p:spPr bwMode="auto">
            <a:xfrm>
              <a:off x="4584" y="2089"/>
              <a:ext cx="531" cy="505"/>
            </a:xfrm>
            <a:prstGeom prst="rect">
              <a:avLst/>
            </a:prstGeom>
            <a:noFill/>
          </p:spPr>
        </p:pic>
        <p:grpSp>
          <p:nvGrpSpPr>
            <p:cNvPr id="70686" name="Group 30"/>
            <p:cNvGrpSpPr>
              <a:grpSpLocks/>
            </p:cNvGrpSpPr>
            <p:nvPr/>
          </p:nvGrpSpPr>
          <p:grpSpPr bwMode="auto">
            <a:xfrm>
              <a:off x="3847" y="2692"/>
              <a:ext cx="1074" cy="635"/>
              <a:chOff x="-576" y="3216"/>
              <a:chExt cx="2352" cy="1392"/>
            </a:xfrm>
          </p:grpSpPr>
          <p:sp>
            <p:nvSpPr>
              <p:cNvPr id="70687" name="Freeform 31"/>
              <p:cNvSpPr>
                <a:spLocks/>
              </p:cNvSpPr>
              <p:nvPr/>
            </p:nvSpPr>
            <p:spPr bwMode="auto">
              <a:xfrm>
                <a:off x="-528" y="3216"/>
                <a:ext cx="2304" cy="1392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2256" y="0"/>
                  </a:cxn>
                  <a:cxn ang="0">
                    <a:pos x="2304" y="720"/>
                  </a:cxn>
                  <a:cxn ang="0">
                    <a:pos x="48" y="1392"/>
                  </a:cxn>
                  <a:cxn ang="0">
                    <a:pos x="0" y="672"/>
                  </a:cxn>
                </a:cxnLst>
                <a:rect l="0" t="0" r="r" b="b"/>
                <a:pathLst>
                  <a:path w="2304" h="1392">
                    <a:moveTo>
                      <a:pt x="0" y="672"/>
                    </a:moveTo>
                    <a:lnTo>
                      <a:pt x="2256" y="0"/>
                    </a:lnTo>
                    <a:lnTo>
                      <a:pt x="2304" y="720"/>
                    </a:lnTo>
                    <a:lnTo>
                      <a:pt x="48" y="1392"/>
                    </a:lnTo>
                    <a:lnTo>
                      <a:pt x="0" y="672"/>
                    </a:lnTo>
                    <a:close/>
                  </a:path>
                </a:pathLst>
              </a:custGeom>
              <a:solidFill>
                <a:srgbClr val="00FF00"/>
              </a:solidFill>
              <a:ln w="2540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Helvetica"/>
                </a:endParaRPr>
              </a:p>
            </p:txBody>
          </p:sp>
          <p:pic>
            <p:nvPicPr>
              <p:cNvPr id="70688" name="Picture 32" descr="part9"/>
              <p:cNvPicPr>
                <a:picLocks noChangeAspect="1" noChangeArrowheads="1"/>
              </p:cNvPicPr>
              <p:nvPr/>
            </p:nvPicPr>
            <p:blipFill>
              <a:blip r:embed="rId5"/>
              <a:srcRect t="21001" r="7001" b="31000"/>
              <a:stretch>
                <a:fillRect/>
              </a:stretch>
            </p:blipFill>
            <p:spPr bwMode="auto">
              <a:xfrm rot="-279817">
                <a:off x="-576" y="3312"/>
                <a:ext cx="2352" cy="1213"/>
              </a:xfrm>
              <a:prstGeom prst="rect">
                <a:avLst/>
              </a:prstGeom>
              <a:noFill/>
            </p:spPr>
          </p:pic>
        </p:grpSp>
        <p:sp>
          <p:nvSpPr>
            <p:cNvPr id="70689" name="Freeform 33"/>
            <p:cNvSpPr>
              <a:spLocks/>
            </p:cNvSpPr>
            <p:nvPr/>
          </p:nvSpPr>
          <p:spPr bwMode="auto">
            <a:xfrm>
              <a:off x="498" y="1331"/>
              <a:ext cx="483" cy="9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4" y="240"/>
                </a:cxn>
                <a:cxn ang="0">
                  <a:pos x="624" y="1200"/>
                </a:cxn>
                <a:cxn ang="0">
                  <a:pos x="0" y="960"/>
                </a:cxn>
                <a:cxn ang="0">
                  <a:pos x="0" y="0"/>
                </a:cxn>
              </a:cxnLst>
              <a:rect l="0" t="0" r="r" b="b"/>
              <a:pathLst>
                <a:path w="624" h="1200">
                  <a:moveTo>
                    <a:pt x="0" y="0"/>
                  </a:moveTo>
                  <a:lnTo>
                    <a:pt x="624" y="240"/>
                  </a:lnTo>
                  <a:lnTo>
                    <a:pt x="624" y="1200"/>
                  </a:lnTo>
                  <a:lnTo>
                    <a:pt x="0" y="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CC"/>
            </a:solidFill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90" name="Freeform 34"/>
            <p:cNvSpPr>
              <a:spLocks/>
            </p:cNvSpPr>
            <p:nvPr/>
          </p:nvSpPr>
          <p:spPr bwMode="auto">
            <a:xfrm>
              <a:off x="1134" y="1116"/>
              <a:ext cx="364" cy="6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144"/>
                </a:cxn>
                <a:cxn ang="0">
                  <a:pos x="528" y="1008"/>
                </a:cxn>
                <a:cxn ang="0">
                  <a:pos x="48" y="864"/>
                </a:cxn>
                <a:cxn ang="0">
                  <a:pos x="0" y="0"/>
                </a:cxn>
              </a:cxnLst>
              <a:rect l="0" t="0" r="r" b="b"/>
              <a:pathLst>
                <a:path w="528" h="1008">
                  <a:moveTo>
                    <a:pt x="0" y="0"/>
                  </a:moveTo>
                  <a:lnTo>
                    <a:pt x="480" y="144"/>
                  </a:lnTo>
                  <a:lnTo>
                    <a:pt x="528" y="1008"/>
                  </a:lnTo>
                  <a:lnTo>
                    <a:pt x="48" y="8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FF"/>
            </a:solidFill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91" name="Rectangle 35"/>
            <p:cNvSpPr>
              <a:spLocks noChangeArrowheads="1"/>
            </p:cNvSpPr>
            <p:nvPr/>
          </p:nvSpPr>
          <p:spPr bwMode="auto">
            <a:xfrm flipH="1">
              <a:off x="3274" y="2692"/>
              <a:ext cx="501" cy="455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rgbClr val="333333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92" name="Rectangle 36"/>
            <p:cNvSpPr>
              <a:spLocks noChangeArrowheads="1"/>
            </p:cNvSpPr>
            <p:nvPr/>
          </p:nvSpPr>
          <p:spPr bwMode="auto">
            <a:xfrm>
              <a:off x="1929" y="1474"/>
              <a:ext cx="549" cy="645"/>
            </a:xfrm>
            <a:prstGeom prst="rect">
              <a:avLst/>
            </a:prstGeom>
            <a:solidFill>
              <a:srgbClr val="FF9900"/>
            </a:solidFill>
            <a:ln w="25400" algn="ctr">
              <a:solidFill>
                <a:srgbClr val="333333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70693" name="Freeform 37"/>
            <p:cNvSpPr>
              <a:spLocks/>
            </p:cNvSpPr>
            <p:nvPr/>
          </p:nvSpPr>
          <p:spPr bwMode="auto">
            <a:xfrm>
              <a:off x="3345" y="1220"/>
              <a:ext cx="1003" cy="541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672" y="672"/>
                </a:cxn>
                <a:cxn ang="0">
                  <a:pos x="1152" y="576"/>
                </a:cxn>
                <a:cxn ang="0">
                  <a:pos x="480" y="0"/>
                </a:cxn>
                <a:cxn ang="0">
                  <a:pos x="0" y="48"/>
                </a:cxn>
              </a:cxnLst>
              <a:rect l="0" t="0" r="r" b="b"/>
              <a:pathLst>
                <a:path w="1152" h="672">
                  <a:moveTo>
                    <a:pt x="0" y="48"/>
                  </a:moveTo>
                  <a:lnTo>
                    <a:pt x="672" y="672"/>
                  </a:lnTo>
                  <a:lnTo>
                    <a:pt x="1152" y="576"/>
                  </a:lnTo>
                  <a:lnTo>
                    <a:pt x="48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C99FF"/>
            </a:solidFill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grpSp>
          <p:nvGrpSpPr>
            <p:cNvPr id="70694" name="Group 38"/>
            <p:cNvGrpSpPr>
              <a:grpSpLocks/>
            </p:cNvGrpSpPr>
            <p:nvPr/>
          </p:nvGrpSpPr>
          <p:grpSpPr bwMode="auto">
            <a:xfrm>
              <a:off x="2629" y="1349"/>
              <a:ext cx="1146" cy="555"/>
              <a:chOff x="384" y="3072"/>
              <a:chExt cx="2016" cy="974"/>
            </a:xfrm>
          </p:grpSpPr>
          <p:sp>
            <p:nvSpPr>
              <p:cNvPr id="70695" name="Freeform 39"/>
              <p:cNvSpPr>
                <a:spLocks/>
              </p:cNvSpPr>
              <p:nvPr/>
            </p:nvSpPr>
            <p:spPr bwMode="auto">
              <a:xfrm>
                <a:off x="384" y="3120"/>
                <a:ext cx="2016" cy="926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008" y="0"/>
                  </a:cxn>
                  <a:cxn ang="0">
                    <a:pos x="1776" y="624"/>
                  </a:cxn>
                  <a:cxn ang="0">
                    <a:pos x="768" y="816"/>
                  </a:cxn>
                  <a:cxn ang="0">
                    <a:pos x="0" y="144"/>
                  </a:cxn>
                </a:cxnLst>
                <a:rect l="0" t="0" r="r" b="b"/>
                <a:pathLst>
                  <a:path w="1776" h="816">
                    <a:moveTo>
                      <a:pt x="0" y="144"/>
                    </a:moveTo>
                    <a:lnTo>
                      <a:pt x="1008" y="0"/>
                    </a:lnTo>
                    <a:lnTo>
                      <a:pt x="1776" y="624"/>
                    </a:lnTo>
                    <a:lnTo>
                      <a:pt x="768" y="816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00FF"/>
              </a:solidFill>
              <a:ln w="2540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Helvetica"/>
                </a:endParaRPr>
              </a:p>
            </p:txBody>
          </p:sp>
          <p:pic>
            <p:nvPicPr>
              <p:cNvPr id="70696" name="Picture 40" descr="part15"/>
              <p:cNvPicPr>
                <a:picLocks noChangeAspect="1" noChangeArrowheads="1"/>
              </p:cNvPicPr>
              <p:nvPr/>
            </p:nvPicPr>
            <p:blipFill>
              <a:blip r:embed="rId6"/>
              <a:srcRect t="23000" b="28999"/>
              <a:stretch>
                <a:fillRect/>
              </a:stretch>
            </p:blipFill>
            <p:spPr bwMode="auto">
              <a:xfrm>
                <a:off x="432" y="3072"/>
                <a:ext cx="1968" cy="945"/>
              </a:xfrm>
              <a:prstGeom prst="rect">
                <a:avLst/>
              </a:prstGeom>
              <a:noFill/>
            </p:spPr>
          </p:pic>
        </p:grpSp>
        <p:sp>
          <p:nvSpPr>
            <p:cNvPr id="70697" name="Rectangle 41"/>
            <p:cNvSpPr>
              <a:spLocks noChangeArrowheads="1"/>
            </p:cNvSpPr>
            <p:nvPr/>
          </p:nvSpPr>
          <p:spPr bwMode="auto">
            <a:xfrm>
              <a:off x="2557" y="2047"/>
              <a:ext cx="645" cy="573"/>
            </a:xfrm>
            <a:prstGeom prst="rect">
              <a:avLst/>
            </a:prstGeom>
            <a:solidFill>
              <a:srgbClr val="FFCC00"/>
            </a:solidFill>
            <a:ln w="25400" algn="ctr">
              <a:solidFill>
                <a:srgbClr val="333333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pic>
          <p:nvPicPr>
            <p:cNvPr id="70698" name="Picture 42" descr="p1"/>
            <p:cNvPicPr>
              <a:picLocks noChangeAspect="1" noChangeArrowheads="1"/>
            </p:cNvPicPr>
            <p:nvPr/>
          </p:nvPicPr>
          <p:blipFill>
            <a:blip r:embed="rId7"/>
            <a:srcRect l="24001" t="12000" r="34000" b="22000"/>
            <a:stretch>
              <a:fillRect/>
            </a:stretch>
          </p:blipFill>
          <p:spPr bwMode="auto">
            <a:xfrm>
              <a:off x="2448" y="2688"/>
              <a:ext cx="398" cy="624"/>
            </a:xfrm>
            <a:prstGeom prst="rect">
              <a:avLst/>
            </a:prstGeom>
            <a:noFill/>
          </p:spPr>
        </p:pic>
        <p:pic>
          <p:nvPicPr>
            <p:cNvPr id="70699" name="Picture 43" descr="p2"/>
            <p:cNvPicPr>
              <a:picLocks noChangeAspect="1" noChangeArrowheads="1"/>
            </p:cNvPicPr>
            <p:nvPr/>
          </p:nvPicPr>
          <p:blipFill>
            <a:blip r:embed="rId8"/>
            <a:srcRect l="24001" t="12000" r="31000" b="22000"/>
            <a:stretch>
              <a:fillRect/>
            </a:stretch>
          </p:blipFill>
          <p:spPr bwMode="auto">
            <a:xfrm>
              <a:off x="528" y="1440"/>
              <a:ext cx="458" cy="672"/>
            </a:xfrm>
            <a:prstGeom prst="rect">
              <a:avLst/>
            </a:prstGeom>
            <a:noFill/>
          </p:spPr>
        </p:pic>
        <p:pic>
          <p:nvPicPr>
            <p:cNvPr id="70700" name="Picture 44" descr="p3"/>
            <p:cNvPicPr>
              <a:picLocks noChangeAspect="1" noChangeArrowheads="1"/>
            </p:cNvPicPr>
            <p:nvPr/>
          </p:nvPicPr>
          <p:blipFill>
            <a:blip r:embed="rId9"/>
            <a:srcRect l="33000" t="24001" r="39999" b="22000"/>
            <a:stretch>
              <a:fillRect/>
            </a:stretch>
          </p:blipFill>
          <p:spPr bwMode="auto">
            <a:xfrm rot="-242005">
              <a:off x="1176" y="1200"/>
              <a:ext cx="264" cy="528"/>
            </a:xfrm>
            <a:prstGeom prst="rect">
              <a:avLst/>
            </a:prstGeom>
            <a:noFill/>
          </p:spPr>
        </p:pic>
        <p:pic>
          <p:nvPicPr>
            <p:cNvPr id="70701" name="Picture 45" descr="p4_c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592" y="2118"/>
              <a:ext cx="552" cy="426"/>
            </a:xfrm>
            <a:prstGeom prst="rect">
              <a:avLst/>
            </a:prstGeom>
            <a:noFill/>
          </p:spPr>
        </p:pic>
        <p:pic>
          <p:nvPicPr>
            <p:cNvPr id="70702" name="Picture 46" descr="p5"/>
            <p:cNvPicPr>
              <a:picLocks noChangeAspect="1" noChangeArrowheads="1"/>
            </p:cNvPicPr>
            <p:nvPr/>
          </p:nvPicPr>
          <p:blipFill>
            <a:blip r:embed="rId11"/>
            <a:srcRect l="24001" t="14999" r="31000" b="19000"/>
            <a:stretch>
              <a:fillRect/>
            </a:stretch>
          </p:blipFill>
          <p:spPr bwMode="auto">
            <a:xfrm>
              <a:off x="3840" y="2352"/>
              <a:ext cx="393" cy="576"/>
            </a:xfrm>
            <a:prstGeom prst="rect">
              <a:avLst/>
            </a:prstGeom>
            <a:noFill/>
          </p:spPr>
        </p:pic>
        <p:pic>
          <p:nvPicPr>
            <p:cNvPr id="70703" name="Picture 47" descr="p6_c"/>
            <p:cNvPicPr>
              <a:picLocks noChangeAspect="1" noChangeArrowheads="1"/>
            </p:cNvPicPr>
            <p:nvPr/>
          </p:nvPicPr>
          <p:blipFill>
            <a:blip r:embed="rId12"/>
            <a:srcRect l="11111"/>
            <a:stretch>
              <a:fillRect/>
            </a:stretch>
          </p:blipFill>
          <p:spPr bwMode="auto">
            <a:xfrm>
              <a:off x="3312" y="2736"/>
              <a:ext cx="384" cy="370"/>
            </a:xfrm>
            <a:prstGeom prst="rect">
              <a:avLst/>
            </a:prstGeom>
            <a:noFill/>
          </p:spPr>
        </p:pic>
        <p:pic>
          <p:nvPicPr>
            <p:cNvPr id="70704" name="Picture 48" descr="p7"/>
            <p:cNvPicPr>
              <a:picLocks noChangeAspect="1" noChangeArrowheads="1"/>
            </p:cNvPicPr>
            <p:nvPr/>
          </p:nvPicPr>
          <p:blipFill>
            <a:blip r:embed="rId13"/>
            <a:srcRect l="14999" t="12000" r="13000" b="40001"/>
            <a:stretch>
              <a:fillRect/>
            </a:stretch>
          </p:blipFill>
          <p:spPr bwMode="auto">
            <a:xfrm rot="-189390">
              <a:off x="3456" y="1200"/>
              <a:ext cx="816" cy="544"/>
            </a:xfrm>
            <a:prstGeom prst="rect">
              <a:avLst/>
            </a:prstGeom>
            <a:noFill/>
          </p:spPr>
        </p:pic>
        <p:pic>
          <p:nvPicPr>
            <p:cNvPr id="70705" name="Picture 49" descr="car_A6_H2_S1"/>
            <p:cNvPicPr>
              <a:picLocks noChangeAspect="1" noChangeArrowheads="1"/>
            </p:cNvPicPr>
            <p:nvPr/>
          </p:nvPicPr>
          <p:blipFill>
            <a:blip r:embed="rId14">
              <a:lum bright="18000" contrast="6000"/>
            </a:blip>
            <a:srcRect l="25999" t="26668" r="58000" b="46666"/>
            <a:stretch>
              <a:fillRect/>
            </a:stretch>
          </p:blipFill>
          <p:spPr bwMode="auto">
            <a:xfrm>
              <a:off x="2016" y="1537"/>
              <a:ext cx="422" cy="527"/>
            </a:xfrm>
            <a:prstGeom prst="rect">
              <a:avLst/>
            </a:prstGeom>
            <a:noFill/>
          </p:spPr>
        </p:pic>
      </p:grpSp>
      <p:pic>
        <p:nvPicPr>
          <p:cNvPr id="70707" name="Picture 51"/>
          <p:cNvPicPr>
            <a:picLocks noChangeAspect="1" noChangeArrowheads="1"/>
          </p:cNvPicPr>
          <p:nvPr/>
        </p:nvPicPr>
        <p:blipFill>
          <a:blip r:embed="rId15"/>
          <a:srcRect t="15686" b="19328"/>
          <a:stretch>
            <a:fillRect/>
          </a:stretch>
        </p:blipFill>
        <p:spPr bwMode="auto">
          <a:xfrm>
            <a:off x="762000" y="4038600"/>
            <a:ext cx="4762500" cy="2209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70708" name="Rectangle 52"/>
          <p:cNvSpPr>
            <a:spLocks noChangeArrowheads="1"/>
          </p:cNvSpPr>
          <p:nvPr/>
        </p:nvSpPr>
        <p:spPr bwMode="auto">
          <a:xfrm>
            <a:off x="1295400" y="4953000"/>
            <a:ext cx="457200" cy="7620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0709" name="Rectangle 53"/>
          <p:cNvSpPr>
            <a:spLocks noChangeArrowheads="1"/>
          </p:cNvSpPr>
          <p:nvPr/>
        </p:nvSpPr>
        <p:spPr bwMode="auto">
          <a:xfrm>
            <a:off x="2514600" y="5105400"/>
            <a:ext cx="762000" cy="914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0710" name="Rectangle 54"/>
          <p:cNvSpPr>
            <a:spLocks noChangeArrowheads="1"/>
          </p:cNvSpPr>
          <p:nvPr/>
        </p:nvSpPr>
        <p:spPr bwMode="auto">
          <a:xfrm>
            <a:off x="1219200" y="4419600"/>
            <a:ext cx="3048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0711" name="Rectangle 55"/>
          <p:cNvSpPr>
            <a:spLocks noChangeArrowheads="1"/>
          </p:cNvSpPr>
          <p:nvPr/>
        </p:nvSpPr>
        <p:spPr bwMode="auto">
          <a:xfrm>
            <a:off x="1752600" y="3962400"/>
            <a:ext cx="457200" cy="6858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0712" name="Rectangle 56"/>
          <p:cNvSpPr>
            <a:spLocks noChangeArrowheads="1"/>
          </p:cNvSpPr>
          <p:nvPr/>
        </p:nvSpPr>
        <p:spPr bwMode="auto">
          <a:xfrm>
            <a:off x="2438400" y="4114800"/>
            <a:ext cx="457200" cy="6858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0713" name="Rectangle 57"/>
          <p:cNvSpPr>
            <a:spLocks noChangeArrowheads="1"/>
          </p:cNvSpPr>
          <p:nvPr/>
        </p:nvSpPr>
        <p:spPr bwMode="auto">
          <a:xfrm>
            <a:off x="2895600" y="4572000"/>
            <a:ext cx="609600" cy="6858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0716" name="Rectangle 60"/>
          <p:cNvSpPr>
            <a:spLocks noChangeArrowheads="1"/>
          </p:cNvSpPr>
          <p:nvPr/>
        </p:nvSpPr>
        <p:spPr bwMode="auto">
          <a:xfrm>
            <a:off x="3124200" y="4114800"/>
            <a:ext cx="609600" cy="533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0717" name="Oval 61"/>
          <p:cNvSpPr>
            <a:spLocks noChangeArrowheads="1"/>
          </p:cNvSpPr>
          <p:nvPr/>
        </p:nvSpPr>
        <p:spPr bwMode="auto">
          <a:xfrm>
            <a:off x="3733800" y="4648200"/>
            <a:ext cx="2895600" cy="1752600"/>
          </a:xfrm>
          <a:prstGeom prst="ellipse">
            <a:avLst/>
          </a:prstGeom>
          <a:solidFill>
            <a:schemeClr val="bg1">
              <a:alpha val="82001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0714" name="Rectangle 58"/>
          <p:cNvSpPr>
            <a:spLocks noChangeArrowheads="1"/>
          </p:cNvSpPr>
          <p:nvPr/>
        </p:nvSpPr>
        <p:spPr bwMode="auto">
          <a:xfrm>
            <a:off x="4648200" y="4800600"/>
            <a:ext cx="685800" cy="609600"/>
          </a:xfrm>
          <a:prstGeom prst="rect">
            <a:avLst/>
          </a:prstGeom>
          <a:noFill/>
          <a:ln w="38100">
            <a:solidFill>
              <a:srgbClr val="FF99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0715" name="Rectangle 59"/>
          <p:cNvSpPr>
            <a:spLocks noChangeArrowheads="1"/>
          </p:cNvSpPr>
          <p:nvPr/>
        </p:nvSpPr>
        <p:spPr bwMode="auto">
          <a:xfrm>
            <a:off x="3962400" y="5334000"/>
            <a:ext cx="1295400" cy="457200"/>
          </a:xfrm>
          <a:prstGeom prst="rect">
            <a:avLst/>
          </a:prstGeom>
          <a:noFill/>
          <a:ln w="38100">
            <a:solidFill>
              <a:srgbClr val="FF99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0718" name="Rectangle 62"/>
          <p:cNvSpPr>
            <a:spLocks noChangeArrowheads="1"/>
          </p:cNvSpPr>
          <p:nvPr/>
        </p:nvSpPr>
        <p:spPr bwMode="auto">
          <a:xfrm>
            <a:off x="3810000" y="4114800"/>
            <a:ext cx="609600" cy="533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0719" name="Rectangle 63"/>
          <p:cNvSpPr>
            <a:spLocks noChangeArrowheads="1"/>
          </p:cNvSpPr>
          <p:nvPr/>
        </p:nvSpPr>
        <p:spPr bwMode="auto">
          <a:xfrm>
            <a:off x="3429000" y="4953000"/>
            <a:ext cx="457200" cy="533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0720" name="Rectangle 64"/>
          <p:cNvSpPr>
            <a:spLocks noChangeArrowheads="1"/>
          </p:cNvSpPr>
          <p:nvPr/>
        </p:nvSpPr>
        <p:spPr bwMode="auto">
          <a:xfrm>
            <a:off x="4038600" y="4876800"/>
            <a:ext cx="304800" cy="381000"/>
          </a:xfrm>
          <a:prstGeom prst="rect">
            <a:avLst/>
          </a:prstGeom>
          <a:noFill/>
          <a:ln w="38100">
            <a:solidFill>
              <a:srgbClr val="FF99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0721" name="Text Box 65"/>
          <p:cNvSpPr txBox="1">
            <a:spLocks noChangeArrowheads="1"/>
          </p:cNvSpPr>
          <p:nvPr/>
        </p:nvSpPr>
        <p:spPr bwMode="auto">
          <a:xfrm>
            <a:off x="1111250" y="76200"/>
            <a:ext cx="6737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>
                <a:solidFill>
                  <a:prstClr val="black"/>
                </a:solidFill>
                <a:latin typeface="Helvetica"/>
              </a:rPr>
              <a:t>Critical issues: missing data </a:t>
            </a:r>
          </a:p>
          <a:p>
            <a:pPr algn="ctr"/>
            <a:r>
              <a:rPr lang="en-US" sz="4000">
                <a:solidFill>
                  <a:prstClr val="black"/>
                </a:solidFill>
                <a:latin typeface="Helvetica"/>
              </a:rPr>
              <a:t>(occlusions)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0" y="6635750"/>
            <a:ext cx="1444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Helvetica"/>
              </a:rPr>
              <a:t>Source: S. </a:t>
            </a:r>
            <a:r>
              <a:rPr lang="en-US" sz="800" dirty="0" err="1">
                <a:solidFill>
                  <a:prstClr val="black"/>
                </a:solidFill>
                <a:latin typeface="Helvetica"/>
              </a:rPr>
              <a:t>Savarese</a:t>
            </a:r>
            <a:r>
              <a:rPr lang="en-US" sz="800" dirty="0">
                <a:solidFill>
                  <a:prstClr val="black"/>
                </a:solidFill>
                <a:latin typeface="Helvetica"/>
              </a:rPr>
              <a:t> slides.</a:t>
            </a:r>
          </a:p>
        </p:txBody>
      </p:sp>
    </p:spTree>
    <p:extLst>
      <p:ext uri="{BB962C8B-B14F-4D97-AF65-F5344CB8AC3E}">
        <p14:creationId xmlns:p14="http://schemas.microsoft.com/office/powerpoint/2010/main" val="1071171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 t="9521"/>
          <a:stretch>
            <a:fillRect/>
          </a:stretch>
        </p:blipFill>
        <p:spPr bwMode="auto">
          <a:xfrm>
            <a:off x="914400" y="1600200"/>
            <a:ext cx="7010400" cy="506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609600" y="2286000"/>
            <a:ext cx="7086600" cy="1143000"/>
          </a:xfrm>
          <a:prstGeom prst="line">
            <a:avLst/>
          </a:prstGeom>
          <a:noFill/>
          <a:ln w="50800">
            <a:solidFill>
              <a:srgbClr val="FFFF99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533400" y="4953000"/>
            <a:ext cx="7315200" cy="381000"/>
          </a:xfrm>
          <a:prstGeom prst="line">
            <a:avLst/>
          </a:prstGeom>
          <a:noFill/>
          <a:ln w="50800">
            <a:solidFill>
              <a:srgbClr val="FFFF99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1447800" y="2590800"/>
            <a:ext cx="3962400" cy="2743200"/>
            <a:chOff x="912" y="1632"/>
            <a:chExt cx="2496" cy="1728"/>
          </a:xfrm>
        </p:grpSpPr>
        <p:sp>
          <p:nvSpPr>
            <p:cNvPr id="28677" name="Oval 5"/>
            <p:cNvSpPr>
              <a:spLocks noChangeArrowheads="1"/>
            </p:cNvSpPr>
            <p:nvPr/>
          </p:nvSpPr>
          <p:spPr bwMode="auto">
            <a:xfrm>
              <a:off x="912" y="201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78" name="Oval 6"/>
            <p:cNvSpPr>
              <a:spLocks noChangeArrowheads="1"/>
            </p:cNvSpPr>
            <p:nvPr/>
          </p:nvSpPr>
          <p:spPr bwMode="auto">
            <a:xfrm>
              <a:off x="1344" y="192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79" name="Oval 7"/>
            <p:cNvSpPr>
              <a:spLocks noChangeArrowheads="1"/>
            </p:cNvSpPr>
            <p:nvPr/>
          </p:nvSpPr>
          <p:spPr bwMode="auto">
            <a:xfrm>
              <a:off x="2256" y="182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0" name="Oval 8"/>
            <p:cNvSpPr>
              <a:spLocks noChangeArrowheads="1"/>
            </p:cNvSpPr>
            <p:nvPr/>
          </p:nvSpPr>
          <p:spPr bwMode="auto">
            <a:xfrm>
              <a:off x="1824" y="192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1" name="Oval 9"/>
            <p:cNvSpPr>
              <a:spLocks noChangeArrowheads="1"/>
            </p:cNvSpPr>
            <p:nvPr/>
          </p:nvSpPr>
          <p:spPr bwMode="auto">
            <a:xfrm>
              <a:off x="2928" y="172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2" name="Oval 10"/>
            <p:cNvSpPr>
              <a:spLocks noChangeArrowheads="1"/>
            </p:cNvSpPr>
            <p:nvPr/>
          </p:nvSpPr>
          <p:spPr bwMode="auto">
            <a:xfrm>
              <a:off x="3312" y="163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2112" y="192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1200" y="326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5" name="Oval 13"/>
            <p:cNvSpPr>
              <a:spLocks noChangeArrowheads="1"/>
            </p:cNvSpPr>
            <p:nvPr/>
          </p:nvSpPr>
          <p:spPr bwMode="auto">
            <a:xfrm>
              <a:off x="1776" y="321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6" name="Oval 14"/>
            <p:cNvSpPr>
              <a:spLocks noChangeArrowheads="1"/>
            </p:cNvSpPr>
            <p:nvPr/>
          </p:nvSpPr>
          <p:spPr bwMode="auto">
            <a:xfrm>
              <a:off x="2400" y="316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7" name="Oval 15"/>
            <p:cNvSpPr>
              <a:spLocks noChangeArrowheads="1"/>
            </p:cNvSpPr>
            <p:nvPr/>
          </p:nvSpPr>
          <p:spPr bwMode="auto">
            <a:xfrm>
              <a:off x="2784" y="316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3072" y="316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</p:grp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412106" y="1088469"/>
            <a:ext cx="58813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Helvetica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Helvetica"/>
              </a:rPr>
              <a:t>for </a:t>
            </a:r>
            <a:r>
              <a:rPr lang="en-US" sz="2400" dirty="0" smtClean="0">
                <a:solidFill>
                  <a:prstClr val="black"/>
                </a:solidFill>
                <a:latin typeface="Helvetica"/>
              </a:rPr>
              <a:t>example: computing </a:t>
            </a:r>
            <a:r>
              <a:rPr lang="en-US" sz="2400" dirty="0">
                <a:solidFill>
                  <a:prstClr val="black"/>
                </a:solidFill>
                <a:latin typeface="Helvetica"/>
              </a:rPr>
              <a:t>vanishing points)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Fitting Lines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6635750"/>
            <a:ext cx="1444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Helvetica"/>
              </a:rPr>
              <a:t>Source: S. </a:t>
            </a:r>
            <a:r>
              <a:rPr lang="en-US" sz="800" dirty="0" err="1">
                <a:solidFill>
                  <a:prstClr val="black"/>
                </a:solidFill>
                <a:latin typeface="Helvetica"/>
              </a:rPr>
              <a:t>Savarese</a:t>
            </a:r>
            <a:r>
              <a:rPr lang="en-US" sz="800" dirty="0">
                <a:solidFill>
                  <a:prstClr val="black"/>
                </a:solidFill>
                <a:latin typeface="Helvetica"/>
              </a:rPr>
              <a:t> slides.</a:t>
            </a:r>
          </a:p>
        </p:txBody>
      </p:sp>
    </p:spTree>
    <p:extLst>
      <p:ext uri="{BB962C8B-B14F-4D97-AF65-F5344CB8AC3E}">
        <p14:creationId xmlns:p14="http://schemas.microsoft.com/office/powerpoint/2010/main" val="33058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9" grpId="0" animBg="1"/>
      <p:bldP spid="286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C2B794F-F7A6-954D-B7A5-3558BC08C341}" type="slidenum">
              <a:rPr lang="en-US"/>
              <a:pPr/>
              <a:t>3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Fun with vanishing points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562600"/>
            <a:ext cx="7772400" cy="609600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pic>
        <p:nvPicPr>
          <p:cNvPr id="34820" name="Picture 5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33432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5879" name="Picture 7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14400"/>
            <a:ext cx="44958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5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t="56897" r="45299" b="1724"/>
          <a:stretch>
            <a:fillRect/>
          </a:stretch>
        </p:blipFill>
        <p:spPr bwMode="auto">
          <a:xfrm>
            <a:off x="1143000" y="3429000"/>
            <a:ext cx="1295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7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2" t="68297" r="10168" b="5435"/>
          <a:stretch>
            <a:fillRect/>
          </a:stretch>
        </p:blipFill>
        <p:spPr bwMode="auto">
          <a:xfrm>
            <a:off x="7315200" y="3886200"/>
            <a:ext cx="76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6635750"/>
            <a:ext cx="920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  <a:latin typeface="Helvetica"/>
              </a:rPr>
              <a:t>Source: S. Seitz</a:t>
            </a:r>
            <a:endParaRPr lang="en-US" sz="800" dirty="0">
              <a:solidFill>
                <a:prstClr val="black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5019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1125 -0.188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175 -0.18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CF327E9-3118-2E41-915D-7EED6DAECA6B}" type="slidenum">
              <a:rPr lang="en-US"/>
              <a:pPr/>
              <a:t>4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285875" y="1819275"/>
            <a:ext cx="61817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Perspective cues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V="1">
            <a:off x="1295400" y="3581400"/>
            <a:ext cx="6172200" cy="17526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3390900" y="4743450"/>
            <a:ext cx="2752725" cy="9334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1295400" y="3124200"/>
            <a:ext cx="6172200" cy="17526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1295400" y="2667000"/>
            <a:ext cx="6172200" cy="17526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1295400" y="2209800"/>
            <a:ext cx="6172200" cy="17526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V="1">
            <a:off x="1295400" y="1828800"/>
            <a:ext cx="5943600" cy="1676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V="1">
            <a:off x="1295400" y="1828800"/>
            <a:ext cx="4343400" cy="1219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V="1">
            <a:off x="1295400" y="1828800"/>
            <a:ext cx="2667000" cy="762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V="1">
            <a:off x="1295400" y="1828800"/>
            <a:ext cx="10668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2724150" y="4933950"/>
            <a:ext cx="2266950" cy="7429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2047875" y="5114925"/>
            <a:ext cx="1695450" cy="5619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1447800" y="5305425"/>
            <a:ext cx="1152525" cy="381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3943350" y="4572000"/>
            <a:ext cx="3267075" cy="10953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4572000" y="4410075"/>
            <a:ext cx="2876550" cy="9620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5172075" y="4229100"/>
            <a:ext cx="2286000" cy="762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5781675" y="4067175"/>
            <a:ext cx="1666875" cy="5619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6362700" y="3895725"/>
            <a:ext cx="1085850" cy="3619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6877050" y="3752850"/>
            <a:ext cx="581025" cy="1809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7315200" y="3619500"/>
            <a:ext cx="152400" cy="381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5863" name="Picture 23" descr="j00787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2428875"/>
            <a:ext cx="9080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4" name="Picture 24" descr="j00787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3135313"/>
            <a:ext cx="9080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5" name="Picture 25" descr="j00787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3" y="1878013"/>
            <a:ext cx="9080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0" y="6635750"/>
            <a:ext cx="920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  <a:latin typeface="Helvetica"/>
              </a:rPr>
              <a:t>Source: S. Seitz</a:t>
            </a:r>
            <a:endParaRPr lang="en-US" sz="800" dirty="0">
              <a:solidFill>
                <a:prstClr val="black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00988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D14C29F-6FED-174F-BC66-B88198CCC75E}" type="slidenum">
              <a:rPr lang="en-US"/>
              <a:pPr/>
              <a:t>5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285875" y="1819275"/>
            <a:ext cx="61817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Perspective cues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1295400" y="1819275"/>
            <a:ext cx="6181725" cy="3876675"/>
            <a:chOff x="816" y="1146"/>
            <a:chExt cx="3894" cy="2442"/>
          </a:xfrm>
        </p:grpSpPr>
        <p:sp>
          <p:nvSpPr>
            <p:cNvPr id="36872" name="Line 5"/>
            <p:cNvSpPr>
              <a:spLocks noChangeShapeType="1"/>
            </p:cNvSpPr>
            <p:nvPr/>
          </p:nvSpPr>
          <p:spPr bwMode="auto">
            <a:xfrm flipV="1">
              <a:off x="816" y="2256"/>
              <a:ext cx="3888" cy="110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Line 6"/>
            <p:cNvSpPr>
              <a:spLocks noChangeShapeType="1"/>
            </p:cNvSpPr>
            <p:nvPr/>
          </p:nvSpPr>
          <p:spPr bwMode="auto">
            <a:xfrm flipV="1">
              <a:off x="816" y="2196"/>
              <a:ext cx="3894" cy="78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Line 7"/>
            <p:cNvSpPr>
              <a:spLocks noChangeShapeType="1"/>
            </p:cNvSpPr>
            <p:nvPr/>
          </p:nvSpPr>
          <p:spPr bwMode="auto">
            <a:xfrm flipV="1">
              <a:off x="816" y="2118"/>
              <a:ext cx="3888" cy="5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Line 8"/>
            <p:cNvSpPr>
              <a:spLocks noChangeShapeType="1"/>
            </p:cNvSpPr>
            <p:nvPr/>
          </p:nvSpPr>
          <p:spPr bwMode="auto">
            <a:xfrm flipV="1">
              <a:off x="816" y="2040"/>
              <a:ext cx="3888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9"/>
            <p:cNvSpPr>
              <a:spLocks noChangeShapeType="1"/>
            </p:cNvSpPr>
            <p:nvPr/>
          </p:nvSpPr>
          <p:spPr bwMode="auto">
            <a:xfrm>
              <a:off x="816" y="1950"/>
              <a:ext cx="388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Line 10"/>
            <p:cNvSpPr>
              <a:spLocks noChangeShapeType="1"/>
            </p:cNvSpPr>
            <p:nvPr/>
          </p:nvSpPr>
          <p:spPr bwMode="auto">
            <a:xfrm>
              <a:off x="816" y="1584"/>
              <a:ext cx="3888" cy="2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Line 11"/>
            <p:cNvSpPr>
              <a:spLocks noChangeShapeType="1"/>
            </p:cNvSpPr>
            <p:nvPr/>
          </p:nvSpPr>
          <p:spPr bwMode="auto">
            <a:xfrm>
              <a:off x="816" y="1248"/>
              <a:ext cx="3888" cy="57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Line 12"/>
            <p:cNvSpPr>
              <a:spLocks noChangeShapeType="1"/>
            </p:cNvSpPr>
            <p:nvPr/>
          </p:nvSpPr>
          <p:spPr bwMode="auto">
            <a:xfrm>
              <a:off x="1410" y="3192"/>
              <a:ext cx="771" cy="38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Line 13"/>
            <p:cNvSpPr>
              <a:spLocks noChangeShapeType="1"/>
            </p:cNvSpPr>
            <p:nvPr/>
          </p:nvSpPr>
          <p:spPr bwMode="auto">
            <a:xfrm>
              <a:off x="2052" y="3006"/>
              <a:ext cx="1740" cy="58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14"/>
            <p:cNvSpPr>
              <a:spLocks noChangeShapeType="1"/>
            </p:cNvSpPr>
            <p:nvPr/>
          </p:nvSpPr>
          <p:spPr bwMode="auto">
            <a:xfrm>
              <a:off x="2574" y="2868"/>
              <a:ext cx="2124" cy="55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Line 15"/>
            <p:cNvSpPr>
              <a:spLocks noChangeShapeType="1"/>
            </p:cNvSpPr>
            <p:nvPr/>
          </p:nvSpPr>
          <p:spPr bwMode="auto">
            <a:xfrm>
              <a:off x="2970" y="2748"/>
              <a:ext cx="1734" cy="41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Line 16"/>
            <p:cNvSpPr>
              <a:spLocks noChangeShapeType="1"/>
            </p:cNvSpPr>
            <p:nvPr/>
          </p:nvSpPr>
          <p:spPr bwMode="auto">
            <a:xfrm>
              <a:off x="3270" y="2676"/>
              <a:ext cx="1428" cy="29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4" name="Line 17"/>
            <p:cNvSpPr>
              <a:spLocks noChangeShapeType="1"/>
            </p:cNvSpPr>
            <p:nvPr/>
          </p:nvSpPr>
          <p:spPr bwMode="auto">
            <a:xfrm>
              <a:off x="3474" y="2608"/>
              <a:ext cx="1224" cy="20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Line 18"/>
            <p:cNvSpPr>
              <a:spLocks noChangeShapeType="1"/>
            </p:cNvSpPr>
            <p:nvPr/>
          </p:nvSpPr>
          <p:spPr bwMode="auto">
            <a:xfrm>
              <a:off x="3660" y="2568"/>
              <a:ext cx="1038" cy="13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Line 19"/>
            <p:cNvSpPr>
              <a:spLocks noChangeShapeType="1"/>
            </p:cNvSpPr>
            <p:nvPr/>
          </p:nvSpPr>
          <p:spPr bwMode="auto">
            <a:xfrm>
              <a:off x="3804" y="2514"/>
              <a:ext cx="894" cy="11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Line 20"/>
            <p:cNvSpPr>
              <a:spLocks noChangeShapeType="1"/>
            </p:cNvSpPr>
            <p:nvPr/>
          </p:nvSpPr>
          <p:spPr bwMode="auto">
            <a:xfrm>
              <a:off x="3942" y="2478"/>
              <a:ext cx="762" cy="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21"/>
            <p:cNvSpPr>
              <a:spLocks noChangeShapeType="1"/>
            </p:cNvSpPr>
            <p:nvPr/>
          </p:nvSpPr>
          <p:spPr bwMode="auto">
            <a:xfrm>
              <a:off x="4086" y="2436"/>
              <a:ext cx="612" cy="6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Line 22"/>
            <p:cNvSpPr>
              <a:spLocks noChangeShapeType="1"/>
            </p:cNvSpPr>
            <p:nvPr/>
          </p:nvSpPr>
          <p:spPr bwMode="auto">
            <a:xfrm>
              <a:off x="4224" y="2400"/>
              <a:ext cx="474" cy="5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Line 23"/>
            <p:cNvSpPr>
              <a:spLocks noChangeShapeType="1"/>
            </p:cNvSpPr>
            <p:nvPr/>
          </p:nvSpPr>
          <p:spPr bwMode="auto">
            <a:xfrm>
              <a:off x="4374" y="2358"/>
              <a:ext cx="330" cy="4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Line 24"/>
            <p:cNvSpPr>
              <a:spLocks noChangeShapeType="1"/>
            </p:cNvSpPr>
            <p:nvPr/>
          </p:nvSpPr>
          <p:spPr bwMode="auto">
            <a:xfrm>
              <a:off x="4470" y="2334"/>
              <a:ext cx="234" cy="2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Line 25"/>
            <p:cNvSpPr>
              <a:spLocks noChangeShapeType="1"/>
            </p:cNvSpPr>
            <p:nvPr/>
          </p:nvSpPr>
          <p:spPr bwMode="auto">
            <a:xfrm>
              <a:off x="4572" y="2304"/>
              <a:ext cx="132" cy="1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Line 26"/>
            <p:cNvSpPr>
              <a:spLocks noChangeShapeType="1"/>
            </p:cNvSpPr>
            <p:nvPr/>
          </p:nvSpPr>
          <p:spPr bwMode="auto">
            <a:xfrm>
              <a:off x="4668" y="2274"/>
              <a:ext cx="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27"/>
            <p:cNvSpPr>
              <a:spLocks noChangeShapeType="1"/>
            </p:cNvSpPr>
            <p:nvPr/>
          </p:nvSpPr>
          <p:spPr bwMode="auto">
            <a:xfrm>
              <a:off x="2070" y="1152"/>
              <a:ext cx="2634" cy="5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Line 28"/>
            <p:cNvSpPr>
              <a:spLocks noChangeShapeType="1"/>
            </p:cNvSpPr>
            <p:nvPr/>
          </p:nvSpPr>
          <p:spPr bwMode="auto">
            <a:xfrm>
              <a:off x="2976" y="1146"/>
              <a:ext cx="1722" cy="52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Line 29"/>
            <p:cNvSpPr>
              <a:spLocks noChangeShapeType="1"/>
            </p:cNvSpPr>
            <p:nvPr/>
          </p:nvSpPr>
          <p:spPr bwMode="auto">
            <a:xfrm>
              <a:off x="3456" y="1152"/>
              <a:ext cx="1254" cy="46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Line 30"/>
            <p:cNvSpPr>
              <a:spLocks noChangeShapeType="1"/>
            </p:cNvSpPr>
            <p:nvPr/>
          </p:nvSpPr>
          <p:spPr bwMode="auto">
            <a:xfrm>
              <a:off x="3822" y="1152"/>
              <a:ext cx="882" cy="39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Line 31"/>
            <p:cNvSpPr>
              <a:spLocks noChangeShapeType="1"/>
            </p:cNvSpPr>
            <p:nvPr/>
          </p:nvSpPr>
          <p:spPr bwMode="auto">
            <a:xfrm>
              <a:off x="4062" y="1152"/>
              <a:ext cx="642" cy="33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9" name="Line 32"/>
            <p:cNvSpPr>
              <a:spLocks noChangeShapeType="1"/>
            </p:cNvSpPr>
            <p:nvPr/>
          </p:nvSpPr>
          <p:spPr bwMode="auto">
            <a:xfrm>
              <a:off x="4272" y="1152"/>
              <a:ext cx="426" cy="25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Line 33"/>
            <p:cNvSpPr>
              <a:spLocks noChangeShapeType="1"/>
            </p:cNvSpPr>
            <p:nvPr/>
          </p:nvSpPr>
          <p:spPr bwMode="auto">
            <a:xfrm>
              <a:off x="4434" y="1152"/>
              <a:ext cx="270" cy="19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1" name="Line 34"/>
            <p:cNvSpPr>
              <a:spLocks noChangeShapeType="1"/>
            </p:cNvSpPr>
            <p:nvPr/>
          </p:nvSpPr>
          <p:spPr bwMode="auto">
            <a:xfrm>
              <a:off x="4548" y="1152"/>
              <a:ext cx="156" cy="12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2" name="Line 35"/>
            <p:cNvSpPr>
              <a:spLocks noChangeShapeType="1"/>
            </p:cNvSpPr>
            <p:nvPr/>
          </p:nvSpPr>
          <p:spPr bwMode="auto">
            <a:xfrm>
              <a:off x="4644" y="1146"/>
              <a:ext cx="54" cy="6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6869" name="Picture 36" descr="j00787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3" y="1897063"/>
            <a:ext cx="9080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7" descr="j00787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3135313"/>
            <a:ext cx="9080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38" descr="j00787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2428875"/>
            <a:ext cx="9080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0" y="6635750"/>
            <a:ext cx="920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  <a:latin typeface="Helvetica"/>
              </a:rPr>
              <a:t>Source: S. Seitz</a:t>
            </a:r>
            <a:endParaRPr lang="en-US" sz="800" dirty="0">
              <a:solidFill>
                <a:prstClr val="black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37602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B68D11F-7D5A-3D43-A2F8-730C3D275280}" type="slidenum">
              <a:rPr lang="en-US"/>
              <a:pPr/>
              <a:t>6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285875" y="1819275"/>
            <a:ext cx="61817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Perspective cues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V="1">
            <a:off x="1295400" y="3581400"/>
            <a:ext cx="6172200" cy="17526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V="1">
            <a:off x="1295400" y="3486150"/>
            <a:ext cx="6181725" cy="12477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1295400" y="3362325"/>
            <a:ext cx="6172200" cy="8572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V="1">
            <a:off x="1295400" y="3238500"/>
            <a:ext cx="6172200" cy="381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295400" y="3095625"/>
            <a:ext cx="6172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1295400" y="2514600"/>
            <a:ext cx="6172200" cy="457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1295400" y="1981200"/>
            <a:ext cx="6172200" cy="914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2238375" y="5067300"/>
            <a:ext cx="1223963" cy="60483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3257550" y="4772025"/>
            <a:ext cx="2762250" cy="9239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086225" y="4552950"/>
            <a:ext cx="3371850" cy="8763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714875" y="4362450"/>
            <a:ext cx="2752725" cy="6572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5191125" y="4248150"/>
            <a:ext cx="2266950" cy="4667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5514975" y="4140200"/>
            <a:ext cx="1943100" cy="3238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5810250" y="4076700"/>
            <a:ext cx="1647825" cy="2190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6038850" y="3990975"/>
            <a:ext cx="1419225" cy="1809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6257925" y="3933825"/>
            <a:ext cx="1209675" cy="1333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6486525" y="3867150"/>
            <a:ext cx="971550" cy="1047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6705600" y="3810000"/>
            <a:ext cx="752475" cy="857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6943725" y="3743325"/>
            <a:ext cx="523875" cy="666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7096125" y="3705225"/>
            <a:ext cx="371475" cy="381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7258050" y="3657600"/>
            <a:ext cx="209550" cy="190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7410450" y="3609975"/>
            <a:ext cx="571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3286125" y="1828800"/>
            <a:ext cx="4181475" cy="9334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4724400" y="1819275"/>
            <a:ext cx="2733675" cy="838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5486400" y="1828800"/>
            <a:ext cx="1990725" cy="7334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>
            <a:off x="6067425" y="1828800"/>
            <a:ext cx="1400175" cy="619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>
            <a:off x="6448425" y="1828800"/>
            <a:ext cx="1019175" cy="533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6781800" y="1828800"/>
            <a:ext cx="676275" cy="4095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>
            <a:off x="7038975" y="1828800"/>
            <a:ext cx="428625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7219950" y="1828800"/>
            <a:ext cx="247650" cy="1905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7372350" y="1819275"/>
            <a:ext cx="85725" cy="1047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7923" name="Picture 35" descr="j00787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3" y="3113088"/>
            <a:ext cx="4318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4" name="Picture 36" descr="j00787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3106738"/>
            <a:ext cx="633412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5" name="Picture 37" descr="j00787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3135313"/>
            <a:ext cx="9080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6" name="Picture 38" descr="j00787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3100388"/>
            <a:ext cx="306388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0" y="6635750"/>
            <a:ext cx="920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  <a:latin typeface="Helvetica"/>
              </a:rPr>
              <a:t>Source: S. Seitz</a:t>
            </a:r>
            <a:endParaRPr lang="en-US" sz="800" dirty="0">
              <a:solidFill>
                <a:prstClr val="black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0892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9B2C09A-D466-AB4E-ACF4-8C677A0C175A}" type="slidenum">
              <a:rPr lang="en-US"/>
              <a:pPr/>
              <a:t>7</a:t>
            </a:fld>
            <a:endParaRPr lang="en-US"/>
          </a:p>
        </p:txBody>
      </p:sp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30163" y="2693988"/>
            <a:ext cx="9113837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0" y="2693988"/>
            <a:ext cx="9139238" cy="4159250"/>
            <a:chOff x="1050" y="1976"/>
            <a:chExt cx="3862" cy="1830"/>
          </a:xfrm>
        </p:grpSpPr>
        <p:sp>
          <p:nvSpPr>
            <p:cNvPr id="38940" name="Line 4"/>
            <p:cNvSpPr>
              <a:spLocks noChangeShapeType="1"/>
            </p:cNvSpPr>
            <p:nvPr/>
          </p:nvSpPr>
          <p:spPr bwMode="auto">
            <a:xfrm flipH="1">
              <a:off x="1056" y="1976"/>
              <a:ext cx="3479" cy="14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5"/>
            <p:cNvSpPr>
              <a:spLocks noChangeShapeType="1"/>
            </p:cNvSpPr>
            <p:nvPr/>
          </p:nvSpPr>
          <p:spPr bwMode="auto">
            <a:xfrm flipV="1">
              <a:off x="1586" y="1976"/>
              <a:ext cx="2949" cy="183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6"/>
            <p:cNvSpPr>
              <a:spLocks noChangeShapeType="1"/>
            </p:cNvSpPr>
            <p:nvPr/>
          </p:nvSpPr>
          <p:spPr bwMode="auto">
            <a:xfrm flipV="1">
              <a:off x="2525" y="1976"/>
              <a:ext cx="2010" cy="18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7"/>
            <p:cNvSpPr>
              <a:spLocks noChangeShapeType="1"/>
            </p:cNvSpPr>
            <p:nvPr/>
          </p:nvSpPr>
          <p:spPr bwMode="auto">
            <a:xfrm flipV="1">
              <a:off x="3371" y="1976"/>
              <a:ext cx="1164" cy="181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Line 8"/>
            <p:cNvSpPr>
              <a:spLocks noChangeShapeType="1"/>
            </p:cNvSpPr>
            <p:nvPr/>
          </p:nvSpPr>
          <p:spPr bwMode="auto">
            <a:xfrm flipV="1">
              <a:off x="4195" y="1976"/>
              <a:ext cx="340" cy="181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Line 9"/>
            <p:cNvSpPr>
              <a:spLocks noChangeShapeType="1"/>
            </p:cNvSpPr>
            <p:nvPr/>
          </p:nvSpPr>
          <p:spPr bwMode="auto">
            <a:xfrm flipH="1" flipV="1">
              <a:off x="4535" y="1976"/>
              <a:ext cx="367" cy="92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Line 10"/>
            <p:cNvSpPr>
              <a:spLocks noChangeShapeType="1"/>
            </p:cNvSpPr>
            <p:nvPr/>
          </p:nvSpPr>
          <p:spPr bwMode="auto">
            <a:xfrm flipH="1" flipV="1">
              <a:off x="4540" y="1976"/>
              <a:ext cx="372" cy="40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Line 11"/>
            <p:cNvSpPr>
              <a:spLocks noChangeShapeType="1"/>
            </p:cNvSpPr>
            <p:nvPr/>
          </p:nvSpPr>
          <p:spPr bwMode="auto">
            <a:xfrm>
              <a:off x="4540" y="1976"/>
              <a:ext cx="368" cy="19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Line 12"/>
            <p:cNvSpPr>
              <a:spLocks noChangeShapeType="1"/>
            </p:cNvSpPr>
            <p:nvPr/>
          </p:nvSpPr>
          <p:spPr bwMode="auto">
            <a:xfrm flipH="1" flipV="1">
              <a:off x="4540" y="1976"/>
              <a:ext cx="357" cy="9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Line 13"/>
            <p:cNvSpPr>
              <a:spLocks noChangeShapeType="1"/>
            </p:cNvSpPr>
            <p:nvPr/>
          </p:nvSpPr>
          <p:spPr bwMode="auto">
            <a:xfrm flipV="1">
              <a:off x="1062" y="1976"/>
              <a:ext cx="3478" cy="9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Line 14"/>
            <p:cNvSpPr>
              <a:spLocks noChangeShapeType="1"/>
            </p:cNvSpPr>
            <p:nvPr/>
          </p:nvSpPr>
          <p:spPr bwMode="auto">
            <a:xfrm flipV="1">
              <a:off x="1050" y="1976"/>
              <a:ext cx="3479" cy="59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Line 15"/>
            <p:cNvSpPr>
              <a:spLocks noChangeShapeType="1"/>
            </p:cNvSpPr>
            <p:nvPr/>
          </p:nvSpPr>
          <p:spPr bwMode="auto">
            <a:xfrm flipV="1">
              <a:off x="1056" y="1976"/>
              <a:ext cx="3473" cy="33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Line 16"/>
            <p:cNvSpPr>
              <a:spLocks noChangeShapeType="1"/>
            </p:cNvSpPr>
            <p:nvPr/>
          </p:nvSpPr>
          <p:spPr bwMode="auto">
            <a:xfrm flipV="1">
              <a:off x="1050" y="1976"/>
              <a:ext cx="3479" cy="14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16" name="Group 17"/>
          <p:cNvGrpSpPr>
            <a:grpSpLocks/>
          </p:cNvGrpSpPr>
          <p:nvPr/>
        </p:nvGrpSpPr>
        <p:grpSpPr bwMode="auto">
          <a:xfrm flipH="1">
            <a:off x="6350" y="2698750"/>
            <a:ext cx="9118600" cy="4159250"/>
            <a:chOff x="1050" y="1976"/>
            <a:chExt cx="3862" cy="1830"/>
          </a:xfrm>
        </p:grpSpPr>
        <p:sp>
          <p:nvSpPr>
            <p:cNvPr id="38927" name="Line 18"/>
            <p:cNvSpPr>
              <a:spLocks noChangeShapeType="1"/>
            </p:cNvSpPr>
            <p:nvPr/>
          </p:nvSpPr>
          <p:spPr bwMode="auto">
            <a:xfrm flipH="1">
              <a:off x="1056" y="1976"/>
              <a:ext cx="3479" cy="14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9"/>
            <p:cNvSpPr>
              <a:spLocks noChangeShapeType="1"/>
            </p:cNvSpPr>
            <p:nvPr/>
          </p:nvSpPr>
          <p:spPr bwMode="auto">
            <a:xfrm flipV="1">
              <a:off x="1586" y="1976"/>
              <a:ext cx="2949" cy="183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20"/>
            <p:cNvSpPr>
              <a:spLocks noChangeShapeType="1"/>
            </p:cNvSpPr>
            <p:nvPr/>
          </p:nvSpPr>
          <p:spPr bwMode="auto">
            <a:xfrm flipV="1">
              <a:off x="2525" y="1976"/>
              <a:ext cx="2010" cy="182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21"/>
            <p:cNvSpPr>
              <a:spLocks noChangeShapeType="1"/>
            </p:cNvSpPr>
            <p:nvPr/>
          </p:nvSpPr>
          <p:spPr bwMode="auto">
            <a:xfrm flipV="1">
              <a:off x="3371" y="1976"/>
              <a:ext cx="1164" cy="181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22"/>
            <p:cNvSpPr>
              <a:spLocks noChangeShapeType="1"/>
            </p:cNvSpPr>
            <p:nvPr/>
          </p:nvSpPr>
          <p:spPr bwMode="auto">
            <a:xfrm flipV="1">
              <a:off x="4195" y="1976"/>
              <a:ext cx="340" cy="181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23"/>
            <p:cNvSpPr>
              <a:spLocks noChangeShapeType="1"/>
            </p:cNvSpPr>
            <p:nvPr/>
          </p:nvSpPr>
          <p:spPr bwMode="auto">
            <a:xfrm flipH="1" flipV="1">
              <a:off x="4535" y="1976"/>
              <a:ext cx="367" cy="92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24"/>
            <p:cNvSpPr>
              <a:spLocks noChangeShapeType="1"/>
            </p:cNvSpPr>
            <p:nvPr/>
          </p:nvSpPr>
          <p:spPr bwMode="auto">
            <a:xfrm flipH="1" flipV="1">
              <a:off x="4540" y="1976"/>
              <a:ext cx="372" cy="40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25"/>
            <p:cNvSpPr>
              <a:spLocks noChangeShapeType="1"/>
            </p:cNvSpPr>
            <p:nvPr/>
          </p:nvSpPr>
          <p:spPr bwMode="auto">
            <a:xfrm>
              <a:off x="4540" y="1976"/>
              <a:ext cx="368" cy="19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26"/>
            <p:cNvSpPr>
              <a:spLocks noChangeShapeType="1"/>
            </p:cNvSpPr>
            <p:nvPr/>
          </p:nvSpPr>
          <p:spPr bwMode="auto">
            <a:xfrm flipH="1" flipV="1">
              <a:off x="4540" y="1976"/>
              <a:ext cx="357" cy="9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27"/>
            <p:cNvSpPr>
              <a:spLocks noChangeShapeType="1"/>
            </p:cNvSpPr>
            <p:nvPr/>
          </p:nvSpPr>
          <p:spPr bwMode="auto">
            <a:xfrm flipV="1">
              <a:off x="1062" y="1976"/>
              <a:ext cx="3478" cy="98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28"/>
            <p:cNvSpPr>
              <a:spLocks noChangeShapeType="1"/>
            </p:cNvSpPr>
            <p:nvPr/>
          </p:nvSpPr>
          <p:spPr bwMode="auto">
            <a:xfrm flipV="1">
              <a:off x="1050" y="1976"/>
              <a:ext cx="3479" cy="59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29"/>
            <p:cNvSpPr>
              <a:spLocks noChangeShapeType="1"/>
            </p:cNvSpPr>
            <p:nvPr/>
          </p:nvSpPr>
          <p:spPr bwMode="auto">
            <a:xfrm flipV="1">
              <a:off x="1056" y="1976"/>
              <a:ext cx="3473" cy="33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30"/>
            <p:cNvSpPr>
              <a:spLocks noChangeShapeType="1"/>
            </p:cNvSpPr>
            <p:nvPr/>
          </p:nvSpPr>
          <p:spPr bwMode="auto">
            <a:xfrm flipV="1">
              <a:off x="1050" y="1976"/>
              <a:ext cx="3479" cy="14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7" name="Rectangle 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Comparing heights</a:t>
            </a:r>
          </a:p>
        </p:txBody>
      </p:sp>
      <p:grpSp>
        <p:nvGrpSpPr>
          <p:cNvPr id="38918" name="Group 32"/>
          <p:cNvGrpSpPr>
            <a:grpSpLocks/>
          </p:cNvGrpSpPr>
          <p:nvPr/>
        </p:nvGrpSpPr>
        <p:grpSpPr bwMode="auto">
          <a:xfrm>
            <a:off x="0" y="1971675"/>
            <a:ext cx="8239125" cy="3443288"/>
            <a:chOff x="0" y="1242"/>
            <a:chExt cx="5190" cy="2169"/>
          </a:xfrm>
        </p:grpSpPr>
        <p:sp>
          <p:nvSpPr>
            <p:cNvPr id="38925" name="Line 33"/>
            <p:cNvSpPr>
              <a:spLocks noChangeShapeType="1"/>
            </p:cNvSpPr>
            <p:nvPr/>
          </p:nvSpPr>
          <p:spPr bwMode="auto">
            <a:xfrm flipH="1">
              <a:off x="0" y="1705"/>
              <a:ext cx="5190" cy="17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34"/>
            <p:cNvSpPr>
              <a:spLocks noChangeShapeType="1"/>
            </p:cNvSpPr>
            <p:nvPr/>
          </p:nvSpPr>
          <p:spPr bwMode="auto">
            <a:xfrm flipH="1" flipV="1">
              <a:off x="0" y="1242"/>
              <a:ext cx="5190" cy="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8919" name="Picture 35" descr="j00787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2438400"/>
            <a:ext cx="3238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36" descr="j00787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2097088"/>
            <a:ext cx="9080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37" descr="j00787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308225"/>
            <a:ext cx="573088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38" descr="j00787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2595563"/>
            <a:ext cx="1397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2055" name="Text Box 39"/>
          <p:cNvSpPr txBox="1">
            <a:spLocks noChangeArrowheads="1"/>
          </p:cNvSpPr>
          <p:nvPr/>
        </p:nvSpPr>
        <p:spPr bwMode="auto">
          <a:xfrm>
            <a:off x="7131050" y="1585913"/>
            <a:ext cx="12763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Vanishing</a:t>
            </a:r>
          </a:p>
          <a:p>
            <a:pPr algn="ctr"/>
            <a:r>
              <a:rPr 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Point</a:t>
            </a:r>
          </a:p>
        </p:txBody>
      </p:sp>
      <p:sp>
        <p:nvSpPr>
          <p:cNvPr id="38924" name="Line 40"/>
          <p:cNvSpPr>
            <a:spLocks noChangeShapeType="1"/>
          </p:cNvSpPr>
          <p:nvPr/>
        </p:nvSpPr>
        <p:spPr bwMode="auto">
          <a:xfrm>
            <a:off x="7924800" y="2209800"/>
            <a:ext cx="3048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0" y="6635750"/>
            <a:ext cx="920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  <a:latin typeface="Helvetica"/>
              </a:rPr>
              <a:t>Source: S. Seitz</a:t>
            </a:r>
            <a:endParaRPr lang="en-US" sz="800" dirty="0">
              <a:solidFill>
                <a:prstClr val="black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32150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29B7582-0D56-904E-A9F7-AFB9CE1598B8}" type="slidenum">
              <a:rPr lang="en-US"/>
              <a:pPr/>
              <a:t>8</a:t>
            </a:fld>
            <a:endParaRPr lang="en-US"/>
          </a:p>
        </p:txBody>
      </p:sp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30163" y="2693988"/>
            <a:ext cx="9113837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0" y="2693988"/>
            <a:ext cx="9139238" cy="4159250"/>
            <a:chOff x="1050" y="1976"/>
            <a:chExt cx="3862" cy="1830"/>
          </a:xfrm>
        </p:grpSpPr>
        <p:sp>
          <p:nvSpPr>
            <p:cNvPr id="40006" name="Line 4"/>
            <p:cNvSpPr>
              <a:spLocks noChangeShapeType="1"/>
            </p:cNvSpPr>
            <p:nvPr/>
          </p:nvSpPr>
          <p:spPr bwMode="auto">
            <a:xfrm flipH="1">
              <a:off x="1056" y="1976"/>
              <a:ext cx="3479" cy="14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7" name="Line 5"/>
            <p:cNvSpPr>
              <a:spLocks noChangeShapeType="1"/>
            </p:cNvSpPr>
            <p:nvPr/>
          </p:nvSpPr>
          <p:spPr bwMode="auto">
            <a:xfrm flipV="1">
              <a:off x="1586" y="1976"/>
              <a:ext cx="2949" cy="183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8" name="Line 6"/>
            <p:cNvSpPr>
              <a:spLocks noChangeShapeType="1"/>
            </p:cNvSpPr>
            <p:nvPr/>
          </p:nvSpPr>
          <p:spPr bwMode="auto">
            <a:xfrm flipV="1">
              <a:off x="2525" y="1976"/>
              <a:ext cx="2010" cy="18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9" name="Line 7"/>
            <p:cNvSpPr>
              <a:spLocks noChangeShapeType="1"/>
            </p:cNvSpPr>
            <p:nvPr/>
          </p:nvSpPr>
          <p:spPr bwMode="auto">
            <a:xfrm flipV="1">
              <a:off x="3371" y="1976"/>
              <a:ext cx="1164" cy="181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0" name="Line 8"/>
            <p:cNvSpPr>
              <a:spLocks noChangeShapeType="1"/>
            </p:cNvSpPr>
            <p:nvPr/>
          </p:nvSpPr>
          <p:spPr bwMode="auto">
            <a:xfrm flipV="1">
              <a:off x="4195" y="1976"/>
              <a:ext cx="340" cy="181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1" name="Line 9"/>
            <p:cNvSpPr>
              <a:spLocks noChangeShapeType="1"/>
            </p:cNvSpPr>
            <p:nvPr/>
          </p:nvSpPr>
          <p:spPr bwMode="auto">
            <a:xfrm flipH="1" flipV="1">
              <a:off x="4535" y="1976"/>
              <a:ext cx="367" cy="92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2" name="Line 10"/>
            <p:cNvSpPr>
              <a:spLocks noChangeShapeType="1"/>
            </p:cNvSpPr>
            <p:nvPr/>
          </p:nvSpPr>
          <p:spPr bwMode="auto">
            <a:xfrm flipH="1" flipV="1">
              <a:off x="4540" y="1976"/>
              <a:ext cx="372" cy="40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3" name="Line 11"/>
            <p:cNvSpPr>
              <a:spLocks noChangeShapeType="1"/>
            </p:cNvSpPr>
            <p:nvPr/>
          </p:nvSpPr>
          <p:spPr bwMode="auto">
            <a:xfrm>
              <a:off x="4540" y="1976"/>
              <a:ext cx="368" cy="19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4" name="Line 12"/>
            <p:cNvSpPr>
              <a:spLocks noChangeShapeType="1"/>
            </p:cNvSpPr>
            <p:nvPr/>
          </p:nvSpPr>
          <p:spPr bwMode="auto">
            <a:xfrm flipH="1" flipV="1">
              <a:off x="4540" y="1976"/>
              <a:ext cx="357" cy="9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5" name="Line 13"/>
            <p:cNvSpPr>
              <a:spLocks noChangeShapeType="1"/>
            </p:cNvSpPr>
            <p:nvPr/>
          </p:nvSpPr>
          <p:spPr bwMode="auto">
            <a:xfrm flipV="1">
              <a:off x="1062" y="1976"/>
              <a:ext cx="3478" cy="9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6" name="Line 14"/>
            <p:cNvSpPr>
              <a:spLocks noChangeShapeType="1"/>
            </p:cNvSpPr>
            <p:nvPr/>
          </p:nvSpPr>
          <p:spPr bwMode="auto">
            <a:xfrm flipV="1">
              <a:off x="1050" y="1976"/>
              <a:ext cx="3479" cy="59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7" name="Line 15"/>
            <p:cNvSpPr>
              <a:spLocks noChangeShapeType="1"/>
            </p:cNvSpPr>
            <p:nvPr/>
          </p:nvSpPr>
          <p:spPr bwMode="auto">
            <a:xfrm flipV="1">
              <a:off x="1056" y="1976"/>
              <a:ext cx="3473" cy="33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8" name="Line 16"/>
            <p:cNvSpPr>
              <a:spLocks noChangeShapeType="1"/>
            </p:cNvSpPr>
            <p:nvPr/>
          </p:nvSpPr>
          <p:spPr bwMode="auto">
            <a:xfrm flipV="1">
              <a:off x="1050" y="1976"/>
              <a:ext cx="3479" cy="14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940" name="Group 17"/>
          <p:cNvGrpSpPr>
            <a:grpSpLocks/>
          </p:cNvGrpSpPr>
          <p:nvPr/>
        </p:nvGrpSpPr>
        <p:grpSpPr bwMode="auto">
          <a:xfrm flipH="1">
            <a:off x="6350" y="2698750"/>
            <a:ext cx="9118600" cy="4159250"/>
            <a:chOff x="1050" y="1976"/>
            <a:chExt cx="3862" cy="1830"/>
          </a:xfrm>
        </p:grpSpPr>
        <p:sp>
          <p:nvSpPr>
            <p:cNvPr id="39993" name="Line 18"/>
            <p:cNvSpPr>
              <a:spLocks noChangeShapeType="1"/>
            </p:cNvSpPr>
            <p:nvPr/>
          </p:nvSpPr>
          <p:spPr bwMode="auto">
            <a:xfrm flipH="1">
              <a:off x="1056" y="1976"/>
              <a:ext cx="3479" cy="14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Line 19"/>
            <p:cNvSpPr>
              <a:spLocks noChangeShapeType="1"/>
            </p:cNvSpPr>
            <p:nvPr/>
          </p:nvSpPr>
          <p:spPr bwMode="auto">
            <a:xfrm flipV="1">
              <a:off x="1586" y="1976"/>
              <a:ext cx="2949" cy="183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Line 20"/>
            <p:cNvSpPr>
              <a:spLocks noChangeShapeType="1"/>
            </p:cNvSpPr>
            <p:nvPr/>
          </p:nvSpPr>
          <p:spPr bwMode="auto">
            <a:xfrm flipV="1">
              <a:off x="2525" y="1976"/>
              <a:ext cx="2010" cy="182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21"/>
            <p:cNvSpPr>
              <a:spLocks noChangeShapeType="1"/>
            </p:cNvSpPr>
            <p:nvPr/>
          </p:nvSpPr>
          <p:spPr bwMode="auto">
            <a:xfrm flipV="1">
              <a:off x="3371" y="1976"/>
              <a:ext cx="1164" cy="181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7" name="Line 22"/>
            <p:cNvSpPr>
              <a:spLocks noChangeShapeType="1"/>
            </p:cNvSpPr>
            <p:nvPr/>
          </p:nvSpPr>
          <p:spPr bwMode="auto">
            <a:xfrm flipV="1">
              <a:off x="4195" y="1976"/>
              <a:ext cx="340" cy="181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8" name="Line 23"/>
            <p:cNvSpPr>
              <a:spLocks noChangeShapeType="1"/>
            </p:cNvSpPr>
            <p:nvPr/>
          </p:nvSpPr>
          <p:spPr bwMode="auto">
            <a:xfrm flipH="1" flipV="1">
              <a:off x="4535" y="1976"/>
              <a:ext cx="367" cy="92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9" name="Line 24"/>
            <p:cNvSpPr>
              <a:spLocks noChangeShapeType="1"/>
            </p:cNvSpPr>
            <p:nvPr/>
          </p:nvSpPr>
          <p:spPr bwMode="auto">
            <a:xfrm flipH="1" flipV="1">
              <a:off x="4540" y="1976"/>
              <a:ext cx="372" cy="40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0" name="Line 25"/>
            <p:cNvSpPr>
              <a:spLocks noChangeShapeType="1"/>
            </p:cNvSpPr>
            <p:nvPr/>
          </p:nvSpPr>
          <p:spPr bwMode="auto">
            <a:xfrm>
              <a:off x="4540" y="1976"/>
              <a:ext cx="368" cy="19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1" name="Line 26"/>
            <p:cNvSpPr>
              <a:spLocks noChangeShapeType="1"/>
            </p:cNvSpPr>
            <p:nvPr/>
          </p:nvSpPr>
          <p:spPr bwMode="auto">
            <a:xfrm flipH="1" flipV="1">
              <a:off x="4540" y="1976"/>
              <a:ext cx="357" cy="9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2" name="Line 27"/>
            <p:cNvSpPr>
              <a:spLocks noChangeShapeType="1"/>
            </p:cNvSpPr>
            <p:nvPr/>
          </p:nvSpPr>
          <p:spPr bwMode="auto">
            <a:xfrm flipV="1">
              <a:off x="1062" y="1976"/>
              <a:ext cx="3478" cy="98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3" name="Line 28"/>
            <p:cNvSpPr>
              <a:spLocks noChangeShapeType="1"/>
            </p:cNvSpPr>
            <p:nvPr/>
          </p:nvSpPr>
          <p:spPr bwMode="auto">
            <a:xfrm flipV="1">
              <a:off x="1050" y="1976"/>
              <a:ext cx="3479" cy="59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4" name="Line 29"/>
            <p:cNvSpPr>
              <a:spLocks noChangeShapeType="1"/>
            </p:cNvSpPr>
            <p:nvPr/>
          </p:nvSpPr>
          <p:spPr bwMode="auto">
            <a:xfrm flipV="1">
              <a:off x="1056" y="1976"/>
              <a:ext cx="3473" cy="33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5" name="Line 30"/>
            <p:cNvSpPr>
              <a:spLocks noChangeShapeType="1"/>
            </p:cNvSpPr>
            <p:nvPr/>
          </p:nvSpPr>
          <p:spPr bwMode="auto">
            <a:xfrm flipV="1">
              <a:off x="1050" y="1976"/>
              <a:ext cx="3479" cy="14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1" name="Rectangle 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Measuring height</a:t>
            </a:r>
          </a:p>
        </p:txBody>
      </p:sp>
      <p:sp>
        <p:nvSpPr>
          <p:cNvPr id="358432" name="Line 32"/>
          <p:cNvSpPr>
            <a:spLocks noChangeShapeType="1"/>
          </p:cNvSpPr>
          <p:nvPr/>
        </p:nvSpPr>
        <p:spPr bwMode="auto">
          <a:xfrm flipH="1" flipV="1">
            <a:off x="3343275" y="2695575"/>
            <a:ext cx="2524125" cy="2028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43" name="Group 33"/>
          <p:cNvGrpSpPr>
            <a:grpSpLocks/>
          </p:cNvGrpSpPr>
          <p:nvPr/>
        </p:nvGrpSpPr>
        <p:grpSpPr bwMode="auto">
          <a:xfrm>
            <a:off x="5867400" y="1219200"/>
            <a:ext cx="685800" cy="3505200"/>
            <a:chOff x="3696" y="768"/>
            <a:chExt cx="432" cy="2208"/>
          </a:xfrm>
        </p:grpSpPr>
        <p:sp>
          <p:nvSpPr>
            <p:cNvPr id="39963" name="Rectangle 34"/>
            <p:cNvSpPr>
              <a:spLocks noChangeArrowheads="1"/>
            </p:cNvSpPr>
            <p:nvPr/>
          </p:nvSpPr>
          <p:spPr bwMode="auto">
            <a:xfrm>
              <a:off x="3696" y="768"/>
              <a:ext cx="384" cy="220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64" name="Group 35"/>
            <p:cNvGrpSpPr>
              <a:grpSpLocks/>
            </p:cNvGrpSpPr>
            <p:nvPr/>
          </p:nvGrpSpPr>
          <p:grpSpPr bwMode="auto">
            <a:xfrm>
              <a:off x="3888" y="912"/>
              <a:ext cx="240" cy="1824"/>
              <a:chOff x="3888" y="912"/>
              <a:chExt cx="240" cy="1824"/>
            </a:xfrm>
          </p:grpSpPr>
          <p:sp>
            <p:nvSpPr>
              <p:cNvPr id="39988" name="Text Box 36"/>
              <p:cNvSpPr txBox="1">
                <a:spLocks noChangeArrowheads="1"/>
              </p:cNvSpPr>
              <p:nvPr/>
            </p:nvSpPr>
            <p:spPr bwMode="auto">
              <a:xfrm>
                <a:off x="3888" y="244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9989" name="Text Box 37"/>
              <p:cNvSpPr txBox="1">
                <a:spLocks noChangeArrowheads="1"/>
              </p:cNvSpPr>
              <p:nvPr/>
            </p:nvSpPr>
            <p:spPr bwMode="auto">
              <a:xfrm>
                <a:off x="3888" y="206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39990" name="Text Box 38"/>
              <p:cNvSpPr txBox="1">
                <a:spLocks noChangeArrowheads="1"/>
              </p:cNvSpPr>
              <p:nvPr/>
            </p:nvSpPr>
            <p:spPr bwMode="auto">
              <a:xfrm>
                <a:off x="3888" y="168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39991" name="Text Box 39"/>
              <p:cNvSpPr txBox="1">
                <a:spLocks noChangeArrowheads="1"/>
              </p:cNvSpPr>
              <p:nvPr/>
            </p:nvSpPr>
            <p:spPr bwMode="auto">
              <a:xfrm>
                <a:off x="3888" y="12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39992" name="Text Box 40"/>
              <p:cNvSpPr txBox="1">
                <a:spLocks noChangeArrowheads="1"/>
              </p:cNvSpPr>
              <p:nvPr/>
            </p:nvSpPr>
            <p:spPr bwMode="auto">
              <a:xfrm>
                <a:off x="3888" y="91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39965" name="Group 41"/>
            <p:cNvGrpSpPr>
              <a:grpSpLocks/>
            </p:cNvGrpSpPr>
            <p:nvPr/>
          </p:nvGrpSpPr>
          <p:grpSpPr bwMode="auto">
            <a:xfrm>
              <a:off x="3696" y="864"/>
              <a:ext cx="192" cy="2016"/>
              <a:chOff x="3696" y="864"/>
              <a:chExt cx="192" cy="2016"/>
            </a:xfrm>
          </p:grpSpPr>
          <p:sp>
            <p:nvSpPr>
              <p:cNvPr id="39966" name="Line 42"/>
              <p:cNvSpPr>
                <a:spLocks noChangeShapeType="1"/>
              </p:cNvSpPr>
              <p:nvPr/>
            </p:nvSpPr>
            <p:spPr bwMode="auto">
              <a:xfrm>
                <a:off x="3696" y="288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7" name="Line 43"/>
              <p:cNvSpPr>
                <a:spLocks noChangeShapeType="1"/>
              </p:cNvSpPr>
              <p:nvPr/>
            </p:nvSpPr>
            <p:spPr bwMode="auto">
              <a:xfrm>
                <a:off x="3696" y="278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8" name="Line 44"/>
              <p:cNvSpPr>
                <a:spLocks noChangeShapeType="1"/>
              </p:cNvSpPr>
              <p:nvPr/>
            </p:nvSpPr>
            <p:spPr bwMode="auto">
              <a:xfrm>
                <a:off x="3696" y="268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9" name="Line 45"/>
              <p:cNvSpPr>
                <a:spLocks noChangeShapeType="1"/>
              </p:cNvSpPr>
              <p:nvPr/>
            </p:nvSpPr>
            <p:spPr bwMode="auto">
              <a:xfrm>
                <a:off x="3696" y="259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0" name="Line 46"/>
              <p:cNvSpPr>
                <a:spLocks noChangeShapeType="1"/>
              </p:cNvSpPr>
              <p:nvPr/>
            </p:nvSpPr>
            <p:spPr bwMode="auto">
              <a:xfrm>
                <a:off x="3696" y="249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1" name="Line 47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2" name="Line 48"/>
              <p:cNvSpPr>
                <a:spLocks noChangeShapeType="1"/>
              </p:cNvSpPr>
              <p:nvPr/>
            </p:nvSpPr>
            <p:spPr bwMode="auto">
              <a:xfrm>
                <a:off x="3696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3" name="Line 49"/>
              <p:cNvSpPr>
                <a:spLocks noChangeShapeType="1"/>
              </p:cNvSpPr>
              <p:nvPr/>
            </p:nvSpPr>
            <p:spPr bwMode="auto">
              <a:xfrm>
                <a:off x="3696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4" name="Line 50"/>
              <p:cNvSpPr>
                <a:spLocks noChangeShapeType="1"/>
              </p:cNvSpPr>
              <p:nvPr/>
            </p:nvSpPr>
            <p:spPr bwMode="auto">
              <a:xfrm>
                <a:off x="3696" y="211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5" name="Line 51"/>
              <p:cNvSpPr>
                <a:spLocks noChangeShapeType="1"/>
              </p:cNvSpPr>
              <p:nvPr/>
            </p:nvSpPr>
            <p:spPr bwMode="auto">
              <a:xfrm>
                <a:off x="3696" y="201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6" name="Line 5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7" name="Line 53"/>
              <p:cNvSpPr>
                <a:spLocks noChangeShapeType="1"/>
              </p:cNvSpPr>
              <p:nvPr/>
            </p:nvSpPr>
            <p:spPr bwMode="auto">
              <a:xfrm>
                <a:off x="3696" y="182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8" name="Line 54"/>
              <p:cNvSpPr>
                <a:spLocks noChangeShapeType="1"/>
              </p:cNvSpPr>
              <p:nvPr/>
            </p:nvSpPr>
            <p:spPr bwMode="auto">
              <a:xfrm>
                <a:off x="3696" y="17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9" name="Line 55"/>
              <p:cNvSpPr>
                <a:spLocks noChangeShapeType="1"/>
              </p:cNvSpPr>
              <p:nvPr/>
            </p:nvSpPr>
            <p:spPr bwMode="auto">
              <a:xfrm>
                <a:off x="3696" y="163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0" name="Line 56"/>
              <p:cNvSpPr>
                <a:spLocks noChangeShapeType="1"/>
              </p:cNvSpPr>
              <p:nvPr/>
            </p:nvSpPr>
            <p:spPr bwMode="auto">
              <a:xfrm>
                <a:off x="3696" y="153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1" name="Line 57"/>
              <p:cNvSpPr>
                <a:spLocks noChangeShapeType="1"/>
              </p:cNvSpPr>
              <p:nvPr/>
            </p:nvSpPr>
            <p:spPr bwMode="auto">
              <a:xfrm>
                <a:off x="3696" y="144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2" name="Line 58"/>
              <p:cNvSpPr>
                <a:spLocks noChangeShapeType="1"/>
              </p:cNvSpPr>
              <p:nvPr/>
            </p:nvSpPr>
            <p:spPr bwMode="auto">
              <a:xfrm>
                <a:off x="3696" y="134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3" name="Line 59"/>
              <p:cNvSpPr>
                <a:spLocks noChangeShapeType="1"/>
              </p:cNvSpPr>
              <p:nvPr/>
            </p:nvSpPr>
            <p:spPr bwMode="auto">
              <a:xfrm>
                <a:off x="3696" y="12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4" name="Line 60"/>
              <p:cNvSpPr>
                <a:spLocks noChangeShapeType="1"/>
              </p:cNvSpPr>
              <p:nvPr/>
            </p:nvSpPr>
            <p:spPr bwMode="auto">
              <a:xfrm>
                <a:off x="3696" y="11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5" name="Line 61"/>
              <p:cNvSpPr>
                <a:spLocks noChangeShapeType="1"/>
              </p:cNvSpPr>
              <p:nvPr/>
            </p:nvSpPr>
            <p:spPr bwMode="auto">
              <a:xfrm>
                <a:off x="3696" y="10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6" name="Line 62"/>
              <p:cNvSpPr>
                <a:spLocks noChangeShapeType="1"/>
              </p:cNvSpPr>
              <p:nvPr/>
            </p:nvSpPr>
            <p:spPr bwMode="auto">
              <a:xfrm>
                <a:off x="3696" y="96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7" name="Line 63"/>
              <p:cNvSpPr>
                <a:spLocks noChangeShapeType="1"/>
              </p:cNvSpPr>
              <p:nvPr/>
            </p:nvSpPr>
            <p:spPr bwMode="auto">
              <a:xfrm>
                <a:off x="3696" y="86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8464" name="Line 64"/>
          <p:cNvSpPr>
            <a:spLocks noChangeShapeType="1"/>
          </p:cNvSpPr>
          <p:nvPr/>
        </p:nvSpPr>
        <p:spPr bwMode="auto">
          <a:xfrm flipV="1">
            <a:off x="3343275" y="1428750"/>
            <a:ext cx="2524125" cy="127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5867400" y="1200150"/>
            <a:ext cx="1752600" cy="457200"/>
            <a:chOff x="3696" y="756"/>
            <a:chExt cx="1104" cy="288"/>
          </a:xfrm>
        </p:grpSpPr>
        <p:sp>
          <p:nvSpPr>
            <p:cNvPr id="39961" name="Line 66"/>
            <p:cNvSpPr>
              <a:spLocks noChangeShapeType="1"/>
            </p:cNvSpPr>
            <p:nvPr/>
          </p:nvSpPr>
          <p:spPr bwMode="auto">
            <a:xfrm>
              <a:off x="3696" y="900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Text Box 67"/>
            <p:cNvSpPr txBox="1">
              <a:spLocks noChangeArrowheads="1"/>
            </p:cNvSpPr>
            <p:nvPr/>
          </p:nvSpPr>
          <p:spPr bwMode="auto">
            <a:xfrm>
              <a:off x="4272" y="75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5.4</a:t>
              </a:r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657225" y="2686050"/>
            <a:ext cx="6962775" cy="2038350"/>
            <a:chOff x="414" y="1692"/>
            <a:chExt cx="4386" cy="1284"/>
          </a:xfrm>
        </p:grpSpPr>
        <p:sp>
          <p:nvSpPr>
            <p:cNvPr id="39957" name="Line 69"/>
            <p:cNvSpPr>
              <a:spLocks noChangeShapeType="1"/>
            </p:cNvSpPr>
            <p:nvPr/>
          </p:nvSpPr>
          <p:spPr bwMode="auto">
            <a:xfrm flipH="1" flipV="1">
              <a:off x="432" y="1704"/>
              <a:ext cx="3264" cy="1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70"/>
            <p:cNvSpPr>
              <a:spLocks noChangeShapeType="1"/>
            </p:cNvSpPr>
            <p:nvPr/>
          </p:nvSpPr>
          <p:spPr bwMode="auto">
            <a:xfrm>
              <a:off x="414" y="1692"/>
              <a:ext cx="327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71"/>
            <p:cNvSpPr>
              <a:spLocks noChangeShapeType="1"/>
            </p:cNvSpPr>
            <p:nvPr/>
          </p:nvSpPr>
          <p:spPr bwMode="auto">
            <a:xfrm>
              <a:off x="3690" y="1884"/>
              <a:ext cx="63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Text Box 72"/>
            <p:cNvSpPr txBox="1">
              <a:spLocks noChangeArrowheads="1"/>
            </p:cNvSpPr>
            <p:nvPr/>
          </p:nvSpPr>
          <p:spPr bwMode="auto">
            <a:xfrm>
              <a:off x="4272" y="174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2.8</a:t>
              </a:r>
            </a:p>
          </p:txBody>
        </p:sp>
      </p:grpSp>
      <p:pic>
        <p:nvPicPr>
          <p:cNvPr id="358473" name="Picture 73" descr="tur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84475"/>
            <a:ext cx="1371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8" name="Picture 74" descr="j00787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57400"/>
            <a:ext cx="573088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0" y="1901825"/>
            <a:ext cx="9144000" cy="841375"/>
            <a:chOff x="0" y="1198"/>
            <a:chExt cx="5760" cy="530"/>
          </a:xfrm>
        </p:grpSpPr>
        <p:grpSp>
          <p:nvGrpSpPr>
            <p:cNvPr id="39951" name="Group 76"/>
            <p:cNvGrpSpPr>
              <a:grpSpLocks/>
            </p:cNvGrpSpPr>
            <p:nvPr/>
          </p:nvGrpSpPr>
          <p:grpSpPr bwMode="auto">
            <a:xfrm>
              <a:off x="0" y="1440"/>
              <a:ext cx="5760" cy="288"/>
              <a:chOff x="0" y="1440"/>
              <a:chExt cx="5760" cy="288"/>
            </a:xfrm>
          </p:grpSpPr>
          <p:sp>
            <p:nvSpPr>
              <p:cNvPr id="39955" name="Line 77"/>
              <p:cNvSpPr>
                <a:spLocks noChangeShapeType="1"/>
              </p:cNvSpPr>
              <p:nvPr/>
            </p:nvSpPr>
            <p:spPr bwMode="auto">
              <a:xfrm>
                <a:off x="0" y="1696"/>
                <a:ext cx="576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6" name="Text Box 78"/>
              <p:cNvSpPr txBox="1">
                <a:spLocks noChangeArrowheads="1"/>
              </p:cNvSpPr>
              <p:nvPr/>
            </p:nvSpPr>
            <p:spPr bwMode="auto">
              <a:xfrm>
                <a:off x="4242" y="144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FF0000"/>
                    </a:solidFill>
                  </a:rPr>
                  <a:t>3.3</a:t>
                </a:r>
              </a:p>
            </p:txBody>
          </p:sp>
        </p:grpSp>
        <p:grpSp>
          <p:nvGrpSpPr>
            <p:cNvPr id="39952" name="Group 79"/>
            <p:cNvGrpSpPr>
              <a:grpSpLocks/>
            </p:cNvGrpSpPr>
            <p:nvPr/>
          </p:nvGrpSpPr>
          <p:grpSpPr bwMode="auto">
            <a:xfrm>
              <a:off x="4383" y="1198"/>
              <a:ext cx="1060" cy="338"/>
              <a:chOff x="4383" y="1198"/>
              <a:chExt cx="1060" cy="338"/>
            </a:xfrm>
          </p:grpSpPr>
          <p:sp>
            <p:nvSpPr>
              <p:cNvPr id="39953" name="Text Box 80"/>
              <p:cNvSpPr txBox="1">
                <a:spLocks noChangeArrowheads="1"/>
              </p:cNvSpPr>
              <p:nvPr/>
            </p:nvSpPr>
            <p:spPr bwMode="auto">
              <a:xfrm>
                <a:off x="4383" y="1198"/>
                <a:ext cx="10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latin typeface="Arial" charset="0"/>
                  </a:rPr>
                  <a:t>Camera height</a:t>
                </a:r>
              </a:p>
            </p:txBody>
          </p:sp>
          <p:sp>
            <p:nvSpPr>
              <p:cNvPr id="39954" name="Line 81"/>
              <p:cNvSpPr>
                <a:spLocks noChangeShapeType="1"/>
              </p:cNvSpPr>
              <p:nvPr/>
            </p:nvSpPr>
            <p:spPr bwMode="auto">
              <a:xfrm flipH="1">
                <a:off x="4608" y="1392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838200" y="5562600"/>
            <a:ext cx="754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latin typeface="+mn-lt"/>
                <a:ea typeface="+mn-ea"/>
              </a:rPr>
              <a:t>What is the height of the camera?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0" y="6635750"/>
            <a:ext cx="920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  <a:latin typeface="Helvetica"/>
              </a:rPr>
              <a:t>Source: S. Seitz</a:t>
            </a:r>
            <a:endParaRPr lang="en-US" sz="800" dirty="0">
              <a:solidFill>
                <a:prstClr val="black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3964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animBg="1"/>
      <p:bldP spid="358464" grpId="0" animBg="1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 t="9521"/>
          <a:stretch>
            <a:fillRect/>
          </a:stretch>
        </p:blipFill>
        <p:spPr bwMode="auto">
          <a:xfrm>
            <a:off x="914400" y="1600200"/>
            <a:ext cx="7010400" cy="506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609600" y="2286000"/>
            <a:ext cx="7086600" cy="1143000"/>
          </a:xfrm>
          <a:prstGeom prst="line">
            <a:avLst/>
          </a:prstGeom>
          <a:noFill/>
          <a:ln w="50800">
            <a:solidFill>
              <a:srgbClr val="FFFF99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533400" y="4953000"/>
            <a:ext cx="7315200" cy="381000"/>
          </a:xfrm>
          <a:prstGeom prst="line">
            <a:avLst/>
          </a:prstGeom>
          <a:noFill/>
          <a:ln w="50800">
            <a:solidFill>
              <a:srgbClr val="FFFF99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Helvetica"/>
            </a:endParaRPr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1447800" y="2590800"/>
            <a:ext cx="3962400" cy="2743200"/>
            <a:chOff x="912" y="1632"/>
            <a:chExt cx="2496" cy="1728"/>
          </a:xfrm>
        </p:grpSpPr>
        <p:sp>
          <p:nvSpPr>
            <p:cNvPr id="28677" name="Oval 5"/>
            <p:cNvSpPr>
              <a:spLocks noChangeArrowheads="1"/>
            </p:cNvSpPr>
            <p:nvPr/>
          </p:nvSpPr>
          <p:spPr bwMode="auto">
            <a:xfrm>
              <a:off x="912" y="201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78" name="Oval 6"/>
            <p:cNvSpPr>
              <a:spLocks noChangeArrowheads="1"/>
            </p:cNvSpPr>
            <p:nvPr/>
          </p:nvSpPr>
          <p:spPr bwMode="auto">
            <a:xfrm>
              <a:off x="1344" y="192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79" name="Oval 7"/>
            <p:cNvSpPr>
              <a:spLocks noChangeArrowheads="1"/>
            </p:cNvSpPr>
            <p:nvPr/>
          </p:nvSpPr>
          <p:spPr bwMode="auto">
            <a:xfrm>
              <a:off x="2256" y="182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0" name="Oval 8"/>
            <p:cNvSpPr>
              <a:spLocks noChangeArrowheads="1"/>
            </p:cNvSpPr>
            <p:nvPr/>
          </p:nvSpPr>
          <p:spPr bwMode="auto">
            <a:xfrm>
              <a:off x="1824" y="192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1" name="Oval 9"/>
            <p:cNvSpPr>
              <a:spLocks noChangeArrowheads="1"/>
            </p:cNvSpPr>
            <p:nvPr/>
          </p:nvSpPr>
          <p:spPr bwMode="auto">
            <a:xfrm>
              <a:off x="2928" y="172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2" name="Oval 10"/>
            <p:cNvSpPr>
              <a:spLocks noChangeArrowheads="1"/>
            </p:cNvSpPr>
            <p:nvPr/>
          </p:nvSpPr>
          <p:spPr bwMode="auto">
            <a:xfrm>
              <a:off x="3312" y="163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2112" y="192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1200" y="326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5" name="Oval 13"/>
            <p:cNvSpPr>
              <a:spLocks noChangeArrowheads="1"/>
            </p:cNvSpPr>
            <p:nvPr/>
          </p:nvSpPr>
          <p:spPr bwMode="auto">
            <a:xfrm>
              <a:off x="1776" y="321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6" name="Oval 14"/>
            <p:cNvSpPr>
              <a:spLocks noChangeArrowheads="1"/>
            </p:cNvSpPr>
            <p:nvPr/>
          </p:nvSpPr>
          <p:spPr bwMode="auto">
            <a:xfrm>
              <a:off x="2400" y="316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7" name="Oval 15"/>
            <p:cNvSpPr>
              <a:spLocks noChangeArrowheads="1"/>
            </p:cNvSpPr>
            <p:nvPr/>
          </p:nvSpPr>
          <p:spPr bwMode="auto">
            <a:xfrm>
              <a:off x="2784" y="316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3072" y="316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Helvetica"/>
              </a:endParaRPr>
            </a:p>
          </p:txBody>
        </p:sp>
      </p:grp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412106" y="1088469"/>
            <a:ext cx="58813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Helvetica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Helvetica"/>
              </a:rPr>
              <a:t>for </a:t>
            </a:r>
            <a:r>
              <a:rPr lang="en-US" sz="2400" dirty="0" smtClean="0">
                <a:solidFill>
                  <a:prstClr val="black"/>
                </a:solidFill>
                <a:latin typeface="Helvetica"/>
              </a:rPr>
              <a:t>example: computing </a:t>
            </a:r>
            <a:r>
              <a:rPr lang="en-US" sz="2400" dirty="0">
                <a:solidFill>
                  <a:prstClr val="black"/>
                </a:solidFill>
                <a:latin typeface="Helvetica"/>
              </a:rPr>
              <a:t>vanishing points)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Fitting Lines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6635750"/>
            <a:ext cx="1444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Helvetica"/>
              </a:rPr>
              <a:t>Source: S. </a:t>
            </a:r>
            <a:r>
              <a:rPr lang="en-US" sz="800" dirty="0" err="1">
                <a:solidFill>
                  <a:prstClr val="black"/>
                </a:solidFill>
                <a:latin typeface="Helvetica"/>
              </a:rPr>
              <a:t>Savarese</a:t>
            </a:r>
            <a:r>
              <a:rPr lang="en-US" sz="800" dirty="0">
                <a:solidFill>
                  <a:prstClr val="black"/>
                </a:solidFill>
                <a:latin typeface="Helvetica"/>
              </a:rPr>
              <a:t> slides.</a:t>
            </a:r>
          </a:p>
        </p:txBody>
      </p:sp>
    </p:spTree>
    <p:extLst>
      <p:ext uri="{BB962C8B-B14F-4D97-AF65-F5344CB8AC3E}">
        <p14:creationId xmlns:p14="http://schemas.microsoft.com/office/powerpoint/2010/main" val="100355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9" grpId="0" animBg="1"/>
      <p:bldP spid="28690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JJ Simple Colors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1A9B"/>
      </a:accent1>
      <a:accent2>
        <a:srgbClr val="D8AC21"/>
      </a:accent2>
      <a:accent3>
        <a:srgbClr val="FF0000"/>
      </a:accent3>
      <a:accent4>
        <a:srgbClr val="31FF28"/>
      </a:accent4>
      <a:accent5>
        <a:srgbClr val="4BACC6"/>
      </a:accent5>
      <a:accent6>
        <a:srgbClr val="F79646"/>
      </a:accent6>
      <a:hlink>
        <a:srgbClr val="00007B"/>
      </a:hlink>
      <a:folHlink>
        <a:srgbClr val="000065"/>
      </a:folHlink>
    </a:clrScheme>
    <a:fontScheme name="JJ Simple Fonts 1">
      <a:majorFont>
        <a:latin typeface="Franklin Gothic Medium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Helvetic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534</Words>
  <Application>Microsoft Macintosh PowerPoint</Application>
  <PresentationFormat>On-screen Show (4:3)</PresentationFormat>
  <Paragraphs>92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 Black</vt:lpstr>
      <vt:lpstr>Calibri</vt:lpstr>
      <vt:lpstr>Franklin Gothic Medium</vt:lpstr>
      <vt:lpstr>Helvetica</vt:lpstr>
      <vt:lpstr>ＭＳ Ｐゴシック</vt:lpstr>
      <vt:lpstr>Times New Roman</vt:lpstr>
      <vt:lpstr>Arial</vt:lpstr>
      <vt:lpstr>Default Theme</vt:lpstr>
      <vt:lpstr>Some Examples for Background</vt:lpstr>
      <vt:lpstr>Example Fitting Lines </vt:lpstr>
      <vt:lpstr>Fun with vanishing points</vt:lpstr>
      <vt:lpstr>Perspective cues</vt:lpstr>
      <vt:lpstr>Perspective cues</vt:lpstr>
      <vt:lpstr>Perspective cues</vt:lpstr>
      <vt:lpstr>Comparing heights</vt:lpstr>
      <vt:lpstr>Measuring height</vt:lpstr>
      <vt:lpstr>Example Fitting Lines </vt:lpstr>
      <vt:lpstr>Can you think of challenges in this Line-Fitting?</vt:lpstr>
      <vt:lpstr>Estimation Critical Issues</vt:lpstr>
      <vt:lpstr>PowerPoint Presentation</vt:lpstr>
      <vt:lpstr>PowerPoint Presentation</vt:lpstr>
      <vt:lpstr>PowerPoint Presentation</vt:lpstr>
      <vt:lpstr>PowerPoint Presentation</vt:lpstr>
    </vt:vector>
  </TitlesOfParts>
  <Company>Universiy of Michigan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Examples for Background</dc:title>
  <dc:creator>Jason Corso</dc:creator>
  <cp:lastModifiedBy>Jason J. Corso</cp:lastModifiedBy>
  <cp:revision>8</cp:revision>
  <dcterms:created xsi:type="dcterms:W3CDTF">2016-09-12T15:46:39Z</dcterms:created>
  <dcterms:modified xsi:type="dcterms:W3CDTF">2017-09-07T18:51:18Z</dcterms:modified>
</cp:coreProperties>
</file>