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Machine Learning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Terry, Matt Severson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018775" y="598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Logistics/Grading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will submit .py file(s)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Name your main file with  your Directory ID  (&lt;DirID&gt;@testudo.umd.edu)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Name additional files &lt;DirID&gt;_&lt;name&gt; ( &lt;DirID&gt;_2, &lt;DirID&gt;_parser, etc.)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Scripts should be written as functions (modules) so they are callable by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 import &lt;DirID&gt;</a:t>
            </a:r>
            <a:endParaRPr i="1"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&lt;DirID&gt;.run(&lt;test data&gt;)</a:t>
            </a:r>
            <a:endParaRPr i="1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data and system specs provided in advance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will evaluate </a:t>
            </a:r>
            <a:r>
              <a:rPr i="1" lang="en" sz="1200"/>
              <a:t>&lt;DirID&gt;.run(&lt;test data&gt;) </a:t>
            </a:r>
            <a:r>
              <a:rPr lang="en" sz="1200"/>
              <a:t>and time it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Grading breakdown: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50% returning reasonable results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30% good form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20% competitive based on run time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Crashing or doing malicious things to the grading server, even if accidental, will result in major grading penalties.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labs will work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into groups of a few people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together to do the thing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us the thing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you’re done we’ll tell you and you can go home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Credit/no credit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Lab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apologize for this to people who already know it, but enough people don’t that I need to cover this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should only have one other lab like this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the internet works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HTTP, URLs, servers, etc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OSes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providers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Advantages and users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cloud.google.com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475975" y="750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awake? The beginning is important here.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start with some technical content, then get into the syllabus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“Algorithms for computers to learn without being directly programmed to”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I’ve found it more useful to think of it as “super statistics”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LSRL, giant formula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Expand that to handle N </a:t>
            </a:r>
            <a:r>
              <a:rPr lang="en"/>
              <a:t>dimensions</a:t>
            </a:r>
            <a:r>
              <a:rPr lang="en"/>
              <a:t>, arbitrary shapes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Costs: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Massively computationally intensive</a:t>
            </a:r>
            <a:endParaRPr/>
          </a:p>
          <a:p>
            <a: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Models are no longer readily human </a:t>
            </a:r>
            <a:r>
              <a:rPr lang="en"/>
              <a:t>interpretable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27985" l="0" r="0" t="0"/>
          <a:stretch/>
        </p:blipFill>
        <p:spPr>
          <a:xfrm>
            <a:off x="6236500" y="272000"/>
            <a:ext cx="2693200" cy="7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fit into the </a:t>
            </a:r>
            <a:r>
              <a:rPr lang="en"/>
              <a:t>buzzwords</a:t>
            </a:r>
            <a:r>
              <a:rPr lang="en"/>
              <a:t> and professions you’ve heard about?</a:t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1568575" y="1203375"/>
            <a:ext cx="5026450" cy="3881775"/>
            <a:chOff x="120775" y="-15825"/>
            <a:chExt cx="5026450" cy="3881775"/>
          </a:xfrm>
        </p:grpSpPr>
        <p:sp>
          <p:nvSpPr>
            <p:cNvPr id="154" name="Shape 154"/>
            <p:cNvSpPr/>
            <p:nvPr/>
          </p:nvSpPr>
          <p:spPr>
            <a:xfrm>
              <a:off x="120775" y="398250"/>
              <a:ext cx="3390300" cy="3467700"/>
            </a:xfrm>
            <a:prstGeom prst="ellipse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756925" y="398250"/>
              <a:ext cx="3390300" cy="3467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052400" y="-15825"/>
              <a:ext cx="1301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Data Science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2924375" y="-15825"/>
              <a:ext cx="18594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Artificial Intelligence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052400" y="632800"/>
              <a:ext cx="9993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Statistics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562825" y="1666325"/>
              <a:ext cx="15270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Less popular less general techniques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72850" y="1097000"/>
              <a:ext cx="1378800" cy="5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577975" y="1097000"/>
              <a:ext cx="1190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Visualizations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78325" y="1545575"/>
              <a:ext cx="15786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Model epistemology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58150" y="1958700"/>
              <a:ext cx="1527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Domain knowledge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428450" y="2446563"/>
              <a:ext cx="11904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Data cleaning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598750" y="2934450"/>
              <a:ext cx="1527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Supercomputing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0475" y="1522200"/>
              <a:ext cx="1378800" cy="1337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1970475" y="1189313"/>
              <a:ext cx="16389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Machine Learning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142225" y="1804350"/>
              <a:ext cx="10353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Deep learning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2142225" y="2199475"/>
              <a:ext cx="11217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Dozens of other ML techniques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1199400" y="3284600"/>
              <a:ext cx="15270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Etc.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backgrounds become data scientists?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Largely converted people who worked in natural sciences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speciality CS people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skills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Algebra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Calculus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</a:t>
            </a:r>
            <a:r>
              <a:rPr lang="en"/>
              <a:t>epistemology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coding skills, mostly functional/scientific, using scientific tools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Comfortability visualizing data and interpreting these visualizations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feel you don’t have these, please see me or Matt after class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programming paradigm, in that it’s non deterministic and therefor not readily debuggable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 much more overlaps with physics etc. and applied math than CS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data scientists aren’t from pure CS for this reason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 and how did this course come to be?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307850"/>
            <a:ext cx="70389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I’m Justin Terry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Senior physics major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Junior data scientist and then consultant for large DC data science firm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Consulted for Samsung contractor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Lead data scientist at IREAP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3.5 years of scientific data analysis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I start talking faster than you can understand or assume prior knowledge you don’t have, please stop 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the “Machine Learning for Physicists”  lecture series last semester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10x more people showed up than I expected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really liked it, especially ones who had taken the CS departments version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physics department loved it, and wanted it turned into an ongoing course that could be continued into the future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Matt is here to get familiar with the course to be able to continue it into the future, and to be the “adult supervision”.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listing is likely in the future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majors are in here?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goals of this course?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Educate people on the most important ML techniques in industry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 brief overview of all others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everyone comfortable with the major industry tools used to do machine learning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everyone a base point to jump into doing real meaningful projects on their own via a meaningful overview of the ecosystem of tools available to them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different from the other ML courses here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covering major libraries, not hard algorithmic stuff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Nondeterministic code is near impossible to debug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That’s why all the libraries for it are open source, and for something as big as this </a:t>
            </a:r>
            <a:r>
              <a:rPr lang="en"/>
              <a:t>there's</a:t>
            </a:r>
            <a:r>
              <a:rPr lang="en"/>
              <a:t> &lt;10 </a:t>
            </a:r>
            <a:r>
              <a:rPr lang="en"/>
              <a:t>notable</a:t>
            </a:r>
            <a:r>
              <a:rPr lang="en"/>
              <a:t> ones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1/10th the time, impossible to do meaningful work without them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coving the most important current techniques a lot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aren’t giving older or less important techniques close to equal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focusing on doing real and interesting things with ML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Those are awesome and hard to get into on your own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this course work?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hour lecture, 1 hour in-class group lab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I’m bad at planning times, so the class will end at a different time every week, but it will be before 7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Matt’s handling all administrative issues, grading, etc- email him about those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I’m handling all the content for the class- email me about those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refer basic questions, especially about Python, to Matt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Lectures will be recorded and posted to YouTube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have a problem being recorded please tell me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have almost no control over when the videos come out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Subscribing to my YouTube channel and enabling notifications will let you know immediately when an upload finally goes up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somethings wrong with the upload, please email 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Beginning will have many more quizzes and much less homework/lab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