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Shape 2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Shape 2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ics.uci.edu/ml/datasets/breast+cancer+wisconsin+%28original%29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://archive.ics.uci.edu/ml/machine-learning-databases/breast-cancer-wisconsin/breast-cancer-wisconsin.name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s://keras.io/loss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hyperlink" Target="https://keras.io/optimizers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hyperlink" Target="https://keras.io/metric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hyperlink" Target="https://keras.io/models/model/#fi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archive.ics.uci.edu/ml/datasets/Abalon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archive.ics.uci.edu/ml/datasets/Breast+Cancer+Wisconsin+%28Diagnostic%29" TargetMode="External"/><Relationship Id="rId4" Type="http://schemas.openxmlformats.org/officeDocument/2006/relationships/hyperlink" Target="http://archive.ics.uci.edu/ml/datasets/Iris" TargetMode="External"/><Relationship Id="rId5" Type="http://schemas.openxmlformats.org/officeDocument/2006/relationships/hyperlink" Target="https://www.kaggle.com/danielhkl/mnist-original-dataset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Keras?</a:t>
            </a:r>
            <a:endParaRPr/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297500" y="729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Python </a:t>
            </a:r>
            <a:r>
              <a:rPr lang="en" sz="1200"/>
              <a:t>Library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High level wrapper around most major ML compute libraries (“backends”)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important one is TensorFlow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Microsoft added CTNK as a backend so that the developers they’ve sentenced to using it can actually function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Don’t.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Much faster to write in and debug than low level languages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Due to inefficiencies in instructions runs ~3 times slower than raw code (rough estimate that’s highly situationally dependent)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Factor of 3 for CPU run time often doesn’t matter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For mass scale stuff or things that are heavily pushing resources it does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Especially if it doesn’t parallelize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Sort of analogous to trade offs in using C vs higher level language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Really popular, de facto standard of high level wrappers, no “right” one at this level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TensorFlow.keras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I’ve never found a way of “teaching” an API that makes sense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But I apparently have to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So we’ll be going through the documentation and a sample piece of code that isn’t perfect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This shouldn’t be long, the lab should be long</a:t>
            </a:r>
            <a:endParaRPr sz="1200"/>
          </a:p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https://archive.ics.uci.edu/ml/datasets/breast+cancer+wisconsin+%28original%29</a:t>
            </a:r>
            <a:r>
              <a:rPr lang="en" sz="1200"/>
              <a:t> </a:t>
            </a:r>
            <a:endParaRPr sz="12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0648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/>
          <p:nvPr/>
        </p:nvSpPr>
        <p:spPr>
          <a:xfrm>
            <a:off x="330250" y="51375"/>
            <a:ext cx="3507900" cy="1210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Shape 201">
            <a:hlinkClick r:id="rId4"/>
          </p:cNvPr>
          <p:cNvSpPr/>
          <p:nvPr/>
        </p:nvSpPr>
        <p:spPr>
          <a:xfrm>
            <a:off x="352250" y="1276925"/>
            <a:ext cx="4858200" cy="2568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337600" y="1709925"/>
            <a:ext cx="1893300" cy="1320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Shape 2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Shape 213"/>
          <p:cNvSpPr/>
          <p:nvPr/>
        </p:nvSpPr>
        <p:spPr>
          <a:xfrm flipH="1" rot="10800000">
            <a:off x="374275" y="3148250"/>
            <a:ext cx="1761300" cy="22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359600" y="3309750"/>
            <a:ext cx="2891400" cy="227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Shape 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Shape 225"/>
          <p:cNvSpPr/>
          <p:nvPr/>
        </p:nvSpPr>
        <p:spPr>
          <a:xfrm>
            <a:off x="3265725" y="3309750"/>
            <a:ext cx="1966800" cy="249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2025475" y="3691350"/>
            <a:ext cx="2128200" cy="25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337575" y="4021600"/>
            <a:ext cx="1328400" cy="330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Shape 243">
            <a:hlinkClick r:id="rId4"/>
          </p:cNvPr>
          <p:cNvSpPr/>
          <p:nvPr/>
        </p:nvSpPr>
        <p:spPr>
          <a:xfrm>
            <a:off x="1695225" y="4036275"/>
            <a:ext cx="2495400" cy="286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Housekeeping</a:t>
            </a:r>
            <a:endParaRPr/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1297500" y="1110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Apparently a few things in the week 3 lecture video were missing, but in the slides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I’ll fix this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Telling me these things is important though, please do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Emailing me 139 minutes before week 5’s class when there will be a previously announced quiz on the topic of week 3’s lecture is not the correct solution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They won’t be on the quiz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Apparently there are anomalies with getting YouTube videos on ELMS for some of you, or when you do there’s a meaningful delay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Subscribing to my YouTube channel or checking it directly is the solution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 last 2 weeks have gone up the Sunday after class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those of you who can, bringing a Linux or macOS laptop to class for the next several lectures will make your life easier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Pretty much all of today will be a lab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Tell me if the brief interlude on Linux is going to slow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First homework today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Office hours by appointment with me or Thursday afternoon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>
            <a:hlinkClick r:id="rId4"/>
          </p:cNvPr>
          <p:cNvSpPr/>
          <p:nvPr/>
        </p:nvSpPr>
        <p:spPr>
          <a:xfrm>
            <a:off x="4219750" y="4036275"/>
            <a:ext cx="1511700" cy="286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Shape 255">
            <a:hlinkClick r:id="rId4"/>
          </p:cNvPr>
          <p:cNvSpPr/>
          <p:nvPr/>
        </p:nvSpPr>
        <p:spPr>
          <a:xfrm>
            <a:off x="5790225" y="4036275"/>
            <a:ext cx="2091600" cy="2862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Shape 2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Shape 261">
            <a:hlinkClick r:id="rId4"/>
          </p:cNvPr>
          <p:cNvSpPr/>
          <p:nvPr/>
        </p:nvSpPr>
        <p:spPr>
          <a:xfrm>
            <a:off x="286225" y="4388525"/>
            <a:ext cx="3757500" cy="2715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Shape 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/>
          <p:nvPr/>
        </p:nvSpPr>
        <p:spPr>
          <a:xfrm>
            <a:off x="330250" y="4608700"/>
            <a:ext cx="2561100" cy="264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0"/>
            <a:ext cx="83533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/>
          <p:nvPr/>
        </p:nvSpPr>
        <p:spPr>
          <a:xfrm>
            <a:off x="359600" y="4792150"/>
            <a:ext cx="6047100" cy="286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279" name="Shape 27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keras on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 sz="1400"/>
              <a:t> data set predict the age of abalone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Note UCI ML Repo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Everything to do this (outside of theory) hasn’t been explicitly covered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This is intentional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Asking questions when stuck and Googling things is highly recommended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Hint: what loss function should you use?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Learning to Google things you don’t know (for this and otherwise) is a really important skill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CPU acceleration is enough for this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If you have a local Linux desktop, you’ll probably want to use it instead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Everything</a:t>
            </a:r>
            <a:r>
              <a:rPr lang="en" sz="1400"/>
              <a:t> today should work on macOS too</a:t>
            </a:r>
            <a:endParaRPr sz="1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85" name="Shape 28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Do the predictions in Keras for these data sets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http://archive.ics.uci.edu/ml/datasets/Breast+Cancer+Wisconsin+%28Diagnostic%29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http://archive.ics.uci.edu/ml/datasets/Iris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5"/>
              </a:rPr>
              <a:t>https://www.kaggle.com/danielhkl/mnist-original-dataset/data</a:t>
            </a:r>
            <a:r>
              <a:rPr lang="en" sz="1400"/>
              <a:t> </a:t>
            </a:r>
            <a:endParaRPr sz="14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Specifics of how to submit code will be included on ELMS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Doing what is says is very important</a:t>
            </a:r>
            <a:endParaRPr sz="1400"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Due date is TBD, basically when people are comfortable</a:t>
            </a:r>
            <a:endParaRPr sz="1400"/>
          </a:p>
          <a:p>
            <a: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Waiting infinitely is not a solution though, there will be weekly homework for most of the rest of the semester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Yesterday was </a:t>
            </a:r>
            <a:r>
              <a:rPr lang="en"/>
              <a:t>weird</a:t>
            </a:r>
            <a:endParaRPr/>
          </a:p>
        </p:txBody>
      </p:sp>
      <p:sp>
        <p:nvSpPr>
          <p:cNvPr id="147" name="Shape 14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wifi card</a:t>
            </a:r>
            <a:endParaRPr/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 got myself a new laptop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 wifi card wasn’t supported in Linux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Then a driver was added to the kernel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Then it’s still mostly broke in </a:t>
            </a:r>
            <a:r>
              <a:rPr lang="en" sz="1200"/>
              <a:t>Ubuntu</a:t>
            </a:r>
            <a:r>
              <a:rPr lang="en" sz="1200"/>
              <a:t> network manager and there isn’t a non-awful fix for it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This isn’t fixed by going to the prerelease of the next LTS</a:t>
            </a:r>
            <a:endParaRPr sz="1200"/>
          </a:p>
          <a:p>
            <a: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Determining the above facts has cumulatively taken 19 hours</a:t>
            </a:r>
            <a:endParaRPr sz="1200"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/>
              <a:t>This happens a lot in consumer grade Linux only, and with Nvidia drivers</a:t>
            </a:r>
            <a:endParaRPr sz="1200"/>
          </a:p>
          <a:p>
            <a: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Printer, wifi, other highly consumer focused drivers (capture cards etc.)</a:t>
            </a:r>
            <a:endParaRPr sz="1200"/>
          </a:p>
          <a:p>
            <a: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So I installed a new Linux distro I’ve been looking to try, Solus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type="title"/>
          </p:nvPr>
        </p:nvSpPr>
        <p:spPr>
          <a:xfrm>
            <a:off x="990600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sins of Debian or why Linux on desktop sucks</a:t>
            </a:r>
            <a:endParaRPr/>
          </a:p>
        </p:txBody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1858725" y="523125"/>
            <a:ext cx="70389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grandfather Linux distro other than Debian has the program, driver, etc support and general features to meaningfully compete with Debian for desktop based Linux distros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not remotely true for servers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They don’t require nearly as many new things, or as many things in general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Spending a long time on things is less important because you have to do it so rarely, and massive customization will always be required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Creating UIs that both function and aren’t awful is </a:t>
            </a:r>
            <a:r>
              <a:rPr lang="en"/>
              <a:t>notably</a:t>
            </a:r>
            <a:r>
              <a:rPr lang="en"/>
              <a:t> not required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Debian has a very conservative and slow ideology about adding packages and explicit advanced configuration and are remarkably fanatical about security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very good for servers and </a:t>
            </a:r>
            <a:r>
              <a:rPr lang="en"/>
              <a:t>advanced</a:t>
            </a:r>
            <a:r>
              <a:rPr lang="en"/>
              <a:t> users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very bad for users who need new kernels for new hardware and new versions of many programs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In a </a:t>
            </a:r>
            <a:r>
              <a:rPr lang="en"/>
              <a:t>notable</a:t>
            </a:r>
            <a:r>
              <a:rPr lang="en"/>
              <a:t> recent incident, the file manager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Having things “just work” is important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Released in </a:t>
            </a:r>
            <a:r>
              <a:rPr lang="en"/>
              <a:t>discrete</a:t>
            </a:r>
            <a:r>
              <a:rPr lang="en"/>
              <a:t> versions every few years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Ubuntu is built off debian beta (testing)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Designed to take the weight of Debian and make it suitable for desktop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By redoing UIs, settings, installation menus, etc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Only has LTS releases every 2 years, mostly because of Debians system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These are the only ones that count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isn’t super polished and frequently doesn’t “just work” and that sucks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in a Distro</a:t>
            </a:r>
            <a:endParaRPr/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Default configurations/packages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system and ideology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Package manager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Stiching between some packages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 unique packages, not too many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Mostly GNU ecosystem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Solus</a:t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1297500" y="729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Desktop only grandfather distro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Actually is good at doing this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Rolling release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Not the bad kind like arch Linux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software is packaged by them for release from the sources or repos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Including major closed source things like full chrome, steam, Nvidia drivers (yes they even work well)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Software manager (app store) has all these things and actually works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Anything that can’t be done well isn’t done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This is better than Ubuntu’s way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 wifi card works and I haven’t had to use the command line for a single non-</a:t>
            </a:r>
            <a:r>
              <a:rPr lang="en"/>
              <a:t>programming</a:t>
            </a:r>
            <a:r>
              <a:rPr lang="en"/>
              <a:t> task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Only notable imitation relevant to this course (or anything I’m aware of) is it doesn’t yet support CUDA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It’s because they want to reduce the monstrosity I previously described to a click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Developers are mature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Working, with real progress, on important consumer facing features (like GPU switching)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UIs are designed by people who should be allowed to design UIs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Highly recommend for anyone afraid of The Linux Demons who wants to try it locally</a:t>
            </a:r>
            <a:endParaRPr/>
          </a:p>
          <a:p>
            <a: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can do everything for this course that can be done on a normal laptop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fixing my wifi card I got talked into going to the CS career fair</a:t>
            </a:r>
            <a:endParaRPr/>
          </a:p>
        </p:txBody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weren’t supposed to let me in, but did anyway and I don’t know why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 briefly talked to the lead HR person for the data science division of the NSA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She seemed to take the tone of “people who don’t want to work for us only because we aren’t able to pay a meaningful percentage of their industry rate are bad people”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GS15 is the average starting salary of a data scientist in silicon valley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find that odd</a:t>
            </a:r>
            <a:endParaRPr/>
          </a:p>
          <a:p>
            <a: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Then I went and talk to someone who works on machine learning for Microsoft Azure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What are these cloud machine learning things?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Why is using them a terrible idea?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“No I totally agree, us and AWS can’t remotely compete to GCP for machine learning, we’re just forced to tell our customers that”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PASCAL architecture GPUs are just now going into closed beta there</a:t>
            </a:r>
            <a:endParaRPr/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“So are the horror stories true? Are your ML  people really forced to try doing all their ML on Windows and with your weird ecosystem with CTNK and so on?”</a:t>
            </a:r>
            <a:endParaRPr/>
          </a:p>
          <a:p>
            <a: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“Basically yes, but everyone uses keras around it so it doesn’t really matter”</a:t>
            </a:r>
            <a:endParaRPr/>
          </a:p>
          <a:p>
            <a: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You shouldn’t use Keras for a lot of things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Keras</a:t>
            </a:r>
            <a:endParaRPr/>
          </a:p>
        </p:txBody>
      </p:sp>
      <p:sp>
        <p:nvSpPr>
          <p:cNvPr id="183" name="Shape 183"/>
          <p:cNvSpPr txBox="1"/>
          <p:nvPr>
            <p:ph idx="1" type="subTitle"/>
          </p:nvPr>
        </p:nvSpPr>
        <p:spPr>
          <a:xfrm>
            <a:off x="5083950" y="3924925"/>
            <a:ext cx="3470700" cy="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 haven’t had time to review this by myself so this will be interesting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-For those of you following along with the documentation on Google, raise your hand to correct me when applicable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