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aymericdamien/TensorFlow-Examples/blob/master/notebooks/3_NeuralNetworks/dynamic_rnn.ipynb" TargetMode="External"/><Relationship Id="rId4" Type="http://schemas.openxmlformats.org/officeDocument/2006/relationships/hyperlink" Target="http://colah.github.io/posts/2015-08-Understanding-LSTMs/" TargetMode="External"/><Relationship Id="rId5" Type="http://schemas.openxmlformats.org/officeDocument/2006/relationships/hyperlink" Target="https://github.com/llSourcell/LSTM_Networks/blob/master/LSTM%20Demo.ipyn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Computing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Handful of Notes</a:t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Stream/Batch processing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DBs/storage distribution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Google BigQuery is amazing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Role of (and considerations regarding) interpreted languages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Computing Tools</a:t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Apache Spark, Hadoop, Kafka, Storm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Dask, Airflow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Easily 100 other meaningful ones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maintained by the Apache foundation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(Long Short-Term Memory) Layers</a:t>
            </a:r>
            <a:endParaRPr/>
          </a:p>
        </p:txBody>
      </p:sp>
      <p:sp>
        <p:nvSpPr>
          <p:cNvPr id="212" name="Shape 21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clarification with RNNs</a:t>
            </a:r>
            <a:endParaRPr/>
          </a:p>
        </p:txBody>
      </p:sp>
      <p:sp>
        <p:nvSpPr>
          <p:cNvPr id="218" name="Shape 218"/>
          <p:cNvSpPr txBox="1"/>
          <p:nvPr/>
        </p:nvSpPr>
        <p:spPr>
          <a:xfrm>
            <a:off x="5023575" y="3611325"/>
            <a:ext cx="37551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Struggles at important variables being far apart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I.e. much of the past information after seeing a frame in a video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Vanishing gradient problems</a:t>
            </a:r>
            <a:endParaRPr>
              <a:solidFill>
                <a:srgbClr val="FFFFFF"/>
              </a:solidFill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LSTMs solve this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230700" y="1424325"/>
            <a:ext cx="8374500" cy="2079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49" y="1482882"/>
            <a:ext cx="8314814" cy="1946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335352" cy="35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Links</a:t>
            </a:r>
            <a:endParaRPr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https://github.com/aymericdamien/TensorFlow-Examples/blob/master/notebooks/3_NeuralNetworks/dynamic_rnn.ipynb</a:t>
            </a:r>
            <a:r>
              <a:rPr lang="en"/>
              <a:t>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http://colah.github.io/posts/2015-08-Understanding-LSTMs/</a:t>
            </a:r>
            <a:r>
              <a:rPr lang="en"/>
              <a:t> 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https://github.com/llSourcell/LSTM_Networks/blob/master/LSTM%20Demo.ipynb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Housekeeping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should get homeworks back soon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Today’s lecture should be much more prepared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you missed me at office hours email me today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Quiz next week on this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points of discussion of Facebook et. al.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Nuanced data that Facebook and Google have can be and has been weaponized via machine learning (and related) techniques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Giving a company access to that level (not just cookies or other smaller things) is a serious deal and regulation is important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Using open source and cryptographically secure methods of communication is the only way to prevent this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Without these, we’re moving to a point without any reasonable level of freedom of information or speech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Signal is the best example of this, and recently has become usable to the average person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Machine learning isn’t perfect, and algorithms intrinsically reflect our biases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Making critical or mass </a:t>
            </a:r>
            <a:r>
              <a:rPr lang="en"/>
              <a:t>decisions</a:t>
            </a:r>
            <a:r>
              <a:rPr lang="en"/>
              <a:t> based on them should not be taken lightly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ctrTitle"/>
          </p:nvPr>
        </p:nvSpPr>
        <p:spPr>
          <a:xfrm>
            <a:off x="3537150" y="435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Alternate title: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when all my data or processing can’t fit on one ____?</a:t>
            </a:r>
            <a:endParaRPr/>
          </a:p>
        </p:txBody>
      </p:sp>
      <p:sp>
        <p:nvSpPr>
          <p:cNvPr id="153" name="Shape 15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Cores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Single core performance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Moore’s Law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Limitations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Point of FPGAs, GPUs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When things are faster on CPUs (including tiny neural nets)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Power considerations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-122675" y="3532825"/>
            <a:ext cx="70389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Conditions for sparsity/density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Limits on parallelization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“Split-Apply-Combine”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MapReduce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Three main classes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Apply to both CPU and GPU</a:t>
            </a:r>
            <a:endParaRPr/>
          </a:p>
        </p:txBody>
      </p:sp>
      <p:sp>
        <p:nvSpPr>
          <p:cNvPr id="165" name="Shape 1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Directed Acyclic Graphs, Sparsity</a:t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450" y="1034150"/>
            <a:ext cx="382905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297500" y="1262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Cluster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Rendering frames for a 3D movie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Cryptocurrency Mining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Factoring prime numbers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Multicore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Encoding video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Rendering 3D frames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Training or </a:t>
            </a:r>
            <a:r>
              <a:rPr lang="en"/>
              <a:t>inferencing</a:t>
            </a:r>
            <a:r>
              <a:rPr lang="en"/>
              <a:t> for neural nets, most ML algorithms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FFTs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Single core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I/O response time (mouse, keyboard, other external queries)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CPython, Ruby MRI, etc.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Old school AI (common in games)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i="1" lang="en"/>
              <a:t>Lots</a:t>
            </a:r>
            <a:r>
              <a:rPr lang="en"/>
              <a:t> of Physics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GPU Caveat (AlphaGo example)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2367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simplified diagram of a modern websites server architecture</a:t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3878630" y="172245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Web Request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3878634" y="2352926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3965787" y="2928703"/>
            <a:ext cx="13638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Load Balancer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1" name="Shape 181"/>
          <p:cNvCxnSpPr>
            <a:stCxn id="179" idx="0"/>
            <a:endCxn id="178" idx="2"/>
          </p:cNvCxnSpPr>
          <p:nvPr/>
        </p:nvCxnSpPr>
        <p:spPr>
          <a:xfrm rot="-5400000">
            <a:off x="4553934" y="2258576"/>
            <a:ext cx="188100" cy="600"/>
          </a:xfrm>
          <a:prstGeom prst="bentConnector3">
            <a:avLst>
              <a:gd fmla="val 4996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Shape 182"/>
          <p:cNvCxnSpPr>
            <a:stCxn id="180" idx="0"/>
            <a:endCxn id="179" idx="2"/>
          </p:cNvCxnSpPr>
          <p:nvPr/>
        </p:nvCxnSpPr>
        <p:spPr>
          <a:xfrm rot="-5400000">
            <a:off x="4581387" y="2861803"/>
            <a:ext cx="133200" cy="600"/>
          </a:xfrm>
          <a:prstGeom prst="bentConnector3">
            <a:avLst>
              <a:gd fmla="val 50029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Shape 183"/>
          <p:cNvSpPr/>
          <p:nvPr/>
        </p:nvSpPr>
        <p:spPr>
          <a:xfrm>
            <a:off x="3965787" y="3504478"/>
            <a:ext cx="13638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Web Servers (Python, Ruby, Java, etc)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4" name="Shape 184"/>
          <p:cNvCxnSpPr>
            <a:stCxn id="183" idx="0"/>
            <a:endCxn id="180" idx="2"/>
          </p:cNvCxnSpPr>
          <p:nvPr/>
        </p:nvCxnSpPr>
        <p:spPr>
          <a:xfrm rot="-5400000">
            <a:off x="4581387" y="3437578"/>
            <a:ext cx="133200" cy="600"/>
          </a:xfrm>
          <a:prstGeom prst="bentConnector3">
            <a:avLst>
              <a:gd fmla="val 5002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" name="Shape 185"/>
          <p:cNvSpPr/>
          <p:nvPr/>
        </p:nvSpPr>
        <p:spPr>
          <a:xfrm>
            <a:off x="3031599" y="4134953"/>
            <a:ext cx="13638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Database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4748601" y="4134953"/>
            <a:ext cx="13638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Other services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7" name="Shape 187"/>
          <p:cNvCxnSpPr>
            <a:stCxn id="185" idx="0"/>
            <a:endCxn id="183" idx="2"/>
          </p:cNvCxnSpPr>
          <p:nvPr/>
        </p:nvCxnSpPr>
        <p:spPr>
          <a:xfrm rot="-5400000">
            <a:off x="4086549" y="3573803"/>
            <a:ext cx="188100" cy="934200"/>
          </a:xfrm>
          <a:prstGeom prst="bentConnector3">
            <a:avLst>
              <a:gd fmla="val 4996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Shape 188"/>
          <p:cNvCxnSpPr>
            <a:stCxn id="186" idx="0"/>
            <a:endCxn id="183" idx="2"/>
          </p:cNvCxnSpPr>
          <p:nvPr/>
        </p:nvCxnSpPr>
        <p:spPr>
          <a:xfrm flipH="1" rot="5400000">
            <a:off x="4945101" y="3649553"/>
            <a:ext cx="188100" cy="782700"/>
          </a:xfrm>
          <a:prstGeom prst="bentConnector3">
            <a:avLst>
              <a:gd fmla="val 4996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Parallel</a:t>
            </a:r>
            <a:r>
              <a:rPr lang="en"/>
              <a:t> computing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Mainframe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Supercomputer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Cluster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Server (cloud)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Distributed computing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