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67" r:id="rId2"/>
  </p:sldIdLst>
  <p:sldSz cx="25452388" cy="35999738"/>
  <p:notesSz cx="6735763" cy="9866313"/>
  <p:defaultTextStyle>
    <a:defPPr>
      <a:defRPr lang="zh-TW"/>
    </a:defPPr>
    <a:lvl1pPr marL="0" algn="l" defTabSz="3510799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1pPr>
    <a:lvl2pPr marL="1755397" algn="l" defTabSz="3510799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2pPr>
    <a:lvl3pPr marL="3510799" algn="l" defTabSz="3510799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3pPr>
    <a:lvl4pPr marL="5266196" algn="l" defTabSz="3510799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4pPr>
    <a:lvl5pPr marL="7021597" algn="l" defTabSz="3510799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5pPr>
    <a:lvl6pPr marL="8776995" algn="l" defTabSz="3510799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6pPr>
    <a:lvl7pPr marL="10532393" algn="l" defTabSz="3510799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7pPr>
    <a:lvl8pPr marL="12287794" algn="l" defTabSz="3510799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8pPr>
    <a:lvl9pPr marL="14043192" algn="l" defTabSz="3510799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39" userDrawn="1">
          <p15:clr>
            <a:srgbClr val="A4A3A4"/>
          </p15:clr>
        </p15:guide>
        <p15:guide id="2" pos="80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E65CF"/>
    <a:srgbClr val="00B050"/>
    <a:srgbClr val="FFCC00"/>
    <a:srgbClr val="2C9889"/>
    <a:srgbClr val="FDFD3E"/>
    <a:srgbClr val="222955"/>
    <a:srgbClr val="FFFF99"/>
    <a:srgbClr val="FFCC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494" autoAdjust="0"/>
  </p:normalViewPr>
  <p:slideViewPr>
    <p:cSldViewPr>
      <p:cViewPr varScale="1">
        <p:scale>
          <a:sx n="18" d="100"/>
          <a:sy n="18" d="100"/>
        </p:scale>
        <p:origin x="2405" y="82"/>
      </p:cViewPr>
      <p:guideLst>
        <p:guide orient="horz" pos="11339"/>
        <p:guide pos="8017"/>
      </p:guideLst>
    </p:cSldViewPr>
  </p:slideViewPr>
  <p:outlineViewPr>
    <p:cViewPr>
      <p:scale>
        <a:sx n="33" d="100"/>
        <a:sy n="33" d="100"/>
      </p:scale>
      <p:origin x="0" y="6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18830" cy="493316"/>
          </a:xfrm>
          <a:prstGeom prst="rect">
            <a:avLst/>
          </a:prstGeom>
        </p:spPr>
        <p:txBody>
          <a:bodyPr vert="horz" lIns="90355" tIns="45177" rIns="90355" bIns="45177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15376" y="1"/>
            <a:ext cx="2918830" cy="493316"/>
          </a:xfrm>
          <a:prstGeom prst="rect">
            <a:avLst/>
          </a:prstGeom>
        </p:spPr>
        <p:txBody>
          <a:bodyPr vert="horz" lIns="90355" tIns="45177" rIns="90355" bIns="45177" rtlCol="0"/>
          <a:lstStyle>
            <a:lvl1pPr algn="r">
              <a:defRPr sz="1200"/>
            </a:lvl1pPr>
          </a:lstStyle>
          <a:p>
            <a:fld id="{9AFE13F6-BBAE-44A3-A527-F37F41E90972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058988" y="739775"/>
            <a:ext cx="261778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355" tIns="45177" rIns="90355" bIns="45177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0355" tIns="45177" rIns="90355" bIns="45177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2" y="9371286"/>
            <a:ext cx="2918830" cy="493316"/>
          </a:xfrm>
          <a:prstGeom prst="rect">
            <a:avLst/>
          </a:prstGeom>
        </p:spPr>
        <p:txBody>
          <a:bodyPr vert="horz" lIns="90355" tIns="45177" rIns="90355" bIns="45177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15376" y="9371286"/>
            <a:ext cx="2918830" cy="493316"/>
          </a:xfrm>
          <a:prstGeom prst="rect">
            <a:avLst/>
          </a:prstGeom>
        </p:spPr>
        <p:txBody>
          <a:bodyPr vert="horz" lIns="90355" tIns="45177" rIns="90355" bIns="45177" rtlCol="0" anchor="b"/>
          <a:lstStyle>
            <a:lvl1pPr algn="r">
              <a:defRPr sz="1200"/>
            </a:lvl1pPr>
          </a:lstStyle>
          <a:p>
            <a:fld id="{CBD923AB-6B1D-46CF-B75F-9AD5A59BB7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80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10799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1pPr>
    <a:lvl2pPr marL="1755397" algn="l" defTabSz="3510799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2pPr>
    <a:lvl3pPr marL="3510799" algn="l" defTabSz="3510799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3pPr>
    <a:lvl4pPr marL="5266196" algn="l" defTabSz="3510799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4pPr>
    <a:lvl5pPr marL="7021597" algn="l" defTabSz="3510799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5pPr>
    <a:lvl6pPr marL="8776995" algn="l" defTabSz="3510799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6pPr>
    <a:lvl7pPr marL="10532393" algn="l" defTabSz="3510799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7pPr>
    <a:lvl8pPr marL="12287794" algn="l" defTabSz="3510799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8pPr>
    <a:lvl9pPr marL="14043192" algn="l" defTabSz="3510799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6"/>
          <p:cNvGrpSpPr>
            <a:grpSpLocks/>
          </p:cNvGrpSpPr>
          <p:nvPr userDrawn="1"/>
        </p:nvGrpSpPr>
        <p:grpSpPr bwMode="auto">
          <a:xfrm>
            <a:off x="0" y="1"/>
            <a:ext cx="25452388" cy="20999847"/>
            <a:chOff x="0" y="0"/>
            <a:chExt cx="9144000" cy="4000500"/>
          </a:xfrm>
        </p:grpSpPr>
        <p:pic>
          <p:nvPicPr>
            <p:cNvPr id="5" name="Picture 2" descr="\\psf\Home\Desktop\未命名-1.jpg"/>
            <p:cNvPicPr>
              <a:picLocks noChangeAspect="1" noChangeArrowheads="1"/>
            </p:cNvPicPr>
            <p:nvPr/>
          </p:nvPicPr>
          <p:blipFill>
            <a:blip r:embed="rId2"/>
            <a:srcRect t="9013" r="2435"/>
            <a:stretch>
              <a:fillRect/>
            </a:stretch>
          </p:blipFill>
          <p:spPr bwMode="auto">
            <a:xfrm>
              <a:off x="3421063" y="0"/>
              <a:ext cx="5722937" cy="4000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矩形 5"/>
            <p:cNvSpPr/>
            <p:nvPr/>
          </p:nvSpPr>
          <p:spPr>
            <a:xfrm>
              <a:off x="0" y="0"/>
              <a:ext cx="3429000" cy="4000500"/>
            </a:xfrm>
            <a:prstGeom prst="rect">
              <a:avLst/>
            </a:prstGeom>
            <a:solidFill>
              <a:srgbClr val="00B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6780"/>
            </a:p>
          </p:txBody>
        </p:sp>
        <p:pic>
          <p:nvPicPr>
            <p:cNvPr id="7" name="Picture 3" descr="C:\Documents and Settings\Administrator\桌面\未命名-6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7188" y="1785938"/>
              <a:ext cx="2806700" cy="34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群組 15"/>
          <p:cNvGrpSpPr>
            <a:grpSpLocks/>
          </p:cNvGrpSpPr>
          <p:nvPr userDrawn="1"/>
        </p:nvGrpSpPr>
        <p:grpSpPr bwMode="auto">
          <a:xfrm>
            <a:off x="18293904" y="21124849"/>
            <a:ext cx="7145229" cy="624993"/>
            <a:chOff x="5405438" y="4095771"/>
            <a:chExt cx="3733800" cy="136504"/>
          </a:xfrm>
        </p:grpSpPr>
        <p:sp>
          <p:nvSpPr>
            <p:cNvPr id="11" name="矩形 10"/>
            <p:cNvSpPr/>
            <p:nvPr/>
          </p:nvSpPr>
          <p:spPr>
            <a:xfrm flipV="1">
              <a:off x="5405438" y="4095771"/>
              <a:ext cx="3733800" cy="91003"/>
            </a:xfrm>
            <a:prstGeom prst="rect">
              <a:avLst/>
            </a:prstGeom>
            <a:solidFill>
              <a:srgbClr val="2C9889"/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0" lang="en-US" sz="6780" dirty="0"/>
            </a:p>
          </p:txBody>
        </p:sp>
        <p:sp>
          <p:nvSpPr>
            <p:cNvPr id="12" name="矩形 11"/>
            <p:cNvSpPr/>
            <p:nvPr userDrawn="1"/>
          </p:nvSpPr>
          <p:spPr>
            <a:xfrm flipV="1">
              <a:off x="5405438" y="4143093"/>
              <a:ext cx="3733800" cy="89182"/>
            </a:xfrm>
            <a:prstGeom prst="rect">
              <a:avLst/>
            </a:prstGeom>
            <a:solidFill>
              <a:srgbClr val="32AB99">
                <a:alpha val="5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0" lang="en-US" sz="6780" dirty="0"/>
            </a:p>
          </p:txBody>
        </p:sp>
      </p:grpSp>
      <p:sp>
        <p:nvSpPr>
          <p:cNvPr id="13" name="矩形 12"/>
          <p:cNvSpPr/>
          <p:nvPr/>
        </p:nvSpPr>
        <p:spPr>
          <a:xfrm>
            <a:off x="0" y="20999848"/>
            <a:ext cx="25452388" cy="908329"/>
          </a:xfrm>
          <a:prstGeom prst="rect">
            <a:avLst/>
          </a:prstGeom>
          <a:solidFill>
            <a:srgbClr val="32AB99">
              <a:alpha val="5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sz="6780" dirty="0"/>
          </a:p>
        </p:txBody>
      </p:sp>
      <p:sp>
        <p:nvSpPr>
          <p:cNvPr id="14" name="矩形 13"/>
          <p:cNvSpPr/>
          <p:nvPr/>
        </p:nvSpPr>
        <p:spPr>
          <a:xfrm>
            <a:off x="0" y="20791526"/>
            <a:ext cx="25439133" cy="583329"/>
          </a:xfrm>
          <a:prstGeom prst="rect">
            <a:avLst/>
          </a:prstGeom>
          <a:solidFill>
            <a:srgbClr val="32AB99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sz="6780" dirty="0"/>
          </a:p>
        </p:txBody>
      </p:sp>
      <p:sp>
        <p:nvSpPr>
          <p:cNvPr id="15" name="矩形 14"/>
          <p:cNvSpPr/>
          <p:nvPr/>
        </p:nvSpPr>
        <p:spPr>
          <a:xfrm flipV="1">
            <a:off x="22071996" y="20783183"/>
            <a:ext cx="3380394" cy="966660"/>
          </a:xfrm>
          <a:prstGeom prst="rect">
            <a:avLst/>
          </a:prstGeom>
          <a:solidFill>
            <a:srgbClr val="2C9889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sz="6780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59367" y="23624865"/>
            <a:ext cx="19420759" cy="4500004"/>
          </a:xfrm>
        </p:spPr>
        <p:txBody>
          <a:bodyPr anchor="b">
            <a:normAutofit/>
          </a:bodyPr>
          <a:lstStyle>
            <a:lvl1pPr>
              <a:defRPr sz="3348" b="1">
                <a:solidFill>
                  <a:srgbClr val="298F80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59362" y="28124866"/>
            <a:ext cx="13786710" cy="2624999"/>
          </a:xfrm>
        </p:spPr>
        <p:txBody>
          <a:bodyPr>
            <a:normAutofit/>
          </a:bodyPr>
          <a:lstStyle>
            <a:lvl1pPr marL="59539" indent="0" algn="l">
              <a:buNone/>
              <a:defRPr sz="1861" b="1">
                <a:solidFill>
                  <a:schemeClr val="tx2"/>
                </a:solidFill>
                <a:latin typeface="+mj-ea"/>
                <a:ea typeface="+mj-ea"/>
              </a:defRPr>
            </a:lvl1pPr>
            <a:lvl2pPr marL="425281" indent="0" algn="ctr">
              <a:buNone/>
            </a:lvl2pPr>
            <a:lvl3pPr marL="850563" indent="0" algn="ctr">
              <a:buNone/>
            </a:lvl3pPr>
            <a:lvl4pPr marL="1275845" indent="0" algn="ctr">
              <a:buNone/>
            </a:lvl4pPr>
            <a:lvl5pPr marL="1701127" indent="0" algn="ctr">
              <a:buNone/>
            </a:lvl5pPr>
            <a:lvl6pPr marL="2126408" indent="0" algn="ctr">
              <a:buNone/>
            </a:lvl6pPr>
            <a:lvl7pPr marL="2551690" indent="0" algn="ctr">
              <a:buNone/>
            </a:lvl7pPr>
            <a:lvl8pPr marL="2976971" indent="0" algn="ctr">
              <a:buNone/>
            </a:lvl8pPr>
            <a:lvl9pPr marL="3402253" indent="0" algn="ctr">
              <a:buNone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16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20282372" y="32999761"/>
            <a:ext cx="2673386" cy="23999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8F32F-8BDD-4BE8-BAB2-AE1EF5CF1D98}" type="datetime1">
              <a:rPr lang="zh-TW" altLang="en-US" smtClean="0"/>
              <a:pPr>
                <a:defRPr/>
              </a:pPr>
              <a:t>2019/12/4</a:t>
            </a:fld>
            <a:endParaRPr lang="zh-TW" altLang="en-US" dirty="0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16676617" y="32991430"/>
            <a:ext cx="3605755" cy="23999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8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23159024" y="32999768"/>
            <a:ext cx="2081262" cy="1916653"/>
          </a:xfrm>
        </p:spPr>
        <p:txBody>
          <a:bodyPr/>
          <a:lstStyle>
            <a:lvl1pPr algn="r">
              <a:defRPr sz="1675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CC24B40-E635-417C-8A38-151783A856F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41B8C-9BD2-4043-ACAC-3CE82EA324F2}" type="datetime1">
              <a:rPr lang="zh-TW" altLang="en-US" smtClean="0"/>
              <a:pPr>
                <a:defRPr/>
              </a:pPr>
              <a:t>2019/12/4</a:t>
            </a:fld>
            <a:endParaRPr lang="zh-TW" altLang="en-US" dirty="0"/>
          </a:p>
        </p:txBody>
      </p:sp>
      <p:sp>
        <p:nvSpPr>
          <p:cNvPr id="5" name="頁尾版面配置區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C930C-A280-4E1B-86A8-CAA8DCDACAEF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8877188" y="5999956"/>
            <a:ext cx="5302581" cy="2879979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72620" y="5999956"/>
            <a:ext cx="17392465" cy="2879979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9232C-7E5A-4E71-BFF5-0F16C52019E7}" type="datetime1">
              <a:rPr lang="zh-TW" altLang="en-US" smtClean="0"/>
              <a:pPr>
                <a:defRPr/>
              </a:pPr>
              <a:t>2019/12/4</a:t>
            </a:fld>
            <a:endParaRPr lang="zh-TW" altLang="en-US" dirty="0"/>
          </a:p>
        </p:txBody>
      </p:sp>
      <p:sp>
        <p:nvSpPr>
          <p:cNvPr id="5" name="頁尾版面配置區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C3F07-E9F1-45C3-9ED6-39C874CA664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Documents and Settings\Administrator\桌面\未命名-7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0293087" y="757591"/>
            <a:ext cx="1452340" cy="68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C:\Documents and Settings\Administrator\桌面\未命名-5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2206242" y="967150"/>
            <a:ext cx="2048320" cy="475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48" b="1">
                <a:solidFill>
                  <a:srgbClr val="2C9889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72620" y="9374872"/>
            <a:ext cx="22907149" cy="2324999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微軟正黑體" pitchFamily="34" charset="-120"/>
              <a:buChar char="•"/>
              <a:defRPr sz="22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21873151" y="3374978"/>
            <a:ext cx="2346393" cy="239998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91EDA8C-C687-4EC6-B5E3-CBF03343E6A4}" type="datetime1">
              <a:rPr lang="zh-TW" altLang="en-US" smtClean="0"/>
              <a:pPr>
                <a:defRPr/>
              </a:pPr>
              <a:t>2019/12/4</a:t>
            </a:fld>
            <a:endParaRPr lang="zh-TW" altLang="en-US" dirty="0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8651830" y="3374978"/>
            <a:ext cx="3212479" cy="239998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10564" y="10399932"/>
            <a:ext cx="21634530" cy="7149948"/>
          </a:xfrm>
          <a:ln>
            <a:solidFill>
              <a:schemeClr val="bg1"/>
            </a:solidFill>
          </a:ln>
        </p:spPr>
        <p:txBody>
          <a:bodyPr anchor="b">
            <a:noAutofit/>
          </a:bodyPr>
          <a:lstStyle>
            <a:lvl1pPr algn="l">
              <a:buNone/>
              <a:defRPr sz="4000" b="0" cap="none" spc="0" baseline="0">
                <a:ln w="18415" cmpd="sng">
                  <a:noFill/>
                  <a:prstDash val="solid"/>
                </a:ln>
                <a:solidFill>
                  <a:srgbClr val="2C9889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10564" y="17674874"/>
            <a:ext cx="21634530" cy="7924939"/>
          </a:xfrm>
        </p:spPr>
        <p:txBody>
          <a:bodyPr/>
          <a:lstStyle>
            <a:lvl1pPr marL="42529" indent="0">
              <a:buNone/>
              <a:defRPr sz="1954" b="0">
                <a:solidFill>
                  <a:schemeClr val="tx2"/>
                </a:solidFill>
              </a:defRPr>
            </a:lvl1pPr>
            <a:lvl2pPr>
              <a:buNone/>
              <a:defRPr sz="1675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1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CB522-8602-4A76-8E80-46822CFA6A6D}" type="datetime1">
              <a:rPr lang="zh-TW" altLang="en-US" smtClean="0"/>
              <a:pPr>
                <a:defRPr/>
              </a:pPr>
              <a:t>2019/12/4</a:t>
            </a:fld>
            <a:endParaRPr lang="zh-TW" altLang="en-US" dirty="0"/>
          </a:p>
        </p:txBody>
      </p:sp>
      <p:sp>
        <p:nvSpPr>
          <p:cNvPr id="5" name="頁尾版面配置區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7563C-3502-4A58-9359-C78A4C1D8794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72620" y="11807922"/>
            <a:ext cx="11241472" cy="23758163"/>
          </a:xfrm>
        </p:spPr>
        <p:txBody>
          <a:bodyPr/>
          <a:lstStyle>
            <a:lvl1pPr>
              <a:buClr>
                <a:srgbClr val="2C9889"/>
              </a:buClr>
              <a:defRPr sz="1861"/>
            </a:lvl1pPr>
            <a:lvl2pPr>
              <a:buClr>
                <a:srgbClr val="2C9889"/>
              </a:buClr>
              <a:buFont typeface="Arial" pitchFamily="34" charset="0"/>
              <a:buChar char="•"/>
              <a:defRPr sz="1768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75"/>
            </a:lvl3pPr>
            <a:lvl4pPr>
              <a:defRPr sz="1675"/>
            </a:lvl4pPr>
            <a:lvl5pPr>
              <a:defRPr sz="1675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938297" y="11807922"/>
            <a:ext cx="11241472" cy="23758163"/>
          </a:xfrm>
        </p:spPr>
        <p:txBody>
          <a:bodyPr/>
          <a:lstStyle>
            <a:lvl1pPr>
              <a:buClr>
                <a:srgbClr val="2C9889"/>
              </a:buClr>
              <a:defRPr sz="1861"/>
            </a:lvl1pPr>
            <a:lvl2pPr>
              <a:buClr>
                <a:srgbClr val="32AB99"/>
              </a:buClr>
              <a:buFont typeface="Arial" pitchFamily="34" charset="0"/>
              <a:buChar char="•"/>
              <a:defRPr sz="1768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75"/>
            </a:lvl3pPr>
            <a:lvl4pPr>
              <a:defRPr sz="1675"/>
            </a:lvl4pPr>
            <a:lvl5pPr>
              <a:defRPr sz="1675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5" name="日期版面配置區 1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F020A-FE8A-41DB-ADE2-E19CEF2BDA75}" type="datetime1">
              <a:rPr lang="zh-TW" altLang="en-US" smtClean="0"/>
              <a:pPr>
                <a:defRPr/>
              </a:pPr>
              <a:t>2019/12/4</a:t>
            </a:fld>
            <a:endParaRPr lang="zh-TW" altLang="en-US" dirty="0"/>
          </a:p>
        </p:txBody>
      </p:sp>
      <p:sp>
        <p:nvSpPr>
          <p:cNvPr id="6" name="頁尾版面配置區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2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F7510-E7FA-4909-A028-9BDE778A80D2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0516" y="5999956"/>
            <a:ext cx="23331356" cy="5615960"/>
          </a:xfrm>
        </p:spPr>
        <p:txBody>
          <a:bodyPr/>
          <a:lstStyle>
            <a:lvl1pPr>
              <a:defRPr sz="3721" b="0" i="0" cap="none" baseline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0516" y="11784534"/>
            <a:ext cx="11249956" cy="2399982"/>
          </a:xfrm>
          <a:solidFill>
            <a:srgbClr val="32AB99">
              <a:alpha val="25000"/>
            </a:srgbClr>
          </a:solidFill>
          <a:ln w="12700">
            <a:solidFill>
              <a:srgbClr val="2C9889"/>
            </a:solidFill>
          </a:ln>
        </p:spPr>
        <p:txBody>
          <a:bodyPr anchor="ctr">
            <a:noAutofit/>
          </a:bodyPr>
          <a:lstStyle>
            <a:lvl1pPr marL="42529" indent="0">
              <a:buNone/>
              <a:defRPr sz="1768" b="0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1861" b="1"/>
            </a:lvl2pPr>
            <a:lvl3pPr>
              <a:buNone/>
              <a:defRPr sz="1675" b="1"/>
            </a:lvl3pPr>
            <a:lvl4pPr>
              <a:buNone/>
              <a:defRPr sz="1488" b="1"/>
            </a:lvl4pPr>
            <a:lvl5pPr>
              <a:buNone/>
              <a:defRPr sz="1488" b="1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13141565" y="11784534"/>
            <a:ext cx="11250309" cy="2399982"/>
          </a:xfrm>
          <a:solidFill>
            <a:srgbClr val="B5E9E2"/>
          </a:solidFill>
          <a:ln>
            <a:solidFill>
              <a:srgbClr val="32AB9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>
            <a:noAutofit/>
          </a:bodyPr>
          <a:lstStyle>
            <a:lvl1pPr marL="42529" indent="0">
              <a:buNone/>
              <a:defRPr sz="1768" b="0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1861" b="1"/>
            </a:lvl2pPr>
            <a:lvl3pPr>
              <a:buNone/>
              <a:defRPr sz="1675" b="1"/>
            </a:lvl3pPr>
            <a:lvl4pPr>
              <a:buNone/>
              <a:defRPr sz="1488" b="1"/>
            </a:lvl4pPr>
            <a:lvl5pPr>
              <a:buNone/>
              <a:defRPr sz="1488" b="1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1060516" y="14217845"/>
            <a:ext cx="11249956" cy="20399851"/>
          </a:xfrm>
        </p:spPr>
        <p:txBody>
          <a:bodyPr/>
          <a:lstStyle>
            <a:lvl1pPr>
              <a:defRPr sz="1861"/>
            </a:lvl1pPr>
            <a:lvl2pPr>
              <a:defRPr sz="1861"/>
            </a:lvl2pPr>
            <a:lvl3pPr>
              <a:defRPr sz="1675"/>
            </a:lvl3pPr>
            <a:lvl4pPr>
              <a:defRPr sz="1488"/>
            </a:lvl4pPr>
            <a:lvl5pPr>
              <a:defRPr sz="1488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3133434" y="14217845"/>
            <a:ext cx="11250309" cy="20399851"/>
          </a:xfrm>
        </p:spPr>
        <p:txBody>
          <a:bodyPr/>
          <a:lstStyle>
            <a:lvl1pPr>
              <a:defRPr sz="1861"/>
            </a:lvl1pPr>
            <a:lvl2pPr>
              <a:defRPr sz="1861"/>
            </a:lvl2pPr>
            <a:lvl3pPr>
              <a:defRPr sz="1675"/>
            </a:lvl3pPr>
            <a:lvl4pPr>
              <a:defRPr sz="1488"/>
            </a:lvl4pPr>
            <a:lvl5pPr>
              <a:defRPr sz="1488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409B47A-F737-4DF7-BB5D-A14CA1A8D98A}" type="datetime1">
              <a:rPr lang="zh-TW" altLang="en-US" smtClean="0"/>
              <a:pPr>
                <a:defRPr/>
              </a:pPr>
              <a:t>2019/12/4</a:t>
            </a:fld>
            <a:endParaRPr lang="zh-TW" altLang="en-US"/>
          </a:p>
        </p:txBody>
      </p:sp>
      <p:sp>
        <p:nvSpPr>
          <p:cNvPr id="8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4BAA876-4037-4E3A-BC85-A449689159F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9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72620" y="5999956"/>
            <a:ext cx="22907149" cy="5615960"/>
          </a:xfrm>
        </p:spPr>
        <p:txBody>
          <a:bodyPr/>
          <a:lstStyle>
            <a:lvl1pPr>
              <a:defRPr sz="3721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8324838" y="3216644"/>
            <a:ext cx="2664545" cy="23999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C0A08-718D-4A01-B37C-7CEC01AFE921}" type="datetime1">
              <a:rPr lang="zh-TW" altLang="en-US" smtClean="0"/>
              <a:pPr>
                <a:defRPr/>
              </a:pPr>
              <a:t>2019/12/4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6518F-4F45-40E8-834F-D15BCEDAABB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4C73E-CD49-4FA3-9C46-7F62CEACB3D7}" type="datetime1">
              <a:rPr lang="zh-TW" altLang="en-US" smtClean="0"/>
              <a:pPr>
                <a:defRPr/>
              </a:pPr>
              <a:t>2019/12/4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22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580F6-1859-4773-A773-F779017222CA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901494" y="5784578"/>
            <a:ext cx="9417383" cy="4607967"/>
          </a:xfrm>
        </p:spPr>
        <p:txBody>
          <a:bodyPr anchor="b"/>
          <a:lstStyle>
            <a:lvl1pPr algn="l">
              <a:buNone/>
              <a:defRPr sz="1675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4901494" y="10554921"/>
            <a:ext cx="9417383" cy="24239824"/>
          </a:xfrm>
        </p:spPr>
        <p:txBody>
          <a:bodyPr/>
          <a:lstStyle>
            <a:lvl1pPr marL="8506" indent="0">
              <a:buNone/>
              <a:defRPr sz="1302"/>
            </a:lvl1pPr>
            <a:lvl2pPr>
              <a:buNone/>
              <a:defRPr sz="1116"/>
            </a:lvl2pPr>
            <a:lvl3pPr>
              <a:buNone/>
              <a:defRPr sz="930"/>
            </a:lvl3pPr>
            <a:lvl4pPr>
              <a:buNone/>
              <a:defRPr sz="837"/>
            </a:lvl4pPr>
            <a:lvl5pPr>
              <a:buNone/>
              <a:defRPr sz="837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24206" y="4074968"/>
            <a:ext cx="14202432" cy="30719777"/>
          </a:xfrm>
        </p:spPr>
        <p:txBody>
          <a:bodyPr/>
          <a:lstStyle>
            <a:lvl1pPr>
              <a:defRPr sz="2977"/>
            </a:lvl1pPr>
            <a:lvl2pPr>
              <a:defRPr sz="2605"/>
            </a:lvl2pPr>
            <a:lvl3pPr>
              <a:defRPr sz="2233"/>
            </a:lvl3pPr>
            <a:lvl4pPr>
              <a:defRPr sz="1861"/>
            </a:lvl4pPr>
            <a:lvl5pPr>
              <a:defRPr sz="1861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5DE93-B472-484B-9CE1-38224AE10782}" type="datetime1">
              <a:rPr lang="zh-TW" altLang="en-US" smtClean="0"/>
              <a:pPr>
                <a:defRPr/>
              </a:pPr>
              <a:t>2019/12/4</a:t>
            </a:fld>
            <a:endParaRPr lang="zh-TW" altLang="en-US" dirty="0"/>
          </a:p>
        </p:txBody>
      </p:sp>
      <p:sp>
        <p:nvSpPr>
          <p:cNvPr id="6" name="頁尾版面配置區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2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10BEC-0B8F-4157-9810-D6CFFB582EC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143490" y="5822323"/>
            <a:ext cx="1633371" cy="24575343"/>
          </a:xfrm>
        </p:spPr>
        <p:txBody>
          <a:bodyPr vert="vert270" lIns="45720" tIns="0" rIns="45720" anchor="t"/>
          <a:lstStyle>
            <a:lvl1pPr algn="ctr">
              <a:buNone/>
              <a:defRPr sz="1861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123621" y="5999957"/>
            <a:ext cx="12726194" cy="23999825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977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947224" y="17187851"/>
            <a:ext cx="7211510" cy="13209820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9"/>
            </a:lvl1pPr>
            <a:lvl2pPr>
              <a:buFontTx/>
              <a:buNone/>
              <a:defRPr sz="1116"/>
            </a:lvl2pPr>
            <a:lvl3pPr>
              <a:buFontTx/>
              <a:buNone/>
              <a:defRPr sz="930"/>
            </a:lvl3pPr>
            <a:lvl4pPr>
              <a:buFontTx/>
              <a:buNone/>
              <a:defRPr sz="837"/>
            </a:lvl4pPr>
            <a:lvl5pPr>
              <a:buFontTx/>
              <a:buNone/>
              <a:defRPr sz="837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1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D2A06-B325-4FDD-9490-87C094255465}" type="datetime1">
              <a:rPr lang="zh-TW" altLang="en-US" smtClean="0"/>
              <a:pPr>
                <a:defRPr/>
              </a:pPr>
              <a:t>2019/12/4</a:t>
            </a:fld>
            <a:endParaRPr lang="zh-TW" altLang="en-US" dirty="0"/>
          </a:p>
        </p:txBody>
      </p:sp>
      <p:sp>
        <p:nvSpPr>
          <p:cNvPr id="6" name="頁尾版面配置區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2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3FBEB-9062-40A2-9CCF-383EA4E43187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1050011"/>
            <a:ext cx="25452388" cy="441661"/>
          </a:xfrm>
          <a:prstGeom prst="rect">
            <a:avLst/>
          </a:prstGeom>
          <a:solidFill>
            <a:srgbClr val="32AB99">
              <a:alpha val="5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sz="6780" dirty="0"/>
          </a:p>
        </p:txBody>
      </p:sp>
      <p:sp>
        <p:nvSpPr>
          <p:cNvPr id="29" name="矩形 28"/>
          <p:cNvSpPr/>
          <p:nvPr/>
        </p:nvSpPr>
        <p:spPr bwMode="auto">
          <a:xfrm>
            <a:off x="0" y="1"/>
            <a:ext cx="25452388" cy="1083342"/>
          </a:xfrm>
          <a:prstGeom prst="rect">
            <a:avLst/>
          </a:prstGeom>
          <a:solidFill>
            <a:srgbClr val="32AB99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sz="6780" dirty="0"/>
          </a:p>
        </p:txBody>
      </p:sp>
      <p:sp>
        <p:nvSpPr>
          <p:cNvPr id="30" name="矩形 29"/>
          <p:cNvSpPr/>
          <p:nvPr/>
        </p:nvSpPr>
        <p:spPr bwMode="auto">
          <a:xfrm>
            <a:off x="0" y="908347"/>
            <a:ext cx="25452388" cy="387483"/>
          </a:xfrm>
          <a:prstGeom prst="rect">
            <a:avLst/>
          </a:prstGeom>
          <a:solidFill>
            <a:srgbClr val="2C9889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sz="6780" dirty="0"/>
          </a:p>
        </p:txBody>
      </p:sp>
      <p:grpSp>
        <p:nvGrpSpPr>
          <p:cNvPr id="2" name="群組 12"/>
          <p:cNvGrpSpPr>
            <a:grpSpLocks/>
          </p:cNvGrpSpPr>
          <p:nvPr userDrawn="1"/>
        </p:nvGrpSpPr>
        <p:grpSpPr bwMode="auto">
          <a:xfrm>
            <a:off x="19357811" y="1083343"/>
            <a:ext cx="6094577" cy="587485"/>
            <a:chOff x="5410200" y="360363"/>
            <a:chExt cx="3733800" cy="139700"/>
          </a:xfrm>
        </p:grpSpPr>
        <p:sp>
          <p:nvSpPr>
            <p:cNvPr id="31" name="矩形 30"/>
            <p:cNvSpPr/>
            <p:nvPr/>
          </p:nvSpPr>
          <p:spPr bwMode="auto">
            <a:xfrm flipV="1">
              <a:off x="5410200" y="360363"/>
              <a:ext cx="3733800" cy="90487"/>
            </a:xfrm>
            <a:prstGeom prst="rect">
              <a:avLst/>
            </a:prstGeom>
            <a:solidFill>
              <a:srgbClr val="2C9889"/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0" lang="en-US" sz="6780" dirty="0"/>
            </a:p>
          </p:txBody>
        </p:sp>
        <p:sp>
          <p:nvSpPr>
            <p:cNvPr id="32" name="矩形 31"/>
            <p:cNvSpPr/>
            <p:nvPr/>
          </p:nvSpPr>
          <p:spPr bwMode="auto">
            <a:xfrm flipV="1">
              <a:off x="5410200" y="439738"/>
              <a:ext cx="3733800" cy="60325"/>
            </a:xfrm>
            <a:prstGeom prst="rect">
              <a:avLst/>
            </a:prstGeom>
            <a:solidFill>
              <a:srgbClr val="32AB99">
                <a:alpha val="5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0" lang="en-US" sz="6780" dirty="0"/>
            </a:p>
          </p:txBody>
        </p:sp>
      </p:grpSp>
      <p:sp>
        <p:nvSpPr>
          <p:cNvPr id="3078" name="標題版面配置區 21"/>
          <p:cNvSpPr>
            <a:spLocks noGrp="1"/>
          </p:cNvSpPr>
          <p:nvPr userDrawn="1">
            <p:ph type="title"/>
          </p:nvPr>
        </p:nvSpPr>
        <p:spPr bwMode="auto">
          <a:xfrm>
            <a:off x="1272620" y="4874968"/>
            <a:ext cx="22907149" cy="412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按一下以母片標題樣式</a:t>
            </a:r>
            <a:endParaRPr lang="en-US"/>
          </a:p>
        </p:txBody>
      </p:sp>
      <p:sp>
        <p:nvSpPr>
          <p:cNvPr id="3079" name="文字版面配置區 12"/>
          <p:cNvSpPr>
            <a:spLocks noGrp="1"/>
          </p:cNvSpPr>
          <p:nvPr userDrawn="1">
            <p:ph type="body" idx="1"/>
          </p:nvPr>
        </p:nvSpPr>
        <p:spPr bwMode="auto">
          <a:xfrm>
            <a:off x="1272620" y="9374943"/>
            <a:ext cx="22907149" cy="24383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4" name="日期版面配置區 13"/>
          <p:cNvSpPr>
            <a:spLocks noGrp="1"/>
          </p:cNvSpPr>
          <p:nvPr userDrawn="1">
            <p:ph type="dt" sz="half" idx="2"/>
          </p:nvPr>
        </p:nvSpPr>
        <p:spPr>
          <a:xfrm>
            <a:off x="22390149" y="2624987"/>
            <a:ext cx="1869158" cy="187498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744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0887EB22-1017-4C84-9DC6-A0461FB1D639}" type="datetime1">
              <a:rPr lang="zh-TW" altLang="en-US" smtClean="0"/>
              <a:pPr>
                <a:defRPr/>
              </a:pPr>
              <a:t>2019/12/4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 userDrawn="1">
            <p:ph type="ftr" sz="quarter" idx="3"/>
          </p:nvPr>
        </p:nvSpPr>
        <p:spPr>
          <a:xfrm>
            <a:off x="18890450" y="2624987"/>
            <a:ext cx="3380394" cy="1874983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744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 userDrawn="1">
            <p:ph type="sldNum" sz="quarter" idx="4"/>
          </p:nvPr>
        </p:nvSpPr>
        <p:spPr>
          <a:xfrm>
            <a:off x="22668533" y="33374760"/>
            <a:ext cx="1608450" cy="192498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16">
                <a:solidFill>
                  <a:schemeClr val="bg1">
                    <a:lumMod val="50000"/>
                  </a:schemeClr>
                </a:solidFill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60903D0E-5B92-4329-886C-3D2A76A6C281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48" kern="1200">
          <a:solidFill>
            <a:srgbClr val="237B6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48">
          <a:solidFill>
            <a:srgbClr val="237B6E"/>
          </a:solidFill>
          <a:latin typeface="Trebuchet MS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48">
          <a:solidFill>
            <a:srgbClr val="237B6E"/>
          </a:solidFill>
          <a:latin typeface="Trebuchet MS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48">
          <a:solidFill>
            <a:srgbClr val="237B6E"/>
          </a:solidFill>
          <a:latin typeface="Trebuchet MS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48">
          <a:solidFill>
            <a:srgbClr val="237B6E"/>
          </a:solidFill>
          <a:latin typeface="Trebuchet MS" pitchFamily="34" charset="0"/>
          <a:ea typeface="微軟正黑體" pitchFamily="34" charset="-120"/>
        </a:defRPr>
      </a:lvl5pPr>
      <a:lvl6pPr marL="425281" algn="l" rtl="0" fontAlgn="base">
        <a:spcBef>
          <a:spcPct val="0"/>
        </a:spcBef>
        <a:spcAft>
          <a:spcPct val="0"/>
        </a:spcAft>
        <a:defRPr sz="3721">
          <a:solidFill>
            <a:srgbClr val="2C9889"/>
          </a:solidFill>
          <a:latin typeface="Trebuchet MS" pitchFamily="34" charset="0"/>
          <a:ea typeface="微軟正黑體" pitchFamily="34" charset="-120"/>
        </a:defRPr>
      </a:lvl6pPr>
      <a:lvl7pPr marL="850563" algn="l" rtl="0" fontAlgn="base">
        <a:spcBef>
          <a:spcPct val="0"/>
        </a:spcBef>
        <a:spcAft>
          <a:spcPct val="0"/>
        </a:spcAft>
        <a:defRPr sz="3721">
          <a:solidFill>
            <a:srgbClr val="2C9889"/>
          </a:solidFill>
          <a:latin typeface="Trebuchet MS" pitchFamily="34" charset="0"/>
          <a:ea typeface="微軟正黑體" pitchFamily="34" charset="-120"/>
        </a:defRPr>
      </a:lvl7pPr>
      <a:lvl8pPr marL="1275845" algn="l" rtl="0" fontAlgn="base">
        <a:spcBef>
          <a:spcPct val="0"/>
        </a:spcBef>
        <a:spcAft>
          <a:spcPct val="0"/>
        </a:spcAft>
        <a:defRPr sz="3721">
          <a:solidFill>
            <a:srgbClr val="2C9889"/>
          </a:solidFill>
          <a:latin typeface="Trebuchet MS" pitchFamily="34" charset="0"/>
          <a:ea typeface="微軟正黑體" pitchFamily="34" charset="-120"/>
        </a:defRPr>
      </a:lvl8pPr>
      <a:lvl9pPr marL="1701127" algn="l" rtl="0" fontAlgn="base">
        <a:spcBef>
          <a:spcPct val="0"/>
        </a:spcBef>
        <a:spcAft>
          <a:spcPct val="0"/>
        </a:spcAft>
        <a:defRPr sz="3721">
          <a:solidFill>
            <a:srgbClr val="2C9889"/>
          </a:solidFill>
          <a:latin typeface="Trebuchet MS" pitchFamily="34" charset="0"/>
          <a:ea typeface="微軟正黑體" pitchFamily="34" charset="-120"/>
        </a:defRPr>
      </a:lvl9pPr>
    </p:titleStyle>
    <p:bodyStyle>
      <a:lvl1pPr marL="339635" indent="-237745" algn="l" rtl="0" eaLnBrk="0" fontAlgn="base" hangingPunct="0">
        <a:spcBef>
          <a:spcPts val="279"/>
        </a:spcBef>
        <a:spcAft>
          <a:spcPct val="0"/>
        </a:spcAft>
        <a:buClr>
          <a:srgbClr val="32AB99"/>
        </a:buClr>
        <a:buFont typeface="Georgia" pitchFamily="18" charset="0"/>
        <a:buChar char="•"/>
        <a:defRPr sz="2233" kern="1200">
          <a:solidFill>
            <a:srgbClr val="595959"/>
          </a:solidFill>
          <a:latin typeface="+mj-ea"/>
          <a:ea typeface="+mj-ea"/>
          <a:cs typeface="+mn-cs"/>
        </a:defRPr>
      </a:lvl1pPr>
      <a:lvl2pPr marL="611342" indent="-228884" algn="l" rtl="0" eaLnBrk="0" fontAlgn="base" hangingPunct="0">
        <a:spcBef>
          <a:spcPts val="279"/>
        </a:spcBef>
        <a:spcAft>
          <a:spcPct val="0"/>
        </a:spcAft>
        <a:buClr>
          <a:srgbClr val="00BAA8"/>
        </a:buClr>
        <a:buFont typeface="Arial" pitchFamily="34" charset="0"/>
        <a:buChar char="•"/>
        <a:defRPr sz="1861" kern="1200">
          <a:solidFill>
            <a:srgbClr val="31859C"/>
          </a:solidFill>
          <a:latin typeface="+mj-ea"/>
          <a:ea typeface="+mj-ea"/>
          <a:cs typeface="+mn-cs"/>
        </a:defRPr>
      </a:lvl2pPr>
      <a:lvl3pPr marL="857947" indent="-203780" algn="l" rtl="0" eaLnBrk="0" fontAlgn="base" hangingPunct="0">
        <a:spcBef>
          <a:spcPts val="279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33" kern="1200">
          <a:solidFill>
            <a:schemeClr val="accent1"/>
          </a:solidFill>
          <a:latin typeface="+mj-ea"/>
          <a:ea typeface="+mj-ea"/>
          <a:cs typeface="+mn-cs"/>
        </a:defRPr>
      </a:lvl3pPr>
      <a:lvl4pPr marL="1097168" indent="-186061" algn="l" rtl="0" eaLnBrk="0" fontAlgn="base" hangingPunct="0">
        <a:spcBef>
          <a:spcPts val="279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1861" kern="1200">
          <a:solidFill>
            <a:schemeClr val="accent1"/>
          </a:solidFill>
          <a:latin typeface="+mj-ea"/>
          <a:ea typeface="+mj-ea"/>
          <a:cs typeface="+mn-cs"/>
        </a:defRPr>
      </a:lvl4pPr>
      <a:lvl5pPr marL="1292089" indent="-169818" algn="l" rtl="0" eaLnBrk="0" fontAlgn="base" hangingPunct="0">
        <a:spcBef>
          <a:spcPts val="279"/>
        </a:spcBef>
        <a:spcAft>
          <a:spcPct val="0"/>
        </a:spcAft>
        <a:buClr>
          <a:srgbClr val="7B9B57"/>
        </a:buClr>
        <a:buFont typeface="Georgia" pitchFamily="18" charset="0"/>
        <a:buChar char="▫"/>
        <a:defRPr sz="1861" kern="1200">
          <a:solidFill>
            <a:srgbClr val="7B9B57"/>
          </a:solidFill>
          <a:latin typeface="+mj-ea"/>
          <a:ea typeface="+mj-ea"/>
          <a:cs typeface="+mn-cs"/>
        </a:defRPr>
      </a:lvl5pPr>
      <a:lvl6pPr marL="1496991" indent="-170113" algn="l" rtl="0" eaLnBrk="1" latinLnBrk="0" hangingPunct="1">
        <a:spcBef>
          <a:spcPts val="279"/>
        </a:spcBef>
        <a:buClr>
          <a:schemeClr val="accent3"/>
        </a:buClr>
        <a:buFont typeface="Georgia"/>
        <a:buChar char="▫"/>
        <a:defRPr kumimoji="0" sz="1675" kern="1200">
          <a:solidFill>
            <a:schemeClr val="accent3"/>
          </a:solidFill>
          <a:latin typeface="+mn-lt"/>
          <a:ea typeface="+mn-ea"/>
          <a:cs typeface="+mn-cs"/>
        </a:defRPr>
      </a:lvl6pPr>
      <a:lvl7pPr marL="1701127" indent="-170113" algn="l" rtl="0" eaLnBrk="1" latinLnBrk="0" hangingPunct="1">
        <a:spcBef>
          <a:spcPts val="279"/>
        </a:spcBef>
        <a:buClr>
          <a:schemeClr val="accent3"/>
        </a:buClr>
        <a:buFont typeface="Georgia"/>
        <a:buChar char="▫"/>
        <a:defRPr kumimoji="0" sz="1488" kern="1200">
          <a:solidFill>
            <a:schemeClr val="accent3"/>
          </a:solidFill>
          <a:latin typeface="+mn-lt"/>
          <a:ea typeface="+mn-ea"/>
          <a:cs typeface="+mn-cs"/>
        </a:defRPr>
      </a:lvl7pPr>
      <a:lvl8pPr marL="1888250" indent="-170113" algn="l" rtl="0" eaLnBrk="1" latinLnBrk="0" hangingPunct="1">
        <a:spcBef>
          <a:spcPts val="279"/>
        </a:spcBef>
        <a:buClr>
          <a:schemeClr val="accent3"/>
        </a:buClr>
        <a:buFont typeface="Georgia"/>
        <a:buChar char="◦"/>
        <a:defRPr kumimoji="0" sz="1395" kern="1200">
          <a:solidFill>
            <a:schemeClr val="accent3"/>
          </a:solidFill>
          <a:latin typeface="+mn-lt"/>
          <a:ea typeface="+mn-ea"/>
          <a:cs typeface="+mn-cs"/>
        </a:defRPr>
      </a:lvl8pPr>
      <a:lvl9pPr marL="2083880" indent="-170113" algn="l" rtl="0" eaLnBrk="1" latinLnBrk="0" hangingPunct="1">
        <a:spcBef>
          <a:spcPts val="279"/>
        </a:spcBef>
        <a:buClr>
          <a:schemeClr val="accent3"/>
        </a:buClr>
        <a:buFont typeface="Georgia"/>
        <a:buChar char="◦"/>
        <a:defRPr kumimoji="0" sz="1302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2528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85056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2758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70112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12640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5516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9769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40225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2245" y="4800030"/>
            <a:ext cx="8162812" cy="11560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accent6"/>
                </a:solidFill>
                <a:latin typeface="+mj-ea"/>
                <a:ea typeface="+mj-ea"/>
              </a:rPr>
              <a:t>主辦</a:t>
            </a:r>
            <a:r>
              <a:rPr lang="zh-TW" altLang="en-US" b="1" smtClean="0">
                <a:solidFill>
                  <a:schemeClr val="accent6"/>
                </a:solidFill>
                <a:latin typeface="+mj-ea"/>
                <a:ea typeface="+mj-ea"/>
              </a:rPr>
              <a:t>方的用意與目的</a:t>
            </a:r>
            <a:endParaRPr lang="zh-TW" altLang="en-US" b="1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513" y="6415160"/>
            <a:ext cx="12725400" cy="74892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lvl="0" defTabSz="914400">
              <a:lnSpc>
                <a:spcPct val="115000"/>
              </a:lnSpc>
              <a:buClr>
                <a:srgbClr val="695D46"/>
              </a:buClr>
              <a:buSzPts val="1800"/>
            </a:pPr>
            <a:r>
              <a:rPr lang="en-US" altLang="zh-TW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1.</a:t>
            </a:r>
            <a:r>
              <a:rPr lang="zh-TW" altLang="en-US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為</a:t>
            </a:r>
            <a:r>
              <a:rPr lang="zh-TW" altLang="en-US" sz="4000" kern="0" dirty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甚麼要用</a:t>
            </a:r>
            <a:r>
              <a:rPr lang="en-US" altLang="zh-TW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F1</a:t>
            </a:r>
            <a:r>
              <a:rPr lang="zh-TW" altLang="en-US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當評價函數而</a:t>
            </a:r>
            <a:r>
              <a:rPr lang="zh-TW" altLang="en-US" sz="4000" kern="0" dirty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不用</a:t>
            </a:r>
            <a:r>
              <a:rPr lang="en-US" altLang="zh-TW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AUC?</a:t>
            </a:r>
            <a:endParaRPr lang="en-US" altLang="zh-TW" sz="4000" kern="0" dirty="0">
              <a:solidFill>
                <a:srgbClr val="695D46"/>
              </a:solidFill>
              <a:latin typeface="+mn-ea"/>
              <a:cs typeface="Open Sans"/>
              <a:sym typeface="Open Sans"/>
            </a:endParaRPr>
          </a:p>
          <a:p>
            <a:pPr marL="596900" lvl="1" defTabSz="914400">
              <a:lnSpc>
                <a:spcPct val="115000"/>
              </a:lnSpc>
              <a:spcBef>
                <a:spcPts val="1600"/>
              </a:spcBef>
              <a:buClr>
                <a:srgbClr val="695D46"/>
              </a:buClr>
              <a:buSzPts val="1400"/>
            </a:pPr>
            <a:r>
              <a:rPr lang="zh-TW" altLang="en-US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因為</a:t>
            </a:r>
            <a:r>
              <a:rPr lang="en-US" altLang="zh-TW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AUC</a:t>
            </a:r>
            <a:r>
              <a:rPr lang="zh-TW" altLang="en-US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專注於準確率</a:t>
            </a:r>
            <a:r>
              <a:rPr lang="zh-TW" altLang="en-US" sz="4000" kern="0" dirty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、召回率平衡</a:t>
            </a:r>
            <a:endParaRPr lang="en-US" altLang="zh-TW" sz="4000" kern="0" dirty="0">
              <a:solidFill>
                <a:srgbClr val="695D46"/>
              </a:solidFill>
              <a:latin typeface="+mn-ea"/>
              <a:cs typeface="Open Sans"/>
              <a:sym typeface="Open Sans"/>
            </a:endParaRPr>
          </a:p>
          <a:p>
            <a:pPr marL="596900" lvl="1" defTabSz="914400">
              <a:lnSpc>
                <a:spcPct val="115000"/>
              </a:lnSpc>
              <a:spcBef>
                <a:spcPts val="1600"/>
              </a:spcBef>
              <a:buClr>
                <a:srgbClr val="695D46"/>
              </a:buClr>
              <a:buSzPts val="1400"/>
            </a:pPr>
            <a:r>
              <a:rPr lang="zh-TW" altLang="en-US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而</a:t>
            </a:r>
            <a:r>
              <a:rPr lang="en-US" altLang="zh-TW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F1</a:t>
            </a:r>
            <a:r>
              <a:rPr lang="zh-TW" altLang="en-US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專注</a:t>
            </a:r>
            <a:r>
              <a:rPr lang="zh-TW" altLang="en-US" sz="4000" kern="0" dirty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於詐騙本身的預測</a:t>
            </a:r>
            <a:r>
              <a:rPr lang="zh-TW" altLang="en-US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正確，寧可錯殺不可放過</a:t>
            </a:r>
            <a:endParaRPr lang="en-US" altLang="zh-TW" sz="4000" kern="0" dirty="0">
              <a:solidFill>
                <a:srgbClr val="695D46"/>
              </a:solidFill>
              <a:latin typeface="+mn-ea"/>
              <a:cs typeface="Open Sans"/>
              <a:sym typeface="Open Sans"/>
            </a:endParaRPr>
          </a:p>
          <a:p>
            <a:pPr marL="114300" lvl="0" defTabSz="914400">
              <a:lnSpc>
                <a:spcPct val="115000"/>
              </a:lnSpc>
              <a:buClr>
                <a:srgbClr val="695D46"/>
              </a:buClr>
              <a:buSzPts val="1800"/>
            </a:pPr>
            <a:r>
              <a:rPr lang="en-US" altLang="zh-TW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2.</a:t>
            </a:r>
            <a:r>
              <a:rPr lang="zh-TW" altLang="en-US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信用卡</a:t>
            </a:r>
            <a:r>
              <a:rPr lang="zh-TW" altLang="en-US" sz="4000" kern="0" dirty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詐騙行為</a:t>
            </a:r>
            <a:endParaRPr lang="en-US" altLang="zh-TW" sz="4000" kern="0" dirty="0">
              <a:solidFill>
                <a:srgbClr val="695D46"/>
              </a:solidFill>
              <a:latin typeface="+mn-ea"/>
              <a:cs typeface="Open Sans"/>
              <a:sym typeface="Open Sans"/>
            </a:endParaRPr>
          </a:p>
          <a:p>
            <a:pPr marL="596900" lvl="1" defTabSz="914400">
              <a:lnSpc>
                <a:spcPct val="115000"/>
              </a:lnSpc>
              <a:spcBef>
                <a:spcPts val="1600"/>
              </a:spcBef>
              <a:buClr>
                <a:srgbClr val="695D46"/>
              </a:buClr>
              <a:buSzPts val="1400"/>
            </a:pPr>
            <a:r>
              <a:rPr lang="en-US" altLang="zh-TW" sz="4000" kern="0" dirty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EX:</a:t>
            </a:r>
            <a:r>
              <a:rPr lang="zh-TW" altLang="en-US" sz="4000" kern="0" dirty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一般用戶忽然短時間刷大量金額</a:t>
            </a:r>
            <a:r>
              <a:rPr lang="en-US" altLang="zh-TW" sz="4000" kern="0" dirty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=&gt;</a:t>
            </a:r>
            <a:r>
              <a:rPr lang="zh-TW" altLang="en-US" sz="4000" kern="0" dirty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我們希望能預測出這些異常行為</a:t>
            </a:r>
            <a:endParaRPr lang="en-US" altLang="zh-TW" sz="4000" kern="0" dirty="0">
              <a:solidFill>
                <a:srgbClr val="695D46"/>
              </a:solidFill>
              <a:latin typeface="+mn-ea"/>
              <a:cs typeface="Open Sans"/>
              <a:sym typeface="Open Sans"/>
            </a:endParaRPr>
          </a:p>
          <a:p>
            <a:pPr marL="596900" lvl="1" defTabSz="914400">
              <a:lnSpc>
                <a:spcPct val="115000"/>
              </a:lnSpc>
              <a:spcBef>
                <a:spcPts val="1600"/>
              </a:spcBef>
              <a:buClr>
                <a:srgbClr val="695D46"/>
              </a:buClr>
              <a:buSzPts val="1400"/>
            </a:pPr>
            <a:r>
              <a:rPr lang="en-US" altLang="zh-TW" sz="4000" kern="0" dirty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EX:</a:t>
            </a:r>
            <a:r>
              <a:rPr lang="zh-TW" altLang="en-US" sz="4000" kern="0" dirty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一個用戶只會在白天消費，忽然開始在晚上消費</a:t>
            </a:r>
            <a:r>
              <a:rPr lang="en-US" altLang="zh-TW" sz="4000" kern="0" dirty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=&gt;</a:t>
            </a:r>
            <a:r>
              <a:rPr lang="zh-TW" altLang="en-US" sz="4000" kern="0" dirty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我們希望能預測出這些異常行為</a:t>
            </a:r>
            <a:endParaRPr lang="en-US" altLang="zh-TW" sz="4000" kern="0" dirty="0">
              <a:solidFill>
                <a:srgbClr val="695D46"/>
              </a:solidFill>
              <a:latin typeface="+mn-ea"/>
              <a:cs typeface="Open Sans"/>
              <a:sym typeface="Open Sans"/>
            </a:endParaRPr>
          </a:p>
          <a:p>
            <a:pPr marL="914400" lvl="1" indent="-317500" defTabSz="914400">
              <a:lnSpc>
                <a:spcPct val="115000"/>
              </a:lnSpc>
              <a:spcBef>
                <a:spcPts val="1600"/>
              </a:spcBef>
              <a:buClr>
                <a:srgbClr val="695D46"/>
              </a:buClr>
              <a:buSzPts val="1400"/>
              <a:buFont typeface="Open Sans"/>
              <a:buChar char="○"/>
            </a:pPr>
            <a:endParaRPr lang="en-US" altLang="zh-TW" sz="4000" kern="0" dirty="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61645" y="24367342"/>
            <a:ext cx="4616970" cy="11560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chemeClr val="accent6"/>
                </a:solidFill>
                <a:latin typeface="+mj-ea"/>
                <a:ea typeface="+mj-ea"/>
              </a:rPr>
              <a:t>心得與感悟</a:t>
            </a:r>
          </a:p>
        </p:txBody>
      </p:sp>
      <p:sp>
        <p:nvSpPr>
          <p:cNvPr id="7" name="矩形 6"/>
          <p:cNvSpPr/>
          <p:nvPr/>
        </p:nvSpPr>
        <p:spPr>
          <a:xfrm>
            <a:off x="13351253" y="26066417"/>
            <a:ext cx="8523734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defTabSz="914400">
              <a:lnSpc>
                <a:spcPct val="115000"/>
              </a:lnSpc>
              <a:buClr>
                <a:srgbClr val="695D46"/>
              </a:buClr>
              <a:buSzPts val="1800"/>
            </a:pPr>
            <a:r>
              <a:rPr lang="en-US" altLang="zh-TW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1.Catboost</a:t>
            </a:r>
            <a:r>
              <a:rPr lang="zh-TW" altLang="en-US" sz="4000" kern="0" dirty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是</a:t>
            </a:r>
            <a:r>
              <a:rPr lang="zh-TW" altLang="en-US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一個需要很多硬體資源的演算法</a:t>
            </a:r>
            <a:r>
              <a:rPr lang="zh-TW" altLang="en-US" sz="4000" kern="0" dirty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，沒有搞清楚參數別亂</a:t>
            </a:r>
            <a:r>
              <a:rPr lang="zh-TW" altLang="en-US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玩</a:t>
            </a:r>
            <a:endParaRPr lang="en-US" altLang="zh-TW" sz="4000" kern="0" dirty="0" smtClean="0">
              <a:solidFill>
                <a:srgbClr val="695D46"/>
              </a:solidFill>
              <a:latin typeface="+mn-ea"/>
              <a:cs typeface="Open Sans"/>
              <a:sym typeface="Open Sans"/>
            </a:endParaRPr>
          </a:p>
          <a:p>
            <a:pPr marL="114300" lvl="0" defTabSz="914400">
              <a:lnSpc>
                <a:spcPct val="115000"/>
              </a:lnSpc>
              <a:buClr>
                <a:srgbClr val="695D46"/>
              </a:buClr>
              <a:buSzPts val="1800"/>
            </a:pPr>
            <a:r>
              <a:rPr lang="en-US" altLang="zh-TW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2.AI</a:t>
            </a:r>
            <a:r>
              <a:rPr lang="zh-TW" altLang="en-US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不是黑盒子， </a:t>
            </a:r>
            <a:r>
              <a:rPr lang="zh-TW" altLang="en-US" sz="4000" kern="0" dirty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所有事情是可以解釋並且重現</a:t>
            </a:r>
            <a:r>
              <a:rPr lang="zh-TW" altLang="en-US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的</a:t>
            </a:r>
            <a:endParaRPr lang="en-US" altLang="zh-TW" sz="4000" kern="0" dirty="0">
              <a:solidFill>
                <a:srgbClr val="695D46"/>
              </a:solidFill>
              <a:latin typeface="+mn-ea"/>
              <a:cs typeface="Open Sans"/>
              <a:sym typeface="Open Sans"/>
            </a:endParaRPr>
          </a:p>
          <a:p>
            <a:pPr marL="114300" lvl="0" defTabSz="914400">
              <a:lnSpc>
                <a:spcPct val="115000"/>
              </a:lnSpc>
              <a:buClr>
                <a:srgbClr val="695D46"/>
              </a:buClr>
              <a:buSzPts val="1800"/>
            </a:pPr>
            <a:r>
              <a:rPr lang="en-US" altLang="zh-TW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3.AI</a:t>
            </a:r>
            <a:r>
              <a:rPr lang="zh-TW" altLang="en-US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就像是</a:t>
            </a:r>
            <a:r>
              <a:rPr lang="zh-TW" altLang="en-US" sz="4000" kern="0" dirty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一位很笨但很有毅力，肯一直不斷練習的人，直到達成目標以前，永不放棄</a:t>
            </a:r>
            <a:endParaRPr lang="en-US" altLang="zh-TW" sz="4000" kern="0" dirty="0">
              <a:solidFill>
                <a:srgbClr val="695D46"/>
              </a:solidFill>
              <a:latin typeface="+mn-ea"/>
              <a:cs typeface="Open Sans"/>
              <a:sym typeface="Open Sans"/>
            </a:endParaRPr>
          </a:p>
          <a:p>
            <a:pPr marL="457200" lvl="0" indent="-342900" defTabSz="914400">
              <a:lnSpc>
                <a:spcPct val="115000"/>
              </a:lnSpc>
              <a:buClr>
                <a:srgbClr val="695D46"/>
              </a:buClr>
              <a:buSzPts val="1800"/>
              <a:buFont typeface="Open Sans"/>
              <a:buChar char="●"/>
            </a:pPr>
            <a:endParaRPr lang="en-US" altLang="zh-TW" sz="4000" kern="0" dirty="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4833" y="13555349"/>
            <a:ext cx="3730508" cy="11560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chemeClr val="accent6"/>
                </a:solidFill>
                <a:latin typeface="+mj-ea"/>
                <a:ea typeface="+mj-ea"/>
              </a:rPr>
              <a:t>資料了解</a:t>
            </a:r>
          </a:p>
        </p:txBody>
      </p:sp>
      <p:sp>
        <p:nvSpPr>
          <p:cNvPr id="9" name="矩形 8"/>
          <p:cNvSpPr/>
          <p:nvPr/>
        </p:nvSpPr>
        <p:spPr>
          <a:xfrm>
            <a:off x="21913" y="14734936"/>
            <a:ext cx="12725400" cy="66756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lvl="0" defTabSz="914400">
              <a:lnSpc>
                <a:spcPct val="115000"/>
              </a:lnSpc>
              <a:buClr>
                <a:srgbClr val="695D46"/>
              </a:buClr>
              <a:buSzPts val="1800"/>
            </a:pPr>
            <a:r>
              <a:rPr lang="en-US" altLang="zh-TW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1.</a:t>
            </a:r>
            <a:r>
              <a:rPr lang="zh-TW" altLang="en-US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收單行</a:t>
            </a:r>
            <a:r>
              <a:rPr lang="en-US" altLang="zh-TW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(</a:t>
            </a:r>
            <a:r>
              <a:rPr lang="en-US" altLang="zh-TW" sz="4000" kern="0" dirty="0" err="1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acqic</a:t>
            </a:r>
            <a:r>
              <a:rPr lang="en-US" altLang="zh-TW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)</a:t>
            </a:r>
            <a:r>
              <a:rPr lang="zh-TW" altLang="en-US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、消費</a:t>
            </a:r>
            <a:r>
              <a:rPr lang="zh-TW" altLang="en-US" sz="4000" kern="0" dirty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地</a:t>
            </a:r>
            <a:r>
              <a:rPr lang="zh-TW" altLang="en-US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國別</a:t>
            </a:r>
            <a:r>
              <a:rPr lang="en-US" altLang="zh-TW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(</a:t>
            </a:r>
            <a:r>
              <a:rPr lang="en-US" altLang="zh-TW" sz="4000" kern="0" dirty="0" err="1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stocn</a:t>
            </a:r>
            <a:r>
              <a:rPr lang="en-US" altLang="zh-TW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)</a:t>
            </a:r>
            <a:r>
              <a:rPr lang="zh-TW" altLang="en-US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、城市</a:t>
            </a:r>
            <a:r>
              <a:rPr lang="en-US" altLang="zh-TW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(</a:t>
            </a:r>
            <a:r>
              <a:rPr lang="en-US" altLang="zh-TW" sz="4000" kern="0" dirty="0" err="1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scity</a:t>
            </a:r>
            <a:r>
              <a:rPr lang="en-US" altLang="zh-TW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)</a:t>
            </a:r>
            <a:r>
              <a:rPr lang="zh-TW" altLang="en-US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、商</a:t>
            </a:r>
            <a:r>
              <a:rPr lang="zh-TW" altLang="en-US" sz="4000" kern="0" dirty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戶</a:t>
            </a:r>
            <a:r>
              <a:rPr lang="zh-TW" altLang="en-US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類別（</a:t>
            </a:r>
            <a:r>
              <a:rPr lang="en-US" altLang="zh-TW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mcc)</a:t>
            </a:r>
            <a:r>
              <a:rPr lang="zh-TW" altLang="en-US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、特</a:t>
            </a:r>
            <a:r>
              <a:rPr lang="zh-TW" altLang="en-US" sz="4000" kern="0" dirty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店</a:t>
            </a:r>
            <a:r>
              <a:rPr lang="zh-TW" altLang="en-US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代號</a:t>
            </a:r>
            <a:r>
              <a:rPr lang="en-US" altLang="zh-TW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(</a:t>
            </a:r>
            <a:r>
              <a:rPr lang="en-US" altLang="zh-TW" sz="4000" kern="0" dirty="0" err="1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mchno</a:t>
            </a:r>
            <a:r>
              <a:rPr lang="en-US" altLang="zh-TW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)</a:t>
            </a:r>
            <a:r>
              <a:rPr lang="zh-TW" altLang="en-US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這些特徵組合在一起才是一個</a:t>
            </a:r>
            <a:r>
              <a:rPr lang="zh-TW" altLang="en-US" sz="4000" kern="0" dirty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完整的商戶</a:t>
            </a:r>
            <a:endParaRPr lang="en-US" altLang="zh-TW" sz="4000" kern="0" dirty="0">
              <a:solidFill>
                <a:srgbClr val="695D46"/>
              </a:solidFill>
              <a:latin typeface="+mn-ea"/>
              <a:cs typeface="Open Sans"/>
              <a:sym typeface="Open Sans"/>
            </a:endParaRPr>
          </a:p>
          <a:p>
            <a:pPr marL="114300" lvl="0" defTabSz="914400">
              <a:lnSpc>
                <a:spcPct val="115000"/>
              </a:lnSpc>
              <a:buClr>
                <a:srgbClr val="695D46"/>
              </a:buClr>
              <a:buSzPts val="1800"/>
            </a:pPr>
            <a:r>
              <a:rPr lang="en-US" altLang="zh-TW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2.</a:t>
            </a:r>
            <a:r>
              <a:rPr lang="zh-TW" altLang="en-US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從歸</a:t>
            </a:r>
            <a:r>
              <a:rPr lang="zh-TW" altLang="en-US" sz="4000" kern="0" dirty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戶</a:t>
            </a:r>
            <a:r>
              <a:rPr lang="zh-TW" altLang="en-US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帳號</a:t>
            </a:r>
            <a:r>
              <a:rPr lang="en-US" altLang="zh-TW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(</a:t>
            </a:r>
            <a:r>
              <a:rPr lang="en-US" altLang="zh-TW" sz="4000" kern="0" dirty="0" err="1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bacno</a:t>
            </a:r>
            <a:r>
              <a:rPr lang="en-US" altLang="zh-TW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)</a:t>
            </a:r>
            <a:r>
              <a:rPr lang="zh-TW" altLang="en-US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、交易</a:t>
            </a:r>
            <a:r>
              <a:rPr lang="zh-TW" altLang="en-US" sz="4000" kern="0" dirty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卡</a:t>
            </a:r>
            <a:r>
              <a:rPr lang="zh-TW" altLang="en-US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號</a:t>
            </a:r>
            <a:r>
              <a:rPr lang="en-US" altLang="zh-TW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(</a:t>
            </a:r>
            <a:r>
              <a:rPr lang="en-US" altLang="zh-TW" sz="4000" kern="0" dirty="0" err="1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cano</a:t>
            </a:r>
            <a:r>
              <a:rPr lang="en-US" altLang="zh-TW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)</a:t>
            </a:r>
            <a:r>
              <a:rPr lang="zh-TW" altLang="en-US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的關係能看出每個人有多個信用卡</a:t>
            </a:r>
            <a:endParaRPr lang="en-US" altLang="zh-TW" sz="4000" kern="0" dirty="0" smtClean="0">
              <a:solidFill>
                <a:srgbClr val="695D46"/>
              </a:solidFill>
              <a:latin typeface="+mn-ea"/>
              <a:cs typeface="Open Sans"/>
              <a:sym typeface="Open Sans"/>
            </a:endParaRPr>
          </a:p>
          <a:p>
            <a:pPr marL="114300" defTabSz="914400">
              <a:lnSpc>
                <a:spcPct val="115000"/>
              </a:lnSpc>
              <a:buClr>
                <a:srgbClr val="695D46"/>
              </a:buClr>
              <a:buSzPts val="1800"/>
            </a:pPr>
            <a:r>
              <a:rPr lang="en-US" altLang="zh-TW" sz="4000" dirty="0" smtClean="0">
                <a:latin typeface="+mn-ea"/>
              </a:rPr>
              <a:t>3.falbmk</a:t>
            </a:r>
            <a:r>
              <a:rPr lang="zh-TW" altLang="en-US" sz="4000" dirty="0">
                <a:latin typeface="+mn-ea"/>
              </a:rPr>
              <a:t>、</a:t>
            </a:r>
            <a:r>
              <a:rPr lang="en-US" altLang="zh-TW" sz="4000" dirty="0" smtClean="0">
                <a:latin typeface="+mn-ea"/>
              </a:rPr>
              <a:t>flg-3dsmk</a:t>
            </a:r>
            <a:r>
              <a:rPr lang="zh-TW" altLang="en-US" sz="4000" dirty="0" smtClean="0">
                <a:latin typeface="+mn-ea"/>
              </a:rPr>
              <a:t>，這兩個特徵有缺失值</a:t>
            </a:r>
            <a:endParaRPr lang="en-US" altLang="zh-TW" sz="4000" dirty="0" smtClean="0">
              <a:latin typeface="+mn-ea"/>
            </a:endParaRPr>
          </a:p>
          <a:p>
            <a:pPr marL="114300" lvl="0" defTabSz="914400">
              <a:lnSpc>
                <a:spcPct val="115000"/>
              </a:lnSpc>
              <a:buClr>
                <a:srgbClr val="695D46"/>
              </a:buClr>
              <a:buSzPts val="1800"/>
            </a:pPr>
            <a:endParaRPr lang="en-US" altLang="zh-TW" sz="4400" kern="0" dirty="0" smtClean="0">
              <a:solidFill>
                <a:srgbClr val="695D46"/>
              </a:solidFill>
              <a:latin typeface="Open Sans"/>
              <a:cs typeface="Open Sans"/>
              <a:sym typeface="Open Sans"/>
            </a:endParaRPr>
          </a:p>
          <a:p>
            <a:pPr marL="457200" lvl="0" indent="-342900" defTabSz="914400">
              <a:lnSpc>
                <a:spcPct val="115000"/>
              </a:lnSpc>
              <a:buClr>
                <a:srgbClr val="695D46"/>
              </a:buClr>
              <a:buSzPts val="1800"/>
              <a:buFont typeface="Open Sans"/>
              <a:buChar char="●"/>
            </a:pPr>
            <a:endParaRPr lang="en-US" altLang="zh-TW" sz="4400" kern="0" dirty="0" smtClean="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14300" lvl="0" defTabSz="914400">
              <a:lnSpc>
                <a:spcPct val="115000"/>
              </a:lnSpc>
              <a:buClr>
                <a:srgbClr val="695D46"/>
              </a:buClr>
              <a:buSzPts val="1800"/>
            </a:pPr>
            <a:endParaRPr lang="en-US" altLang="zh-TW" sz="4400" kern="0" dirty="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45" y="29741436"/>
            <a:ext cx="13590111" cy="474656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84833" y="19201131"/>
            <a:ext cx="3730508" cy="11560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chemeClr val="accent6"/>
                </a:solidFill>
                <a:latin typeface="+mj-ea"/>
                <a:ea typeface="+mj-ea"/>
              </a:rPr>
              <a:t>特徵</a:t>
            </a:r>
            <a:r>
              <a:rPr lang="zh-TW" altLang="en-US" b="1" dirty="0" smtClean="0">
                <a:solidFill>
                  <a:schemeClr val="accent6"/>
                </a:solidFill>
                <a:latin typeface="+mj-ea"/>
                <a:ea typeface="+mj-ea"/>
              </a:rPr>
              <a:t>增量</a:t>
            </a:r>
            <a:endParaRPr lang="zh-TW" altLang="en-US" b="1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13" name="文字版面配置區 2"/>
          <p:cNvSpPr txBox="1">
            <a:spLocks/>
          </p:cNvSpPr>
          <p:nvPr/>
        </p:nvSpPr>
        <p:spPr>
          <a:xfrm>
            <a:off x="15598915" y="9216094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None/>
              <a:tabLst/>
              <a:defRPr/>
            </a:pP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695D46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  <a:tabLst/>
              <a:defRPr/>
            </a:pP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695D46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143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None/>
              <a:tabLst/>
              <a:defRPr/>
            </a:pP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695D46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  <a:tabLst/>
              <a:defRPr/>
            </a:pP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695D46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  <a:tabLst/>
              <a:defRPr/>
            </a:pP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695D46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  <a:tabLst/>
              <a:defRPr/>
            </a:pP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695D46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1750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○"/>
              <a:tabLst/>
              <a:defRPr/>
            </a:pP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695D46"/>
              </a:solidFill>
              <a:effectLst/>
              <a:uLnTx/>
              <a:uFillTx/>
              <a:latin typeface="Open Sans"/>
              <a:cs typeface="Open Sans"/>
              <a:sym typeface="Open Sans"/>
            </a:endParaRPr>
          </a:p>
          <a:p>
            <a:pPr marL="914400" marR="0" lvl="1" indent="-31750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○"/>
              <a:tabLst/>
              <a:defRPr/>
            </a:pP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srgbClr val="695D46"/>
              </a:solidFill>
              <a:effectLst/>
              <a:uLnTx/>
              <a:uFillTx/>
              <a:latin typeface="Open Sans"/>
              <a:cs typeface="Open Sans"/>
              <a:sym typeface="Open San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20577910"/>
            <a:ext cx="12725400" cy="778674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lvl="0" defTabSz="914400">
              <a:lnSpc>
                <a:spcPct val="115000"/>
              </a:lnSpc>
              <a:buClr>
                <a:srgbClr val="695D46"/>
              </a:buClr>
              <a:buSzPts val="1800"/>
              <a:defRPr/>
            </a:pPr>
            <a:r>
              <a:rPr lang="en-US" altLang="zh-TW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1.</a:t>
            </a:r>
            <a:r>
              <a:rPr lang="zh-TW" altLang="en-US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結合特徵手法</a:t>
            </a:r>
            <a:endParaRPr lang="en-US" altLang="zh-TW" sz="4000" kern="0" dirty="0" smtClean="0">
              <a:solidFill>
                <a:srgbClr val="695D46"/>
              </a:solidFill>
              <a:latin typeface="+mn-ea"/>
              <a:cs typeface="Open Sans"/>
              <a:sym typeface="Open Sans"/>
            </a:endParaRPr>
          </a:p>
          <a:p>
            <a:pPr marL="114300" lvl="0" defTabSz="914400">
              <a:lnSpc>
                <a:spcPct val="115000"/>
              </a:lnSpc>
              <a:buClr>
                <a:srgbClr val="695D46"/>
              </a:buClr>
              <a:buSzPts val="1800"/>
              <a:defRPr/>
            </a:pPr>
            <a:r>
              <a:rPr lang="en-US" altLang="zh-TW" sz="4000" kern="0" dirty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	</a:t>
            </a:r>
            <a:r>
              <a:rPr lang="zh-TW" altLang="en-US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使用</a:t>
            </a:r>
            <a:r>
              <a:rPr lang="en-US" altLang="zh-TW" sz="4000" kern="0" dirty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L</a:t>
            </a:r>
            <a:r>
              <a:rPr lang="en-US" altLang="zh-TW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abel</a:t>
            </a:r>
            <a:r>
              <a:rPr lang="zh-TW" altLang="en-US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 </a:t>
            </a:r>
            <a:r>
              <a:rPr lang="en-US" altLang="zh-TW" sz="4000" kern="0" dirty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E</a:t>
            </a:r>
            <a:r>
              <a:rPr lang="en-US" altLang="zh-TW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ncoding</a:t>
            </a:r>
            <a:r>
              <a:rPr lang="zh-TW" altLang="en-US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的方法把</a:t>
            </a:r>
            <a:r>
              <a:rPr lang="zh-TW" altLang="en-US" sz="4000" kern="0" dirty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有關係的特徵做結合</a:t>
            </a:r>
            <a:endParaRPr lang="en-US" altLang="zh-TW" sz="4000" kern="0" dirty="0">
              <a:solidFill>
                <a:srgbClr val="695D46"/>
              </a:solidFill>
              <a:latin typeface="+mn-ea"/>
              <a:cs typeface="Open Sans"/>
              <a:sym typeface="Open Sans"/>
            </a:endParaRPr>
          </a:p>
          <a:p>
            <a:pPr marL="596900" lvl="1" defTabSz="914400">
              <a:lnSpc>
                <a:spcPct val="115000"/>
              </a:lnSpc>
              <a:spcBef>
                <a:spcPts val="1600"/>
              </a:spcBef>
              <a:buClr>
                <a:srgbClr val="695D46"/>
              </a:buClr>
              <a:buSzPts val="1400"/>
              <a:defRPr/>
            </a:pPr>
            <a:r>
              <a:rPr lang="en-US" altLang="zh-TW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	</a:t>
            </a:r>
            <a:r>
              <a:rPr lang="zh-TW" altLang="en-US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例：</a:t>
            </a:r>
            <a:r>
              <a:rPr lang="en-US" altLang="zh-TW" sz="4000" kern="0" dirty="0" err="1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stocn+scity</a:t>
            </a:r>
            <a:r>
              <a:rPr lang="en-US" altLang="zh-TW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 </a:t>
            </a:r>
            <a:r>
              <a:rPr lang="zh-TW" altLang="en-US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代表是</a:t>
            </a:r>
            <a:r>
              <a:rPr lang="zh-TW" altLang="en-US" sz="4000" kern="0" dirty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真正的</a:t>
            </a:r>
            <a:r>
              <a:rPr lang="zh-TW" altLang="en-US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城市</a:t>
            </a:r>
            <a:endParaRPr lang="en-US" altLang="zh-TW" sz="4000" kern="0" dirty="0" smtClean="0">
              <a:solidFill>
                <a:srgbClr val="695D46"/>
              </a:solidFill>
              <a:latin typeface="+mn-ea"/>
              <a:cs typeface="Open Sans"/>
              <a:sym typeface="Open Sans"/>
            </a:endParaRPr>
          </a:p>
          <a:p>
            <a:pPr marL="596900" lvl="1" defTabSz="914400">
              <a:lnSpc>
                <a:spcPct val="115000"/>
              </a:lnSpc>
              <a:spcBef>
                <a:spcPts val="1600"/>
              </a:spcBef>
              <a:buClr>
                <a:srgbClr val="695D46"/>
              </a:buClr>
              <a:buSzPts val="1400"/>
              <a:defRPr/>
            </a:pPr>
            <a:r>
              <a:rPr lang="zh-TW" altLang="en-US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   例</a:t>
            </a:r>
            <a:r>
              <a:rPr lang="zh-TW" altLang="en-US" sz="4000" kern="0" dirty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： </a:t>
            </a:r>
            <a:r>
              <a:rPr lang="en-US" altLang="zh-TW" sz="4000" kern="0" dirty="0" err="1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mcc+mchno</a:t>
            </a:r>
            <a:r>
              <a:rPr lang="zh-TW" altLang="en-US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代表是真正</a:t>
            </a:r>
            <a:r>
              <a:rPr lang="zh-TW" altLang="en-US" sz="4000" kern="0" dirty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的商店</a:t>
            </a:r>
            <a:endParaRPr lang="en-US" altLang="zh-TW" sz="4000" kern="0" dirty="0">
              <a:solidFill>
                <a:srgbClr val="695D46"/>
              </a:solidFill>
              <a:latin typeface="+mn-ea"/>
              <a:cs typeface="Open Sans"/>
              <a:sym typeface="Open Sans"/>
            </a:endParaRPr>
          </a:p>
          <a:p>
            <a:pPr marL="114300" lvl="0" defTabSz="914400">
              <a:lnSpc>
                <a:spcPct val="115000"/>
              </a:lnSpc>
              <a:buClr>
                <a:srgbClr val="695D46"/>
              </a:buClr>
              <a:buSzPts val="1800"/>
              <a:defRPr/>
            </a:pPr>
            <a:r>
              <a:rPr lang="en-US" altLang="zh-TW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2.</a:t>
            </a:r>
            <a:r>
              <a:rPr lang="zh-TW" altLang="en-US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頻率特徵手法</a:t>
            </a:r>
            <a:endParaRPr lang="en-US" altLang="zh-TW" sz="4000" kern="0" dirty="0" smtClean="0">
              <a:solidFill>
                <a:srgbClr val="695D46"/>
              </a:solidFill>
              <a:latin typeface="+mn-ea"/>
              <a:cs typeface="Open Sans"/>
              <a:sym typeface="Open Sans"/>
            </a:endParaRPr>
          </a:p>
          <a:p>
            <a:pPr marL="114300" lvl="0" defTabSz="914400">
              <a:lnSpc>
                <a:spcPct val="115000"/>
              </a:lnSpc>
              <a:buClr>
                <a:srgbClr val="695D46"/>
              </a:buClr>
              <a:buSzPts val="1800"/>
              <a:defRPr/>
            </a:pPr>
            <a:r>
              <a:rPr lang="zh-TW" altLang="en-US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算</a:t>
            </a:r>
            <a:r>
              <a:rPr lang="zh-TW" altLang="en-US" sz="4000" kern="0" dirty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算該特徵出現的</a:t>
            </a:r>
            <a:r>
              <a:rPr lang="zh-TW" altLang="en-US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頻率</a:t>
            </a:r>
            <a:endParaRPr lang="en-US" altLang="zh-TW" sz="4000" kern="0" dirty="0" smtClean="0">
              <a:solidFill>
                <a:srgbClr val="695D46"/>
              </a:solidFill>
              <a:latin typeface="+mn-ea"/>
              <a:cs typeface="Open Sans"/>
              <a:sym typeface="Open Sans"/>
            </a:endParaRPr>
          </a:p>
          <a:p>
            <a:pPr marL="596900" lvl="1" defTabSz="914400">
              <a:lnSpc>
                <a:spcPct val="115000"/>
              </a:lnSpc>
              <a:spcBef>
                <a:spcPts val="1600"/>
              </a:spcBef>
              <a:buClr>
                <a:srgbClr val="695D46"/>
              </a:buClr>
              <a:buSzPts val="1400"/>
              <a:defRPr/>
            </a:pPr>
            <a:r>
              <a:rPr lang="zh-TW" altLang="en-US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例：</a:t>
            </a:r>
            <a:r>
              <a:rPr lang="en-US" altLang="zh-TW" sz="4000" kern="0" dirty="0" err="1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cano_count</a:t>
            </a:r>
            <a:r>
              <a:rPr lang="en-US" altLang="zh-TW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=&gt;</a:t>
            </a:r>
            <a:r>
              <a:rPr lang="zh-TW" altLang="en-US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該信用卡出現的頻率</a:t>
            </a:r>
            <a:endParaRPr lang="en-US" altLang="zh-TW" sz="4000" kern="0" dirty="0" smtClean="0">
              <a:solidFill>
                <a:srgbClr val="695D46"/>
              </a:solidFill>
              <a:latin typeface="+mn-ea"/>
              <a:cs typeface="Open Sans"/>
              <a:sym typeface="Open Sans"/>
            </a:endParaRPr>
          </a:p>
          <a:p>
            <a:pPr marL="114300" lvl="0" defTabSz="914400">
              <a:lnSpc>
                <a:spcPct val="115000"/>
              </a:lnSpc>
              <a:buClr>
                <a:srgbClr val="695D46"/>
              </a:buClr>
              <a:buSzPts val="1800"/>
              <a:defRPr/>
            </a:pPr>
            <a:r>
              <a:rPr lang="en-US" altLang="zh-TW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3.</a:t>
            </a:r>
            <a:r>
              <a:rPr lang="zh-TW" altLang="en-US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聚合特徵手法</a:t>
            </a:r>
            <a:endParaRPr lang="en-US" altLang="zh-TW" sz="4000" kern="0" dirty="0" smtClean="0">
              <a:solidFill>
                <a:srgbClr val="695D46"/>
              </a:solidFill>
              <a:latin typeface="+mn-ea"/>
              <a:cs typeface="Open Sans"/>
              <a:sym typeface="Open Sans"/>
            </a:endParaRPr>
          </a:p>
          <a:p>
            <a:pPr marL="114300" lvl="0" defTabSz="914400">
              <a:lnSpc>
                <a:spcPct val="115000"/>
              </a:lnSpc>
              <a:buClr>
                <a:srgbClr val="695D46"/>
              </a:buClr>
              <a:buSzPts val="1800"/>
              <a:defRPr/>
            </a:pPr>
            <a:r>
              <a:rPr lang="zh-TW" altLang="en-US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我們</a:t>
            </a:r>
            <a:r>
              <a:rPr lang="zh-TW" altLang="en-US" sz="4000" kern="0" dirty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想找出信用卡詐騙的相關行為</a:t>
            </a:r>
            <a:r>
              <a:rPr lang="zh-TW" altLang="en-US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，可以用</a:t>
            </a:r>
            <a:r>
              <a:rPr lang="en-US" altLang="zh-TW" sz="4000" kern="0" dirty="0" err="1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cano</a:t>
            </a:r>
            <a:r>
              <a:rPr lang="zh-TW" altLang="en-US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等等</a:t>
            </a:r>
            <a:r>
              <a:rPr lang="zh-TW" altLang="en-US" sz="4000" kern="0" dirty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去</a:t>
            </a:r>
            <a:r>
              <a:rPr lang="en-US" altLang="zh-TW" sz="4000" kern="0" dirty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group</a:t>
            </a:r>
            <a:r>
              <a:rPr lang="zh-TW" altLang="en-US" sz="40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看看算算標準差或平均值</a:t>
            </a:r>
            <a:endParaRPr lang="en-US" altLang="zh-TW" sz="4000" kern="0" dirty="0">
              <a:solidFill>
                <a:srgbClr val="695D46"/>
              </a:solidFill>
              <a:latin typeface="+mn-ea"/>
              <a:cs typeface="Open Sans"/>
              <a:sym typeface="Open San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351253" y="8673929"/>
            <a:ext cx="6389891" cy="11560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accent6"/>
                </a:solidFill>
                <a:latin typeface="+mj-ea"/>
                <a:ea typeface="+mj-ea"/>
              </a:rPr>
              <a:t>模型訓練與選擇</a:t>
            </a:r>
            <a:endParaRPr lang="zh-TW" altLang="en-US" b="1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16" name="文字版面配置區 2"/>
          <p:cNvSpPr txBox="1">
            <a:spLocks/>
          </p:cNvSpPr>
          <p:nvPr/>
        </p:nvSpPr>
        <p:spPr>
          <a:xfrm>
            <a:off x="12961889" y="10593702"/>
            <a:ext cx="8520600" cy="4810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 defTabSz="914400">
              <a:buClr>
                <a:srgbClr val="695D46"/>
              </a:buClr>
              <a:buNone/>
              <a:defRPr/>
            </a:pPr>
            <a:r>
              <a:rPr lang="en-US" altLang="zh-TW" sz="4000" kern="0" dirty="0" smtClean="0">
                <a:solidFill>
                  <a:srgbClr val="695D46"/>
                </a:solidFill>
                <a:latin typeface="+mn-ea"/>
              </a:rPr>
              <a:t>1.</a:t>
            </a:r>
            <a:r>
              <a:rPr lang="zh-TW" altLang="en-US" sz="4000" kern="0" dirty="0" smtClean="0">
                <a:solidFill>
                  <a:srgbClr val="695D46"/>
                </a:solidFill>
                <a:latin typeface="+mn-ea"/>
              </a:rPr>
              <a:t>選擇</a:t>
            </a:r>
            <a:r>
              <a:rPr lang="en-US" altLang="zh-TW" sz="4000" kern="0" dirty="0" err="1">
                <a:solidFill>
                  <a:srgbClr val="695D46"/>
                </a:solidFill>
                <a:latin typeface="+mn-ea"/>
              </a:rPr>
              <a:t>LightGBM</a:t>
            </a:r>
            <a:r>
              <a:rPr lang="zh-TW" altLang="en-US" sz="4000" kern="0" dirty="0">
                <a:solidFill>
                  <a:srgbClr val="695D46"/>
                </a:solidFill>
                <a:latin typeface="+mn-ea"/>
              </a:rPr>
              <a:t>和</a:t>
            </a:r>
            <a:r>
              <a:rPr lang="en-US" altLang="zh-TW" sz="4000" kern="0" dirty="0" err="1" smtClean="0">
                <a:solidFill>
                  <a:srgbClr val="695D46"/>
                </a:solidFill>
                <a:latin typeface="+mn-ea"/>
              </a:rPr>
              <a:t>Xgboost</a:t>
            </a:r>
            <a:r>
              <a:rPr lang="zh-TW" altLang="en-US" sz="4000" kern="0" dirty="0" smtClean="0">
                <a:solidFill>
                  <a:srgbClr val="695D46"/>
                </a:solidFill>
                <a:latin typeface="+mn-ea"/>
              </a:rPr>
              <a:t>當模型</a:t>
            </a:r>
            <a:endParaRPr kumimoji="0" lang="en-US" altLang="zh-TW" sz="4000" b="0" i="0" u="none" strike="noStrike" kern="0" cap="none" spc="0" normalizeH="0" baseline="0" noProof="0" dirty="0" smtClean="0">
              <a:ln>
                <a:noFill/>
              </a:ln>
              <a:solidFill>
                <a:srgbClr val="695D46"/>
              </a:solidFill>
              <a:effectLst/>
              <a:uLnTx/>
              <a:uFillTx/>
              <a:latin typeface="+mn-ea"/>
              <a:ea typeface="+mn-ea"/>
              <a:cs typeface="Open Sans"/>
              <a:sym typeface="Open Sans"/>
            </a:endParaRPr>
          </a:p>
          <a:p>
            <a:pPr marL="1143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None/>
              <a:tabLst/>
              <a:defRPr/>
            </a:pPr>
            <a:r>
              <a:rPr kumimoji="0" lang="en-US" altLang="zh-TW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695D46"/>
                </a:solidFill>
                <a:effectLst/>
                <a:uLnTx/>
                <a:uFillTx/>
                <a:latin typeface="+mn-ea"/>
                <a:ea typeface="+mn-ea"/>
                <a:cs typeface="Open Sans"/>
                <a:sym typeface="Open Sans"/>
              </a:rPr>
              <a:t>2.</a:t>
            </a:r>
            <a:r>
              <a:rPr kumimoji="0" lang="zh-TW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695D46"/>
                </a:solidFill>
                <a:effectLst/>
                <a:uLnTx/>
                <a:uFillTx/>
                <a:latin typeface="+mn-ea"/>
                <a:ea typeface="+mn-ea"/>
                <a:cs typeface="Open Sans"/>
                <a:sym typeface="Open Sans"/>
              </a:rPr>
              <a:t>以</a:t>
            </a:r>
            <a:r>
              <a:rPr kumimoji="0" lang="en-US" altLang="zh-TW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695D46"/>
                </a:solidFill>
                <a:effectLst/>
                <a:uLnTx/>
                <a:uFillTx/>
                <a:latin typeface="+mn-ea"/>
                <a:ea typeface="+mn-ea"/>
                <a:cs typeface="Open Sans"/>
                <a:sym typeface="Open Sans"/>
              </a:rPr>
              <a:t>AUC</a:t>
            </a:r>
            <a:r>
              <a:rPr kumimoji="0" lang="zh-TW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695D46"/>
                </a:solidFill>
                <a:effectLst/>
                <a:uLnTx/>
                <a:uFillTx/>
                <a:latin typeface="+mn-ea"/>
                <a:ea typeface="+mn-ea"/>
                <a:cs typeface="Open Sans"/>
                <a:sym typeface="Open Sans"/>
              </a:rPr>
              <a:t>當</a:t>
            </a:r>
            <a:r>
              <a:rPr kumimoji="0" lang="en-US" altLang="zh-TW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695D46"/>
                </a:solidFill>
                <a:effectLst/>
                <a:uLnTx/>
                <a:uFillTx/>
                <a:latin typeface="+mn-ea"/>
                <a:ea typeface="+mn-ea"/>
                <a:cs typeface="Open Sans"/>
                <a:sym typeface="Open Sans"/>
              </a:rPr>
              <a:t>Loss</a:t>
            </a:r>
            <a:r>
              <a:rPr kumimoji="0" lang="zh-TW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695D46"/>
                </a:solidFill>
                <a:effectLst/>
                <a:uLnTx/>
                <a:uFillTx/>
                <a:latin typeface="+mn-ea"/>
                <a:ea typeface="+mn-ea"/>
                <a:cs typeface="Open Sans"/>
                <a:sym typeface="Open Sans"/>
              </a:rPr>
              <a:t>來訓練，用</a:t>
            </a:r>
            <a:r>
              <a:rPr lang="en-US" altLang="zh-TW" sz="4000" kern="0" dirty="0" smtClean="0">
                <a:solidFill>
                  <a:srgbClr val="695D46"/>
                </a:solidFill>
                <a:latin typeface="+mn-ea"/>
                <a:ea typeface="+mn-ea"/>
              </a:rPr>
              <a:t>AUC</a:t>
            </a:r>
            <a:r>
              <a:rPr kumimoji="0" lang="en-US" altLang="zh-TW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695D46"/>
                </a:solidFill>
                <a:effectLst/>
                <a:uLnTx/>
                <a:uFillTx/>
                <a:latin typeface="+mn-ea"/>
                <a:ea typeface="+mn-ea"/>
                <a:cs typeface="Open Sans"/>
                <a:sym typeface="Open Sans"/>
              </a:rPr>
              <a:t>,F1, </a:t>
            </a:r>
            <a:r>
              <a:rPr lang="en-US" altLang="zh-TW" sz="4000" kern="0" dirty="0">
                <a:solidFill>
                  <a:srgbClr val="695D46"/>
                </a:solidFill>
                <a:latin typeface="+mn-ea"/>
                <a:ea typeface="+mn-ea"/>
              </a:rPr>
              <a:t>A</a:t>
            </a:r>
            <a:r>
              <a:rPr kumimoji="0" lang="en-US" altLang="zh-TW" sz="4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695D46"/>
                </a:solidFill>
                <a:effectLst/>
                <a:uLnTx/>
                <a:uFillTx/>
                <a:latin typeface="+mn-ea"/>
                <a:ea typeface="+mn-ea"/>
                <a:cs typeface="Open Sans"/>
                <a:sym typeface="Open Sans"/>
              </a:rPr>
              <a:t>verage</a:t>
            </a:r>
            <a:r>
              <a:rPr kumimoji="0" lang="en-US" altLang="zh-TW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695D46"/>
                </a:solidFill>
                <a:effectLst/>
                <a:uLnTx/>
                <a:uFillTx/>
                <a:latin typeface="+mn-ea"/>
                <a:ea typeface="+mn-ea"/>
                <a:cs typeface="Open Sans"/>
                <a:sym typeface="Open Sans"/>
              </a:rPr>
              <a:t> Precision</a:t>
            </a:r>
            <a:r>
              <a:rPr kumimoji="0" lang="zh-TW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695D46"/>
                </a:solidFill>
                <a:effectLst/>
                <a:uLnTx/>
                <a:uFillTx/>
                <a:latin typeface="+mn-ea"/>
                <a:ea typeface="+mn-ea"/>
                <a:cs typeface="Open Sans"/>
                <a:sym typeface="Open Sans"/>
              </a:rPr>
              <a:t>等函數篩選結果</a:t>
            </a:r>
            <a:endParaRPr kumimoji="0" lang="en-US" altLang="zh-TW" sz="4000" b="0" i="0" u="none" strike="noStrike" kern="0" cap="none" spc="0" normalizeH="0" baseline="0" noProof="0" dirty="0" smtClean="0">
              <a:ln>
                <a:noFill/>
              </a:ln>
              <a:solidFill>
                <a:srgbClr val="695D46"/>
              </a:solidFill>
              <a:effectLst/>
              <a:uLnTx/>
              <a:uFillTx/>
              <a:latin typeface="+mn-ea"/>
              <a:ea typeface="+mn-ea"/>
              <a:cs typeface="Open Sans"/>
              <a:sym typeface="Open Sans"/>
            </a:endParaRPr>
          </a:p>
          <a:p>
            <a:pPr marL="1143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None/>
              <a:tabLst/>
              <a:defRPr/>
            </a:pPr>
            <a:r>
              <a:rPr kumimoji="0" lang="en-US" altLang="zh-TW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695D46"/>
                </a:solidFill>
                <a:effectLst/>
                <a:uLnTx/>
                <a:uFillTx/>
                <a:latin typeface="+mn-ea"/>
                <a:ea typeface="+mn-ea"/>
                <a:cs typeface="Open Sans"/>
                <a:sym typeface="Open Sans"/>
              </a:rPr>
              <a:t>3.</a:t>
            </a:r>
            <a:r>
              <a:rPr kumimoji="0" lang="zh-TW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695D46"/>
                </a:solidFill>
                <a:effectLst/>
                <a:uLnTx/>
                <a:uFillTx/>
                <a:latin typeface="+mn-ea"/>
                <a:ea typeface="+mn-ea"/>
                <a:cs typeface="Open Sans"/>
                <a:sym typeface="Open Sans"/>
              </a:rPr>
              <a:t>選擇貝葉斯做自動化參數調整</a:t>
            </a:r>
            <a:endParaRPr kumimoji="0" lang="en-US" altLang="zh-TW" sz="4000" b="0" i="0" u="none" strike="noStrike" kern="0" cap="none" spc="0" normalizeH="0" baseline="0" noProof="0" dirty="0" smtClean="0">
              <a:ln>
                <a:noFill/>
              </a:ln>
              <a:solidFill>
                <a:srgbClr val="695D46"/>
              </a:solidFill>
              <a:effectLst/>
              <a:uLnTx/>
              <a:uFillTx/>
              <a:latin typeface="+mn-ea"/>
              <a:ea typeface="+mn-ea"/>
              <a:cs typeface="Open Sans"/>
              <a:sym typeface="Open Sans"/>
            </a:endParaRPr>
          </a:p>
          <a:p>
            <a:pPr marL="914400" marR="0" lvl="1" indent="-31750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○"/>
              <a:tabLst/>
              <a:defRPr/>
            </a:pPr>
            <a:endParaRPr kumimoji="0" lang="en-US" altLang="zh-TW" sz="1400" b="0" i="0" u="none" strike="noStrike" kern="0" cap="none" spc="0" normalizeH="0" baseline="0" noProof="0" dirty="0" smtClean="0">
              <a:ln>
                <a:noFill/>
              </a:ln>
              <a:solidFill>
                <a:srgbClr val="695D46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143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95D46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		</a:t>
            </a:r>
          </a:p>
          <a:p>
            <a:pPr marL="1143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None/>
              <a:tabLst/>
              <a:defRPr/>
            </a:pP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695D46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  <a:tabLst/>
              <a:defRPr/>
            </a:pP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695D46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143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None/>
              <a:tabLst/>
              <a:defRPr/>
            </a:pP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695D46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  <a:tabLst/>
              <a:defRPr/>
            </a:pP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695D46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  <a:tabLst/>
              <a:defRPr/>
            </a:pP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695D46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  <a:tabLst/>
              <a:defRPr/>
            </a:pP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695D46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1750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○"/>
              <a:tabLst/>
              <a:defRPr/>
            </a:pP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695D46"/>
              </a:solidFill>
              <a:effectLst/>
              <a:uLnTx/>
              <a:uFillTx/>
              <a:latin typeface="Open Sans"/>
              <a:cs typeface="Open Sans"/>
              <a:sym typeface="Open Sans"/>
            </a:endParaRPr>
          </a:p>
          <a:p>
            <a:pPr marL="914400" marR="0" lvl="1" indent="-31750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○"/>
              <a:tabLst/>
              <a:defRPr/>
            </a:pP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srgbClr val="695D46"/>
              </a:solidFill>
              <a:effectLst/>
              <a:uLnTx/>
              <a:uFillTx/>
              <a:latin typeface="Open Sans"/>
              <a:cs typeface="Open Sans"/>
              <a:sym typeface="Open San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789268" y="14809793"/>
            <a:ext cx="6389891" cy="11560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chemeClr val="accent6"/>
                </a:solidFill>
                <a:latin typeface="+mj-ea"/>
                <a:ea typeface="+mj-ea"/>
              </a:rPr>
              <a:t>模型驗證與融合</a:t>
            </a:r>
          </a:p>
        </p:txBody>
      </p:sp>
      <p:sp>
        <p:nvSpPr>
          <p:cNvPr id="18" name="矩形 17"/>
          <p:cNvSpPr/>
          <p:nvPr/>
        </p:nvSpPr>
        <p:spPr>
          <a:xfrm>
            <a:off x="12710068" y="16357026"/>
            <a:ext cx="12725400" cy="81971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lvl="0" defTabSz="914400">
              <a:lnSpc>
                <a:spcPct val="115000"/>
              </a:lnSpc>
              <a:buClr>
                <a:srgbClr val="695D46"/>
              </a:buClr>
              <a:buSzPts val="1800"/>
            </a:pPr>
            <a:r>
              <a:rPr lang="en-US" altLang="zh-TW" sz="4000" kern="0" dirty="0" smtClean="0">
                <a:solidFill>
                  <a:srgbClr val="695D46"/>
                </a:solidFill>
                <a:latin typeface="Open Sans"/>
                <a:cs typeface="Open Sans"/>
                <a:sym typeface="Open Sans"/>
              </a:rPr>
              <a:t>1.</a:t>
            </a:r>
            <a:r>
              <a:rPr lang="zh-TW" altLang="en-US" sz="4000" kern="0" dirty="0" smtClean="0">
                <a:solidFill>
                  <a:srgbClr val="695D46"/>
                </a:solidFill>
                <a:latin typeface="Open Sans"/>
                <a:cs typeface="Open Sans"/>
                <a:sym typeface="Open Sans"/>
              </a:rPr>
              <a:t>採用</a:t>
            </a:r>
            <a:r>
              <a:rPr lang="en-US" altLang="zh-TW" sz="4000" kern="0" dirty="0" err="1">
                <a:solidFill>
                  <a:srgbClr val="695D46"/>
                </a:solidFill>
                <a:latin typeface="Open Sans"/>
                <a:cs typeface="Open Sans"/>
                <a:sym typeface="Open Sans"/>
              </a:rPr>
              <a:t>Groupkfold</a:t>
            </a:r>
            <a:r>
              <a:rPr lang="zh-TW" altLang="en-US" sz="4000" kern="0" dirty="0">
                <a:solidFill>
                  <a:srgbClr val="695D46"/>
                </a:solidFill>
                <a:latin typeface="Open Sans"/>
                <a:cs typeface="Open Sans"/>
                <a:sym typeface="Open Sans"/>
              </a:rPr>
              <a:t>，三折驗證</a:t>
            </a:r>
          </a:p>
          <a:p>
            <a:pPr marL="114300" lvl="0" defTabSz="914400">
              <a:lnSpc>
                <a:spcPct val="115000"/>
              </a:lnSpc>
              <a:buClr>
                <a:srgbClr val="695D46"/>
              </a:buClr>
              <a:buSzPts val="1800"/>
            </a:pPr>
            <a:r>
              <a:rPr lang="en-US" altLang="zh-TW" sz="4000" kern="0" dirty="0" smtClean="0">
                <a:solidFill>
                  <a:srgbClr val="695D46"/>
                </a:solidFill>
                <a:latin typeface="Open Sans"/>
                <a:cs typeface="Open Sans"/>
                <a:sym typeface="Open Sans"/>
              </a:rPr>
              <a:t>2.</a:t>
            </a:r>
            <a:r>
              <a:rPr lang="zh-TW" altLang="en-US" sz="4000" kern="0" dirty="0" smtClean="0">
                <a:solidFill>
                  <a:srgbClr val="695D46"/>
                </a:solidFill>
                <a:latin typeface="Open Sans"/>
                <a:cs typeface="Open Sans"/>
                <a:sym typeface="Open Sans"/>
              </a:rPr>
              <a:t>使用對抗驗證，讓</a:t>
            </a:r>
            <a:r>
              <a:rPr lang="zh-TW" altLang="en-US" sz="4000" kern="0" dirty="0">
                <a:solidFill>
                  <a:srgbClr val="695D46"/>
                </a:solidFill>
                <a:latin typeface="Open Sans"/>
                <a:cs typeface="Open Sans"/>
                <a:sym typeface="Open Sans"/>
              </a:rPr>
              <a:t>驗証集與測試集分佈</a:t>
            </a:r>
            <a:r>
              <a:rPr lang="zh-TW" altLang="en-US" sz="4000" kern="0" dirty="0" smtClean="0">
                <a:solidFill>
                  <a:srgbClr val="695D46"/>
                </a:solidFill>
                <a:latin typeface="Open Sans"/>
                <a:cs typeface="Open Sans"/>
                <a:sym typeface="Open Sans"/>
              </a:rPr>
              <a:t>相似</a:t>
            </a:r>
            <a:endParaRPr lang="en-US" altLang="zh-TW" sz="4000" kern="0" dirty="0" smtClean="0">
              <a:solidFill>
                <a:srgbClr val="695D46"/>
              </a:solidFill>
              <a:latin typeface="Open Sans"/>
              <a:cs typeface="Open Sans"/>
              <a:sym typeface="Open Sans"/>
            </a:endParaRPr>
          </a:p>
          <a:p>
            <a:pPr marL="114300" lvl="0" defTabSz="914400">
              <a:lnSpc>
                <a:spcPct val="115000"/>
              </a:lnSpc>
              <a:buClr>
                <a:srgbClr val="695D46"/>
              </a:buClr>
              <a:buSzPts val="1800"/>
            </a:pPr>
            <a:r>
              <a:rPr lang="en-US" altLang="zh-TW" sz="4000" kern="0" dirty="0" smtClean="0">
                <a:solidFill>
                  <a:srgbClr val="695D46"/>
                </a:solidFill>
                <a:latin typeface="Open Sans"/>
                <a:cs typeface="Open Sans"/>
                <a:sym typeface="Open Sans"/>
              </a:rPr>
              <a:t>3.</a:t>
            </a:r>
            <a:r>
              <a:rPr lang="zh-TW" altLang="en-US" sz="4000" kern="0" dirty="0" smtClean="0">
                <a:solidFill>
                  <a:srgbClr val="695D46"/>
                </a:solidFill>
                <a:latin typeface="Open Sans"/>
                <a:cs typeface="Open Sans"/>
                <a:sym typeface="Open Sans"/>
              </a:rPr>
              <a:t>融合方面我們</a:t>
            </a:r>
            <a:r>
              <a:rPr lang="zh-TW" altLang="en-US" sz="4000" kern="0" dirty="0">
                <a:solidFill>
                  <a:srgbClr val="695D46"/>
                </a:solidFill>
                <a:latin typeface="Open Sans"/>
                <a:cs typeface="Open Sans"/>
                <a:sym typeface="Open Sans"/>
              </a:rPr>
              <a:t>採用了集成學習中的</a:t>
            </a:r>
            <a:r>
              <a:rPr lang="en-US" altLang="zh-TW" sz="4000" kern="0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stacking</a:t>
            </a:r>
            <a:r>
              <a:rPr lang="zh-TW" altLang="en-US" sz="4000" kern="0" dirty="0">
                <a:solidFill>
                  <a:srgbClr val="695D46"/>
                </a:solidFill>
                <a:latin typeface="Open Sans"/>
                <a:cs typeface="Open Sans"/>
                <a:sym typeface="Open Sans"/>
              </a:rPr>
              <a:t>模型</a:t>
            </a:r>
            <a:endParaRPr lang="en-US" altLang="zh-TW" sz="4000" kern="0" dirty="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96900" lvl="1" defTabSz="914400">
              <a:lnSpc>
                <a:spcPct val="115000"/>
              </a:lnSpc>
              <a:spcBef>
                <a:spcPts val="1600"/>
              </a:spcBef>
              <a:buClr>
                <a:srgbClr val="695D46"/>
              </a:buClr>
              <a:buSzPts val="1400"/>
            </a:pPr>
            <a:r>
              <a:rPr lang="zh-TW" altLang="en-US" sz="4000" kern="0" dirty="0" smtClean="0">
                <a:solidFill>
                  <a:srgbClr val="695D46"/>
                </a:solidFill>
                <a:latin typeface="Open Sans"/>
                <a:cs typeface="Open Sans"/>
                <a:sym typeface="Open Sans"/>
              </a:rPr>
              <a:t>因為希望</a:t>
            </a:r>
            <a:r>
              <a:rPr lang="zh-TW" altLang="en-US" sz="4000" kern="0" dirty="0">
                <a:solidFill>
                  <a:srgbClr val="695D46"/>
                </a:solidFill>
                <a:latin typeface="Open Sans"/>
                <a:cs typeface="Open Sans"/>
                <a:sym typeface="Open Sans"/>
              </a:rPr>
              <a:t>能增加模型的穩定性和減少過擬合，我們不信任單一模型的魯棒性</a:t>
            </a:r>
            <a:endParaRPr lang="en-US" altLang="zh-TW" sz="4000" kern="0" dirty="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14300" defTabSz="914400">
              <a:lnSpc>
                <a:spcPct val="115000"/>
              </a:lnSpc>
              <a:buClr>
                <a:srgbClr val="695D46"/>
              </a:buClr>
              <a:buSzPts val="1800"/>
            </a:pPr>
            <a:r>
              <a:rPr lang="en-US" altLang="zh-TW" sz="4000" kern="0" dirty="0" smtClean="0">
                <a:solidFill>
                  <a:srgbClr val="695D46"/>
                </a:solidFill>
                <a:latin typeface="Open Sans"/>
                <a:cs typeface="Open Sans"/>
                <a:sym typeface="Open Sans"/>
              </a:rPr>
              <a:t>4.</a:t>
            </a:r>
            <a:r>
              <a:rPr lang="en-US" altLang="zh-TW" sz="4000" kern="0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stacking</a:t>
            </a:r>
            <a:r>
              <a:rPr lang="zh-TW" altLang="en-US" sz="4000" kern="0" dirty="0" smtClean="0">
                <a:solidFill>
                  <a:srgbClr val="695D46"/>
                </a:solidFill>
                <a:latin typeface="Open Sans"/>
                <a:cs typeface="Open Sans"/>
                <a:sym typeface="Open Sans"/>
              </a:rPr>
              <a:t>模型</a:t>
            </a:r>
            <a:r>
              <a:rPr lang="zh-TW" altLang="en-US" sz="4000" kern="0" dirty="0" smtClean="0">
                <a:solidFill>
                  <a:srgbClr val="695D46"/>
                </a:solidFill>
                <a:latin typeface="Open Sans"/>
                <a:cs typeface="Open Sans"/>
                <a:sym typeface="Open Sans"/>
              </a:rPr>
              <a:t>集成選擇</a:t>
            </a:r>
            <a:endParaRPr lang="en-US" altLang="zh-TW" sz="4000" kern="0" dirty="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96900" lvl="1" defTabSz="914400">
              <a:lnSpc>
                <a:spcPct val="115000"/>
              </a:lnSpc>
              <a:spcBef>
                <a:spcPts val="1600"/>
              </a:spcBef>
              <a:buClr>
                <a:srgbClr val="695D46"/>
              </a:buClr>
              <a:buSzPts val="1400"/>
            </a:pPr>
            <a:r>
              <a:rPr lang="zh-TW" altLang="en-US" sz="4000" kern="0" dirty="0">
                <a:solidFill>
                  <a:srgbClr val="695D46"/>
                </a:solidFill>
                <a:latin typeface="Open Sans"/>
                <a:cs typeface="Open Sans"/>
                <a:sym typeface="Open Sans"/>
              </a:rPr>
              <a:t>採用</a:t>
            </a:r>
            <a:r>
              <a:rPr lang="en-US" altLang="zh-TW" sz="4000" kern="0" dirty="0" err="1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LightGBM</a:t>
            </a:r>
            <a:r>
              <a:rPr lang="zh-TW" altLang="en-US" sz="4000" kern="0" dirty="0">
                <a:solidFill>
                  <a:srgbClr val="695D46"/>
                </a:solidFill>
                <a:latin typeface="Open Sans"/>
                <a:cs typeface="Open Sans"/>
                <a:sym typeface="Open Sans"/>
              </a:rPr>
              <a:t>和</a:t>
            </a:r>
            <a:r>
              <a:rPr lang="en-US" altLang="zh-TW" sz="4000" kern="0" dirty="0" err="1" smtClean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Xgboost</a:t>
            </a:r>
            <a:r>
              <a:rPr lang="zh-TW" altLang="en-US" sz="4000" kern="0" dirty="0" smtClean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兩個模型</a:t>
            </a:r>
            <a:endParaRPr lang="en-US" altLang="zh-TW" sz="4000" kern="0" dirty="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96900" lvl="1" defTabSz="914400">
              <a:lnSpc>
                <a:spcPct val="115000"/>
              </a:lnSpc>
              <a:spcBef>
                <a:spcPts val="1600"/>
              </a:spcBef>
              <a:buClr>
                <a:srgbClr val="695D46"/>
              </a:buClr>
              <a:buSzPts val="1400"/>
            </a:pPr>
            <a:r>
              <a:rPr lang="zh-TW" altLang="en-US" sz="4000" kern="0" dirty="0" smtClean="0">
                <a:solidFill>
                  <a:srgbClr val="695D46"/>
                </a:solidFill>
                <a:latin typeface="Open Sans"/>
                <a:cs typeface="Open Sans"/>
                <a:sym typeface="Open Sans"/>
              </a:rPr>
              <a:t>多隨機種子（</a:t>
            </a:r>
            <a:r>
              <a:rPr lang="en-US" altLang="zh-TW" sz="4000" kern="0" dirty="0" smtClean="0">
                <a:solidFill>
                  <a:srgbClr val="695D46"/>
                </a:solidFill>
                <a:latin typeface="Open Sans"/>
                <a:cs typeface="Open Sans"/>
                <a:sym typeface="Open Sans"/>
              </a:rPr>
              <a:t>SEED)</a:t>
            </a:r>
          </a:p>
          <a:p>
            <a:pPr marL="596900" lvl="1" defTabSz="914400">
              <a:lnSpc>
                <a:spcPct val="115000"/>
              </a:lnSpc>
              <a:spcBef>
                <a:spcPts val="1600"/>
              </a:spcBef>
              <a:buClr>
                <a:srgbClr val="695D46"/>
              </a:buClr>
              <a:buSzPts val="1400"/>
            </a:pPr>
            <a:r>
              <a:rPr lang="zh-TW" altLang="en-US" sz="4000" kern="0" dirty="0" smtClean="0">
                <a:solidFill>
                  <a:srgbClr val="695D46"/>
                </a:solidFill>
                <a:latin typeface="Open Sans"/>
                <a:cs typeface="Open Sans"/>
                <a:sym typeface="Open Sans"/>
              </a:rPr>
              <a:t>多種</a:t>
            </a:r>
            <a:r>
              <a:rPr lang="zh-TW" altLang="en-US" sz="4000" kern="0" dirty="0">
                <a:solidFill>
                  <a:srgbClr val="695D46"/>
                </a:solidFill>
                <a:latin typeface="Open Sans"/>
                <a:cs typeface="Open Sans"/>
                <a:sym typeface="Open Sans"/>
              </a:rPr>
              <a:t>交叉</a:t>
            </a:r>
            <a:r>
              <a:rPr lang="zh-TW" altLang="en-US" sz="4000" kern="0" dirty="0" smtClean="0">
                <a:solidFill>
                  <a:srgbClr val="695D46"/>
                </a:solidFill>
                <a:latin typeface="Open Sans"/>
                <a:cs typeface="Open Sans"/>
                <a:sym typeface="Open Sans"/>
              </a:rPr>
              <a:t>驗證（</a:t>
            </a:r>
            <a:r>
              <a:rPr lang="en-US" altLang="zh-TW" sz="4000" kern="0" dirty="0" err="1" smtClean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GroupKFold</a:t>
            </a:r>
            <a:r>
              <a:rPr lang="en-US" altLang="zh-TW" sz="4000" kern="0" dirty="0" smtClean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TW" sz="4000" kern="0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-US" altLang="zh-TW" sz="4000" kern="0" dirty="0" err="1" smtClean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StratifiedKFold</a:t>
            </a:r>
            <a:r>
              <a:rPr lang="zh-TW" altLang="en-US" sz="4000" kern="0" dirty="0" smtClean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）</a:t>
            </a:r>
            <a:r>
              <a:rPr lang="en-US" altLang="zh-TW" sz="4000" kern="0" dirty="0" smtClean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lang="en-US" altLang="zh-TW" sz="4000" kern="0" dirty="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96900" lvl="1" defTabSz="914400">
              <a:lnSpc>
                <a:spcPct val="115000"/>
              </a:lnSpc>
              <a:spcBef>
                <a:spcPts val="1600"/>
              </a:spcBef>
              <a:buClr>
                <a:srgbClr val="695D46"/>
              </a:buClr>
              <a:buSzPts val="1400"/>
            </a:pPr>
            <a:endParaRPr lang="en-US" altLang="zh-TW" sz="4000" kern="0" dirty="0" smtClean="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2245" y="28585414"/>
            <a:ext cx="3730508" cy="11560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chemeClr val="accent6"/>
                </a:solidFill>
                <a:latin typeface="+mj-ea"/>
                <a:ea typeface="+mj-ea"/>
              </a:rPr>
              <a:t>特徵篩選</a:t>
            </a:r>
          </a:p>
        </p:txBody>
      </p:sp>
      <p:sp>
        <p:nvSpPr>
          <p:cNvPr id="21" name="矩形 20"/>
          <p:cNvSpPr/>
          <p:nvPr/>
        </p:nvSpPr>
        <p:spPr>
          <a:xfrm>
            <a:off x="13141552" y="5206999"/>
            <a:ext cx="12725400" cy="285308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lvl="0" defTabSz="914400">
              <a:lnSpc>
                <a:spcPct val="115000"/>
              </a:lnSpc>
              <a:buClr>
                <a:srgbClr val="695D46"/>
              </a:buClr>
              <a:buSzPts val="1800"/>
              <a:defRPr/>
            </a:pPr>
            <a:r>
              <a:rPr lang="en-US" altLang="zh-TW" sz="36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1.cano</a:t>
            </a:r>
            <a:r>
              <a:rPr lang="zh-TW" altLang="en-US" sz="36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與</a:t>
            </a:r>
            <a:r>
              <a:rPr lang="en-US" altLang="zh-TW" sz="3600" kern="0" dirty="0" err="1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bacno</a:t>
            </a:r>
            <a:r>
              <a:rPr lang="zh-TW" altLang="en-US" sz="3600" kern="0" dirty="0" smtClean="0">
                <a:solidFill>
                  <a:srgbClr val="695D46"/>
                </a:solidFill>
                <a:latin typeface="+mn-ea"/>
                <a:cs typeface="Open Sans"/>
                <a:sym typeface="Open Sans"/>
              </a:rPr>
              <a:t>：</a:t>
            </a:r>
            <a:endParaRPr lang="en-US" altLang="zh-TW" sz="3600" kern="0" dirty="0" smtClean="0">
              <a:solidFill>
                <a:srgbClr val="695D46"/>
              </a:solidFill>
              <a:latin typeface="+mn-ea"/>
              <a:cs typeface="Open Sans"/>
              <a:sym typeface="Open Sans"/>
            </a:endParaRPr>
          </a:p>
          <a:p>
            <a:pPr marL="114300" lvl="0" defTabSz="914400">
              <a:lnSpc>
                <a:spcPct val="115000"/>
              </a:lnSpc>
              <a:buClr>
                <a:srgbClr val="695D46"/>
              </a:buClr>
              <a:buSzPts val="1800"/>
              <a:defRPr/>
            </a:pPr>
            <a:r>
              <a:rPr lang="zh-TW" altLang="en-US" sz="4000" kern="0" dirty="0" smtClean="0">
                <a:solidFill>
                  <a:srgbClr val="695D46"/>
                </a:solidFill>
                <a:latin typeface="Open Sans"/>
                <a:cs typeface="Open Sans"/>
                <a:sym typeface="Open Sans"/>
              </a:rPr>
              <a:t>訓練</a:t>
            </a:r>
            <a:r>
              <a:rPr lang="zh-TW" altLang="en-US" sz="4000" kern="0" dirty="0">
                <a:solidFill>
                  <a:srgbClr val="695D46"/>
                </a:solidFill>
                <a:latin typeface="Open Sans"/>
                <a:cs typeface="Open Sans"/>
                <a:sym typeface="Open Sans"/>
              </a:rPr>
              <a:t>集和</a:t>
            </a:r>
            <a:r>
              <a:rPr lang="zh-TW" altLang="en-US" sz="4000" kern="0" dirty="0" smtClean="0">
                <a:solidFill>
                  <a:srgbClr val="695D46"/>
                </a:solidFill>
                <a:latin typeface="Open Sans"/>
                <a:cs typeface="Open Sans"/>
                <a:sym typeface="Open Sans"/>
              </a:rPr>
              <a:t>測試集交集</a:t>
            </a:r>
            <a:r>
              <a:rPr lang="zh-TW" altLang="en-US" sz="4000" kern="0" dirty="0">
                <a:solidFill>
                  <a:srgbClr val="695D46"/>
                </a:solidFill>
                <a:latin typeface="Open Sans"/>
                <a:cs typeface="Open Sans"/>
                <a:sym typeface="Open Sans"/>
              </a:rPr>
              <a:t>太</a:t>
            </a:r>
            <a:r>
              <a:rPr lang="zh-TW" altLang="en-US" sz="4000" kern="0" dirty="0" smtClean="0">
                <a:solidFill>
                  <a:srgbClr val="695D46"/>
                </a:solidFill>
                <a:latin typeface="Open Sans"/>
                <a:cs typeface="Open Sans"/>
                <a:sym typeface="Open Sans"/>
              </a:rPr>
              <a:t>少，先暫時去掉避免過擬合</a:t>
            </a:r>
            <a:endParaRPr kumimoji="0" lang="en-US" altLang="zh-TW" sz="4000" b="0" i="0" u="none" strike="noStrike" kern="0" cap="none" spc="0" normalizeH="0" baseline="0" noProof="0" dirty="0" smtClean="0">
              <a:ln>
                <a:noFill/>
              </a:ln>
              <a:solidFill>
                <a:srgbClr val="695D46"/>
              </a:solidFill>
              <a:effectLst/>
              <a:uLnTx/>
              <a:uFillTx/>
              <a:latin typeface="Open Sans"/>
              <a:cs typeface="Open Sans"/>
              <a:sym typeface="Open Sans"/>
            </a:endParaRPr>
          </a:p>
          <a:p>
            <a:pPr marL="114300"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tabLst/>
              <a:defRPr/>
            </a:pPr>
            <a:r>
              <a:rPr kumimoji="0" lang="en-US" altLang="zh-TW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695D46"/>
                </a:solidFill>
                <a:effectLst/>
                <a:uLnTx/>
                <a:uFillTx/>
                <a:latin typeface="Open Sans"/>
                <a:cs typeface="Open Sans"/>
                <a:sym typeface="Open Sans"/>
              </a:rPr>
              <a:t>2.</a:t>
            </a:r>
            <a:r>
              <a:rPr kumimoji="0" lang="zh-TW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695D46"/>
                </a:solidFill>
                <a:effectLst/>
                <a:uLnTx/>
                <a:uFillTx/>
                <a:latin typeface="Open Sans"/>
                <a:cs typeface="Open Sans"/>
                <a:sym typeface="Open Sans"/>
              </a:rPr>
              <a:t>原始特徵的篩選：</a:t>
            </a:r>
            <a:endParaRPr kumimoji="0" lang="en-US" altLang="zh-TW" sz="4000" b="0" i="0" u="none" strike="noStrike" kern="0" cap="none" spc="0" normalizeH="0" baseline="0" noProof="0" dirty="0" smtClean="0">
              <a:ln>
                <a:noFill/>
              </a:ln>
              <a:solidFill>
                <a:srgbClr val="695D46"/>
              </a:solidFill>
              <a:effectLst/>
              <a:uLnTx/>
              <a:uFillTx/>
              <a:latin typeface="Open Sans"/>
              <a:cs typeface="Open Sans"/>
              <a:sym typeface="Open Sans"/>
            </a:endParaRPr>
          </a:p>
          <a:p>
            <a:pPr marL="114300"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tabLst/>
              <a:defRPr/>
            </a:pPr>
            <a:r>
              <a:rPr kumimoji="0" lang="zh-TW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695D46"/>
                </a:solidFill>
                <a:effectLst/>
                <a:uLnTx/>
                <a:uFillTx/>
                <a:latin typeface="Open Sans"/>
                <a:cs typeface="Open Sans"/>
                <a:sym typeface="Open Sans"/>
              </a:rPr>
              <a:t>透過資料分析我們移除七個覺得不需要的特徵</a:t>
            </a:r>
            <a:endParaRPr kumimoji="0" lang="en-US" altLang="zh-TW" sz="4000" b="0" i="0" u="none" strike="noStrike" kern="0" cap="none" spc="0" normalizeH="0" baseline="0" noProof="0" dirty="0" smtClean="0">
              <a:ln>
                <a:noFill/>
              </a:ln>
              <a:solidFill>
                <a:srgbClr val="695D46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934942" y="3464932"/>
            <a:ext cx="9049272" cy="11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/>
                </a:solidFill>
                <a:latin typeface="+mj-ea"/>
                <a:ea typeface="+mj-ea"/>
              </a:rPr>
              <a:t>組員：黃啟維、秋擎益</a:t>
            </a:r>
            <a:endParaRPr lang="zh-TW" altLang="en-US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742685" y="1957276"/>
            <a:ext cx="27507056" cy="2219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accent6"/>
                </a:solidFill>
                <a:latin typeface="+mj-ea"/>
                <a:ea typeface="+mj-ea"/>
              </a:rPr>
              <a:t>玉山人工智慧公開挑戰賽</a:t>
            </a:r>
            <a:r>
              <a:rPr lang="en-US" altLang="zh-TW" b="1" dirty="0">
                <a:solidFill>
                  <a:schemeClr val="accent6"/>
                </a:solidFill>
                <a:latin typeface="+mj-ea"/>
                <a:ea typeface="+mj-ea"/>
              </a:rPr>
              <a:t>2019</a:t>
            </a:r>
            <a:r>
              <a:rPr lang="zh-TW" altLang="en-US" b="1" dirty="0">
                <a:solidFill>
                  <a:schemeClr val="accent6"/>
                </a:solidFill>
                <a:latin typeface="+mj-ea"/>
                <a:ea typeface="+mj-ea"/>
              </a:rPr>
              <a:t>秋季</a:t>
            </a:r>
            <a:r>
              <a:rPr lang="zh-TW" altLang="en-US" b="1" dirty="0" smtClean="0">
                <a:solidFill>
                  <a:schemeClr val="accent6"/>
                </a:solidFill>
                <a:latin typeface="+mj-ea"/>
                <a:ea typeface="+mj-ea"/>
              </a:rPr>
              <a:t>賽</a:t>
            </a:r>
            <a:r>
              <a:rPr lang="en-US" altLang="zh-TW" b="1" dirty="0" smtClean="0">
                <a:solidFill>
                  <a:schemeClr val="accent6"/>
                </a:solidFill>
                <a:latin typeface="+mj-ea"/>
                <a:ea typeface="+mj-ea"/>
              </a:rPr>
              <a:t>-</a:t>
            </a:r>
            <a:r>
              <a:rPr lang="zh-TW" altLang="en-US" b="1" dirty="0" smtClean="0">
                <a:solidFill>
                  <a:schemeClr val="accent6"/>
                </a:solidFill>
                <a:latin typeface="+mj-ea"/>
                <a:ea typeface="+mj-ea"/>
              </a:rPr>
              <a:t>信用卡</a:t>
            </a:r>
            <a:r>
              <a:rPr lang="zh-TW" altLang="en-US" b="1" dirty="0">
                <a:solidFill>
                  <a:schemeClr val="accent6"/>
                </a:solidFill>
                <a:latin typeface="+mj-ea"/>
                <a:ea typeface="+mj-ea"/>
              </a:rPr>
              <a:t>盜刷偵測</a:t>
            </a:r>
          </a:p>
          <a:p>
            <a:endParaRPr lang="zh-TW" altLang="en-US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8371" y="35027615"/>
            <a:ext cx="94628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+mn-ea"/>
              </a:rPr>
              <a:t>上圖為</a:t>
            </a:r>
            <a:r>
              <a:rPr lang="en-US" altLang="zh-TW" sz="4000" dirty="0" err="1" smtClean="0">
                <a:latin typeface="+mn-ea"/>
              </a:rPr>
              <a:t>cano</a:t>
            </a:r>
            <a:r>
              <a:rPr lang="zh-TW" altLang="en-US" sz="4000" dirty="0" smtClean="0">
                <a:latin typeface="+mn-ea"/>
              </a:rPr>
              <a:t>在訓練集與測試集的交集情況</a:t>
            </a:r>
            <a:endParaRPr lang="zh-TW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755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都會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22807</TotalTime>
  <Words>440</Words>
  <Application>Microsoft Office PowerPoint</Application>
  <PresentationFormat>自訂</PresentationFormat>
  <Paragraphs>61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Georgia</vt:lpstr>
      <vt:lpstr>Open Sans</vt:lpstr>
      <vt:lpstr>Trebuchet MS</vt:lpstr>
      <vt:lpstr>Wingdings 2</vt:lpstr>
      <vt:lpstr>都會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CPS</dc:creator>
  <cp:lastModifiedBy>M073040097</cp:lastModifiedBy>
  <cp:revision>1940</cp:revision>
  <cp:lastPrinted>2019-05-31T08:54:13Z</cp:lastPrinted>
  <dcterms:created xsi:type="dcterms:W3CDTF">2016-10-12T01:04:37Z</dcterms:created>
  <dcterms:modified xsi:type="dcterms:W3CDTF">2019-12-04T14:12:18Z</dcterms:modified>
</cp:coreProperties>
</file>